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C592-C75D-43F8-8B88-80220A3E6266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0776-DA88-47D7-8FFC-D6D7A760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720" y="1625283"/>
            <a:ext cx="9144000" cy="2387600"/>
          </a:xfrm>
        </p:spPr>
        <p:txBody>
          <a:bodyPr/>
          <a:lstStyle/>
          <a:p>
            <a:r>
              <a:rPr lang="en-US" dirty="0" smtClean="0"/>
              <a:t>Odds and Odds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1.333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4224528"/>
            <a:ext cx="9911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man is 1.333 times as likely to purchase as a woman is.”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3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1.333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4224528"/>
            <a:ext cx="9911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man is 1.333 times as likely to purchase as a woman is.”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24969" y="5178145"/>
            <a:ext cx="10342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man is 33.3% more likely than a woman to purchase item.”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58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4224528"/>
            <a:ext cx="9703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woman is 0.75 times as likely to purchase as a man is.”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7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0832324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4224528"/>
            <a:ext cx="9703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woman is 0.75 times as likely to purchase as a man is.”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260441"/>
            <a:ext cx="9842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“A woman is 25% less likely than a man to purchase item.”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2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the odds that a 5-year-old makes it through the year, in 1895 vs 1896.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3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the odds that a 5-year-old makes it through the year, in 1895 vs 1896.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873034"/>
                <a:ext cx="38827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1895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73034"/>
                <a:ext cx="388279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5029193"/>
                <a:ext cx="38827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1896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29193"/>
                <a:ext cx="388279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the odds that a 5-year-old makes it through the year, in 1895 vs 1896.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3873034"/>
                <a:ext cx="38827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1895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73034"/>
                <a:ext cx="388279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9046" y="5029192"/>
                <a:ext cx="539744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1896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=5.667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46" y="5029192"/>
                <a:ext cx="539744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5029193"/>
                <a:ext cx="388279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1896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29193"/>
                <a:ext cx="388279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98294" y="3873034"/>
                <a:ext cx="410541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1895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94" y="3873034"/>
                <a:ext cx="410541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2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the odds that a 5-year-old makes it through the year, in 1895 vs 1896.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97694" y="4028482"/>
                <a:ext cx="9806724" cy="17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1896</m:t>
                              </m:r>
                            </m:sub>
                          </m:sSub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1895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5.667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=1.417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94" y="4028482"/>
                <a:ext cx="9806724" cy="1719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8822" y="2007658"/>
                <a:ext cx="9806724" cy="17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1896</m:t>
                              </m:r>
                            </m:sub>
                          </m:sSub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1895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5.667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=1.417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22" y="2007658"/>
                <a:ext cx="9806724" cy="1719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7304" y="4352544"/>
            <a:ext cx="1113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2800" dirty="0" smtClean="0"/>
              <a:t>A 5-year-old was 1.417 times as likely to survive the year in 1896 as 1895.”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4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</a:t>
            </a:r>
            <a:r>
              <a:rPr lang="en-US" sz="3600" dirty="0"/>
              <a:t> </a:t>
            </a:r>
            <a:r>
              <a:rPr lang="en-US" sz="3600" dirty="0" smtClean="0"/>
              <a:t>of happening.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30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compare odds at two points on a spectrum, not just between two different groups.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8822" y="2007658"/>
                <a:ext cx="9806724" cy="171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1896</m:t>
                              </m:r>
                            </m:sub>
                          </m:sSub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1895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5.667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=1.417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22" y="2007658"/>
                <a:ext cx="9806724" cy="1719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7304" y="4352544"/>
            <a:ext cx="1113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2800" dirty="0" smtClean="0"/>
              <a:t>A 5-year-old was 1.417 times as likely to survive the year in 1896 as 1895.”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2648" y="5233539"/>
            <a:ext cx="933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“A 5-year-old was 41.7% more likely to survive 1896 as 1895.”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09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people will give you </a:t>
            </a:r>
            <a:r>
              <a:rPr lang="en-US" b="1" dirty="0" smtClean="0"/>
              <a:t>log</a:t>
            </a:r>
            <a:r>
              <a:rPr lang="en-US" dirty="0" smtClean="0"/>
              <a:t> odds or </a:t>
            </a:r>
            <a:r>
              <a:rPr lang="en-US" b="1" dirty="0" smtClean="0"/>
              <a:t>log </a:t>
            </a:r>
            <a:r>
              <a:rPr lang="en-US" dirty="0" smtClean="0"/>
              <a:t>ORs, not odds or ORs.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00230" y="2487245"/>
                <a:ext cx="522104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=0.3483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30" y="2487245"/>
                <a:ext cx="522104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people will give you </a:t>
            </a:r>
            <a:r>
              <a:rPr lang="en-US" b="1" dirty="0" smtClean="0"/>
              <a:t>log</a:t>
            </a:r>
            <a:r>
              <a:rPr lang="en-US" dirty="0" smtClean="0"/>
              <a:t> odds or </a:t>
            </a:r>
            <a:r>
              <a:rPr lang="en-US" b="1" dirty="0" smtClean="0"/>
              <a:t>log </a:t>
            </a:r>
            <a:r>
              <a:rPr lang="en-US" dirty="0" smtClean="0"/>
              <a:t>ORs, not odds or ORs.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00230" y="2487245"/>
                <a:ext cx="522104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=0.3483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30" y="2487245"/>
                <a:ext cx="522104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232427" y="4584704"/>
                <a:ext cx="65382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0.3483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=1.417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427" y="4584704"/>
                <a:ext cx="653826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</a:t>
            </a:r>
            <a:r>
              <a:rPr lang="en-US" sz="3600" dirty="0"/>
              <a:t> </a:t>
            </a:r>
            <a:r>
              <a:rPr lang="en-US" sz="3600" dirty="0" smtClean="0"/>
              <a:t>of happening.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5799" y="3776471"/>
                <a:ext cx="4168000" cy="1563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99" y="3776471"/>
                <a:ext cx="4168000" cy="1563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0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p=</a:t>
            </a:r>
            <a:r>
              <a:rPr lang="en-US" sz="3600" dirty="0" smtClean="0"/>
              <a:t>0.25 of happening.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10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p=</a:t>
            </a:r>
            <a:r>
              <a:rPr lang="en-US" sz="3600" dirty="0" smtClean="0"/>
              <a:t>0.25 of happening.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8943" y="3776471"/>
                <a:ext cx="9268306" cy="1578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1−0.25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943" y="3776471"/>
                <a:ext cx="9268306" cy="1578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3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Odds: probability of occurrence vs. probability of not-occurrence.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096"/>
            <a:ext cx="10515600" cy="624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Say something has a probability </a:t>
            </a:r>
            <a:r>
              <a:rPr lang="en-US" sz="3600" i="1" dirty="0" smtClean="0"/>
              <a:t>p=</a:t>
            </a:r>
            <a:r>
              <a:rPr lang="en-US" sz="3600" dirty="0" smtClean="0"/>
              <a:t>0.25 of happening.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0690" y="3360972"/>
                <a:ext cx="367062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90" y="3360972"/>
                <a:ext cx="367062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197824"/>
            <a:ext cx="10515600" cy="6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smtClean="0"/>
              <a:t>Equivalent: odds are “1 to 3”, odds equal 0.3333…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22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some product. How much more/less likely are men to purchase it than women?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50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8200"/>
            <a:ext cx="10515600" cy="1217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Consider some product. How much more/less likely are men to purchase it than women?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4218" y="4403386"/>
                <a:ext cx="476098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=1/3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18" y="4403386"/>
                <a:ext cx="476098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0" y="4403386"/>
                <a:ext cx="547271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03386"/>
                <a:ext cx="547271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5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Ratio: a ratio of two odds.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𝑚𝑒𝑛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𝑤𝑜𝑚𝑒𝑛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𝑚𝑒𝑛</m:t>
                              </m:r>
                            </m:sub>
                          </m:sSub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𝑤𝑜𝑚𝑒𝑛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1.333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" y="2163106"/>
                <a:ext cx="11144909" cy="1400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612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Odds and Odds Ratios</vt:lpstr>
      <vt:lpstr>Odds: probability of occurrence vs. probability of not-occurrence.</vt:lpstr>
      <vt:lpstr>Odds: probability of occurrence vs. probability of not-occurrence.</vt:lpstr>
      <vt:lpstr>Odds: probability of occurrence vs. probability of not-occurrence.</vt:lpstr>
      <vt:lpstr>Odds: probability of occurrence vs. probability of not-occurrence.</vt:lpstr>
      <vt:lpstr>Odds: probability of occurrence vs. probability of not-occurrence.</vt:lpstr>
      <vt:lpstr>Odds Ratio: a ratio of two odds.</vt:lpstr>
      <vt:lpstr>Odds Ratio: a ratio of two odds.</vt:lpstr>
      <vt:lpstr>Odds Ratio: a ratio of two odds.</vt:lpstr>
      <vt:lpstr>Odds Ratio: a ratio of two odds.</vt:lpstr>
      <vt:lpstr>Odds Ratio: a ratio of two odds.</vt:lpstr>
      <vt:lpstr>Odds Ratio: a ratio of two odds.</vt:lpstr>
      <vt:lpstr>Odds Ratio: a ratio of two odds.</vt:lpstr>
      <vt:lpstr>Odds Ratio: a ratio of two odds.</vt:lpstr>
      <vt:lpstr>You can compare odds at two points on a spectrum, not just between two different groups.</vt:lpstr>
      <vt:lpstr>You can compare odds at two points on a spectrum, not just between two different groups.</vt:lpstr>
      <vt:lpstr>You can compare odds at two points on a spectrum, not just between two different groups.</vt:lpstr>
      <vt:lpstr>You can compare odds at two points on a spectrum, not just between two different groups.</vt:lpstr>
      <vt:lpstr>You can compare odds at two points on a spectrum, not just between two different groups.</vt:lpstr>
      <vt:lpstr>You can compare odds at two points on a spectrum, not just between two different groups.</vt:lpstr>
      <vt:lpstr>Sometimes people will give you log odds or log ORs, not odds or ORs. </vt:lpstr>
      <vt:lpstr>Sometimes people will give you log odds or log ORs, not odds or ORs. 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Odds and Odds Ratios</dc:title>
  <dc:creator>Amelia Bertozzi-Villa</dc:creator>
  <cp:lastModifiedBy>Amelia Bertozzi-Villa</cp:lastModifiedBy>
  <cp:revision>48</cp:revision>
  <dcterms:created xsi:type="dcterms:W3CDTF">2017-02-24T22:07:47Z</dcterms:created>
  <dcterms:modified xsi:type="dcterms:W3CDTF">2017-02-25T08:05:44Z</dcterms:modified>
</cp:coreProperties>
</file>