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6" r:id="rId19"/>
    <p:sldId id="273" r:id="rId20"/>
    <p:sldId id="274" r:id="rId21"/>
    <p:sldId id="275" r:id="rId22"/>
    <p:sldId id="279" r:id="rId23"/>
    <p:sldId id="277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0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0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9B8E-EAF6-4F42-B1B5-488D43F13AD0}" type="datetimeFigureOut">
              <a:rPr lang="en-US" smtClean="0"/>
              <a:t>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F177-6EE8-4212-A9FC-CBE4B907D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432" y="1515555"/>
            <a:ext cx="9144000" cy="2387600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6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47740" y="2968752"/>
                <a:ext cx="7665175" cy="869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(1+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0" y="2968752"/>
                <a:ext cx="7665175" cy="869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4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47740" y="2968752"/>
                <a:ext cx="6737742" cy="1708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0" y="2968752"/>
                <a:ext cx="6737742" cy="1708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9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4659" y="3014472"/>
                <a:ext cx="10262681" cy="173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59" y="3014472"/>
                <a:ext cx="10262681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043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251" y="2895600"/>
                <a:ext cx="6370654" cy="1730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251" y="2895600"/>
                <a:ext cx="6370654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01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5997" y="2895600"/>
                <a:ext cx="8920005" cy="173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97" y="2895600"/>
                <a:ext cx="8920005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34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5448" y="2895600"/>
                <a:ext cx="11402567" cy="1867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func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" y="2895600"/>
                <a:ext cx="11402567" cy="18671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72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Getting into college.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0728" y="2923661"/>
            <a:ext cx="10330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Goal: Determine how 1) someone’s sex, and 2) someone’s ACT score affects their likelihood of going to college.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218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Gender and college admittance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07660" y="1690688"/>
                <a:ext cx="7921656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60" y="1690688"/>
                <a:ext cx="7921656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17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Gender and college admittance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07660" y="1690688"/>
                <a:ext cx="7921656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60" y="1690688"/>
                <a:ext cx="7921656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6617" y="4153988"/>
            <a:ext cx="9718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How likely is a male student to get into college, compared to a female student?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7816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Gender and college admittance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07660" y="1690688"/>
                <a:ext cx="7921656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60" y="1690688"/>
                <a:ext cx="7921656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44286" y="4037647"/>
                <a:ext cx="50923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𝑓𝑒𝑚𝑎𝑙𝑒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4037647"/>
                <a:ext cx="5092337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4329" y="5129710"/>
                <a:ext cx="50923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=1→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𝑚𝑎𝑙𝑒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" y="5129710"/>
                <a:ext cx="5092337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54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your outcome variable is binary?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91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Gender and college admittance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07660" y="1690688"/>
                <a:ext cx="7921656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60" y="1690688"/>
                <a:ext cx="7921656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61463" y="4037648"/>
                <a:ext cx="509233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=−1.609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63" y="4037648"/>
                <a:ext cx="509233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61462" y="5180260"/>
                <a:ext cx="509233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=0.095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62" y="5180260"/>
                <a:ext cx="5092337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44286" y="4037647"/>
                <a:ext cx="50923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𝑓𝑒𝑚𝑎𝑙𝑒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4037647"/>
                <a:ext cx="5092337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4329" y="5129710"/>
                <a:ext cx="50923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𝑠𝑒𝑥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=1→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𝑚𝑎𝑙𝑒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9" y="5129710"/>
                <a:ext cx="5092337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Gender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4286" y="1654642"/>
                <a:ext cx="10280469" cy="173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1654642"/>
                <a:ext cx="10280469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06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Gender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4286" y="1654642"/>
                <a:ext cx="10280469" cy="173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1654642"/>
                <a:ext cx="10280469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4286" y="3813958"/>
                <a:ext cx="11225348" cy="19430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𝑚𝑎𝑙𝑒</m:t>
                              </m:r>
                            </m:sub>
                          </m:sSub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𝑓𝑒𝑚𝑎𝑙𝑒</m:t>
                              </m:r>
                            </m:sub>
                          </m:sSub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∗1)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3813958"/>
                <a:ext cx="11225348" cy="1943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Gender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3326" y="1690688"/>
                <a:ext cx="11225348" cy="1727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∗1)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6" y="1690688"/>
                <a:ext cx="11225348" cy="172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511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Gender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3326" y="1690688"/>
                <a:ext cx="11225348" cy="1727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∗1)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6" y="1690688"/>
                <a:ext cx="11225348" cy="172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9155" y="4013661"/>
                <a:ext cx="11225348" cy="1727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5" y="4013661"/>
                <a:ext cx="11225348" cy="1727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978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Gender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4449" y="2582069"/>
                <a:ext cx="11225348" cy="869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9" y="2582069"/>
                <a:ext cx="11225348" cy="869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52203" y="4343433"/>
            <a:ext cx="1068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exponentiated</a:t>
            </a:r>
            <a:r>
              <a:rPr lang="en-US" sz="3600" dirty="0" smtClean="0"/>
              <a:t> coefficient represents the </a:t>
            </a:r>
            <a:r>
              <a:rPr lang="en-US" sz="3600" b="1" dirty="0" smtClean="0"/>
              <a:t>odds ratio</a:t>
            </a:r>
            <a:r>
              <a:rPr lang="en-US" sz="3600" dirty="0" smtClean="0"/>
              <a:t> between men and women for college acceptance.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059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Gender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4449" y="2131442"/>
                <a:ext cx="11225348" cy="840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0.095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9" y="2131442"/>
                <a:ext cx="11225348" cy="840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52203" y="4089157"/>
            <a:ext cx="1068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Men are </a:t>
            </a:r>
            <a:r>
              <a:rPr lang="en-US" sz="3600" b="1" dirty="0" smtClean="0"/>
              <a:t>1.1 times </a:t>
            </a:r>
            <a:r>
              <a:rPr lang="en-US" sz="3600" dirty="0" smtClean="0"/>
              <a:t>as likely (aka 10% more likely) to get into college than women are.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4757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</a:t>
            </a:r>
            <a:r>
              <a:rPr lang="en-US" smtClean="0"/>
              <a:t>What about beta 0?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2203" y="4369558"/>
            <a:ext cx="106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exponentiated</a:t>
            </a:r>
            <a:r>
              <a:rPr lang="en-US" sz="3600" dirty="0" smtClean="0"/>
              <a:t> “intercept” coefficient represents the </a:t>
            </a:r>
            <a:r>
              <a:rPr lang="en-US" sz="3600" b="1" dirty="0" smtClean="0"/>
              <a:t>odds </a:t>
            </a:r>
            <a:r>
              <a:rPr lang="en-US" sz="3600" dirty="0" smtClean="0"/>
              <a:t>of a </a:t>
            </a:r>
            <a:r>
              <a:rPr lang="en-US" sz="3600" b="1" dirty="0" smtClean="0"/>
              <a:t>female </a:t>
            </a:r>
            <a:r>
              <a:rPr lang="en-US" sz="3600" dirty="0" smtClean="0"/>
              <a:t>(baseline) student getting into college.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52203" y="1946306"/>
                <a:ext cx="10280469" cy="173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03" y="1946306"/>
                <a:ext cx="10280469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47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1: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4449" y="2131442"/>
                <a:ext cx="11225348" cy="926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𝑓𝑒𝑚𝑎𝑙𝑒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−1.609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9" y="2131442"/>
                <a:ext cx="11225348" cy="926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52203" y="4089157"/>
            <a:ext cx="106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Women have 1 to 5 odds of getting into college, and men are </a:t>
            </a:r>
            <a:r>
              <a:rPr lang="en-US" sz="3600" b="1" dirty="0" smtClean="0"/>
              <a:t>1.1 times </a:t>
            </a:r>
            <a:r>
              <a:rPr lang="en-US" sz="3600" dirty="0" smtClean="0"/>
              <a:t>as likely (aka 10% more likely) to get into college than women are.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6915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ACT score and college admittance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07660" y="1690688"/>
                <a:ext cx="8284704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𝐴𝐶𝑇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60" y="1690688"/>
                <a:ext cx="8284704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8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your outcome variable is binary?</a:t>
            </a:r>
            <a:endParaRPr lang="en-US" dirty="0"/>
          </a:p>
        </p:txBody>
      </p:sp>
      <p:pic>
        <p:nvPicPr>
          <p:cNvPr id="1026" name="Picture 2" descr="Linear regres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19" y="2577719"/>
            <a:ext cx="41719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00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ACT score and college admittance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07660" y="1690688"/>
                <a:ext cx="8284704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𝐴𝐶𝑇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60" y="1690688"/>
                <a:ext cx="8284704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6617" y="4153988"/>
            <a:ext cx="97187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How much does an extra point on the ACT contribute to college admittance?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16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ACT score and college admittance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07660" y="1690688"/>
                <a:ext cx="8284704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𝐴𝐶𝑇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60" y="1690688"/>
                <a:ext cx="8284704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31326" y="4114412"/>
                <a:ext cx="509233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=−9.21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26" y="4114412"/>
                <a:ext cx="509233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31325" y="5257024"/>
                <a:ext cx="509233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=0.157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325" y="5257024"/>
                <a:ext cx="5092337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ACT score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4286" y="1654642"/>
                <a:ext cx="10280469" cy="173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1654642"/>
                <a:ext cx="10280469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508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ACT score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4286" y="1654642"/>
                <a:ext cx="10280469" cy="173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1654642"/>
                <a:ext cx="10280469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44286" y="3800895"/>
                <a:ext cx="11225348" cy="1849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𝑜𝑑𝑑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𝑠𝑐𝑜𝑟𝑒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+1))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3800895"/>
                <a:ext cx="11225348" cy="1849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17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ACT score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3326" y="1690688"/>
                <a:ext cx="11225348" cy="1727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6" y="1690688"/>
                <a:ext cx="11225348" cy="172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589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ACT score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9155" y="4552540"/>
                <a:ext cx="11225348" cy="869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5" y="4552540"/>
                <a:ext cx="11225348" cy="869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3326" y="1690688"/>
                <a:ext cx="11225348" cy="1727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6" y="1690688"/>
                <a:ext cx="11225348" cy="1727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228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ACT score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4449" y="2582069"/>
                <a:ext cx="11225348" cy="869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9" y="2582069"/>
                <a:ext cx="11225348" cy="8699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52203" y="4343433"/>
            <a:ext cx="1068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exponentiated</a:t>
            </a:r>
            <a:r>
              <a:rPr lang="en-US" sz="3600" dirty="0" smtClean="0"/>
              <a:t> coefficient represents the </a:t>
            </a:r>
            <a:r>
              <a:rPr lang="en-US" sz="3600" b="1" dirty="0" smtClean="0"/>
              <a:t>odds ratio</a:t>
            </a:r>
            <a:r>
              <a:rPr lang="en-US" sz="3600" dirty="0" smtClean="0"/>
              <a:t> of an extra point of ACT score.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373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ACT score and college admittance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4449" y="2131442"/>
                <a:ext cx="11225348" cy="840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0.157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=1.17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9" y="2131442"/>
                <a:ext cx="11225348" cy="8403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52203" y="4089157"/>
            <a:ext cx="10687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 extra point on the ACT increases a student’s chance of getting into college </a:t>
            </a:r>
            <a:r>
              <a:rPr lang="en-US" sz="3600" b="1" dirty="0" smtClean="0"/>
              <a:t>1.17 times </a:t>
            </a:r>
            <a:r>
              <a:rPr lang="en-US" sz="3600" dirty="0" smtClean="0"/>
              <a:t>(or </a:t>
            </a:r>
            <a:r>
              <a:rPr lang="en-US" sz="3600" b="1" dirty="0" smtClean="0"/>
              <a:t>17%</a:t>
            </a:r>
            <a:r>
              <a:rPr lang="en-US" sz="3600" dirty="0" smtClean="0"/>
              <a:t>).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9235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What about beta 0?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2203" y="4369558"/>
            <a:ext cx="10687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exponentiated</a:t>
            </a:r>
            <a:r>
              <a:rPr lang="en-US" sz="3600" dirty="0" smtClean="0"/>
              <a:t> “intercept” coefficient represents the </a:t>
            </a:r>
            <a:r>
              <a:rPr lang="en-US" sz="3600" b="1" dirty="0" smtClean="0"/>
              <a:t>odds </a:t>
            </a:r>
            <a:r>
              <a:rPr lang="en-US" sz="3600" dirty="0" smtClean="0"/>
              <a:t>of getting into college when your ACT score is </a:t>
            </a:r>
            <a:r>
              <a:rPr lang="en-US" sz="3600" b="1" dirty="0" smtClean="0"/>
              <a:t>ZERO</a:t>
            </a:r>
            <a:r>
              <a:rPr lang="en-US" sz="3600" dirty="0" smtClean="0"/>
              <a:t>. 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52203" y="1946306"/>
                <a:ext cx="10280469" cy="1730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𝐴𝐶𝑇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03" y="1946306"/>
                <a:ext cx="10280469" cy="1730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13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What </a:t>
            </a:r>
            <a:r>
              <a:rPr lang="en-US" dirty="0" smtClean="0"/>
              <a:t>about beta 0?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4449" y="2131442"/>
                <a:ext cx="1122534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−9.21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9" y="2131442"/>
                <a:ext cx="1122534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6206" y="3801774"/>
            <a:ext cx="10687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odds of getting into college with an ACT score of zero are </a:t>
            </a:r>
            <a:r>
              <a:rPr lang="en-US" sz="3600" b="1" dirty="0" smtClean="0"/>
              <a:t>1 to 10,000, </a:t>
            </a:r>
            <a:r>
              <a:rPr lang="en-US" sz="3600" dirty="0" smtClean="0"/>
              <a:t>and an </a:t>
            </a:r>
            <a:r>
              <a:rPr lang="en-US" sz="3600" dirty="0"/>
              <a:t>extra point on the ACT increases a student’s chance of getting into college </a:t>
            </a:r>
            <a:r>
              <a:rPr lang="en-US" sz="3600" b="1" dirty="0"/>
              <a:t>1.17 times </a:t>
            </a:r>
            <a:r>
              <a:rPr lang="en-US" sz="3600" dirty="0"/>
              <a:t>(or </a:t>
            </a:r>
            <a:r>
              <a:rPr lang="en-US" sz="3600" b="1" dirty="0"/>
              <a:t>17%</a:t>
            </a:r>
            <a:r>
              <a:rPr lang="en-US" sz="3600" dirty="0"/>
              <a:t>).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828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your outcome variable is binary?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666" y="1690688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map the whole number line to the interval [0,1] with the logistic function.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1348" y="3017520"/>
                <a:ext cx="1585499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348" y="3017520"/>
                <a:ext cx="1585499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15" y="2235703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11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map the whole number line to the interval [0,1] with the logistic function.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41348" y="3017520"/>
                <a:ext cx="1585499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348" y="3017520"/>
                <a:ext cx="1585499" cy="1050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69" y="1854926"/>
            <a:ext cx="6497750" cy="40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5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logistic function into a regression by adding variables to the exponent.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1444" y="2941320"/>
                <a:ext cx="2378215" cy="1575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444" y="2941320"/>
                <a:ext cx="2378215" cy="1575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80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logistic function into a regression by adding variables to the exponent.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47740" y="2968752"/>
                <a:ext cx="6738640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0" y="2968752"/>
                <a:ext cx="6738640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83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these beta values mean?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47740" y="2968752"/>
                <a:ext cx="6738640" cy="1593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0" y="2968752"/>
                <a:ext cx="6738640" cy="1593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89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631</Words>
  <Application>Microsoft Office PowerPoint</Application>
  <PresentationFormat>Widescreen</PresentationFormat>
  <Paragraphs>96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Logistic Regression</vt:lpstr>
      <vt:lpstr>What if your outcome variable is binary?</vt:lpstr>
      <vt:lpstr>What if your outcome variable is binary?</vt:lpstr>
      <vt:lpstr>What if your outcome variable is binary?</vt:lpstr>
      <vt:lpstr>You can map the whole number line to the interval [0,1] with the logistic function.</vt:lpstr>
      <vt:lpstr>You can map the whole number line to the interval [0,1] with the logistic function.</vt:lpstr>
      <vt:lpstr>Make the logistic function into a regression by adding variables to the exponent.</vt:lpstr>
      <vt:lpstr>Make the logistic function into a regression by adding variables to the exponent.</vt:lpstr>
      <vt:lpstr>What do these beta values mean?</vt:lpstr>
      <vt:lpstr>What do these beta values mean?</vt:lpstr>
      <vt:lpstr>What do these beta values mean?</vt:lpstr>
      <vt:lpstr>What do these beta values mean?</vt:lpstr>
      <vt:lpstr>What do these beta values mean?</vt:lpstr>
      <vt:lpstr>What do these beta values mean?</vt:lpstr>
      <vt:lpstr>What do these beta values mean?</vt:lpstr>
      <vt:lpstr>Example: Getting into college.</vt:lpstr>
      <vt:lpstr>Example 1: Gender and college admittance</vt:lpstr>
      <vt:lpstr>Example 1: Gender and college admittance</vt:lpstr>
      <vt:lpstr>Example 1: Gender and college admittance</vt:lpstr>
      <vt:lpstr>Example 1: Gender and college admittance</vt:lpstr>
      <vt:lpstr>Example 1: Gender and college admittance</vt:lpstr>
      <vt:lpstr>Example 1: Gender and college admittance</vt:lpstr>
      <vt:lpstr>Example 1: Gender and college admittance</vt:lpstr>
      <vt:lpstr>Example 1: Gender and college admittance</vt:lpstr>
      <vt:lpstr>Example 1: Gender and college admittance</vt:lpstr>
      <vt:lpstr>Example 1: Gender and college admittance</vt:lpstr>
      <vt:lpstr>Example 1: What about beta 0?</vt:lpstr>
      <vt:lpstr>Example 1: What about β_0?</vt:lpstr>
      <vt:lpstr>Example 2: ACT score and college admittance</vt:lpstr>
      <vt:lpstr>Example 2: ACT score and college admittance</vt:lpstr>
      <vt:lpstr>Example 2: ACT score and college admittance</vt:lpstr>
      <vt:lpstr>Example 2: ACT score and college admittance</vt:lpstr>
      <vt:lpstr>Example 2: ACT score and college admittance</vt:lpstr>
      <vt:lpstr>Example 2: ACT score and college admittance</vt:lpstr>
      <vt:lpstr>Example 2: ACT score and college admittance</vt:lpstr>
      <vt:lpstr>Example 2: ACT score and college admittance</vt:lpstr>
      <vt:lpstr>Example 2: ACT score and college admittance</vt:lpstr>
      <vt:lpstr>Example 2: What about beta 0?</vt:lpstr>
      <vt:lpstr>Example 2: What about beta 0?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Amelia Bertozzi-Villa</dc:creator>
  <cp:lastModifiedBy>Amelia Bertozzi-Villa</cp:lastModifiedBy>
  <cp:revision>85</cp:revision>
  <dcterms:created xsi:type="dcterms:W3CDTF">2017-02-24T23:00:07Z</dcterms:created>
  <dcterms:modified xsi:type="dcterms:W3CDTF">2017-02-26T02:53:50Z</dcterms:modified>
</cp:coreProperties>
</file>