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71" r:id="rId5"/>
    <p:sldId id="272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6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0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1368F-AA8A-47FC-86C0-E4274356321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D65F-38A9-4B39-8986-0E802B6D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8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384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Interpreting Regressions with Categorical </a:t>
            </a:r>
            <a:r>
              <a:rPr lang="en-US" dirty="0"/>
              <a:t>Variables: Rank</a:t>
            </a:r>
          </a:p>
        </p:txBody>
      </p:sp>
    </p:spTree>
    <p:extLst>
      <p:ext uri="{BB962C8B-B14F-4D97-AF65-F5344CB8AC3E}">
        <p14:creationId xmlns:p14="http://schemas.microsoft.com/office/powerpoint/2010/main" val="1657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Predicting at 0 </a:t>
            </a:r>
            <a:r>
              <a:rPr lang="en-US" sz="3600" dirty="0" err="1" smtClean="0"/>
              <a:t>yrs.since.phd</a:t>
            </a:r>
            <a:r>
              <a:rPr lang="en-US" sz="3600" dirty="0" smtClean="0"/>
              <a:t>: </a:t>
            </a:r>
            <a:r>
              <a:rPr lang="en-US" sz="3600" b="1" dirty="0" smtClean="0"/>
              <a:t>Assistant Professors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14" y="2851784"/>
            <a:ext cx="6128751" cy="13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5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Predicting at 0 </a:t>
            </a:r>
            <a:r>
              <a:rPr lang="en-US" sz="3600" dirty="0" err="1" smtClean="0"/>
              <a:t>yrs.since.phd</a:t>
            </a:r>
            <a:r>
              <a:rPr lang="en-US" sz="3600" dirty="0" smtClean="0"/>
              <a:t>: </a:t>
            </a:r>
            <a:r>
              <a:rPr lang="en-US" sz="3600" b="1" dirty="0" smtClean="0"/>
              <a:t>Associate Professors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67" y="2877501"/>
            <a:ext cx="7418886" cy="13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2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Predicting at 0 </a:t>
            </a:r>
            <a:r>
              <a:rPr lang="en-US" sz="3600" dirty="0" err="1" smtClean="0"/>
              <a:t>yrs.since.phd</a:t>
            </a:r>
            <a:r>
              <a:rPr lang="en-US" sz="3600" dirty="0" smtClean="0"/>
              <a:t>: </a:t>
            </a:r>
            <a:r>
              <a:rPr lang="en-US" sz="3600" b="1" dirty="0" smtClean="0"/>
              <a:t>Full Professors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842" y="2920364"/>
            <a:ext cx="7712504" cy="14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6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regression results, visually: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20" y="1463040"/>
            <a:ext cx="5059680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988185"/>
            <a:ext cx="9425940" cy="31781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Remember: You don’t have to manually create those new columns when you’re running regressions– R does it for you automatically.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533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68886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regression equation is familiar.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99" y="3229848"/>
            <a:ext cx="7311627" cy="7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68886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But: “rank” has </a:t>
            </a:r>
            <a:r>
              <a:rPr lang="en-US" sz="3600" b="1" dirty="0" smtClean="0"/>
              <a:t>three</a:t>
            </a:r>
            <a:r>
              <a:rPr lang="en-US" sz="3600" dirty="0" smtClean="0"/>
              <a:t> levels!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2752725"/>
            <a:ext cx="6686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might think: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379617" y="1625175"/>
            <a:ext cx="718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 panose="05000000000000000000" pitchFamily="2" charset="2"/>
              </a:rPr>
              <a:t>Female, Male  0, 1 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934154"/>
            <a:ext cx="9425940" cy="1097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Therefore: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03589" y="4188861"/>
            <a:ext cx="893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ym typeface="Wingdings" panose="05000000000000000000" pitchFamily="2" charset="2"/>
              </a:rPr>
              <a:t>AsstProf</a:t>
            </a:r>
            <a:r>
              <a:rPr lang="en-US" sz="4800" dirty="0" smtClean="0">
                <a:sym typeface="Wingdings" panose="05000000000000000000" pitchFamily="2" charset="2"/>
              </a:rPr>
              <a:t>, </a:t>
            </a:r>
            <a:r>
              <a:rPr lang="en-US" sz="4800" dirty="0" err="1" smtClean="0">
                <a:sym typeface="Wingdings" panose="05000000000000000000" pitchFamily="2" charset="2"/>
              </a:rPr>
              <a:t>AssocProf</a:t>
            </a:r>
            <a:r>
              <a:rPr lang="en-US" sz="4800" dirty="0" smtClean="0">
                <a:sym typeface="Wingdings" panose="05000000000000000000" pitchFamily="2" charset="2"/>
              </a:rPr>
              <a:t>, Prof  0, 1, 2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5340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might think: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379617" y="1625175"/>
            <a:ext cx="718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 panose="05000000000000000000" pitchFamily="2" charset="2"/>
              </a:rPr>
              <a:t>Female, Male  0, 1 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934154"/>
            <a:ext cx="9425940" cy="1097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Therefore: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03589" y="4188861"/>
            <a:ext cx="893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ym typeface="Wingdings" panose="05000000000000000000" pitchFamily="2" charset="2"/>
              </a:rPr>
              <a:t>AsstProf</a:t>
            </a:r>
            <a:r>
              <a:rPr lang="en-US" sz="4800" dirty="0" smtClean="0">
                <a:sym typeface="Wingdings" panose="05000000000000000000" pitchFamily="2" charset="2"/>
              </a:rPr>
              <a:t>, </a:t>
            </a:r>
            <a:r>
              <a:rPr lang="en-US" sz="4800" dirty="0" err="1" smtClean="0">
                <a:sym typeface="Wingdings" panose="05000000000000000000" pitchFamily="2" charset="2"/>
              </a:rPr>
              <a:t>AssocProf</a:t>
            </a:r>
            <a:r>
              <a:rPr lang="en-US" sz="4800" dirty="0" smtClean="0">
                <a:sym typeface="Wingdings" panose="05000000000000000000" pitchFamily="2" charset="2"/>
              </a:rPr>
              <a:t>, Prof  0, 1, 2 </a:t>
            </a:r>
            <a:endParaRPr lang="en-US" sz="4800" dirty="0"/>
          </a:p>
        </p:txBody>
      </p:sp>
      <p:sp>
        <p:nvSpPr>
          <p:cNvPr id="4" name="Multiply 3"/>
          <p:cNvSpPr/>
          <p:nvPr/>
        </p:nvSpPr>
        <p:spPr>
          <a:xfrm>
            <a:off x="2834640" y="2279170"/>
            <a:ext cx="4905810" cy="488550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68886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original dataset looks like this: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9" y="1986291"/>
            <a:ext cx="8048788" cy="348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8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0600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But we should conceptualize a dataset like this: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66" y="1965960"/>
            <a:ext cx="8246066" cy="35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2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5162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Such that our new regression equation is this: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3107054"/>
            <a:ext cx="9937433" cy="61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6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54540" cy="10979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Let’s say we come up with these coefficients: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646405"/>
                  </p:ext>
                </p:extLst>
              </p:nvPr>
            </p:nvGraphicFramePr>
            <p:xfrm>
              <a:off x="2377441" y="2238224"/>
              <a:ext cx="6217918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5999">
                      <a:extLst>
                        <a:ext uri="{9D8B030D-6E8A-4147-A177-3AD203B41FA5}">
                          <a16:colId xmlns:a16="http://schemas.microsoft.com/office/drawing/2014/main" val="3802769981"/>
                        </a:ext>
                      </a:extLst>
                    </a:gridCol>
                    <a:gridCol w="1697105">
                      <a:extLst>
                        <a:ext uri="{9D8B030D-6E8A-4147-A177-3AD203B41FA5}">
                          <a16:colId xmlns:a16="http://schemas.microsoft.com/office/drawing/2014/main" val="899919064"/>
                        </a:ext>
                      </a:extLst>
                    </a:gridCol>
                    <a:gridCol w="2234814">
                      <a:extLst>
                        <a:ext uri="{9D8B030D-6E8A-4147-A177-3AD203B41FA5}">
                          <a16:colId xmlns:a16="http://schemas.microsoft.com/office/drawing/2014/main" val="20424023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Covariate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Coefficient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419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Intercept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81,000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66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yrs.since.phd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1,000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487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is.assoc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14,000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565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is.fullprof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49,000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1997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646405"/>
                  </p:ext>
                </p:extLst>
              </p:nvPr>
            </p:nvGraphicFramePr>
            <p:xfrm>
              <a:off x="2377441" y="2238224"/>
              <a:ext cx="6217918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5999">
                      <a:extLst>
                        <a:ext uri="{9D8B030D-6E8A-4147-A177-3AD203B41FA5}">
                          <a16:colId xmlns:a16="http://schemas.microsoft.com/office/drawing/2014/main" val="3802769981"/>
                        </a:ext>
                      </a:extLst>
                    </a:gridCol>
                    <a:gridCol w="1697105">
                      <a:extLst>
                        <a:ext uri="{9D8B030D-6E8A-4147-A177-3AD203B41FA5}">
                          <a16:colId xmlns:a16="http://schemas.microsoft.com/office/drawing/2014/main" val="899919064"/>
                        </a:ext>
                      </a:extLst>
                    </a:gridCol>
                    <a:gridCol w="2234814">
                      <a:extLst>
                        <a:ext uri="{9D8B030D-6E8A-4147-A177-3AD203B41FA5}">
                          <a16:colId xmlns:a16="http://schemas.microsoft.com/office/drawing/2014/main" val="204240236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Covariate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Coefficient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4194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Intercept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612" t="-110667" r="-133813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81,000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6696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yrs.since.phd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612" t="-207895" r="-133813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1,000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4875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is.assoc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612" t="-312000" r="-133813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14,000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5659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is.fullprof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612" t="-412000" r="-13381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49,000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1997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7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165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Interpreting Regressions with Categorical Variables: Rank</vt:lpstr>
      <vt:lpstr>Our regression equation is familiar.</vt:lpstr>
      <vt:lpstr>But: “rank” has three levels!</vt:lpstr>
      <vt:lpstr>You might think:</vt:lpstr>
      <vt:lpstr>You might think:</vt:lpstr>
      <vt:lpstr>Our original dataset looks like this:</vt:lpstr>
      <vt:lpstr>But we should conceptualize a dataset like this:</vt:lpstr>
      <vt:lpstr>Such that our new regression equation is this:</vt:lpstr>
      <vt:lpstr>Let’s say we come up with these coefficients:</vt:lpstr>
      <vt:lpstr>Predicting at 0 yrs.since.phd: Assistant Professors</vt:lpstr>
      <vt:lpstr>Predicting at 0 yrs.since.phd: Associate Professors</vt:lpstr>
      <vt:lpstr>Predicting at 0 yrs.since.phd: Full Professors</vt:lpstr>
      <vt:lpstr>Our regression results, visually:</vt:lpstr>
      <vt:lpstr>Remember: You don’t have to manually create those new columns when you’re running regressions– R does it for you automatically. </vt:lpstr>
    </vt:vector>
  </TitlesOfParts>
  <Company>Intellectual Ventures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Regressions with Categorical Variables: Rank</dc:title>
  <dc:creator>Amelia Bertozzi-Villa</dc:creator>
  <cp:lastModifiedBy>Amelia Bertozzi-Villa</cp:lastModifiedBy>
  <cp:revision>11</cp:revision>
  <dcterms:created xsi:type="dcterms:W3CDTF">2017-02-12T06:50:45Z</dcterms:created>
  <dcterms:modified xsi:type="dcterms:W3CDTF">2017-02-12T07:44:35Z</dcterms:modified>
</cp:coreProperties>
</file>