
<file path=[Content_Types].xml><?xml version="1.0" encoding="utf-8"?>
<Types xmlns="http://schemas.openxmlformats.org/package/2006/content-types">
  <Default Extension="xlsx" ContentType="application/vnd.openxmlformats-officedocument.spreadsheetml.sheet"/>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56" r:id="rId3"/>
    <p:sldId id="258" r:id="rId5"/>
    <p:sldId id="259" r:id="rId6"/>
    <p:sldId id="260" r:id="rId7"/>
    <p:sldId id="261"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9.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RPA服务</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2016</c:v>
                </c:pt>
                <c:pt idx="1">
                  <c:v>2017</c:v>
                </c:pt>
                <c:pt idx="2">
                  <c:v>2018</c:v>
                </c:pt>
                <c:pt idx="3">
                  <c:v>2019</c:v>
                </c:pt>
                <c:pt idx="4">
                  <c:v>2020</c:v>
                </c:pt>
                <c:pt idx="5">
                  <c:v>2021</c:v>
                </c:pt>
              </c:numCache>
            </c:numRef>
          </c:cat>
          <c:val>
            <c:numRef>
              <c:f>Sheet1!$B$2:$B$7</c:f>
              <c:numCache>
                <c:formatCode>General</c:formatCode>
                <c:ptCount val="6"/>
                <c:pt idx="0">
                  <c:v>198</c:v>
                </c:pt>
                <c:pt idx="1">
                  <c:v>330</c:v>
                </c:pt>
                <c:pt idx="2">
                  <c:v>476</c:v>
                </c:pt>
                <c:pt idx="3">
                  <c:v>630</c:v>
                </c:pt>
                <c:pt idx="4">
                  <c:v>790</c:v>
                </c:pt>
                <c:pt idx="5">
                  <c:v>952</c:v>
                </c:pt>
              </c:numCache>
            </c:numRef>
          </c:val>
        </c:ser>
        <c:ser>
          <c:idx val="1"/>
          <c:order val="1"/>
          <c:tx>
            <c:strRef>
              <c:f>Sheet1!$C$1</c:f>
              <c:strCache>
                <c:ptCount val="1"/>
                <c:pt idx="0">
                  <c:v>RPA软件</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Sheet1!$A$2:$A$7</c:f>
              <c:numCache>
                <c:formatCode>General</c:formatCode>
                <c:ptCount val="6"/>
                <c:pt idx="0">
                  <c:v>2016</c:v>
                </c:pt>
                <c:pt idx="1">
                  <c:v>2017</c:v>
                </c:pt>
                <c:pt idx="2">
                  <c:v>2018</c:v>
                </c:pt>
                <c:pt idx="3">
                  <c:v>2019</c:v>
                </c:pt>
                <c:pt idx="4">
                  <c:v>2020</c:v>
                </c:pt>
                <c:pt idx="5">
                  <c:v>2021</c:v>
                </c:pt>
              </c:numCache>
            </c:numRef>
          </c:cat>
          <c:val>
            <c:numRef>
              <c:f>Sheet1!$C$2:$C$7</c:f>
              <c:numCache>
                <c:formatCode>General</c:formatCode>
                <c:ptCount val="6"/>
                <c:pt idx="0">
                  <c:v>73</c:v>
                </c:pt>
                <c:pt idx="1">
                  <c:v>113</c:v>
                </c:pt>
                <c:pt idx="2">
                  <c:v>153</c:v>
                </c:pt>
                <c:pt idx="3">
                  <c:v>192</c:v>
                </c:pt>
                <c:pt idx="4">
                  <c:v>232</c:v>
                </c:pt>
                <c:pt idx="5">
                  <c:v>272</c:v>
                </c:pt>
              </c:numCache>
            </c:numRef>
          </c:val>
        </c:ser>
        <c:dLbls>
          <c:showLegendKey val="0"/>
          <c:showVal val="1"/>
          <c:showCatName val="0"/>
          <c:showSerName val="0"/>
          <c:showPercent val="0"/>
          <c:showBubbleSize val="0"/>
        </c:dLbls>
        <c:gapWidth val="55"/>
        <c:overlap val="100"/>
        <c:axId val="219577545"/>
        <c:axId val="976933405"/>
      </c:barChart>
      <c:catAx>
        <c:axId val="219577545"/>
        <c:scaling>
          <c:orientation val="minMax"/>
        </c:scaling>
        <c:delete val="0"/>
        <c:axPos val="b"/>
        <c:title>
          <c:tx>
            <c:rich>
              <a:bodyPr rot="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来源：</a:t>
                </a:r>
                <a:r>
                  <a:rPr lang="en-US" altLang="zh-CN"/>
                  <a:t>HJS Research</a:t>
                </a:r>
                <a:endParaRPr lang="en-US" altLang="zh-CN"/>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6933405"/>
        <c:crosses val="autoZero"/>
        <c:auto val="1"/>
        <c:lblAlgn val="ctr"/>
        <c:lblOffset val="100"/>
        <c:noMultiLvlLbl val="0"/>
      </c:catAx>
      <c:valAx>
        <c:axId val="97693340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t>美元（百万）</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1957754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https://www.horsesforsources.com/RPA-marketsize-HfS_061017</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RPA</a:t>
            </a:r>
            <a:r>
              <a:rPr lang="zh-CN" altLang="en-US"/>
              <a:t>商业总需求文档</a:t>
            </a:r>
            <a:endParaRPr lang="en-US" altLang="zh-CN"/>
          </a:p>
        </p:txBody>
      </p:sp>
      <p:sp>
        <p:nvSpPr>
          <p:cNvPr id="3" name="副标题 2"/>
          <p:cNvSpPr>
            <a:spLocks noGrp="1"/>
          </p:cNvSpPr>
          <p:nvPr>
            <p:ph type="subTitle" idx="1"/>
            <p:custDataLst>
              <p:tags r:id="rId2"/>
            </p:custDataLst>
          </p:nvPr>
        </p:nvSpPr>
        <p:spPr/>
        <p:txBody>
          <a:bodyPr/>
          <a:lstStyle/>
          <a:p>
            <a:r>
              <a:rPr lang="zh-CN" altLang="en-US"/>
              <a:t>黄伟淦</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方向</a:t>
            </a:r>
            <a:r>
              <a:rPr lang="en-US" altLang="zh-CN"/>
              <a:t>-RPA</a:t>
            </a:r>
            <a:endParaRPr lang="en-US" altLang="zh-CN"/>
          </a:p>
        </p:txBody>
      </p:sp>
      <p:sp>
        <p:nvSpPr>
          <p:cNvPr id="3" name="内容占位符 2"/>
          <p:cNvSpPr>
            <a:spLocks noGrp="1"/>
          </p:cNvSpPr>
          <p:nvPr>
            <p:ph idx="1"/>
          </p:nvPr>
        </p:nvSpPr>
        <p:spPr/>
        <p:txBody>
          <a:bodyPr/>
          <a:p>
            <a:r>
              <a:rPr lang="zh-CN" altLang="en-US"/>
              <a:t>RPA是一项允许公司员工通过配置计算机软件或者机器人抓取并解析现有应用程序来处理事务、操纵数据、出发响应并与其它数字系统通信的技术应用。企业正在不断寻求可以实现自动化的流程。可实现RPA的基本流程应具备三个关键特征：操作一致性，重复执行相同的步骤；模块化驱动，数据以重复的方式输入到特定字段中；基于标准规制操作，允许决策动态大幅改变。RPA把员工从这些工作中解放出来，优化整个企业基础流程作业、降低成本，提供效率、和确保零失误，是企业迈向人工智能的第一步。</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经典案例</a:t>
            </a:r>
          </a:p>
        </p:txBody>
      </p:sp>
      <p:pic>
        <p:nvPicPr>
          <p:cNvPr id="4" name="内容占位符 3" descr="133748224_2_20180523011722847"/>
          <p:cNvPicPr>
            <a:picLocks noChangeAspect="1"/>
          </p:cNvPicPr>
          <p:nvPr>
            <p:ph idx="1"/>
          </p:nvPr>
        </p:nvPicPr>
        <p:blipFill>
          <a:blip r:embed="rId1"/>
          <a:stretch>
            <a:fillRect/>
          </a:stretch>
        </p:blipFill>
        <p:spPr>
          <a:xfrm>
            <a:off x="669925" y="1453515"/>
            <a:ext cx="5546725" cy="4531360"/>
          </a:xfrm>
          <a:prstGeom prst="rect">
            <a:avLst/>
          </a:prstGeom>
        </p:spPr>
      </p:pic>
      <p:sp>
        <p:nvSpPr>
          <p:cNvPr id="6" name="文本框 5"/>
          <p:cNvSpPr txBox="1"/>
          <p:nvPr/>
        </p:nvSpPr>
        <p:spPr>
          <a:xfrm>
            <a:off x="6571615" y="1851660"/>
            <a:ext cx="5066030" cy="1198880"/>
          </a:xfrm>
          <a:prstGeom prst="rect">
            <a:avLst/>
          </a:prstGeom>
          <a:noFill/>
        </p:spPr>
        <p:txBody>
          <a:bodyPr wrap="square" rtlCol="0">
            <a:spAutoFit/>
          </a:bodyPr>
          <a:p>
            <a:r>
              <a:rPr lang="zh-CN" altLang="en-US"/>
              <a:t>图中左列：人工完成，昂贵，易错，数以万计的人身保险等待处理，面临deadline前的管理压力，30余员工在处理日常工作，每个员工需要3-4周的培训</a:t>
            </a:r>
            <a:endParaRPr lang="zh-CN" altLang="en-US"/>
          </a:p>
        </p:txBody>
      </p:sp>
      <p:sp>
        <p:nvSpPr>
          <p:cNvPr id="7" name="文本框 6"/>
          <p:cNvSpPr txBox="1"/>
          <p:nvPr/>
        </p:nvSpPr>
        <p:spPr>
          <a:xfrm>
            <a:off x="6571615" y="3681095"/>
            <a:ext cx="5066030" cy="1198880"/>
          </a:xfrm>
          <a:prstGeom prst="rect">
            <a:avLst/>
          </a:prstGeom>
          <a:noFill/>
        </p:spPr>
        <p:txBody>
          <a:bodyPr wrap="square" rtlCol="0">
            <a:spAutoFit/>
          </a:bodyPr>
          <a:p>
            <a:r>
              <a:rPr lang="zh-CN" altLang="en-US"/>
              <a:t>图中右列：两周时间搭建RPA平台，待解决的工作被机器人自动执行，熟悉的人力资源被应用在高价值的工作中，人为失误减少，处理成本降低80%，并极大的提高工作质量</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行业情况</a:t>
            </a:r>
            <a:r>
              <a:rPr lang="en-US" altLang="zh-CN"/>
              <a:t>-</a:t>
            </a:r>
            <a:r>
              <a:t>国外</a:t>
            </a:r>
          </a:p>
        </p:txBody>
      </p:sp>
      <p:graphicFrame>
        <p:nvGraphicFramePr>
          <p:cNvPr id="6" name="内容占位符 5"/>
          <p:cNvGraphicFramePr/>
          <p:nvPr>
            <p:ph idx="1"/>
          </p:nvPr>
        </p:nvGraphicFramePr>
        <p:xfrm>
          <a:off x="669882" y="1296000"/>
          <a:ext cx="10853420" cy="1524000"/>
        </p:xfrm>
        <a:graphic>
          <a:graphicData uri="http://schemas.openxmlformats.org/drawingml/2006/table">
            <a:tbl>
              <a:tblPr firstRow="1" bandRow="1">
                <a:tableStyleId>{5C22544A-7EE6-4342-B048-85BDC9FD1C3A}</a:tableStyleId>
              </a:tblPr>
              <a:tblGrid>
                <a:gridCol w="2170684"/>
                <a:gridCol w="2170684"/>
                <a:gridCol w="2170684"/>
                <a:gridCol w="2170684"/>
                <a:gridCol w="2170684"/>
              </a:tblGrid>
              <a:tr h="381000">
                <a:tc>
                  <a:txBody>
                    <a:bodyPr/>
                    <a:p>
                      <a:pPr>
                        <a:buNone/>
                      </a:pPr>
                      <a:r>
                        <a:rPr lang="zh-CN" altLang="en-US"/>
                        <a:t>名称</a:t>
                      </a:r>
                      <a:endParaRPr lang="zh-CN" altLang="en-US"/>
                    </a:p>
                  </a:txBody>
                  <a:tcPr/>
                </a:tc>
                <a:tc>
                  <a:txBody>
                    <a:bodyPr/>
                    <a:p>
                      <a:pPr>
                        <a:buNone/>
                      </a:pPr>
                      <a:r>
                        <a:rPr lang="zh-CN" altLang="en-US"/>
                        <a:t>融资情况（美金）</a:t>
                      </a:r>
                      <a:endParaRPr lang="zh-CN" altLang="en-US"/>
                    </a:p>
                  </a:txBody>
                  <a:tcPr/>
                </a:tc>
                <a:tc>
                  <a:txBody>
                    <a:bodyPr/>
                    <a:p>
                      <a:pPr>
                        <a:buNone/>
                      </a:pPr>
                      <a:r>
                        <a:rPr lang="zh-CN" altLang="en-US"/>
                        <a:t>公司市值（美金）</a:t>
                      </a:r>
                      <a:endParaRPr lang="zh-CN" altLang="en-US"/>
                    </a:p>
                  </a:txBody>
                  <a:tcPr/>
                </a:tc>
                <a:tc>
                  <a:txBody>
                    <a:bodyPr/>
                    <a:p>
                      <a:pPr>
                        <a:buNone/>
                      </a:pPr>
                      <a:r>
                        <a:rPr lang="zh-CN" altLang="en-US"/>
                        <a:t>营收情况（美金）</a:t>
                      </a:r>
                      <a:endParaRPr lang="zh-CN" altLang="en-US"/>
                    </a:p>
                  </a:txBody>
                  <a:tcPr/>
                </a:tc>
                <a:tc>
                  <a:txBody>
                    <a:bodyPr/>
                    <a:p>
                      <a:pPr>
                        <a:buNone/>
                      </a:pPr>
                      <a:r>
                        <a:rPr lang="zh-CN" altLang="en-US"/>
                        <a:t>其他</a:t>
                      </a:r>
                      <a:endParaRPr lang="zh-CN" altLang="en-US"/>
                    </a:p>
                  </a:txBody>
                  <a:tcPr/>
                </a:tc>
              </a:tr>
              <a:tr h="381000">
                <a:tc>
                  <a:txBody>
                    <a:bodyPr/>
                    <a:p>
                      <a:pPr>
                        <a:buNone/>
                      </a:pPr>
                      <a:r>
                        <a:rPr lang="en-US" altLang="zh-CN"/>
                        <a:t>Blue Prism</a:t>
                      </a:r>
                      <a:endParaRPr lang="en-US" altLang="zh-CN"/>
                    </a:p>
                  </a:txBody>
                  <a:tcPr/>
                </a:tc>
                <a:tc>
                  <a:txBody>
                    <a:bodyPr/>
                    <a:p>
                      <a:pPr>
                        <a:buNone/>
                      </a:pPr>
                      <a:r>
                        <a:rPr lang="zh-CN" altLang="en-US"/>
                        <a:t>已上市</a:t>
                      </a:r>
                      <a:endParaRPr lang="zh-CN" altLang="en-US"/>
                    </a:p>
                  </a:txBody>
                  <a:tcPr/>
                </a:tc>
                <a:tc>
                  <a:txBody>
                    <a:bodyPr/>
                    <a:p>
                      <a:pPr>
                        <a:buNone/>
                      </a:pPr>
                      <a:r>
                        <a:rPr lang="en-US" altLang="zh-CN"/>
                        <a:t>44.26</a:t>
                      </a:r>
                      <a:r>
                        <a:rPr lang="zh-CN" altLang="en-US"/>
                        <a:t>亿</a:t>
                      </a:r>
                      <a:endParaRPr lang="zh-CN" altLang="en-US"/>
                    </a:p>
                  </a:txBody>
                  <a:tcPr/>
                </a:tc>
                <a:tc>
                  <a:txBody>
                    <a:bodyPr/>
                    <a:p>
                      <a:pPr>
                        <a:buNone/>
                      </a:pPr>
                      <a:r>
                        <a:rPr lang="zh-CN" altLang="en-US"/>
                        <a:t>7029万</a:t>
                      </a:r>
                      <a:endParaRPr lang="zh-CN" altLang="en-US"/>
                    </a:p>
                  </a:txBody>
                  <a:tcPr/>
                </a:tc>
                <a:tc>
                  <a:txBody>
                    <a:bodyPr/>
                    <a:p>
                      <a:pPr>
                        <a:buNone/>
                      </a:pPr>
                      <a:endParaRPr lang="zh-CN" altLang="en-US"/>
                    </a:p>
                  </a:txBody>
                  <a:tcPr/>
                </a:tc>
              </a:tr>
              <a:tr h="381000">
                <a:tc>
                  <a:txBody>
                    <a:bodyPr/>
                    <a:p>
                      <a:pPr>
                        <a:buNone/>
                      </a:pPr>
                      <a:r>
                        <a:rPr lang="en-US" altLang="zh-CN"/>
                        <a:t>UiPath</a:t>
                      </a:r>
                      <a:endParaRPr lang="en-US" altLang="zh-CN"/>
                    </a:p>
                  </a:txBody>
                  <a:tcPr/>
                </a:tc>
                <a:tc>
                  <a:txBody>
                    <a:bodyPr/>
                    <a:p>
                      <a:pPr>
                        <a:buNone/>
                      </a:pPr>
                      <a:r>
                        <a:rPr lang="en-US" altLang="zh-CN"/>
                        <a:t>D</a:t>
                      </a:r>
                      <a:r>
                        <a:rPr lang="zh-CN" altLang="en-US"/>
                        <a:t>轮 </a:t>
                      </a:r>
                      <a:r>
                        <a:rPr lang="en-US" altLang="zh-CN"/>
                        <a:t>5.68</a:t>
                      </a:r>
                      <a:r>
                        <a:rPr lang="zh-CN" altLang="en-US"/>
                        <a:t>亿</a:t>
                      </a:r>
                      <a:endParaRPr lang="zh-CN" altLang="en-US"/>
                    </a:p>
                  </a:txBody>
                  <a:tcPr/>
                </a:tc>
                <a:tc>
                  <a:txBody>
                    <a:bodyPr/>
                    <a:p>
                      <a:pPr>
                        <a:buNone/>
                      </a:pPr>
                      <a:r>
                        <a:rPr lang="en-US" altLang="zh-CN"/>
                        <a:t>70</a:t>
                      </a:r>
                      <a:r>
                        <a:rPr lang="zh-CN" altLang="en-US"/>
                        <a:t>亿</a:t>
                      </a:r>
                      <a:endParaRPr lang="zh-CN" altLang="en-US"/>
                    </a:p>
                  </a:txBody>
                  <a:tcPr/>
                </a:tc>
                <a:tc>
                  <a:txBody>
                    <a:bodyPr/>
                    <a:p>
                      <a:pPr>
                        <a:buNone/>
                      </a:pPr>
                      <a:r>
                        <a:rPr lang="zh-CN" altLang="en-US"/>
                        <a:t>1.75亿</a:t>
                      </a:r>
                      <a:endParaRPr lang="zh-CN" altLang="en-US"/>
                    </a:p>
                  </a:txBody>
                  <a:tcPr/>
                </a:tc>
                <a:tc>
                  <a:txBody>
                    <a:bodyPr/>
                    <a:p>
                      <a:pPr>
                        <a:buNone/>
                      </a:pPr>
                      <a:r>
                        <a:rPr lang="zh-CN" altLang="en-US"/>
                        <a:t>以每天8家的机构增加</a:t>
                      </a:r>
                      <a:endParaRPr lang="zh-CN" altLang="en-US"/>
                    </a:p>
                  </a:txBody>
                  <a:tcPr/>
                </a:tc>
              </a:tr>
              <a:tr h="381000">
                <a:tc>
                  <a:txBody>
                    <a:bodyPr/>
                    <a:p>
                      <a:pPr>
                        <a:buNone/>
                      </a:pPr>
                      <a:r>
                        <a:rPr lang="zh-CN" altLang="en-US"/>
                        <a:t>Automation Anywhere</a:t>
                      </a:r>
                      <a:endParaRPr lang="zh-CN" altLang="en-US"/>
                    </a:p>
                  </a:txBody>
                  <a:tcPr/>
                </a:tc>
                <a:tc>
                  <a:txBody>
                    <a:bodyPr/>
                    <a:p>
                      <a:pPr>
                        <a:buNone/>
                      </a:pPr>
                      <a:r>
                        <a:rPr lang="zh-CN" altLang="en-US"/>
                        <a:t>A轮 2.5亿</a:t>
                      </a:r>
                      <a:endParaRPr lang="zh-CN" altLang="en-US"/>
                    </a:p>
                  </a:txBody>
                  <a:tcPr/>
                </a:tc>
                <a:tc>
                  <a:txBody>
                    <a:bodyPr/>
                    <a:p>
                      <a:pPr>
                        <a:buNone/>
                      </a:pPr>
                      <a:r>
                        <a:rPr lang="zh-CN" altLang="en-US"/>
                        <a:t>暂无</a:t>
                      </a:r>
                      <a:endParaRPr lang="zh-CN" altLang="en-US"/>
                    </a:p>
                  </a:txBody>
                  <a:tcPr/>
                </a:tc>
                <a:tc>
                  <a:txBody>
                    <a:bodyPr/>
                    <a:p>
                      <a:pPr>
                        <a:buNone/>
                      </a:pPr>
                      <a:r>
                        <a:rPr lang="zh-CN" altLang="en-US"/>
                        <a:t>暂无</a:t>
                      </a:r>
                      <a:endParaRPr lang="zh-CN" altLang="en-US"/>
                    </a:p>
                  </a:txBody>
                  <a:tcPr/>
                </a:tc>
                <a:tc>
                  <a:txBody>
                    <a:bodyPr/>
                    <a:p>
                      <a:pPr>
                        <a:buNone/>
                      </a:pPr>
                      <a:r>
                        <a:rPr lang="zh-CN" altLang="en-US" sz="1800">
                          <a:sym typeface="+mn-ea"/>
                        </a:rPr>
                        <a:t>总收入每年继续增长超过100％</a:t>
                      </a:r>
                      <a:endParaRPr lang="zh-CN" altLang="en-US"/>
                    </a:p>
                  </a:txBody>
                  <a:tcPr/>
                </a:tc>
              </a:tr>
            </a:tbl>
          </a:graphicData>
        </a:graphic>
      </p:graphicFrame>
      <p:sp>
        <p:nvSpPr>
          <p:cNvPr id="7" name="标题 1"/>
          <p:cNvSpPr>
            <a:spLocks noGrp="1"/>
          </p:cNvSpPr>
          <p:nvPr/>
        </p:nvSpPr>
        <p:spPr>
          <a:xfrm>
            <a:off x="671152" y="359684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a:t>行业情况</a:t>
            </a:r>
            <a:r>
              <a:rPr lang="en-US" altLang="zh-CN"/>
              <a:t>-</a:t>
            </a:r>
            <a:r>
              <a:t>国内</a:t>
            </a:r>
          </a:p>
        </p:txBody>
      </p:sp>
      <p:graphicFrame>
        <p:nvGraphicFramePr>
          <p:cNvPr id="8" name="表格 7"/>
          <p:cNvGraphicFramePr/>
          <p:nvPr/>
        </p:nvGraphicFramePr>
        <p:xfrm>
          <a:off x="1830070" y="4746625"/>
          <a:ext cx="8533765" cy="1143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buNone/>
                      </a:pPr>
                      <a:r>
                        <a:rPr lang="zh-CN" altLang="en-US"/>
                        <a:t>名称</a:t>
                      </a:r>
                      <a:endParaRPr lang="zh-CN" altLang="en-US"/>
                    </a:p>
                  </a:txBody>
                  <a:tcPr/>
                </a:tc>
                <a:tc>
                  <a:txBody>
                    <a:bodyPr/>
                    <a:p>
                      <a:pPr>
                        <a:buNone/>
                      </a:pPr>
                      <a:r>
                        <a:rPr lang="zh-CN" altLang="en-US"/>
                        <a:t>融资情况</a:t>
                      </a:r>
                      <a:endParaRPr lang="zh-CN" altLang="en-US"/>
                    </a:p>
                  </a:txBody>
                  <a:tcPr/>
                </a:tc>
                <a:tc>
                  <a:txBody>
                    <a:bodyPr/>
                    <a:p>
                      <a:pPr>
                        <a:buNone/>
                      </a:pPr>
                      <a:r>
                        <a:rPr lang="zh-CN" altLang="en-US"/>
                        <a:t>营收情况</a:t>
                      </a:r>
                      <a:endParaRPr lang="zh-CN" altLang="en-US"/>
                    </a:p>
                  </a:txBody>
                  <a:tcPr/>
                </a:tc>
                <a:tc>
                  <a:txBody>
                    <a:bodyPr/>
                    <a:p>
                      <a:pPr>
                        <a:buNone/>
                      </a:pPr>
                      <a:r>
                        <a:rPr lang="zh-CN" altLang="en-US"/>
                        <a:t>其他</a:t>
                      </a:r>
                      <a:endParaRPr lang="zh-CN" altLang="en-US"/>
                    </a:p>
                  </a:txBody>
                  <a:tcPr/>
                </a:tc>
              </a:tr>
              <a:tr h="381000">
                <a:tc>
                  <a:txBody>
                    <a:bodyPr/>
                    <a:p>
                      <a:pPr>
                        <a:buNone/>
                      </a:pPr>
                      <a:r>
                        <a:rPr lang="zh-CN" altLang="en-US"/>
                        <a:t>iS-RPA</a:t>
                      </a:r>
                      <a:endParaRPr lang="zh-CN" altLang="en-US"/>
                    </a:p>
                  </a:txBody>
                  <a:tcPr/>
                </a:tc>
                <a:tc>
                  <a:txBody>
                    <a:bodyPr/>
                    <a:p>
                      <a:pPr>
                        <a:buNone/>
                      </a:pPr>
                      <a:r>
                        <a:rPr lang="en-US" altLang="zh-CN"/>
                        <a:t>A</a:t>
                      </a:r>
                      <a:r>
                        <a:rPr lang="zh-CN" altLang="en-US"/>
                        <a:t>轮 </a:t>
                      </a:r>
                      <a:r>
                        <a:rPr lang="en-US" altLang="zh-CN"/>
                        <a:t>1.5</a:t>
                      </a:r>
                      <a:r>
                        <a:rPr lang="zh-CN" altLang="en-US"/>
                        <a:t>亿</a:t>
                      </a:r>
                      <a:endParaRPr lang="zh-CN" altLang="en-US"/>
                    </a:p>
                  </a:txBody>
                  <a:tcPr/>
                </a:tc>
                <a:tc>
                  <a:txBody>
                    <a:bodyPr/>
                    <a:p>
                      <a:pPr>
                        <a:buNone/>
                      </a:pPr>
                      <a:r>
                        <a:rPr lang="zh-CN" altLang="en-US"/>
                        <a:t>暂无</a:t>
                      </a:r>
                      <a:endParaRPr lang="zh-CN" altLang="en-US"/>
                    </a:p>
                  </a:txBody>
                  <a:tcPr/>
                </a:tc>
                <a:tc>
                  <a:txBody>
                    <a:bodyPr/>
                    <a:p>
                      <a:pPr>
                        <a:buNone/>
                      </a:pPr>
                      <a:endParaRPr lang="zh-CN" altLang="en-US"/>
                    </a:p>
                  </a:txBody>
                  <a:tcPr/>
                </a:tc>
              </a:tr>
              <a:tr h="381000">
                <a:tc>
                  <a:txBody>
                    <a:bodyPr/>
                    <a:p>
                      <a:pPr>
                        <a:buNone/>
                      </a:pPr>
                      <a:r>
                        <a:rPr lang="en-US" altLang="zh-CN"/>
                        <a:t>Uibot</a:t>
                      </a:r>
                      <a:endParaRPr lang="en-US" altLang="zh-CN"/>
                    </a:p>
                  </a:txBody>
                  <a:tcPr/>
                </a:tc>
                <a:tc>
                  <a:txBody>
                    <a:bodyPr/>
                    <a:p>
                      <a:pPr>
                        <a:buNone/>
                      </a:pPr>
                      <a:r>
                        <a:rPr lang="zh-CN" altLang="en-US"/>
                        <a:t>无</a:t>
                      </a:r>
                      <a:endParaRPr lang="zh-CN" altLang="en-US"/>
                    </a:p>
                  </a:txBody>
                  <a:tcPr/>
                </a:tc>
                <a:tc>
                  <a:txBody>
                    <a:bodyPr/>
                    <a:p>
                      <a:pPr>
                        <a:buNone/>
                      </a:pPr>
                      <a:r>
                        <a:rPr lang="zh-CN" altLang="en-US"/>
                        <a:t>暂无</a:t>
                      </a:r>
                      <a:endParaRPr lang="zh-CN" altLang="en-US"/>
                    </a:p>
                  </a:txBody>
                  <a:tcPr/>
                </a:tc>
                <a:tc>
                  <a:txBody>
                    <a:bodyPr/>
                    <a:p>
                      <a:pPr>
                        <a:buNone/>
                      </a:pPr>
                      <a:endParaRPr lang="zh-CN" altLang="en-US"/>
                    </a:p>
                  </a:txBody>
                  <a:tcPr/>
                </a:tc>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市场规模</a:t>
            </a:r>
            <a:endParaRPr lang="zh-CN" altLang="en-US"/>
          </a:p>
        </p:txBody>
      </p:sp>
      <p:graphicFrame>
        <p:nvGraphicFramePr>
          <p:cNvPr id="4" name="内容占位符 3"/>
          <p:cNvGraphicFramePr/>
          <p:nvPr>
            <p:ph idx="1"/>
          </p:nvPr>
        </p:nvGraphicFramePr>
        <p:xfrm>
          <a:off x="669882" y="1296000"/>
          <a:ext cx="10852237" cy="5041355"/>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DOC_GUID" val="{1b5e575c-471b-45ea-bcff-e54de97133b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Words>
  <Application>WPS 演示</Application>
  <PresentationFormat>宽屏</PresentationFormat>
  <Paragraphs>78</Paragraphs>
  <Slides>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Arial</vt:lpstr>
      <vt:lpstr>宋体</vt:lpstr>
      <vt:lpstr>Wingdings</vt:lpstr>
      <vt:lpstr>微软雅黑</vt:lpstr>
      <vt:lpstr>Arial Unicode MS</vt:lpstr>
      <vt:lpstr>Office 主题​​</vt:lpstr>
      <vt:lpstr>空白演示</vt:lpstr>
      <vt:lpstr>PowerPoint 演示文稿</vt:lpstr>
      <vt:lpstr>PowerPoint 演示文稿</vt:lpstr>
      <vt:lpstr>行业情况-国外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miemie</cp:lastModifiedBy>
  <cp:revision>6</cp:revision>
  <dcterms:created xsi:type="dcterms:W3CDTF">2019-06-08T07:22:23Z</dcterms:created>
  <dcterms:modified xsi:type="dcterms:W3CDTF">2019-06-09T07:38:25Z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