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Economica"/>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font" Target="fonts/Raleway-boldItalic.fntdata"/><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e997b00e_1_3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e997b00e_1_3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124db9d75_5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124db9d75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124db9d75_5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124db9d75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Prototyp nochmals überarbeitet um Funktionalitäten besser darstellen zu können.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124db9d75_4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124db9d75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Sequence Diagram</a:t>
            </a:r>
            <a:endParaRPr/>
          </a:p>
          <a:p>
            <a:pPr indent="0" lvl="0" marL="0" rtl="0" algn="l">
              <a:spcBef>
                <a:spcPts val="0"/>
              </a:spcBef>
              <a:spcAft>
                <a:spcPts val="0"/>
              </a:spcAft>
              <a:buNone/>
            </a:pPr>
            <a:r>
              <a:rPr lang="en-GB"/>
              <a:t>Mit instanzen von Notfallknopf mit Instruktionen und Kontakten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Fängt mit Instruktionen an:</a:t>
            </a:r>
            <a:endParaRPr/>
          </a:p>
          <a:p>
            <a:pPr indent="0" lvl="0" marL="0" rtl="0" algn="l">
              <a:spcBef>
                <a:spcPts val="0"/>
              </a:spcBef>
              <a:spcAft>
                <a:spcPts val="0"/>
              </a:spcAft>
              <a:buNone/>
            </a:pPr>
            <a:r>
              <a:rPr lang="en-GB"/>
              <a:t>Dann je nachdem ob Instruktionen genügend sind oder nicht, wird hier  mit dem </a:t>
            </a:r>
            <a:r>
              <a:rPr b="1" lang="en-GB" sz="1400">
                <a:solidFill>
                  <a:srgbClr val="2E75B5"/>
                </a:solidFill>
                <a:latin typeface="Calibri"/>
                <a:ea typeface="Calibri"/>
                <a:cs typeface="Calibri"/>
                <a:sym typeface="Calibri"/>
              </a:rPr>
              <a:t>alt - interaction operator </a:t>
            </a:r>
            <a:r>
              <a:rPr lang="en-GB"/>
              <a:t>gezeigt.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4e997b00e_1_33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4e997b00e_1_3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4e997b00e_1_19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4e997b00e_1_1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Hier sehen Sie unser (noch unvollständiges) Klassendiagramm ohne Variablen und Methoden</a:t>
            </a:r>
            <a:br>
              <a:rPr lang="en-GB"/>
            </a:br>
            <a:r>
              <a:rPr lang="en-GB"/>
              <a:t>Dabei war uns wichtig den Aufbau modular zu halten. </a:t>
            </a:r>
            <a:br>
              <a:rPr lang="en-GB"/>
            </a:br>
            <a:r>
              <a:rPr lang="en-GB"/>
              <a:t>Die einzelnen Funktionalitäten sollten soweit möglich getrennt voneinander als einzelne Komponenten aufgebaut sein. Diese einzelnen Komponenten stehen in Beziehung zum User, bzw. Der App wie oben links dargestellt.</a:t>
            </a:r>
            <a:br>
              <a:rPr lang="en-GB"/>
            </a:br>
            <a:r>
              <a:rPr lang="en-GB"/>
              <a:t>Dabei wurden bereits die Darstellung von den Modellen getrennt. Es wird einzelne Szenen geben welche die Darstellung übernehmen. Dies Kontrolle könnte zudem in einer neuen Iteration ausgelagert werden, ganz nach dem MVC-Pattern.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124db9d75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124db9d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Hier sehen Sie eine </a:t>
            </a:r>
            <a:r>
              <a:rPr lang="en-GB"/>
              <a:t>detaillierte</a:t>
            </a:r>
            <a:r>
              <a:rPr lang="en-GB"/>
              <a:t> Ansicht auf einzelne Klassen welche unsere zwei Haupt-Features darstellen. </a:t>
            </a:r>
            <a:br>
              <a:rPr lang="en-GB"/>
            </a:br>
            <a:r>
              <a:rPr lang="en-GB"/>
              <a:t>Diese lehnt sich an das Domain-Diagramm an. Auf der linken Seite sehen Sie die Tagebuch-struktur, welche einzelne Einträge in einer Liste verwaltet. Unten befindet sich die Notfallknopf-Funktionalität, welche die zwei Klassen Kontakte und Instruktionen verwendet.</a:t>
            </a:r>
            <a:br>
              <a:rPr lang="en-GB"/>
            </a:br>
            <a:r>
              <a:rPr lang="en-GB"/>
              <a:t>Es könnte sein, dass Instruktionen in Klassen zur Verwaltung und einzelne Einträge getrennt werden, wie dies beim Tagebuch der Fall ist.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4e997b00e_1_24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4e997b00e_1_2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1c67319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1c673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4e997b00e_1_32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4e997b00e_1_3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wird unsere Präsentation ablaufen.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4e997b00e_1_3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4e997b00e_1_3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Um unsere Forschung zu präsentieren, übergebe ich das Wort an Sabine.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124db9d75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124db9d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Kalender machen wir letztendlich rausgeworfen.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4e997b00e_1_20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4e997b00e_1_2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Nicht ins Detail gehen.. Am Rande erwähnt.</a:t>
            </a:r>
            <a:endParaRPr/>
          </a:p>
          <a:p>
            <a:pPr indent="0" lvl="0" marL="0" rtl="0" algn="l">
              <a:spcBef>
                <a:spcPts val="0"/>
              </a:spcBef>
              <a:spcAft>
                <a:spcPts val="0"/>
              </a:spcAft>
              <a:buNone/>
            </a:pPr>
            <a:r>
              <a:rPr lang="en-GB"/>
              <a:t>CRC Karten haben wir auch gemacht. Wir haben damit Inputs zu den Methoden und Relations zusammengetragen.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War hilfreich beim Domain und Class-Model und fürs Sequence Diagram.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4e997b00e_1_33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4e997b00e_1_3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124db9d75_4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124db9d75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124db9d75_5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124db9d75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p:txBody>
      </p:sp>
      <p:sp>
        <p:nvSpPr>
          <p:cNvPr id="11" name="Google Shape;11;p2"/>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78"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4" name="Shape 84"/>
        <p:cNvGrpSpPr/>
        <p:nvPr/>
      </p:nvGrpSpPr>
      <p:grpSpPr>
        <a:xfrm>
          <a:off x="0" y="0"/>
          <a:ext cx="0" cy="0"/>
          <a:chOff x="0" y="0"/>
          <a:chExt cx="0" cy="0"/>
        </a:xfrm>
      </p:grpSpPr>
      <p:sp>
        <p:nvSpPr>
          <p:cNvPr id="85" name="Google Shape;8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18" name="Google Shape;18;p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b="1" sz="2400">
                <a:solidFill>
                  <a:schemeClr val="lt1"/>
                </a:solidFill>
              </a:defRPr>
            </a:lvl1pPr>
            <a:lvl2pPr lvl="1" rtl="0" algn="ctr">
              <a:spcBef>
                <a:spcPts val="0"/>
              </a:spcBef>
              <a:spcAft>
                <a:spcPts val="0"/>
              </a:spcAft>
              <a:buClr>
                <a:schemeClr val="lt1"/>
              </a:buClr>
              <a:buSzPts val="2400"/>
              <a:buNone/>
              <a:defRPr b="1">
                <a:solidFill>
                  <a:schemeClr val="lt1"/>
                </a:solidFill>
              </a:defRPr>
            </a:lvl2pPr>
            <a:lvl3pPr lvl="2" rtl="0" algn="ctr">
              <a:spcBef>
                <a:spcPts val="0"/>
              </a:spcBef>
              <a:spcAft>
                <a:spcPts val="0"/>
              </a:spcAft>
              <a:buClr>
                <a:schemeClr val="lt1"/>
              </a:buClr>
              <a:buSzPts val="2400"/>
              <a:buNone/>
              <a:defRPr b="1">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19" name="Google Shape;19;p3"/>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sp>
        <p:nvSpPr>
          <p:cNvPr id="24" name="Google Shape;24;p4"/>
          <p:cNvSpPr txBox="1"/>
          <p:nvPr>
            <p:ph idx="1" type="body"/>
          </p:nvPr>
        </p:nvSpPr>
        <p:spPr>
          <a:xfrm>
            <a:off x="1710425" y="2161800"/>
            <a:ext cx="57237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a:lvl4pPr>
            <a:lvl5pPr indent="-381000" lvl="4" marL="2286000" rtl="0" algn="ctr">
              <a:spcBef>
                <a:spcPts val="0"/>
              </a:spcBef>
              <a:spcAft>
                <a:spcPts val="0"/>
              </a:spcAft>
              <a:buSzPts val="2400"/>
              <a:buChar char="○"/>
              <a:defRPr i="1"/>
            </a:lvl5pPr>
            <a:lvl6pPr indent="-381000" lvl="5" marL="2743200" rtl="0" algn="ctr">
              <a:spcBef>
                <a:spcPts val="0"/>
              </a:spcBef>
              <a:spcAft>
                <a:spcPts val="0"/>
              </a:spcAft>
              <a:buSzPts val="2400"/>
              <a:buChar char="■"/>
              <a:defRPr i="1"/>
            </a:lvl6pPr>
            <a:lvl7pPr indent="-381000" lvl="6" marL="3200400" rtl="0" algn="ctr">
              <a:spcBef>
                <a:spcPts val="0"/>
              </a:spcBef>
              <a:spcAft>
                <a:spcPts val="0"/>
              </a:spcAft>
              <a:buSzPts val="2400"/>
              <a:buChar char="●"/>
              <a:defRPr i="1"/>
            </a:lvl7pPr>
            <a:lvl8pPr indent="-381000" lvl="7" marL="3657600" rtl="0" algn="ctr">
              <a:spcBef>
                <a:spcPts val="0"/>
              </a:spcBef>
              <a:spcAft>
                <a:spcPts val="0"/>
              </a:spcAft>
              <a:buSzPts val="2400"/>
              <a:buChar char="○"/>
              <a:defRPr i="1"/>
            </a:lvl8pPr>
            <a:lvl9pPr indent="-381000" lvl="8" marL="4114800" algn="ctr">
              <a:spcBef>
                <a:spcPts val="0"/>
              </a:spcBef>
              <a:spcAft>
                <a:spcPts val="0"/>
              </a:spcAft>
              <a:buSzPts val="2400"/>
              <a:buChar char="■"/>
              <a:defRPr i="1"/>
            </a:lvl9pPr>
          </a:lstStyle>
          <a:p/>
        </p:txBody>
      </p:sp>
      <p:sp>
        <p:nvSpPr>
          <p:cNvPr id="25" name="Google Shape;25;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9600">
                <a:solidFill>
                  <a:schemeClr val="accent6"/>
                </a:solidFill>
              </a:rPr>
              <a:t>“</a:t>
            </a:r>
            <a:endParaRPr b="1" sz="9600">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chemeClr val="accent6"/>
              </a:buClr>
              <a:buSzPts val="1800"/>
              <a:buChar char="▷"/>
              <a:defRPr>
                <a:solidFill>
                  <a:schemeClr val="dk1"/>
                </a:solidFill>
              </a:defRPr>
            </a:lvl1pPr>
            <a:lvl2pPr indent="-381000" lvl="1" marL="914400">
              <a:spcBef>
                <a:spcPts val="0"/>
              </a:spcBef>
              <a:spcAft>
                <a:spcPts val="0"/>
              </a:spcAft>
              <a:buClr>
                <a:schemeClr val="dk1"/>
              </a:buClr>
              <a:buSzPts val="2400"/>
              <a:buChar char="○"/>
              <a:defRPr>
                <a:solidFill>
                  <a:schemeClr val="dk1"/>
                </a:solidFill>
              </a:defRPr>
            </a:lvl2pPr>
            <a:lvl3pPr indent="-381000" lvl="2" marL="1371600">
              <a:spcBef>
                <a:spcPts val="0"/>
              </a:spcBef>
              <a:spcAft>
                <a:spcPts val="0"/>
              </a:spcAft>
              <a:buClr>
                <a:schemeClr val="dk1"/>
              </a:buClr>
              <a:buSzPts val="2400"/>
              <a:buChar char="■"/>
              <a:defRPr>
                <a:solidFill>
                  <a:schemeClr val="dk1"/>
                </a:solidFill>
              </a:defRPr>
            </a:lvl3pPr>
            <a:lvl4pPr indent="-381000" lvl="3" marL="1828800">
              <a:spcBef>
                <a:spcPts val="0"/>
              </a:spcBef>
              <a:spcAft>
                <a:spcPts val="0"/>
              </a:spcAft>
              <a:buClr>
                <a:schemeClr val="dk1"/>
              </a:buClr>
              <a:buSzPts val="2400"/>
              <a:buChar char="●"/>
              <a:defRPr>
                <a:solidFill>
                  <a:schemeClr val="dk1"/>
                </a:solidFill>
              </a:defRPr>
            </a:lvl4pPr>
            <a:lvl5pPr indent="-381000" lvl="4" marL="2286000">
              <a:spcBef>
                <a:spcPts val="0"/>
              </a:spcBef>
              <a:spcAft>
                <a:spcPts val="0"/>
              </a:spcAft>
              <a:buClr>
                <a:schemeClr val="dk1"/>
              </a:buClr>
              <a:buSzPts val="2400"/>
              <a:buChar char="○"/>
              <a:defRPr>
                <a:solidFill>
                  <a:schemeClr val="dk1"/>
                </a:solidFill>
              </a:defRPr>
            </a:lvl5pPr>
            <a:lvl6pPr indent="-381000" lvl="5" marL="2743200">
              <a:spcBef>
                <a:spcPts val="0"/>
              </a:spcBef>
              <a:spcAft>
                <a:spcPts val="0"/>
              </a:spcAft>
              <a:buClr>
                <a:schemeClr val="dk1"/>
              </a:buClr>
              <a:buSzPts val="2400"/>
              <a:buChar char="■"/>
              <a:defRPr>
                <a:solidFill>
                  <a:schemeClr val="dk1"/>
                </a:solidFill>
              </a:defRPr>
            </a:lvl6pPr>
            <a:lvl7pPr indent="-381000" lvl="6" marL="3200400">
              <a:spcBef>
                <a:spcPts val="0"/>
              </a:spcBef>
              <a:spcAft>
                <a:spcPts val="0"/>
              </a:spcAft>
              <a:buClr>
                <a:schemeClr val="dk1"/>
              </a:buClr>
              <a:buSzPts val="2400"/>
              <a:buChar char="●"/>
              <a:defRPr>
                <a:solidFill>
                  <a:schemeClr val="dk1"/>
                </a:solidFill>
              </a:defRPr>
            </a:lvl7pPr>
            <a:lvl8pPr indent="-381000" lvl="7" marL="3657600">
              <a:spcBef>
                <a:spcPts val="0"/>
              </a:spcBef>
              <a:spcAft>
                <a:spcPts val="0"/>
              </a:spcAft>
              <a:buClr>
                <a:schemeClr val="dk1"/>
              </a:buClr>
              <a:buSzPts val="2400"/>
              <a:buChar char="○"/>
              <a:defRPr>
                <a:solidFill>
                  <a:schemeClr val="dk1"/>
                </a:solidFill>
              </a:defRPr>
            </a:lvl8pPr>
            <a:lvl9pPr indent="-381000" lvl="8" marL="4114800">
              <a:spcBef>
                <a:spcPts val="0"/>
              </a:spcBef>
              <a:spcAft>
                <a:spcPts val="0"/>
              </a:spcAft>
              <a:buClr>
                <a:schemeClr val="dk1"/>
              </a:buClr>
              <a:buSzPts val="2400"/>
              <a:buChar char="■"/>
              <a:defRPr>
                <a:solidFill>
                  <a:schemeClr val="dk1"/>
                </a:solidFill>
              </a:defRPr>
            </a:lvl9pPr>
          </a:lstStyle>
          <a:p/>
        </p:txBody>
      </p:sp>
      <p:sp>
        <p:nvSpPr>
          <p:cNvPr id="34" name="Google Shape;34;p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5" name="Google Shape;45;p6"/>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6" name="Google Shape;46;p6"/>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 name="Google Shape;54;p7"/>
          <p:cNvSpPr txBox="1"/>
          <p:nvPr>
            <p:ph idx="1" type="body"/>
          </p:nvPr>
        </p:nvSpPr>
        <p:spPr>
          <a:xfrm>
            <a:off x="893700"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7"/>
          <p:cNvSpPr txBox="1"/>
          <p:nvPr>
            <p:ph idx="2" type="body"/>
          </p:nvPr>
        </p:nvSpPr>
        <p:spPr>
          <a:xfrm>
            <a:off x="3386404"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7"/>
          <p:cNvSpPr txBox="1"/>
          <p:nvPr>
            <p:ph idx="3" type="body"/>
          </p:nvPr>
        </p:nvSpPr>
        <p:spPr>
          <a:xfrm>
            <a:off x="5879107"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4" name="Google Shape;64;p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 type="body"/>
          </p:nvPr>
        </p:nvSpPr>
        <p:spPr>
          <a:xfrm>
            <a:off x="893700" y="4649963"/>
            <a:ext cx="6462600" cy="3507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Clr>
                <a:schemeClr val="dk2"/>
              </a:buClr>
              <a:buSzPts val="1400"/>
              <a:buNone/>
              <a:defRPr sz="1400">
                <a:solidFill>
                  <a:schemeClr val="dk2"/>
                </a:solidFill>
              </a:defRPr>
            </a:lvl1pPr>
          </a:lstStyle>
          <a:p/>
        </p:txBody>
      </p:sp>
      <p:sp>
        <p:nvSpPr>
          <p:cNvPr id="71" name="Google Shape;71;p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indent="-381000" lvl="1" marL="914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81000" lvl="3" marL="1828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indent="-381000" lvl="4" marL="2286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indent="-381000" lvl="5" marL="27432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indent="-381000" lvl="6" marL="3200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indent="-381000" lvl="7" marL="3657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indent="-381000" lvl="8" marL="4114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p:txBody>
      </p:sp>
      <p:sp>
        <p:nvSpPr>
          <p:cNvPr id="8" name="Google Shape;8;p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Team </a:t>
            </a:r>
            <a:r>
              <a:rPr lang="en-GB" sz="2800">
                <a:solidFill>
                  <a:srgbClr val="EA9999"/>
                </a:solidFill>
              </a:rPr>
              <a:t>RED</a:t>
            </a:r>
            <a:endParaRPr sz="2800">
              <a:solidFill>
                <a:srgbClr val="EA9999"/>
              </a:solidFill>
            </a:endParaRPr>
          </a:p>
          <a:p>
            <a:pPr indent="0" lvl="0" marL="0" rtl="0" algn="l">
              <a:spcBef>
                <a:spcPts val="0"/>
              </a:spcBef>
              <a:spcAft>
                <a:spcPts val="0"/>
              </a:spcAft>
              <a:buNone/>
            </a:pPr>
            <a:r>
              <a:rPr lang="en-GB"/>
              <a:t>Task 2</a:t>
            </a:r>
            <a:endParaRPr/>
          </a:p>
          <a:p>
            <a:pPr indent="0" lvl="0" marL="0" rtl="0" algn="l">
              <a:spcBef>
                <a:spcPts val="0"/>
              </a:spcBef>
              <a:spcAft>
                <a:spcPts val="0"/>
              </a:spcAft>
              <a:buNone/>
            </a:pPr>
            <a:r>
              <a:rPr lang="en-GB" sz="1400"/>
              <a:t>Software Engineering and Design (BTX8081) 20/21</a:t>
            </a:r>
            <a:endParaRPr sz="1400"/>
          </a:p>
          <a:p>
            <a:pPr indent="0" lvl="0" marL="0" rtl="0" algn="l">
              <a:spcBef>
                <a:spcPts val="0"/>
              </a:spcBef>
              <a:spcAft>
                <a:spcPts val="0"/>
              </a:spcAft>
              <a:buNone/>
            </a:pPr>
            <a:r>
              <a:rPr lang="en-GB" sz="1400"/>
              <a:t>Berner Fachhochschule, Medizininformatik</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14" name="Google Shape;214;p22"/>
          <p:cNvSpPr txBox="1"/>
          <p:nvPr>
            <p:ph type="title"/>
          </p:nvPr>
        </p:nvSpPr>
        <p:spPr>
          <a:xfrm>
            <a:off x="0" y="110975"/>
            <a:ext cx="9144000" cy="74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Alternative Darstellung</a:t>
            </a:r>
            <a:r>
              <a:rPr lang="en-GB"/>
              <a:t>: Tagebucheintrag </a:t>
            </a:r>
            <a:endParaRPr/>
          </a:p>
        </p:txBody>
      </p:sp>
      <p:pic>
        <p:nvPicPr>
          <p:cNvPr id="215" name="Google Shape;215;p22"/>
          <p:cNvPicPr preferRelativeResize="0"/>
          <p:nvPr/>
        </p:nvPicPr>
        <p:blipFill>
          <a:blip r:embed="rId3">
            <a:alphaModFix/>
          </a:blip>
          <a:stretch>
            <a:fillRect/>
          </a:stretch>
        </p:blipFill>
        <p:spPr>
          <a:xfrm>
            <a:off x="696150" y="1072650"/>
            <a:ext cx="7438000" cy="384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21" name="Google Shape;221;p23"/>
          <p:cNvPicPr preferRelativeResize="0"/>
          <p:nvPr/>
        </p:nvPicPr>
        <p:blipFill>
          <a:blip r:embed="rId3">
            <a:alphaModFix/>
          </a:blip>
          <a:stretch>
            <a:fillRect/>
          </a:stretch>
        </p:blipFill>
        <p:spPr>
          <a:xfrm>
            <a:off x="152400" y="152400"/>
            <a:ext cx="7306729" cy="4838700"/>
          </a:xfrm>
          <a:prstGeom prst="rect">
            <a:avLst/>
          </a:prstGeom>
          <a:noFill/>
          <a:ln>
            <a:noFill/>
          </a:ln>
        </p:spPr>
      </p:pic>
      <p:sp>
        <p:nvSpPr>
          <p:cNvPr id="222" name="Google Shape;222;p23"/>
          <p:cNvSpPr txBox="1"/>
          <p:nvPr>
            <p:ph type="title"/>
          </p:nvPr>
        </p:nvSpPr>
        <p:spPr>
          <a:xfrm>
            <a:off x="5630775" y="2289175"/>
            <a:ext cx="3218100" cy="223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GB"/>
              <a:t>Scenario B:</a:t>
            </a:r>
            <a:r>
              <a:rPr lang="en-GB"/>
              <a:t> </a:t>
            </a:r>
            <a:r>
              <a:rPr lang="en-GB" sz="3000"/>
              <a:t>Notfallknopf</a:t>
            </a:r>
            <a:endParaRPr sz="3000"/>
          </a:p>
          <a:p>
            <a:pPr indent="0" lvl="0" marL="0" rtl="0" algn="l">
              <a:spcBef>
                <a:spcPts val="0"/>
              </a:spcBef>
              <a:spcAft>
                <a:spcPts val="0"/>
              </a:spcAft>
              <a:buNone/>
            </a:pPr>
            <a:r>
              <a:rPr lang="en-GB" sz="3000"/>
              <a:t>System→ User</a:t>
            </a:r>
            <a:br>
              <a:rPr lang="en-GB"/>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28" name="Google Shape;228;p24"/>
          <p:cNvPicPr preferRelativeResize="0"/>
          <p:nvPr/>
        </p:nvPicPr>
        <p:blipFill>
          <a:blip r:embed="rId3">
            <a:alphaModFix/>
          </a:blip>
          <a:stretch>
            <a:fillRect/>
          </a:stretch>
        </p:blipFill>
        <p:spPr>
          <a:xfrm>
            <a:off x="369175" y="118750"/>
            <a:ext cx="6311751" cy="4906000"/>
          </a:xfrm>
          <a:prstGeom prst="rect">
            <a:avLst/>
          </a:prstGeom>
          <a:noFill/>
          <a:ln>
            <a:noFill/>
          </a:ln>
        </p:spPr>
      </p:pic>
      <p:sp>
        <p:nvSpPr>
          <p:cNvPr id="229" name="Google Shape;229;p24"/>
          <p:cNvSpPr txBox="1"/>
          <p:nvPr>
            <p:ph type="title"/>
          </p:nvPr>
        </p:nvSpPr>
        <p:spPr>
          <a:xfrm>
            <a:off x="6151650" y="118750"/>
            <a:ext cx="2816100" cy="22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 Diagram</a:t>
            </a:r>
            <a:endParaRPr/>
          </a:p>
          <a:p>
            <a:pPr indent="0" lvl="0" marL="0" rtl="0" algn="l">
              <a:spcBef>
                <a:spcPts val="0"/>
              </a:spcBef>
              <a:spcAft>
                <a:spcPts val="0"/>
              </a:spcAft>
              <a:buNone/>
            </a:pPr>
            <a:r>
              <a:t/>
            </a:r>
            <a:endParaRPr sz="22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7200">
                <a:solidFill>
                  <a:schemeClr val="accent2"/>
                </a:solidFill>
              </a:rPr>
              <a:t>3</a:t>
            </a:r>
            <a:r>
              <a:rPr lang="en-GB" sz="7200">
                <a:solidFill>
                  <a:schemeClr val="accent2"/>
                </a:solidFill>
              </a:rPr>
              <a:t>.</a:t>
            </a:r>
            <a:endParaRPr sz="7200">
              <a:solidFill>
                <a:schemeClr val="accent2"/>
              </a:solidFill>
            </a:endParaRPr>
          </a:p>
          <a:p>
            <a:pPr indent="0" lvl="0" marL="0" rtl="0" algn="ctr">
              <a:spcBef>
                <a:spcPts val="0"/>
              </a:spcBef>
              <a:spcAft>
                <a:spcPts val="0"/>
              </a:spcAft>
              <a:buNone/>
            </a:pPr>
            <a:r>
              <a:rPr lang="en-GB"/>
              <a:t>Class Diagram</a:t>
            </a:r>
            <a:endParaRPr/>
          </a:p>
        </p:txBody>
      </p:sp>
      <p:sp>
        <p:nvSpPr>
          <p:cNvPr id="235" name="Google Shape;235;p25"/>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5"/>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42" name="Google Shape;242;p26"/>
          <p:cNvPicPr preferRelativeResize="0"/>
          <p:nvPr/>
        </p:nvPicPr>
        <p:blipFill>
          <a:blip r:embed="rId3">
            <a:alphaModFix/>
          </a:blip>
          <a:stretch>
            <a:fillRect/>
          </a:stretch>
        </p:blipFill>
        <p:spPr>
          <a:xfrm>
            <a:off x="0" y="120588"/>
            <a:ext cx="9255948" cy="4902324"/>
          </a:xfrm>
          <a:prstGeom prst="rect">
            <a:avLst/>
          </a:prstGeom>
          <a:noFill/>
          <a:ln>
            <a:noFill/>
          </a:ln>
        </p:spPr>
      </p:pic>
      <p:sp>
        <p:nvSpPr>
          <p:cNvPr id="243" name="Google Shape;243;p26"/>
          <p:cNvSpPr txBox="1"/>
          <p:nvPr>
            <p:ph type="title"/>
          </p:nvPr>
        </p:nvSpPr>
        <p:spPr>
          <a:xfrm>
            <a:off x="5415375" y="4053150"/>
            <a:ext cx="372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Modularer Aufbau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49" name="Google Shape;249;p27"/>
          <p:cNvSpPr txBox="1"/>
          <p:nvPr>
            <p:ph type="title"/>
          </p:nvPr>
        </p:nvSpPr>
        <p:spPr>
          <a:xfrm>
            <a:off x="0" y="110975"/>
            <a:ext cx="9144000" cy="74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Class Diagram</a:t>
            </a:r>
            <a:endParaRPr/>
          </a:p>
        </p:txBody>
      </p:sp>
      <p:pic>
        <p:nvPicPr>
          <p:cNvPr id="250" name="Google Shape;250;p27"/>
          <p:cNvPicPr preferRelativeResize="0"/>
          <p:nvPr/>
        </p:nvPicPr>
        <p:blipFill>
          <a:blip r:embed="rId3">
            <a:alphaModFix/>
          </a:blip>
          <a:stretch>
            <a:fillRect/>
          </a:stretch>
        </p:blipFill>
        <p:spPr>
          <a:xfrm>
            <a:off x="1157125" y="794150"/>
            <a:ext cx="6829759" cy="3984026"/>
          </a:xfrm>
          <a:prstGeom prst="rect">
            <a:avLst/>
          </a:prstGeom>
          <a:noFill/>
          <a:ln>
            <a:noFill/>
          </a:ln>
        </p:spPr>
      </p:pic>
      <p:pic>
        <p:nvPicPr>
          <p:cNvPr id="251" name="Google Shape;251;p27"/>
          <p:cNvPicPr preferRelativeResize="0"/>
          <p:nvPr/>
        </p:nvPicPr>
        <p:blipFill>
          <a:blip r:embed="rId4">
            <a:alphaModFix/>
          </a:blip>
          <a:stretch>
            <a:fillRect/>
          </a:stretch>
        </p:blipFill>
        <p:spPr>
          <a:xfrm>
            <a:off x="6646875" y="2920374"/>
            <a:ext cx="1075275" cy="9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Quellen</a:t>
            </a:r>
            <a:endParaRPr/>
          </a:p>
        </p:txBody>
      </p:sp>
      <p:sp>
        <p:nvSpPr>
          <p:cNvPr id="257" name="Google Shape;257;p2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8" name="Google Shape;258;p28"/>
          <p:cNvSpPr txBox="1"/>
          <p:nvPr>
            <p:ph idx="1" type="body"/>
          </p:nvPr>
        </p:nvSpPr>
        <p:spPr>
          <a:xfrm>
            <a:off x="893700" y="1200150"/>
            <a:ext cx="6462600" cy="31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solidFill>
                  <a:schemeClr val="dk2"/>
                </a:solidFill>
              </a:rPr>
              <a:t>Tool: draw.io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b="1" sz="14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idx="4294967295" type="ctrTitle"/>
          </p:nvPr>
        </p:nvSpPr>
        <p:spPr>
          <a:xfrm>
            <a:off x="916025" y="440344"/>
            <a:ext cx="5561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6000">
                <a:solidFill>
                  <a:schemeClr val="accent2"/>
                </a:solidFill>
              </a:rPr>
              <a:t>Hello!</a:t>
            </a:r>
            <a:endParaRPr sz="6000">
              <a:solidFill>
                <a:schemeClr val="accent2"/>
              </a:solidFill>
            </a:endParaRPr>
          </a:p>
        </p:txBody>
      </p:sp>
      <p:sp>
        <p:nvSpPr>
          <p:cNvPr id="98" name="Google Shape;98;p14"/>
          <p:cNvSpPr txBox="1"/>
          <p:nvPr>
            <p:ph idx="4294967295" type="subTitle"/>
          </p:nvPr>
        </p:nvSpPr>
        <p:spPr>
          <a:xfrm>
            <a:off x="916025" y="1468463"/>
            <a:ext cx="5561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4800">
                <a:solidFill>
                  <a:schemeClr val="accent1"/>
                </a:solidFill>
              </a:rPr>
              <a:t>We are Team </a:t>
            </a:r>
            <a:r>
              <a:rPr b="1" lang="en-GB" sz="4800">
                <a:solidFill>
                  <a:srgbClr val="EA9999"/>
                </a:solidFill>
              </a:rPr>
              <a:t>RED</a:t>
            </a:r>
            <a:endParaRPr b="1" sz="4800">
              <a:solidFill>
                <a:srgbClr val="EA9999"/>
              </a:solidFill>
            </a:endParaRPr>
          </a:p>
        </p:txBody>
      </p:sp>
      <p:sp>
        <p:nvSpPr>
          <p:cNvPr id="99" name="Google Shape;99;p14"/>
          <p:cNvSpPr txBox="1"/>
          <p:nvPr>
            <p:ph idx="4294967295" type="body"/>
          </p:nvPr>
        </p:nvSpPr>
        <p:spPr>
          <a:xfrm>
            <a:off x="916025" y="2473256"/>
            <a:ext cx="5561100" cy="199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3500"/>
              <a:t>Patient / Addiction</a:t>
            </a:r>
            <a:endParaRPr sz="3500"/>
          </a:p>
          <a:p>
            <a:pPr indent="0" lvl="0" marL="0" rtl="0" algn="l">
              <a:spcBef>
                <a:spcPts val="600"/>
              </a:spcBef>
              <a:spcAft>
                <a:spcPts val="0"/>
              </a:spcAft>
              <a:buNone/>
            </a:pPr>
            <a:r>
              <a:t/>
            </a:r>
            <a:endParaRPr sz="3000"/>
          </a:p>
          <a:p>
            <a:pPr indent="0" lvl="0" marL="0" rtl="0" algn="l">
              <a:spcBef>
                <a:spcPts val="600"/>
              </a:spcBef>
              <a:spcAft>
                <a:spcPts val="0"/>
              </a:spcAft>
              <a:buNone/>
            </a:pPr>
            <a:r>
              <a:rPr lang="en-GB" sz="1800"/>
              <a:t>Argollo, Bertschinger, Kilchherr, Moser</a:t>
            </a:r>
            <a:endParaRPr sz="3000"/>
          </a:p>
        </p:txBody>
      </p:sp>
      <p:sp>
        <p:nvSpPr>
          <p:cNvPr id="100" name="Google Shape;100;p1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01" name="Google Shape;101;p14"/>
          <p:cNvSpPr/>
          <p:nvPr/>
        </p:nvSpPr>
        <p:spPr>
          <a:xfrm>
            <a:off x="7405800" y="0"/>
            <a:ext cx="1738200" cy="506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4"/>
          <p:cNvGrpSpPr/>
          <p:nvPr/>
        </p:nvGrpSpPr>
        <p:grpSpPr>
          <a:xfrm>
            <a:off x="7707266" y="2987466"/>
            <a:ext cx="1270458" cy="1530689"/>
            <a:chOff x="3554761" y="1011374"/>
            <a:chExt cx="597525" cy="719918"/>
          </a:xfrm>
        </p:grpSpPr>
        <p:sp>
          <p:nvSpPr>
            <p:cNvPr id="103" name="Google Shape;103;p14"/>
            <p:cNvSpPr/>
            <p:nvPr/>
          </p:nvSpPr>
          <p:spPr>
            <a:xfrm>
              <a:off x="3615879" y="1376596"/>
              <a:ext cx="441685" cy="354696"/>
            </a:xfrm>
            <a:custGeom>
              <a:rect b="b" l="l" r="r" t="t"/>
              <a:pathLst>
                <a:path extrusionOk="0" h="638" w="797">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 name="Google Shape;104;p14"/>
            <p:cNvSpPr/>
            <p:nvPr/>
          </p:nvSpPr>
          <p:spPr>
            <a:xfrm>
              <a:off x="3554761" y="1164199"/>
              <a:ext cx="288366" cy="430478"/>
            </a:xfrm>
            <a:custGeom>
              <a:rect b="b" l="l" r="r" t="t"/>
              <a:pathLst>
                <a:path extrusionOk="0" h="774" w="52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 name="Google Shape;105;p14"/>
            <p:cNvSpPr/>
            <p:nvPr/>
          </p:nvSpPr>
          <p:spPr>
            <a:xfrm>
              <a:off x="3860350" y="1126940"/>
              <a:ext cx="291937" cy="427110"/>
            </a:xfrm>
            <a:custGeom>
              <a:rect b="b" l="l" r="r" t="t"/>
              <a:pathLst>
                <a:path extrusionOk="0" h="768" w="527">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 name="Google Shape;106;p14"/>
            <p:cNvSpPr/>
            <p:nvPr/>
          </p:nvSpPr>
          <p:spPr>
            <a:xfrm>
              <a:off x="3644023" y="1011374"/>
              <a:ext cx="449665" cy="347961"/>
            </a:xfrm>
            <a:custGeom>
              <a:rect b="b" l="l" r="r" t="t"/>
              <a:pathLst>
                <a:path extrusionOk="0" h="626" w="811">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7" name="Google Shape;107;p14"/>
          <p:cNvGrpSpPr/>
          <p:nvPr/>
        </p:nvGrpSpPr>
        <p:grpSpPr>
          <a:xfrm>
            <a:off x="8044538" y="1675881"/>
            <a:ext cx="460705" cy="491455"/>
            <a:chOff x="7638277" y="937343"/>
            <a:chExt cx="744273" cy="793950"/>
          </a:xfrm>
        </p:grpSpPr>
        <p:sp>
          <p:nvSpPr>
            <p:cNvPr id="108" name="Google Shape;108;p14"/>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 name="Google Shape;109;p14"/>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 name="Google Shape;110;p14"/>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 name="Google Shape;111;p14"/>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12" name="Google Shape;112;p14"/>
            <p:cNvGrpSpPr/>
            <p:nvPr/>
          </p:nvGrpSpPr>
          <p:grpSpPr>
            <a:xfrm>
              <a:off x="7638277" y="937343"/>
              <a:ext cx="744273" cy="793950"/>
              <a:chOff x="6565437" y="1588001"/>
              <a:chExt cx="744273" cy="793950"/>
            </a:xfrm>
          </p:grpSpPr>
          <p:sp>
            <p:nvSpPr>
              <p:cNvPr id="113" name="Google Shape;113;p14"/>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4" name="Google Shape;114;p14"/>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 name="Google Shape;115;p14"/>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 name="Google Shape;116;p14"/>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 name="Google Shape;117;p14"/>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 name="Google Shape;118;p14"/>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 name="Google Shape;119;p14"/>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 name="Google Shape;120;p14"/>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 name="Google Shape;121;p14"/>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 name="Google Shape;122;p14"/>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23" name="Google Shape;123;p14"/>
          <p:cNvGrpSpPr/>
          <p:nvPr/>
        </p:nvGrpSpPr>
        <p:grpSpPr>
          <a:xfrm>
            <a:off x="7639682" y="2107159"/>
            <a:ext cx="445812" cy="394518"/>
            <a:chOff x="1510757" y="3225422"/>
            <a:chExt cx="720214" cy="637347"/>
          </a:xfrm>
        </p:grpSpPr>
        <p:sp>
          <p:nvSpPr>
            <p:cNvPr id="124" name="Google Shape;124;p14"/>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 name="Google Shape;125;p14"/>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 name="Google Shape;126;p14"/>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 name="Google Shape;127;p14"/>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 name="Google Shape;128;p14"/>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 name="Google Shape;129;p14"/>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 name="Google Shape;130;p14"/>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1" name="Google Shape;131;p14"/>
          <p:cNvGrpSpPr/>
          <p:nvPr/>
        </p:nvGrpSpPr>
        <p:grpSpPr>
          <a:xfrm>
            <a:off x="8480586" y="2124667"/>
            <a:ext cx="445767" cy="359478"/>
            <a:chOff x="2595501" y="3253725"/>
            <a:chExt cx="720141" cy="580739"/>
          </a:xfrm>
        </p:grpSpPr>
        <p:sp>
          <p:nvSpPr>
            <p:cNvPr id="132" name="Google Shape;132;p14"/>
            <p:cNvSpPr/>
            <p:nvPr/>
          </p:nvSpPr>
          <p:spPr>
            <a:xfrm>
              <a:off x="2595501" y="3269807"/>
              <a:ext cx="416349" cy="273171"/>
            </a:xfrm>
            <a:custGeom>
              <a:rect b="b" l="l" r="r" t="t"/>
              <a:pathLst>
                <a:path extrusionOk="0" h="472" w="722">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 name="Google Shape;133;p14"/>
            <p:cNvSpPr/>
            <p:nvPr/>
          </p:nvSpPr>
          <p:spPr>
            <a:xfrm>
              <a:off x="2903528" y="3560177"/>
              <a:ext cx="374670" cy="273617"/>
            </a:xfrm>
            <a:custGeom>
              <a:rect b="b" l="l" r="r" t="t"/>
              <a:pathLst>
                <a:path extrusionOk="0" h="473" w="65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 name="Google Shape;134;p14"/>
            <p:cNvSpPr/>
            <p:nvPr/>
          </p:nvSpPr>
          <p:spPr>
            <a:xfrm>
              <a:off x="2635397" y="3497189"/>
              <a:ext cx="313600" cy="337276"/>
            </a:xfrm>
            <a:custGeom>
              <a:rect b="b" l="l" r="r" t="t"/>
              <a:pathLst>
                <a:path extrusionOk="0" h="583" w="544">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5" name="Google Shape;135;p14"/>
            <p:cNvSpPr/>
            <p:nvPr/>
          </p:nvSpPr>
          <p:spPr>
            <a:xfrm>
              <a:off x="2966382" y="3253725"/>
              <a:ext cx="349261" cy="352241"/>
            </a:xfrm>
            <a:custGeom>
              <a:rect b="b" l="l" r="r" t="t"/>
              <a:pathLst>
                <a:path extrusionOk="0" h="609" w="606">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6" name="Google Shape;136;p14"/>
          <p:cNvGrpSpPr/>
          <p:nvPr/>
        </p:nvGrpSpPr>
        <p:grpSpPr>
          <a:xfrm>
            <a:off x="7496794" y="2571758"/>
            <a:ext cx="443283" cy="445620"/>
            <a:chOff x="6931035" y="3184144"/>
            <a:chExt cx="716128" cy="719903"/>
          </a:xfrm>
        </p:grpSpPr>
        <p:sp>
          <p:nvSpPr>
            <p:cNvPr id="137" name="Google Shape;137;p14"/>
            <p:cNvSpPr/>
            <p:nvPr/>
          </p:nvSpPr>
          <p:spPr>
            <a:xfrm>
              <a:off x="7304099" y="3430106"/>
              <a:ext cx="343064" cy="228463"/>
            </a:xfrm>
            <a:custGeom>
              <a:rect b="b" l="l" r="r" t="t"/>
              <a:pathLst>
                <a:path extrusionOk="0" h="391" w="59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 name="Google Shape;138;p14"/>
            <p:cNvSpPr/>
            <p:nvPr/>
          </p:nvSpPr>
          <p:spPr>
            <a:xfrm>
              <a:off x="6931035" y="3430106"/>
              <a:ext cx="343548" cy="228463"/>
            </a:xfrm>
            <a:custGeom>
              <a:rect b="b" l="l" r="r" t="t"/>
              <a:pathLst>
                <a:path extrusionOk="0" h="391" w="591">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 name="Google Shape;139;p14"/>
            <p:cNvSpPr/>
            <p:nvPr/>
          </p:nvSpPr>
          <p:spPr>
            <a:xfrm>
              <a:off x="7175631" y="3184144"/>
              <a:ext cx="227419" cy="345369"/>
            </a:xfrm>
            <a:custGeom>
              <a:rect b="b" l="l" r="r" t="t"/>
              <a:pathLst>
                <a:path extrusionOk="0" h="591" w="391">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 name="Google Shape;140;p14"/>
            <p:cNvSpPr/>
            <p:nvPr/>
          </p:nvSpPr>
          <p:spPr>
            <a:xfrm>
              <a:off x="7175631" y="3558678"/>
              <a:ext cx="227419" cy="345369"/>
            </a:xfrm>
            <a:custGeom>
              <a:rect b="b" l="l" r="r" t="t"/>
              <a:pathLst>
                <a:path extrusionOk="0" h="591" w="391">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1" name="Google Shape;141;p14"/>
          <p:cNvGrpSpPr/>
          <p:nvPr/>
        </p:nvGrpSpPr>
        <p:grpSpPr>
          <a:xfrm>
            <a:off x="8052111" y="2428208"/>
            <a:ext cx="445582" cy="428965"/>
            <a:chOff x="10914672" y="5489861"/>
            <a:chExt cx="719842" cy="720102"/>
          </a:xfrm>
        </p:grpSpPr>
        <p:sp>
          <p:nvSpPr>
            <p:cNvPr id="142" name="Google Shape;142;p14"/>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 name="Google Shape;143;p14"/>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 name="Google Shape;144;p14"/>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 name="Google Shape;145;p14"/>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 name="Google Shape;146;p14"/>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 name="Google Shape;147;p14"/>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 name="Google Shape;148;p14"/>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 name="Google Shape;149;p14"/>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 name="Google Shape;150;p14"/>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 name="Google Shape;151;p14"/>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 name="Google Shape;152;p14"/>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 name="Google Shape;153;p14"/>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pic>
        <p:nvPicPr>
          <p:cNvPr id="154" name="Google Shape;154;p14"/>
          <p:cNvPicPr preferRelativeResize="0"/>
          <p:nvPr/>
        </p:nvPicPr>
        <p:blipFill>
          <a:blip r:embed="rId3">
            <a:alphaModFix/>
          </a:blip>
          <a:stretch>
            <a:fillRect/>
          </a:stretch>
        </p:blipFill>
        <p:spPr>
          <a:xfrm>
            <a:off x="7683550" y="98900"/>
            <a:ext cx="1182700" cy="1067875"/>
          </a:xfrm>
          <a:prstGeom prst="rect">
            <a:avLst/>
          </a:prstGeom>
          <a:noFill/>
          <a:ln>
            <a:noFill/>
          </a:ln>
        </p:spPr>
      </p:pic>
      <p:sp>
        <p:nvSpPr>
          <p:cNvPr id="155" name="Google Shape;155;p14"/>
          <p:cNvSpPr txBox="1"/>
          <p:nvPr/>
        </p:nvSpPr>
        <p:spPr>
          <a:xfrm>
            <a:off x="7751200" y="1109075"/>
            <a:ext cx="11826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CC0000"/>
                </a:solidFill>
                <a:latin typeface="Economica"/>
                <a:ea typeface="Economica"/>
                <a:cs typeface="Economica"/>
                <a:sym typeface="Economica"/>
              </a:rPr>
              <a:t>Alcohol Addiction App</a:t>
            </a:r>
            <a:endParaRPr sz="1100">
              <a:solidFill>
                <a:srgbClr val="CC0000"/>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Ablauf</a:t>
            </a:r>
            <a:endParaRPr/>
          </a:p>
        </p:txBody>
      </p:sp>
      <p:sp>
        <p:nvSpPr>
          <p:cNvPr id="161" name="Google Shape;161;p1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a:pPr>
            <a:r>
              <a:rPr lang="en-GB"/>
              <a:t>Domain Model</a:t>
            </a:r>
            <a:endParaRPr/>
          </a:p>
          <a:p>
            <a:pPr indent="-342900" lvl="0" marL="457200" rtl="0" algn="l">
              <a:spcBef>
                <a:spcPts val="0"/>
              </a:spcBef>
              <a:spcAft>
                <a:spcPts val="0"/>
              </a:spcAft>
              <a:buSzPts val="1800"/>
              <a:buAutoNum type="arabicPeriod"/>
            </a:pPr>
            <a:r>
              <a:rPr lang="en-GB"/>
              <a:t>Sequence Diagrams</a:t>
            </a:r>
            <a:endParaRPr/>
          </a:p>
          <a:p>
            <a:pPr indent="-342900" lvl="0" marL="457200" rtl="0" algn="l">
              <a:spcBef>
                <a:spcPts val="0"/>
              </a:spcBef>
              <a:spcAft>
                <a:spcPts val="0"/>
              </a:spcAft>
              <a:buSzPts val="1800"/>
              <a:buAutoNum type="arabicPeriod"/>
            </a:pPr>
            <a:r>
              <a:rPr lang="en-GB"/>
              <a:t>Class Diagram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2" name="Google Shape;162;p1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63" name="Google Shape;163;p15"/>
          <p:cNvSpPr/>
          <p:nvPr/>
        </p:nvSpPr>
        <p:spPr>
          <a:xfrm>
            <a:off x="5632317" y="3394138"/>
            <a:ext cx="3305700" cy="501900"/>
          </a:xfrm>
          <a:prstGeom prst="chevron">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GB" sz="2400">
                <a:solidFill>
                  <a:schemeClr val="lt1"/>
                </a:solidFill>
                <a:latin typeface="Raleway"/>
                <a:ea typeface="Raleway"/>
                <a:cs typeface="Raleway"/>
                <a:sym typeface="Raleway"/>
              </a:rPr>
              <a:t>Class Diagram</a:t>
            </a:r>
            <a:endParaRPr>
              <a:solidFill>
                <a:schemeClr val="lt1"/>
              </a:solidFill>
              <a:latin typeface="Lato"/>
              <a:ea typeface="Lato"/>
              <a:cs typeface="Lato"/>
              <a:sym typeface="Lato"/>
            </a:endParaRPr>
          </a:p>
        </p:txBody>
      </p:sp>
      <p:sp>
        <p:nvSpPr>
          <p:cNvPr id="164" name="Google Shape;164;p15"/>
          <p:cNvSpPr/>
          <p:nvPr/>
        </p:nvSpPr>
        <p:spPr>
          <a:xfrm>
            <a:off x="0" y="3394299"/>
            <a:ext cx="3546900" cy="5019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GB" sz="2200">
                <a:solidFill>
                  <a:schemeClr val="lt1"/>
                </a:solidFill>
                <a:latin typeface="Raleway"/>
                <a:ea typeface="Raleway"/>
                <a:cs typeface="Raleway"/>
                <a:sym typeface="Raleway"/>
              </a:rPr>
              <a:t>Domain Model</a:t>
            </a:r>
            <a:endParaRPr sz="2200">
              <a:solidFill>
                <a:schemeClr val="lt1"/>
              </a:solidFill>
              <a:latin typeface="Raleway"/>
              <a:ea typeface="Raleway"/>
              <a:cs typeface="Raleway"/>
              <a:sym typeface="Raleway"/>
            </a:endParaRPr>
          </a:p>
        </p:txBody>
      </p:sp>
      <p:sp>
        <p:nvSpPr>
          <p:cNvPr id="165" name="Google Shape;165;p15"/>
          <p:cNvSpPr/>
          <p:nvPr/>
        </p:nvSpPr>
        <p:spPr>
          <a:xfrm>
            <a:off x="2944204" y="3394138"/>
            <a:ext cx="3305700" cy="5019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GB" sz="2300">
                <a:solidFill>
                  <a:schemeClr val="lt1"/>
                </a:solidFill>
                <a:latin typeface="Raleway"/>
                <a:ea typeface="Raleway"/>
                <a:cs typeface="Raleway"/>
                <a:sym typeface="Raleway"/>
              </a:rPr>
              <a:t>Sequence Diagram</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7200">
                <a:solidFill>
                  <a:schemeClr val="accent2"/>
                </a:solidFill>
              </a:rPr>
              <a:t>1.</a:t>
            </a:r>
            <a:endParaRPr sz="7200">
              <a:solidFill>
                <a:schemeClr val="accent2"/>
              </a:solidFill>
            </a:endParaRPr>
          </a:p>
          <a:p>
            <a:pPr indent="0" lvl="0" marL="0" rtl="0" algn="ctr">
              <a:spcBef>
                <a:spcPts val="0"/>
              </a:spcBef>
              <a:spcAft>
                <a:spcPts val="0"/>
              </a:spcAft>
              <a:buNone/>
            </a:pPr>
            <a:r>
              <a:rPr lang="en-GB"/>
              <a:t>Domain Model</a:t>
            </a:r>
            <a:endParaRPr/>
          </a:p>
        </p:txBody>
      </p:sp>
      <p:sp>
        <p:nvSpPr>
          <p:cNvPr id="171" name="Google Shape;171;p16"/>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16"/>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78" name="Google Shape;178;p17"/>
          <p:cNvSpPr txBox="1"/>
          <p:nvPr>
            <p:ph type="title"/>
          </p:nvPr>
        </p:nvSpPr>
        <p:spPr>
          <a:xfrm>
            <a:off x="0" y="110975"/>
            <a:ext cx="9144000" cy="74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Domain Diagram</a:t>
            </a:r>
            <a:endParaRPr/>
          </a:p>
        </p:txBody>
      </p:sp>
      <p:pic>
        <p:nvPicPr>
          <p:cNvPr id="179" name="Google Shape;179;p17"/>
          <p:cNvPicPr preferRelativeResize="0"/>
          <p:nvPr/>
        </p:nvPicPr>
        <p:blipFill>
          <a:blip r:embed="rId3">
            <a:alphaModFix/>
          </a:blip>
          <a:stretch>
            <a:fillRect/>
          </a:stretch>
        </p:blipFill>
        <p:spPr>
          <a:xfrm>
            <a:off x="791938" y="799000"/>
            <a:ext cx="7560129" cy="398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305625" y="434600"/>
            <a:ext cx="8268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CRC-Cards: </a:t>
            </a:r>
            <a:r>
              <a:rPr lang="en-GB" sz="2600"/>
              <a:t>Class-Responsibility-Collaboration</a:t>
            </a:r>
            <a:endParaRPr sz="2600"/>
          </a:p>
        </p:txBody>
      </p:sp>
      <p:sp>
        <p:nvSpPr>
          <p:cNvPr id="185" name="Google Shape;185;p18"/>
          <p:cNvSpPr txBox="1"/>
          <p:nvPr>
            <p:ph idx="1" type="body"/>
          </p:nvPr>
        </p:nvSpPr>
        <p:spPr>
          <a:xfrm>
            <a:off x="937500" y="1312400"/>
            <a:ext cx="3080700" cy="204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6" name="Google Shape;186;p1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87" name="Google Shape;187;p18"/>
          <p:cNvPicPr preferRelativeResize="0"/>
          <p:nvPr/>
        </p:nvPicPr>
        <p:blipFill>
          <a:blip r:embed="rId3">
            <a:alphaModFix/>
          </a:blip>
          <a:stretch>
            <a:fillRect/>
          </a:stretch>
        </p:blipFill>
        <p:spPr>
          <a:xfrm>
            <a:off x="272989" y="1444410"/>
            <a:ext cx="8718611" cy="3252525"/>
          </a:xfrm>
          <a:prstGeom prst="rect">
            <a:avLst/>
          </a:prstGeom>
          <a:noFill/>
          <a:ln>
            <a:noFill/>
          </a:ln>
        </p:spPr>
      </p:pic>
      <p:sp>
        <p:nvSpPr>
          <p:cNvPr id="188" name="Google Shape;188;p18"/>
          <p:cNvSpPr txBox="1"/>
          <p:nvPr/>
        </p:nvSpPr>
        <p:spPr>
          <a:xfrm>
            <a:off x="6583675" y="2090300"/>
            <a:ext cx="13758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latin typeface="Lato"/>
                <a:ea typeface="Lato"/>
                <a:cs typeface="Lato"/>
                <a:sym typeface="Lato"/>
              </a:rPr>
              <a:t>Provides contact-cascade</a:t>
            </a:r>
            <a:endParaRPr sz="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7200">
                <a:solidFill>
                  <a:schemeClr val="accent2"/>
                </a:solidFill>
              </a:rPr>
              <a:t>2</a:t>
            </a:r>
            <a:r>
              <a:rPr lang="en-GB" sz="7200">
                <a:solidFill>
                  <a:schemeClr val="accent2"/>
                </a:solidFill>
              </a:rPr>
              <a:t>.</a:t>
            </a:r>
            <a:endParaRPr sz="7200">
              <a:solidFill>
                <a:schemeClr val="accent2"/>
              </a:solidFill>
            </a:endParaRPr>
          </a:p>
          <a:p>
            <a:pPr indent="0" lvl="0" marL="0" rtl="0" algn="ctr">
              <a:spcBef>
                <a:spcPts val="0"/>
              </a:spcBef>
              <a:spcAft>
                <a:spcPts val="0"/>
              </a:spcAft>
              <a:buNone/>
            </a:pPr>
            <a:r>
              <a:rPr lang="en-GB"/>
              <a:t>Sequence Diagrams</a:t>
            </a:r>
            <a:endParaRPr/>
          </a:p>
        </p:txBody>
      </p:sp>
      <p:sp>
        <p:nvSpPr>
          <p:cNvPr id="194" name="Google Shape;194;p1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Scenario A + B</a:t>
            </a:r>
            <a:endParaRPr/>
          </a:p>
        </p:txBody>
      </p:sp>
      <p:sp>
        <p:nvSpPr>
          <p:cNvPr id="195" name="Google Shape;195;p19"/>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01" name="Google Shape;201;p20"/>
          <p:cNvSpPr txBox="1"/>
          <p:nvPr>
            <p:ph idx="4294967295" type="ctrTitle"/>
          </p:nvPr>
        </p:nvSpPr>
        <p:spPr>
          <a:xfrm>
            <a:off x="341025" y="733800"/>
            <a:ext cx="8581200" cy="35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Scenario A: </a:t>
            </a:r>
            <a:endParaRPr b="1"/>
          </a:p>
          <a:p>
            <a:pPr indent="0" lvl="0" marL="0" rtl="0" algn="l">
              <a:spcBef>
                <a:spcPts val="0"/>
              </a:spcBef>
              <a:spcAft>
                <a:spcPts val="0"/>
              </a:spcAft>
              <a:buNone/>
            </a:pPr>
            <a:r>
              <a:rPr lang="en-GB" sz="3000"/>
              <a:t>When user updates specific information</a:t>
            </a:r>
            <a:endParaRPr sz="3000"/>
          </a:p>
          <a:p>
            <a:pPr indent="0" lvl="0" marL="0" rtl="0" algn="l">
              <a:spcBef>
                <a:spcPts val="0"/>
              </a:spcBef>
              <a:spcAft>
                <a:spcPts val="0"/>
              </a:spcAft>
              <a:buNone/>
            </a:pPr>
            <a:r>
              <a:t/>
            </a:r>
            <a:endParaRPr/>
          </a:p>
          <a:p>
            <a:pPr indent="0" lvl="0" marL="0" rtl="0" algn="l">
              <a:spcBef>
                <a:spcPts val="0"/>
              </a:spcBef>
              <a:spcAft>
                <a:spcPts val="0"/>
              </a:spcAft>
              <a:buNone/>
            </a:pPr>
            <a:r>
              <a:rPr b="1" lang="en-GB"/>
              <a:t>Scenario B</a:t>
            </a:r>
            <a:r>
              <a:rPr lang="en-GB"/>
              <a:t>: </a:t>
            </a:r>
            <a:endParaRPr/>
          </a:p>
          <a:p>
            <a:pPr indent="0" lvl="0" marL="0" rtl="0" algn="l">
              <a:spcBef>
                <a:spcPts val="0"/>
              </a:spcBef>
              <a:spcAft>
                <a:spcPts val="0"/>
              </a:spcAft>
              <a:buNone/>
            </a:pPr>
            <a:r>
              <a:rPr lang="en-GB" sz="3000"/>
              <a:t>When system alerts the user about a specific event</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07" name="Google Shape;207;p21"/>
          <p:cNvPicPr preferRelativeResize="0"/>
          <p:nvPr/>
        </p:nvPicPr>
        <p:blipFill>
          <a:blip r:embed="rId3">
            <a:alphaModFix/>
          </a:blip>
          <a:stretch>
            <a:fillRect/>
          </a:stretch>
        </p:blipFill>
        <p:spPr>
          <a:xfrm>
            <a:off x="412675" y="-133075"/>
            <a:ext cx="7943424" cy="5191624"/>
          </a:xfrm>
          <a:prstGeom prst="rect">
            <a:avLst/>
          </a:prstGeom>
          <a:noFill/>
          <a:ln>
            <a:noFill/>
          </a:ln>
        </p:spPr>
      </p:pic>
      <p:sp>
        <p:nvSpPr>
          <p:cNvPr id="208" name="Google Shape;208;p21"/>
          <p:cNvSpPr txBox="1"/>
          <p:nvPr>
            <p:ph type="title"/>
          </p:nvPr>
        </p:nvSpPr>
        <p:spPr>
          <a:xfrm>
            <a:off x="4056400" y="3410109"/>
            <a:ext cx="6462600" cy="15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Funktion:</a:t>
            </a:r>
            <a:br>
              <a:rPr lang="en-GB"/>
            </a:br>
            <a:r>
              <a:rPr lang="en-GB"/>
              <a:t>Tagebucheintrag ändern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