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2"/>
  </p:notesMasterIdLst>
  <p:sldIdLst>
    <p:sldId id="257" r:id="rId5"/>
    <p:sldId id="260" r:id="rId6"/>
    <p:sldId id="276" r:id="rId7"/>
    <p:sldId id="281" r:id="rId8"/>
    <p:sldId id="278" r:id="rId9"/>
    <p:sldId id="279" r:id="rId10"/>
    <p:sldId id="280" r:id="rId11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ine Kilchherr" initials="SK" lastIdx="5" clrIdx="0">
    <p:extLst>
      <p:ext uri="{19B8F6BF-5375-455C-9EA6-DF929625EA0E}">
        <p15:presenceInfo xmlns:p15="http://schemas.microsoft.com/office/powerpoint/2012/main" userId="4ad08387c41979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47D"/>
    <a:srgbClr val="8CAF82"/>
    <a:srgbClr val="FAC300"/>
    <a:srgbClr val="FAB900"/>
    <a:srgbClr val="FAA500"/>
    <a:srgbClr val="697D91"/>
    <a:srgbClr val="455960"/>
    <a:srgbClr val="4A5B6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94660" autoAdjust="0"/>
  </p:normalViewPr>
  <p:slideViewPr>
    <p:cSldViewPr snapToGrid="0" snapToObjects="1">
      <p:cViewPr>
        <p:scale>
          <a:sx n="116" d="100"/>
          <a:sy n="116" d="100"/>
        </p:scale>
        <p:origin x="8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5T08:28:23.735" idx="3">
    <p:pos x="758" y="2947"/>
    <p:text>Hier noch ev den Namen der App?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5T08:22:16.585" idx="2">
    <p:pos x="5869" y="1391"/>
    <p:text>das noch ändern auf tabelle ohne linien und das Bild noch einfügen vom storyboard, bitte</p:text>
    <p:extLst>
      <p:ext uri="{C676402C-5697-4E1C-873F-D02D1690AC5C}">
        <p15:threadingInfo xmlns:p15="http://schemas.microsoft.com/office/powerpoint/2012/main" timeZoneBias="-60"/>
      </p:ext>
    </p:extLst>
  </p:cm>
  <p:cm authorId="1" dt="2020-10-25T08:30:46.006" idx="4">
    <p:pos x="4131" y="867"/>
    <p:text>Hier noch die jeweiligen Bilder vom Storyboard?</p:text>
    <p:extLst>
      <p:ext uri="{C676402C-5697-4E1C-873F-D02D1690AC5C}">
        <p15:threadingInfo xmlns:p15="http://schemas.microsoft.com/office/powerpoint/2012/main" timeZoneBias="-60"/>
      </p:ext>
    </p:extLst>
  </p:cm>
  <p:cm authorId="1" dt="2020-10-25T08:31:22.914" idx="5">
    <p:pos x="4177" y="1443"/>
    <p:text>Tabelle ist schon ohne Ramen eingefügt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25.10.2020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79450" y="4584032"/>
            <a:ext cx="5438775" cy="508935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CH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Alkoholabhängigkeit ist es der Nachbar, ein Angehöriger, ein Arbeitskollege?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CH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Unscheinbar und doch sind laut sucht.ch in </a:t>
            </a:r>
            <a:r>
              <a:rPr lang="de-CH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zusammenarbeit</a:t>
            </a:r>
            <a:r>
              <a:rPr lang="de-CH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mit dem </a:t>
            </a:r>
            <a:r>
              <a:rPr lang="de-CH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bfs</a:t>
            </a:r>
            <a:r>
              <a:rPr lang="de-CH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4.7% in der </a:t>
            </a:r>
            <a:r>
              <a:rPr lang="de-CH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schweiz</a:t>
            </a:r>
            <a:r>
              <a:rPr lang="de-CH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betroffen. Unser Task ist eine </a:t>
            </a:r>
            <a:r>
              <a:rPr lang="de-CH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de-CH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zu entwickeln welche alkoholabhängige Patienten unterstützen. Da wir in unserem </a:t>
            </a:r>
            <a:r>
              <a:rPr lang="de-CH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umfeld</a:t>
            </a:r>
            <a:r>
              <a:rPr lang="de-CH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keine direkt </a:t>
            </a:r>
            <a:r>
              <a:rPr lang="de-CH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betrofenen</a:t>
            </a:r>
            <a:r>
              <a:rPr lang="de-CH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haben wichen wir auf intensive </a:t>
            </a:r>
            <a:r>
              <a:rPr lang="de-CH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recherchen</a:t>
            </a:r>
            <a:r>
              <a:rPr lang="de-CH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und </a:t>
            </a:r>
            <a:r>
              <a:rPr lang="de-CH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therapeuten</a:t>
            </a:r>
            <a:r>
              <a:rPr lang="de-CH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zum interview aus. </a:t>
            </a:r>
            <a:r>
              <a:rPr lang="de-CH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Resulate</a:t>
            </a:r>
            <a:r>
              <a:rPr lang="de-CH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de-CH" sz="1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Warum wir auf Alkoholabhängige </a:t>
            </a:r>
            <a:r>
              <a:rPr lang="de-CH" sz="16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fokusierten</a:t>
            </a:r>
            <a:r>
              <a:rPr lang="de-CH" sz="1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Therapien, Probleme der Suchtkranken</a:t>
            </a:r>
            <a:r>
              <a:rPr lang="de-CH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CH" sz="16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Ueberleitung</a:t>
            </a:r>
            <a:r>
              <a:rPr lang="de-CH" sz="1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de-CH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CH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«Recherchen ergaben folgende personas»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CH" sz="1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Personas… , ergab</a:t>
            </a:r>
            <a:r>
              <a:rPr lang="de-CH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4 </a:t>
            </a:r>
            <a:r>
              <a:rPr lang="de-CH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funktionen</a:t>
            </a:r>
            <a:r>
              <a:rPr lang="de-CH" sz="1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was zu folgenden </a:t>
            </a:r>
            <a:r>
              <a:rPr lang="de-CH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Storyboards und </a:t>
            </a:r>
            <a:r>
              <a:rPr lang="de-CH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protypes</a:t>
            </a:r>
            <a:r>
              <a:rPr lang="de-CH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führte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CH" sz="1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Und zum Schluss die Validation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CH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Vielen Dank für eure Aufmerksamkeit….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CH" sz="1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So meine </a:t>
            </a:r>
            <a:r>
              <a:rPr lang="de-CH" sz="16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vorstellung</a:t>
            </a:r>
            <a:r>
              <a:rPr lang="de-CH" sz="1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vom Ablauf, </a:t>
            </a:r>
            <a:r>
              <a:rPr lang="de-CH" sz="16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</a:t>
            </a:r>
            <a:endParaRPr lang="de-CH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029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3186" y="317500"/>
            <a:ext cx="2550511" cy="87016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88816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82539"/>
            <a:ext cx="11306174" cy="5146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075B3A6-6DCD-467C-B3B9-D845AAA650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249025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C0020-5A4E-4E7E-8112-8525C911ECC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0850" y="1376363"/>
            <a:ext cx="5508625" cy="40227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935BA25-EBE1-4D7C-B30F-41097A42AEF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48400" y="1376362"/>
            <a:ext cx="5508625" cy="40227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617F79C-BB35-4B9B-9765-B5F521C8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0" y="1380415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49025" y="1380415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A08CF5-263A-4947-BB68-C590B756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9B5EF5-94CD-49C5-82F5-0D240C4018E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850" y="2168525"/>
            <a:ext cx="5508625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06C6BB0C-191E-4DD9-ADEA-BB9CACAB21C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48400" y="2168524"/>
            <a:ext cx="5508625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326913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200225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4025" y="2168525"/>
            <a:ext cx="3556000" cy="3230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325938" y="2168525"/>
            <a:ext cx="3557587" cy="3230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9438" y="2168525"/>
            <a:ext cx="3557587" cy="3230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2224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325537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98849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4025" y="2168525"/>
            <a:ext cx="3556000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325938" y="2168525"/>
            <a:ext cx="3557587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9438" y="2168525"/>
            <a:ext cx="3557587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562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3329247"/>
            <a:ext cx="11299825" cy="2560319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30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5884" y="1201189"/>
            <a:ext cx="11051482" cy="2083797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14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5307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097281"/>
            <a:ext cx="11249025" cy="2830484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spcBef>
                <a:spcPts val="0"/>
              </a:spcBef>
              <a:buNone/>
              <a:defRPr sz="3200" b="0" i="0">
                <a:solidFill>
                  <a:srgbClr val="8CAF82"/>
                </a:solidFill>
                <a:latin typeface="Georgia" panose="02040502050405020303" pitchFamily="18" charset="0"/>
                <a:cs typeface="Georgia" panose="02040502050405020303" pitchFamily="18" charset="0"/>
              </a:defRPr>
            </a:lvl1pPr>
            <a:lvl2pPr marL="0" indent="0">
              <a:spcBef>
                <a:spcPts val="0"/>
              </a:spcBef>
              <a:buClrTx/>
              <a:buFontTx/>
              <a:buNone/>
              <a:defRPr sz="3200" b="0">
                <a:solidFill>
                  <a:srgbClr val="8CAF82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Text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450850" y="4006734"/>
            <a:ext cx="11255375" cy="1566949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Autor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213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4355868"/>
            <a:ext cx="550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49025" y="4355868"/>
            <a:ext cx="550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456226" y="4106487"/>
            <a:ext cx="550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6249025" y="4106487"/>
            <a:ext cx="550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226" y="1438102"/>
            <a:ext cx="55080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9024" y="1438102"/>
            <a:ext cx="55080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F9F81B-D5CF-4B09-990D-01371D91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856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50D9A4-4B03-4410-9017-78E09E000AC4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DEA3E8DD-B869-4872-9E5E-D7638858FB85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456226" y="4355868"/>
            <a:ext cx="35568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7648B6C-7DD3-4170-9CB8-01C7235079F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200224" y="4355868"/>
            <a:ext cx="35568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1D57F0A-2F51-4B66-A590-F3965B06959C}"/>
              </a:ext>
            </a:extLst>
          </p:cNvPr>
          <p:cNvSpPr/>
          <p:nvPr userDrawn="1"/>
        </p:nvSpPr>
        <p:spPr>
          <a:xfrm>
            <a:off x="456226" y="4106487"/>
            <a:ext cx="35568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0BDF737F-1596-4573-A435-B5BA40D519D9}"/>
              </a:ext>
            </a:extLst>
          </p:cNvPr>
          <p:cNvSpPr/>
          <p:nvPr userDrawn="1"/>
        </p:nvSpPr>
        <p:spPr>
          <a:xfrm>
            <a:off x="8200224" y="4106487"/>
            <a:ext cx="3556801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893442A3-CE33-46C0-A18B-D18C070CBFB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6226" y="1438102"/>
            <a:ext cx="35568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51FB2453-80BA-4C27-A3FA-F17223AF5D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00224" y="1438102"/>
            <a:ext cx="3556802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48C409BF-FC71-4809-A5D6-3038577EA62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328225" y="4355868"/>
            <a:ext cx="35568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ECEE718E-8038-4A79-9DDF-AE6210425CB5}"/>
              </a:ext>
            </a:extLst>
          </p:cNvPr>
          <p:cNvSpPr/>
          <p:nvPr userDrawn="1"/>
        </p:nvSpPr>
        <p:spPr>
          <a:xfrm>
            <a:off x="4328225" y="4106487"/>
            <a:ext cx="3556801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0E9B9157-7EB2-4A30-9136-318F7B17B60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28225" y="1438102"/>
            <a:ext cx="3556802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BE7B7F-778E-4BC6-8EE5-8544E23F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2471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4350325"/>
            <a:ext cx="26280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26094" y="4350325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456226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6226092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227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38093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F7D33F10-5DC8-4FC0-91A6-3C8336B8E9D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47160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D4053D7F-50D0-44A2-8A3D-6682277C2B3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29025" y="1437975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A4E87FF6-93B0-4457-9EA7-254201BB91A8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341160" y="4350325"/>
            <a:ext cx="26280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B3A9CF-ED8F-40AD-9029-91C5177D64B2}"/>
              </a:ext>
            </a:extLst>
          </p:cNvPr>
          <p:cNvSpPr/>
          <p:nvPr userDrawn="1"/>
        </p:nvSpPr>
        <p:spPr>
          <a:xfrm>
            <a:off x="3341159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FAED3DAD-2180-449E-9F43-9E0A173E19D2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9111026" y="4350199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6254F82-3306-42A7-9C4D-5A0C7458C1B0}"/>
              </a:ext>
            </a:extLst>
          </p:cNvPr>
          <p:cNvSpPr/>
          <p:nvPr userDrawn="1"/>
        </p:nvSpPr>
        <p:spPr>
          <a:xfrm>
            <a:off x="9111026" y="4106361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0EF4DF-390E-4299-9BA3-7589C273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7586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88816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82539"/>
            <a:ext cx="11306174" cy="5146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1699D6F-C113-4BC3-8B74-D0FBF5CCB0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8369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0" y="0"/>
            <a:ext cx="12207875" cy="5456068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bgerundetes Rechteck 6"/>
          <p:cNvSpPr/>
          <p:nvPr/>
        </p:nvSpPr>
        <p:spPr>
          <a:xfrm>
            <a:off x="0" y="5456068"/>
            <a:ext cx="12207238" cy="1222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0850" y="3089309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2483032"/>
            <a:ext cx="11306174" cy="514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47E56EC-23CC-4141-B40F-46996694D7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9805" y="317500"/>
            <a:ext cx="2557272" cy="879348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2E70F1A-AD8D-4F8F-9AE2-1A76A8008E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7929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0796" y="3182956"/>
            <a:ext cx="9376933" cy="2054969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593344" y="3973698"/>
            <a:ext cx="9057632" cy="86216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44" y="3352801"/>
            <a:ext cx="9057632" cy="520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08FCAF1-F20B-4C9B-AE65-F4B72D3CB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344" y="4889223"/>
            <a:ext cx="9057632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96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0796" y="3182956"/>
            <a:ext cx="9376933" cy="205496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593344" y="3973698"/>
            <a:ext cx="9057632" cy="86216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44" y="3352801"/>
            <a:ext cx="9057632" cy="520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73C925-6F67-41AD-8B48-77A6CAB23C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344" y="4889223"/>
            <a:ext cx="9057632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0569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seite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0" y="0"/>
            <a:ext cx="12207875" cy="44497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4B647D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0850" y="2483773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1877496"/>
            <a:ext cx="11306174" cy="514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0" name="Abgerundetes Rechteck 6">
            <a:extLst>
              <a:ext uri="{FF2B5EF4-FFF2-40B4-BE49-F238E27FC236}">
                <a16:creationId xmlns:a16="http://schemas.microsoft.com/office/drawing/2014/main" id="{6155990B-78C7-4DA0-B1E7-76D1A83E0123}"/>
              </a:ext>
            </a:extLst>
          </p:cNvPr>
          <p:cNvSpPr/>
          <p:nvPr userDrawn="1"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5E32F2A-681B-4A65-A2CF-F3289104E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4B647D"/>
                </a:solidFill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5" name="Textfeld 15">
            <a:extLst>
              <a:ext uri="{FF2B5EF4-FFF2-40B4-BE49-F238E27FC236}">
                <a16:creationId xmlns:a16="http://schemas.microsoft.com/office/drawing/2014/main" id="{3455541A-D1CF-4483-A637-480F287F74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1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0" rIns="72000" bIns="1800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in den Platzhalter ziehen und bei Bedarf in den Hintergrund stellen.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00AA4B-37D2-4481-BCF3-2E414DEA21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796" y="3182956"/>
            <a:ext cx="9386888" cy="2743200"/>
          </a:xfrm>
          <a:blipFill>
            <a:blip r:embed="rId2"/>
            <a:stretch>
              <a:fillRect/>
            </a:stretch>
          </a:blipFill>
        </p:spPr>
        <p:txBody>
          <a:bodyPr lIns="144000" tIns="216000" rIns="144000" bIns="1440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3682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155BAD-5C25-40A7-8727-1B1E570D77E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D617E98-5641-4B2D-A638-1322515D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0" y="1376362"/>
            <a:ext cx="11312525" cy="495637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C449D1-1247-49B8-8578-3105EE32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C75B05-03A1-469D-8437-A6AA010E72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0850" y="2168525"/>
            <a:ext cx="11306175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3001962" cy="30797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400" smtClean="0">
                <a:solidFill>
                  <a:schemeClr val="tx2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9E8CA3-FB48-4D66-A23F-18A4D3D3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1" y="390574"/>
            <a:ext cx="11306174" cy="5146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8B1AA-41BC-42FB-B837-09FDD1BA9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50" y="1376362"/>
            <a:ext cx="11306175" cy="47894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65" r:id="rId2"/>
    <p:sldLayoutId id="2147483867" r:id="rId3"/>
    <p:sldLayoutId id="2147483869" r:id="rId4"/>
    <p:sldLayoutId id="2147483870" r:id="rId5"/>
    <p:sldLayoutId id="2147483868" r:id="rId6"/>
    <p:sldLayoutId id="2147483871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64" r:id="rId13"/>
    <p:sldLayoutId id="2147483862" r:id="rId14"/>
    <p:sldLayoutId id="2147483863" r:id="rId15"/>
    <p:sldLayoutId id="2147483861" r:id="rId16"/>
    <p:sldLayoutId id="2147483860" r:id="rId17"/>
    <p:sldLayoutId id="2147483859" r:id="rId18"/>
    <p:sldLayoutId id="2147483850" r:id="rId19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66700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38163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808038" marR="0" indent="-269875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74738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46200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284" userDrawn="1">
          <p15:clr>
            <a:srgbClr val="F26B43"/>
          </p15:clr>
        </p15:guide>
        <p15:guide id="3" orient="horz" pos="867" userDrawn="1">
          <p15:clr>
            <a:srgbClr val="F26B43"/>
          </p15:clr>
        </p15:guide>
        <p15:guide id="4" pos="7406" userDrawn="1">
          <p15:clr>
            <a:srgbClr val="F26B43"/>
          </p15:clr>
        </p15:guide>
        <p15:guide id="5" orient="horz" pos="1366" userDrawn="1">
          <p15:clr>
            <a:srgbClr val="F26B43"/>
          </p15:clr>
        </p15:guide>
        <p15:guide id="6" pos="3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10" descr="Ein Bild, das Gras, Gebäude, draußen, Zaun enthält.&#10;&#10;Automatisch generierte Beschreibung">
            <a:extLst>
              <a:ext uri="{FF2B5EF4-FFF2-40B4-BE49-F238E27FC236}">
                <a16:creationId xmlns:a16="http://schemas.microsoft.com/office/drawing/2014/main" id="{26A19281-948F-4B61-8D5E-DDDC343FB2C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t="10314" b="24807"/>
          <a:stretch/>
        </p:blipFill>
        <p:spPr>
          <a:xfrm>
            <a:off x="0" y="0"/>
            <a:ext cx="12207875" cy="4449763"/>
          </a:xfrm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1C84086E-A3AA-4947-9BBF-96BE7EAEE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App zur Unterstützung alkoholabhängiger Patienten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8F5F793-8F25-428D-B24B-939B85C8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1018FEE-A21A-4275-A09A-EC50EF32F0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D44DF5C-0E32-43D6-8725-8ADC03821E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CH" dirty="0"/>
              <a:t>Modul Softwareengineering &amp; Design Team </a:t>
            </a:r>
            <a:r>
              <a:rPr lang="de-CH" dirty="0" err="1"/>
              <a:t>Red</a:t>
            </a:r>
            <a:r>
              <a:rPr lang="de-CH" dirty="0"/>
              <a:t> 2020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E043F3-8700-4D81-A340-41EFB6BDC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665" y="0"/>
            <a:ext cx="12265539" cy="44497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Einführung</a:t>
            </a:r>
          </a:p>
          <a:p>
            <a:endParaRPr lang="de-CH" dirty="0"/>
          </a:p>
          <a:p>
            <a:r>
              <a:rPr lang="de-CH" dirty="0"/>
              <a:t>Personas</a:t>
            </a:r>
          </a:p>
          <a:p>
            <a:endParaRPr lang="de-CH" dirty="0"/>
          </a:p>
          <a:p>
            <a:r>
              <a:rPr lang="de-CH" dirty="0"/>
              <a:t>Storyboards</a:t>
            </a:r>
          </a:p>
          <a:p>
            <a:endParaRPr lang="de-CH" dirty="0"/>
          </a:p>
          <a:p>
            <a:r>
              <a:rPr lang="de-CH" dirty="0"/>
              <a:t>Prototype</a:t>
            </a:r>
          </a:p>
          <a:p>
            <a:endParaRPr lang="de-CH" dirty="0"/>
          </a:p>
          <a:p>
            <a:r>
              <a:rPr lang="de-CH" dirty="0"/>
              <a:t>Validation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F6AF1A7-C4E9-468A-9696-1468C7A04F6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Ausgangspunkt (Abhängigkeit und Patient)</a:t>
            </a:r>
          </a:p>
          <a:p>
            <a:endParaRPr lang="de-CH" dirty="0"/>
          </a:p>
          <a:p>
            <a:r>
              <a:rPr lang="de-CH" dirty="0"/>
              <a:t>250000-300000 Personen in der Schweiz sind Alkoholabhängig</a:t>
            </a:r>
          </a:p>
          <a:p>
            <a:endParaRPr lang="de-CH" dirty="0"/>
          </a:p>
          <a:p>
            <a:r>
              <a:rPr lang="de-CH" dirty="0"/>
              <a:t>Therapie erfolgt in Phasen</a:t>
            </a:r>
          </a:p>
          <a:p>
            <a:endParaRPr lang="de-CH" dirty="0"/>
          </a:p>
          <a:p>
            <a:r>
              <a:rPr lang="de-CH" dirty="0"/>
              <a:t>Es sind nicht immer Medikamente Notwendig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E8F375-DE22-4FB3-804A-00631444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Einführung</a:t>
            </a:r>
          </a:p>
        </p:txBody>
      </p:sp>
    </p:spTree>
    <p:extLst>
      <p:ext uri="{BB962C8B-B14F-4D97-AF65-F5344CB8AC3E}">
        <p14:creationId xmlns:p14="http://schemas.microsoft.com/office/powerpoint/2010/main" val="81931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C7840F4-44B0-4A50-868E-F7777A4F6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224" y="1376363"/>
            <a:ext cx="2917052" cy="720583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E0AAD9B-F72A-40E4-9736-69C02E0F19D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452326" y="1376363"/>
            <a:ext cx="2917052" cy="720583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AFB193A-8E6E-4CFF-8C72-E73CDC90009D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478555" y="1376362"/>
            <a:ext cx="2574829" cy="720583"/>
          </a:xfrm>
        </p:spPr>
        <p:txBody>
          <a:bodyPr/>
          <a:lstStyle/>
          <a:p>
            <a:endParaRPr lang="de-CH" dirty="0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1F30CE1A-AB5D-440D-B09C-30A6261059DD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445861475"/>
              </p:ext>
            </p:extLst>
          </p:nvPr>
        </p:nvGraphicFramePr>
        <p:xfrm>
          <a:off x="454025" y="2096946"/>
          <a:ext cx="2915251" cy="38863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5251">
                  <a:extLst>
                    <a:ext uri="{9D8B030D-6E8A-4147-A177-3AD203B41FA5}">
                      <a16:colId xmlns:a16="http://schemas.microsoft.com/office/drawing/2014/main" val="1521608916"/>
                    </a:ext>
                  </a:extLst>
                </a:gridCol>
              </a:tblGrid>
              <a:tr h="373788">
                <a:tc>
                  <a:txBody>
                    <a:bodyPr/>
                    <a:lstStyle/>
                    <a:p>
                      <a:r>
                        <a:rPr lang="de-CH" dirty="0"/>
                        <a:t>Peter, 23yrs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724012"/>
                  </a:ext>
                </a:extLst>
              </a:tr>
              <a:tr h="373788">
                <a:tc>
                  <a:txBody>
                    <a:bodyPr/>
                    <a:lstStyle/>
                    <a:p>
                      <a:r>
                        <a:rPr lang="de-CH" dirty="0"/>
                        <a:t>Montageelektriker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427280"/>
                  </a:ext>
                </a:extLst>
              </a:tr>
              <a:tr h="921668">
                <a:tc>
                  <a:txBody>
                    <a:bodyPr/>
                    <a:lstStyle/>
                    <a:p>
                      <a:r>
                        <a:rPr lang="de-CH" dirty="0"/>
                        <a:t>Arbeitet auf dem Bau, </a:t>
                      </a:r>
                    </a:p>
                    <a:p>
                      <a:r>
                        <a:rPr lang="de-CH" dirty="0"/>
                        <a:t>Feierabendbier, Bezahlung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00588"/>
                  </a:ext>
                </a:extLst>
              </a:tr>
              <a:tr h="645168">
                <a:tc>
                  <a:txBody>
                    <a:bodyPr/>
                    <a:lstStyle/>
                    <a:p>
                      <a:r>
                        <a:rPr lang="de-CH" dirty="0"/>
                        <a:t>Freunde, Ausgang, Komasaufen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57367"/>
                  </a:ext>
                </a:extLst>
              </a:tr>
              <a:tr h="373788">
                <a:tc>
                  <a:txBody>
                    <a:bodyPr/>
                    <a:lstStyle/>
                    <a:p>
                      <a:r>
                        <a:rPr lang="de-CH" dirty="0"/>
                        <a:t>Weniger trinken, Angst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553433"/>
                  </a:ext>
                </a:extLst>
              </a:tr>
              <a:tr h="1198169">
                <a:tc>
                  <a:txBody>
                    <a:bodyPr/>
                    <a:lstStyle/>
                    <a:p>
                      <a:r>
                        <a:rPr lang="de-CH" dirty="0"/>
                        <a:t>Gruppenzwang, körperliche Arbeit, nicht auf Partys verzichten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701509"/>
                  </a:ext>
                </a:extLst>
              </a:tr>
            </a:tbl>
          </a:graphicData>
        </a:graphic>
      </p:graphicFrame>
      <p:graphicFrame>
        <p:nvGraphicFramePr>
          <p:cNvPr id="19" name="Tabelle 19">
            <a:extLst>
              <a:ext uri="{FF2B5EF4-FFF2-40B4-BE49-F238E27FC236}">
                <a16:creationId xmlns:a16="http://schemas.microsoft.com/office/drawing/2014/main" id="{41E7C292-F0B5-4698-9F43-289983D9C705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201410535"/>
              </p:ext>
            </p:extLst>
          </p:nvPr>
        </p:nvGraphicFramePr>
        <p:xfrm>
          <a:off x="3458827" y="2096946"/>
          <a:ext cx="2941204" cy="413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1204">
                  <a:extLst>
                    <a:ext uri="{9D8B030D-6E8A-4147-A177-3AD203B41FA5}">
                      <a16:colId xmlns:a16="http://schemas.microsoft.com/office/drawing/2014/main" val="2931425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Fritz, 67yrs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0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Pensionär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67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Leben lang gearbeitet, Kinder sind ausgezogen, Haushalt = Frauensache, 1Glas Wein für ’s Herz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36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Keine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Besser Schlafen, Alltag bewältigen, Alternative zu Alkohol/Lebensstyl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674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Langeweile, negative Gefühle im Alkohol vergessen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70074"/>
                  </a:ext>
                </a:extLst>
              </a:tr>
            </a:tbl>
          </a:graphicData>
        </a:graphic>
      </p:graphicFrame>
      <p:graphicFrame>
        <p:nvGraphicFramePr>
          <p:cNvPr id="20" name="Tabelle 20">
            <a:extLst>
              <a:ext uri="{FF2B5EF4-FFF2-40B4-BE49-F238E27FC236}">
                <a16:creationId xmlns:a16="http://schemas.microsoft.com/office/drawing/2014/main" id="{917AE67B-003A-420D-BF5E-A7C4B81355A0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786322499"/>
              </p:ext>
            </p:extLst>
          </p:nvPr>
        </p:nvGraphicFramePr>
        <p:xfrm>
          <a:off x="6473107" y="2245354"/>
          <a:ext cx="2580277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0277">
                  <a:extLst>
                    <a:ext uri="{9D8B030D-6E8A-4147-A177-3AD203B41FA5}">
                      <a16:colId xmlns:a16="http://schemas.microsoft.com/office/drawing/2014/main" val="104373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76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39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01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988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409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038376"/>
                  </a:ext>
                </a:extLst>
              </a:tr>
            </a:tbl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6391BF6F-E2B7-4DC2-B82B-E725AEAE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Personas</a:t>
            </a:r>
          </a:p>
        </p:txBody>
      </p:sp>
      <p:pic>
        <p:nvPicPr>
          <p:cNvPr id="17" name="Grafik 16" descr="Junge Ärztin">
            <a:extLst>
              <a:ext uri="{FF2B5EF4-FFF2-40B4-BE49-F238E27FC236}">
                <a16:creationId xmlns:a16="http://schemas.microsoft.com/office/drawing/2014/main" id="{E433430D-B36C-4FEE-BF82-FB151861A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47198" y="1376362"/>
            <a:ext cx="203461" cy="719390"/>
          </a:xfrm>
          <a:prstGeom prst="rect">
            <a:avLst/>
          </a:prstGeom>
        </p:spPr>
      </p:pic>
      <p:sp>
        <p:nvSpPr>
          <p:cNvPr id="18" name="Inhaltsplatzhalter 13">
            <a:extLst>
              <a:ext uri="{FF2B5EF4-FFF2-40B4-BE49-F238E27FC236}">
                <a16:creationId xmlns:a16="http://schemas.microsoft.com/office/drawing/2014/main" id="{A9A3F284-D6CA-4F97-85B4-67CABC6F5B8D}"/>
              </a:ext>
            </a:extLst>
          </p:cNvPr>
          <p:cNvSpPr txBox="1">
            <a:spLocks/>
          </p:cNvSpPr>
          <p:nvPr/>
        </p:nvSpPr>
        <p:spPr>
          <a:xfrm>
            <a:off x="9160466" y="2167332"/>
            <a:ext cx="2574830" cy="3997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marR="0" indent="-2667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22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38163" marR="0" indent="-27146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22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808038" marR="0" indent="-269875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22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74738" marR="0" indent="-2667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22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46200" marR="0" indent="-27146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22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de-CH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CH" dirty="0"/>
          </a:p>
        </p:txBody>
      </p:sp>
      <p:graphicFrame>
        <p:nvGraphicFramePr>
          <p:cNvPr id="21" name="Tabelle 21">
            <a:extLst>
              <a:ext uri="{FF2B5EF4-FFF2-40B4-BE49-F238E27FC236}">
                <a16:creationId xmlns:a16="http://schemas.microsoft.com/office/drawing/2014/main" id="{5FDF93C7-DAAD-4618-B415-E0AE3645B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880346"/>
              </p:ext>
            </p:extLst>
          </p:nvPr>
        </p:nvGraphicFramePr>
        <p:xfrm>
          <a:off x="9162561" y="2167332"/>
          <a:ext cx="267981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9817">
                  <a:extLst>
                    <a:ext uri="{9D8B030D-6E8A-4147-A177-3AD203B41FA5}">
                      <a16:colId xmlns:a16="http://schemas.microsoft.com/office/drawing/2014/main" val="3366505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8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78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46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99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258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274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49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1EBEA75-1B42-4624-9DD7-2E854FFFC5B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7973A66-F930-4291-8CBD-915C58EE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Storyboard</a:t>
            </a:r>
          </a:p>
        </p:txBody>
      </p:sp>
    </p:spTree>
    <p:extLst>
      <p:ext uri="{BB962C8B-B14F-4D97-AF65-F5344CB8AC3E}">
        <p14:creationId xmlns:p14="http://schemas.microsoft.com/office/powerpoint/2010/main" val="227333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12AFA7A-2CA0-4F4E-8E9C-158AB5DE8C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211A3A-ACE9-4200-8773-D49EC39F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246980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A6D2328-5C4B-48A0-A650-B5D4111178B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C2D62FB-2380-4AF4-A585-AB43F991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216179264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ichtig">
      <a:dk1>
        <a:srgbClr val="000000"/>
      </a:dk1>
      <a:lt1>
        <a:srgbClr val="FFFFFF"/>
      </a:lt1>
      <a:dk2>
        <a:srgbClr val="697D91"/>
      </a:dk2>
      <a:lt2>
        <a:srgbClr val="E0E4E8"/>
      </a:lt2>
      <a:accent1>
        <a:srgbClr val="556455"/>
      </a:accent1>
      <a:accent2>
        <a:srgbClr val="506E96"/>
      </a:accent2>
      <a:accent3>
        <a:srgbClr val="645078"/>
      </a:accent3>
      <a:accent4>
        <a:srgbClr val="786450"/>
      </a:accent4>
      <a:accent5>
        <a:srgbClr val="B41428"/>
      </a:accent5>
      <a:accent6>
        <a:srgbClr val="FAC300"/>
      </a:accent6>
      <a:hlink>
        <a:srgbClr val="000000"/>
      </a:hlink>
      <a:folHlink>
        <a:srgbClr val="000000"/>
      </a:folHlink>
    </a:clrScheme>
    <a:fontScheme name="BFH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 sz="220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2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FH_PPT_Vorlage_Refresh 2020.pptx" id="{5C351EED-08EE-5D43-A13C-0AD3240E0095}" vid="{8166BE34-FD93-894C-9811-BE4EB3221259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9776aa24b17580919a599a7a4a97a0b6">
  <xsd:schema xmlns:xsd="http://www.w3.org/2001/XMLSchema" xmlns:xs="http://www.w3.org/2001/XMLSchema" xmlns:p="http://schemas.microsoft.com/office/2006/metadata/properties" xmlns:ns2="eb9dccf4-86de-45c4-bc66-9af8c47b84af" xmlns:ns3="2551ef7e-3b29-44d1-a8ad-ef34c26bfc60" targetNamespace="http://schemas.microsoft.com/office/2006/metadata/properties" ma:root="true" ma:fieldsID="c292b8e6f937e90a4aedcc2b0f87fc27" ns2:_="" ns3:_="">
    <xsd:import namespace="eb9dccf4-86de-45c4-bc66-9af8c47b84af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dccf4-86de-45c4-bc66-9af8c47b84af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eb9dccf4-86de-45c4-bc66-9af8c47b84af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5899</QMPilot_Dok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CF020B-5447-4EC3-87C8-4A45556C73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9dccf4-86de-45c4-bc66-9af8c47b84af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985437-8812-4ABE-89CE-3E49C89E0BF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c9077d15-72ed-4fec-bcfe-3472729e9195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eb9dccf4-86de-45c4-bc66-9af8c47b84af"/>
    <ds:schemaRef ds:uri="2551ef7e-3b29-44d1-a8ad-ef34c26bfc60"/>
  </ds:schemaRefs>
</ds:datastoreItem>
</file>

<file path=customXml/itemProps3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0</TotalTime>
  <Words>234</Words>
  <Application>Microsoft Office PowerPoint</Application>
  <PresentationFormat>Benutzerdefiniert</PresentationFormat>
  <Paragraphs>48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Georgia</vt:lpstr>
      <vt:lpstr>Lucida Sans</vt:lpstr>
      <vt:lpstr>Times New Roman</vt:lpstr>
      <vt:lpstr>Wingdings 3</vt:lpstr>
      <vt:lpstr>BFH_PPT_Vorlage_16-9</vt:lpstr>
      <vt:lpstr>App</vt:lpstr>
      <vt:lpstr>Inhalt</vt:lpstr>
      <vt:lpstr>Einführung</vt:lpstr>
      <vt:lpstr>Personas</vt:lpstr>
      <vt:lpstr>Storyboard</vt:lpstr>
      <vt:lpstr>Prototype</vt:lpstr>
      <vt:lpstr>Validation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Sabine Kilchherr</dc:creator>
  <dc:description> </dc:description>
  <cp:lastModifiedBy>Sabine Kilchherr</cp:lastModifiedBy>
  <cp:revision>12</cp:revision>
  <cp:lastPrinted>2013-08-23T11:57:04Z</cp:lastPrinted>
  <dcterms:created xsi:type="dcterms:W3CDTF">2020-10-25T05:56:49Z</dcterms:created>
  <dcterms:modified xsi:type="dcterms:W3CDTF">2020-10-25T09:27:55Z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</Properties>
</file>