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670550" cx="10080625"/>
  <p:notesSz cx="7559675" cy="10691800"/>
  <p:embeddedFontLst>
    <p:embeddedFont>
      <p:font typeface="Tahoma"/>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Tahoma-regular.fntdata"/><Relationship Id="rId14" Type="http://schemas.openxmlformats.org/officeDocument/2006/relationships/slide" Target="slides/slide9.xml"/><Relationship Id="rId16"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3" type="hdr"/>
          </p:nvPr>
        </p:nvSpPr>
        <p:spPr>
          <a:xfrm>
            <a:off x="0" y="0"/>
            <a:ext cx="3278187" cy="531812"/>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0" type="dt"/>
          </p:nvPr>
        </p:nvSpPr>
        <p:spPr>
          <a:xfrm>
            <a:off x="4278312" y="0"/>
            <a:ext cx="3278187" cy="531812"/>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1" type="ftr"/>
          </p:nvPr>
        </p:nvSpPr>
        <p:spPr>
          <a:xfrm>
            <a:off x="0" y="10156825"/>
            <a:ext cx="3278187" cy="531812"/>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4"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 name="Shape 24"/>
        <p:cNvGrpSpPr/>
        <p:nvPr/>
      </p:nvGrpSpPr>
      <p:grpSpPr>
        <a:xfrm>
          <a:off x="0" y="0"/>
          <a:ext cx="0" cy="0"/>
          <a:chOff x="0" y="0"/>
          <a:chExt cx="0" cy="0"/>
        </a:xfrm>
      </p:grpSpPr>
      <p:sp>
        <p:nvSpPr>
          <p:cNvPr id="25" name="Google Shape;25;g2d2f38ecaab_1_28: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 name="Google Shape;26;g2d2f38ecaab_1_28: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 name="Google Shape;27;g2d2f38ecaab_1_28: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 name="Google Shape;36;p2: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 name="Google Shape;37;p2:notes"/>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d33f59b7aa_0_87: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7" name="Google Shape;47;g2d33f59b7aa_0_87: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8" name="Google Shape;48;g2d33f59b7aa_0_87: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d33f59b7aa_0_27: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 name="Google Shape;56;g2d33f59b7aa_0_27: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7" name="Google Shape;57;g2d33f59b7aa_0_27: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fb0d8a3a7_0_15: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6" name="Google Shape;66;g32fb0d8a3a7_0_15: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7" name="Google Shape;67;g32fb0d8a3a7_0_15: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fb0d8a3a7_0_26: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5" name="Google Shape;75;g32fb0d8a3a7_0_26: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6" name="Google Shape;76;g32fb0d8a3a7_0_26: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fb0d8a3a7_0_45: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4" name="Google Shape;84;g32fb0d8a3a7_0_45: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5" name="Google Shape;85;g32fb0d8a3a7_0_45: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fb0d8a3a7_0_54: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5" name="Google Shape;95;g32fb0d8a3a7_0_54: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6" name="Google Shape;96;g32fb0d8a3a7_0_54: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5" name="Google Shape;105;p8: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6" name="Google Shape;106;p8:notes"/>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0" name="Google Shape;20;p2"/>
          <p:cNvSpPr txBox="1"/>
          <p:nvPr>
            <p:ph idx="1" type="subTitle"/>
          </p:nvPr>
        </p:nvSpPr>
        <p:spPr>
          <a:xfrm>
            <a:off x="1371600" y="3886200"/>
            <a:ext cx="6400800" cy="1752600"/>
          </a:xfrm>
          <a:prstGeom prst="rect">
            <a:avLst/>
          </a:prstGeom>
          <a:noFill/>
          <a:ln>
            <a:noFill/>
          </a:ln>
        </p:spPr>
        <p:txBody>
          <a:bodyPr anchorCtr="0" anchor="t" bIns="0" lIns="0" spcFirstLastPara="1" rIns="0" wrap="square" tIns="21225">
            <a:noAutofit/>
          </a:bodyPr>
          <a:lstStyle>
            <a:lvl1pPr lvl="0" algn="l">
              <a:lnSpc>
                <a:spcPct val="93000"/>
              </a:lnSpc>
              <a:spcBef>
                <a:spcPts val="1000"/>
              </a:spcBef>
              <a:spcAft>
                <a:spcPts val="0"/>
              </a:spcAft>
              <a:buSzPts val="1400"/>
              <a:buNone/>
              <a:defRPr/>
            </a:lvl1pPr>
            <a:lvl2pPr lvl="1" algn="l">
              <a:lnSpc>
                <a:spcPct val="93000"/>
              </a:lnSpc>
              <a:spcBef>
                <a:spcPts val="800"/>
              </a:spcBef>
              <a:spcAft>
                <a:spcPts val="0"/>
              </a:spcAft>
              <a:buSzPts val="1400"/>
              <a:buNone/>
              <a:defRPr/>
            </a:lvl2pPr>
            <a:lvl3pPr lvl="2" algn="l">
              <a:lnSpc>
                <a:spcPct val="93000"/>
              </a:lnSpc>
              <a:spcBef>
                <a:spcPts val="600"/>
              </a:spcBef>
              <a:spcAft>
                <a:spcPts val="0"/>
              </a:spcAft>
              <a:buSzPts val="1400"/>
              <a:buNone/>
              <a:defRPr/>
            </a:lvl3pPr>
            <a:lvl4pPr lvl="3" algn="l">
              <a:lnSpc>
                <a:spcPct val="93000"/>
              </a:lnSpc>
              <a:spcBef>
                <a:spcPts val="400"/>
              </a:spcBef>
              <a:spcAft>
                <a:spcPts val="0"/>
              </a:spcAft>
              <a:buSzPts val="1400"/>
              <a:buNone/>
              <a:defRPr/>
            </a:lvl4pPr>
            <a:lvl5pPr lvl="4" algn="l">
              <a:lnSpc>
                <a:spcPct val="93000"/>
              </a:lnSpc>
              <a:spcBef>
                <a:spcPts val="2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0"/>
              </a:spcAft>
              <a:buSzPts val="1400"/>
              <a:buNone/>
              <a:defRPr/>
            </a:lvl9pPr>
          </a:lstStyle>
          <a:p/>
        </p:txBody>
      </p:sp>
      <p:sp>
        <p:nvSpPr>
          <p:cNvPr id="21" name="Google Shape;21;p2"/>
          <p:cNvSpPr txBox="1"/>
          <p:nvPr>
            <p:ph idx="10" type="dt"/>
          </p:nvPr>
        </p:nvSpPr>
        <p:spPr>
          <a:xfrm>
            <a:off x="503237" y="5165725"/>
            <a:ext cx="2344737" cy="387350"/>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 name="Google Shape;22;p2"/>
          <p:cNvSpPr txBox="1"/>
          <p:nvPr>
            <p:ph idx="11" type="ftr"/>
          </p:nvPr>
        </p:nvSpPr>
        <p:spPr>
          <a:xfrm>
            <a:off x="3448050" y="5165725"/>
            <a:ext cx="3192462" cy="387350"/>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3" name="Google Shape;23;p2"/>
          <p:cNvSpPr txBox="1"/>
          <p:nvPr>
            <p:ph idx="12" type="sldNum"/>
          </p:nvPr>
        </p:nvSpPr>
        <p:spPr>
          <a:xfrm>
            <a:off x="7227887" y="5165725"/>
            <a:ext cx="2344737" cy="387350"/>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sp>
        <p:nvSpPr>
          <p:cNvPr id="12" name="Google Shape;12;p1"/>
          <p:cNvSpPr txBox="1"/>
          <p:nvPr>
            <p:ph type="title"/>
          </p:nvPr>
        </p:nvSpPr>
        <p:spPr>
          <a:xfrm>
            <a:off x="503237" y="225425"/>
            <a:ext cx="9067800" cy="942975"/>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9pPr>
          </a:lstStyle>
          <a:p/>
        </p:txBody>
      </p:sp>
      <p:sp>
        <p:nvSpPr>
          <p:cNvPr id="13" name="Google Shape;13;p1"/>
          <p:cNvSpPr txBox="1"/>
          <p:nvPr>
            <p:ph idx="1" type="body"/>
          </p:nvPr>
        </p:nvSpPr>
        <p:spPr>
          <a:xfrm>
            <a:off x="503237" y="1327150"/>
            <a:ext cx="9067800" cy="3284537"/>
          </a:xfrm>
          <a:prstGeom prst="rect">
            <a:avLst/>
          </a:prstGeom>
          <a:noFill/>
          <a:ln>
            <a:noFill/>
          </a:ln>
        </p:spPr>
        <p:txBody>
          <a:bodyPr anchorCtr="0" anchor="t" bIns="0" lIns="0" spcFirstLastPara="1" rIns="0" wrap="square" tIns="21225">
            <a:noAutofit/>
          </a:bodyPr>
          <a:lstStyle>
            <a:lvl1pPr indent="-228600" lvl="0" marL="457200" marR="0" rtl="0" algn="l">
              <a:lnSpc>
                <a:spcPct val="93000"/>
              </a:lnSpc>
              <a:spcBef>
                <a:spcPts val="10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228600" lvl="1" marL="914400" marR="0" rtl="0" algn="l">
              <a:lnSpc>
                <a:spcPct val="93000"/>
              </a:lnSpc>
              <a:spcBef>
                <a:spcPts val="80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93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4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9pPr>
          </a:lstStyle>
          <a:p/>
        </p:txBody>
      </p:sp>
      <p:sp>
        <p:nvSpPr>
          <p:cNvPr id="14" name="Google Shape;14;p1"/>
          <p:cNvSpPr txBox="1"/>
          <p:nvPr>
            <p:ph idx="10" type="dt"/>
          </p:nvPr>
        </p:nvSpPr>
        <p:spPr>
          <a:xfrm>
            <a:off x="503237" y="5165725"/>
            <a:ext cx="2344737" cy="38735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1"/>
          <p:cNvSpPr txBox="1"/>
          <p:nvPr>
            <p:ph idx="11" type="ftr"/>
          </p:nvPr>
        </p:nvSpPr>
        <p:spPr>
          <a:xfrm>
            <a:off x="3448050" y="5165725"/>
            <a:ext cx="3192462" cy="38735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1"/>
          <p:cNvSpPr txBox="1"/>
          <p:nvPr>
            <p:ph idx="12" type="sldNum"/>
          </p:nvPr>
        </p:nvSpPr>
        <p:spPr>
          <a:xfrm>
            <a:off x="7227887" y="5165725"/>
            <a:ext cx="2344737" cy="387350"/>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pic>
        <p:nvPicPr>
          <p:cNvPr id="17" name="Google Shape;17;p1"/>
          <p:cNvPicPr preferRelativeResize="0"/>
          <p:nvPr/>
        </p:nvPicPr>
        <p:blipFill rotWithShape="1">
          <a:blip r:embed="rId1">
            <a:alphaModFix/>
          </a:blip>
          <a:srcRect b="0" l="0" r="0" t="0"/>
          <a:stretch/>
        </p:blipFill>
        <p:spPr>
          <a:xfrm>
            <a:off x="0" y="-4762"/>
            <a:ext cx="10152062" cy="5702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 name="Shape 28"/>
        <p:cNvGrpSpPr/>
        <p:nvPr/>
      </p:nvGrpSpPr>
      <p:grpSpPr>
        <a:xfrm>
          <a:off x="0" y="0"/>
          <a:ext cx="0" cy="0"/>
          <a:chOff x="0" y="0"/>
          <a:chExt cx="0" cy="0"/>
        </a:xfrm>
      </p:grpSpPr>
      <p:pic>
        <p:nvPicPr>
          <p:cNvPr id="29" name="Google Shape;29;p3"/>
          <p:cNvPicPr preferRelativeResize="0"/>
          <p:nvPr/>
        </p:nvPicPr>
        <p:blipFill rotWithShape="1">
          <a:blip r:embed="rId3">
            <a:alphaModFix/>
          </a:blip>
          <a:srcRect b="0" l="0" r="0" t="0"/>
          <a:stretch/>
        </p:blipFill>
        <p:spPr>
          <a:xfrm>
            <a:off x="-20637" y="-19050"/>
            <a:ext cx="10172700" cy="5715000"/>
          </a:xfrm>
          <a:prstGeom prst="rect">
            <a:avLst/>
          </a:prstGeom>
          <a:noFill/>
          <a:ln>
            <a:noFill/>
          </a:ln>
        </p:spPr>
      </p:pic>
      <p:sp>
        <p:nvSpPr>
          <p:cNvPr id="30" name="Google Shape;30;p3"/>
          <p:cNvSpPr txBox="1"/>
          <p:nvPr/>
        </p:nvSpPr>
        <p:spPr>
          <a:xfrm>
            <a:off x="5378450" y="858825"/>
            <a:ext cx="4702200" cy="360300"/>
          </a:xfrm>
          <a:prstGeom prst="rect">
            <a:avLst/>
          </a:prstGeom>
          <a:noFill/>
          <a:ln>
            <a:noFill/>
          </a:ln>
        </p:spPr>
        <p:txBody>
          <a:bodyPr anchorCtr="0" anchor="t" bIns="45000" lIns="90000" spcFirstLastPara="1" rIns="90000" wrap="square" tIns="45000">
            <a:noAutofit/>
          </a:bodyPr>
          <a:lstStyle/>
          <a:p>
            <a:pPr indent="0" lvl="0" marL="12700" marR="933450" rtl="0" algn="l">
              <a:lnSpc>
                <a:spcPct val="101000"/>
              </a:lnSpc>
              <a:spcBef>
                <a:spcPts val="0"/>
              </a:spcBef>
              <a:spcAft>
                <a:spcPts val="0"/>
              </a:spcAft>
              <a:buClr>
                <a:schemeClr val="dk1"/>
              </a:buClr>
              <a:buSzPts val="4000"/>
              <a:buFont typeface="Arial"/>
              <a:buNone/>
            </a:pPr>
            <a:r>
              <a:rPr b="1" lang="en-US" sz="4000">
                <a:solidFill>
                  <a:srgbClr val="006600"/>
                </a:solidFill>
                <a:latin typeface="Tahoma"/>
                <a:ea typeface="Tahoma"/>
                <a:cs typeface="Tahoma"/>
                <a:sym typeface="Tahoma"/>
              </a:rPr>
              <a:t>Apresentação </a:t>
            </a:r>
            <a:endParaRPr b="1" i="0" sz="4000" u="none" cap="none" strike="noStrike">
              <a:solidFill>
                <a:srgbClr val="006600"/>
              </a:solidFill>
              <a:latin typeface="Tahoma"/>
              <a:ea typeface="Tahoma"/>
              <a:cs typeface="Tahoma"/>
              <a:sym typeface="Tahoma"/>
            </a:endParaRPr>
          </a:p>
        </p:txBody>
      </p:sp>
      <p:sp>
        <p:nvSpPr>
          <p:cNvPr id="31" name="Google Shape;31;p3"/>
          <p:cNvSpPr txBox="1"/>
          <p:nvPr/>
        </p:nvSpPr>
        <p:spPr>
          <a:xfrm>
            <a:off x="5157637" y="2143412"/>
            <a:ext cx="4576800" cy="3603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6600"/>
              </a:buClr>
              <a:buSzPts val="2000"/>
              <a:buFont typeface="Tahoma"/>
              <a:buNone/>
            </a:pPr>
            <a:r>
              <a:rPr lang="en-US" sz="2000">
                <a:solidFill>
                  <a:srgbClr val="006600"/>
                </a:solidFill>
                <a:latin typeface="Tahoma"/>
                <a:ea typeface="Tahoma"/>
                <a:cs typeface="Tahoma"/>
                <a:sym typeface="Tahoma"/>
              </a:rPr>
              <a:t>   Índice Invertido</a:t>
            </a:r>
            <a:endParaRPr b="0" i="0" sz="1400" u="none" cap="none" strike="noStrike">
              <a:solidFill>
                <a:srgbClr val="000000"/>
              </a:solidFill>
              <a:latin typeface="Arial"/>
              <a:ea typeface="Arial"/>
              <a:cs typeface="Arial"/>
              <a:sym typeface="Arial"/>
            </a:endParaRPr>
          </a:p>
        </p:txBody>
      </p:sp>
      <p:sp>
        <p:nvSpPr>
          <p:cNvPr id="32" name="Google Shape;32;p3"/>
          <p:cNvSpPr txBox="1"/>
          <p:nvPr/>
        </p:nvSpPr>
        <p:spPr>
          <a:xfrm>
            <a:off x="5395887" y="3207275"/>
            <a:ext cx="4576800" cy="3603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66CC00"/>
              </a:buClr>
              <a:buSzPts val="2000"/>
              <a:buFont typeface="Tahoma"/>
              <a:buNone/>
            </a:pPr>
            <a:r>
              <a:rPr b="0" i="0" lang="en-US" sz="2000" u="none" cap="none" strike="noStrike">
                <a:solidFill>
                  <a:srgbClr val="66CC00"/>
                </a:solidFill>
                <a:latin typeface="Tahoma"/>
                <a:ea typeface="Tahoma"/>
                <a:cs typeface="Tahoma"/>
                <a:sym typeface="Tahoma"/>
              </a:rPr>
              <a:t>Robert Silva</a:t>
            </a:r>
            <a:endParaRPr b="0" i="0" sz="2000" u="none" cap="none" strike="noStrike">
              <a:solidFill>
                <a:srgbClr val="66CC00"/>
              </a:solidFill>
              <a:latin typeface="Tahoma"/>
              <a:ea typeface="Tahoma"/>
              <a:cs typeface="Tahoma"/>
              <a:sym typeface="Tahoma"/>
            </a:endParaRPr>
          </a:p>
          <a:p>
            <a:pPr indent="0" lvl="0" marL="0" marR="0" rtl="0" algn="l">
              <a:lnSpc>
                <a:spcPct val="101000"/>
              </a:lnSpc>
              <a:spcBef>
                <a:spcPts val="0"/>
              </a:spcBef>
              <a:spcAft>
                <a:spcPts val="0"/>
              </a:spcAft>
              <a:buClr>
                <a:srgbClr val="66CC00"/>
              </a:buClr>
              <a:buSzPts val="2000"/>
              <a:buFont typeface="Tahoma"/>
              <a:buNone/>
            </a:pPr>
            <a:r>
              <a:rPr lang="en-US" sz="2000">
                <a:solidFill>
                  <a:srgbClr val="66CC00"/>
                </a:solidFill>
                <a:latin typeface="Tahoma"/>
                <a:ea typeface="Tahoma"/>
                <a:cs typeface="Tahoma"/>
                <a:sym typeface="Tahoma"/>
              </a:rPr>
              <a:t>Samuel Vieira</a:t>
            </a:r>
            <a:br>
              <a:rPr lang="en-US" sz="2000">
                <a:solidFill>
                  <a:srgbClr val="66CC00"/>
                </a:solidFill>
                <a:latin typeface="Tahoma"/>
                <a:ea typeface="Tahoma"/>
                <a:cs typeface="Tahoma"/>
                <a:sym typeface="Tahoma"/>
              </a:rPr>
            </a:br>
            <a:r>
              <a:rPr lang="en-US" sz="2000">
                <a:solidFill>
                  <a:srgbClr val="66CC00"/>
                </a:solidFill>
                <a:latin typeface="Tahoma"/>
                <a:ea typeface="Tahoma"/>
                <a:cs typeface="Tahoma"/>
                <a:sym typeface="Tahoma"/>
              </a:rPr>
              <a:t>Alex Linhares</a:t>
            </a:r>
            <a:endParaRPr sz="2000">
              <a:solidFill>
                <a:srgbClr val="66CC00"/>
              </a:solidFill>
              <a:latin typeface="Tahoma"/>
              <a:ea typeface="Tahoma"/>
              <a:cs typeface="Tahoma"/>
              <a:sym typeface="Tahoma"/>
            </a:endParaRPr>
          </a:p>
          <a:p>
            <a:pPr indent="0" lvl="0" marL="0" marR="0" rtl="0" algn="l">
              <a:lnSpc>
                <a:spcPct val="101000"/>
              </a:lnSpc>
              <a:spcBef>
                <a:spcPts val="0"/>
              </a:spcBef>
              <a:spcAft>
                <a:spcPts val="0"/>
              </a:spcAft>
              <a:buClr>
                <a:srgbClr val="66CC00"/>
              </a:buClr>
              <a:buSzPts val="2000"/>
              <a:buFont typeface="Tahoma"/>
              <a:buNone/>
            </a:pPr>
            <a:r>
              <a:t/>
            </a:r>
            <a:endParaRPr b="0" i="0" sz="2000" u="none" cap="none" strike="noStrike">
              <a:solidFill>
                <a:srgbClr val="66CC00"/>
              </a:solidFill>
              <a:latin typeface="Tahoma"/>
              <a:ea typeface="Tahoma"/>
              <a:cs typeface="Tahoma"/>
              <a:sym typeface="Tahoma"/>
            </a:endParaRPr>
          </a:p>
          <a:p>
            <a:pPr indent="0" lvl="0" marL="0" marR="0" rtl="0" algn="l">
              <a:lnSpc>
                <a:spcPct val="101000"/>
              </a:lnSpc>
              <a:spcBef>
                <a:spcPts val="0"/>
              </a:spcBef>
              <a:spcAft>
                <a:spcPts val="0"/>
              </a:spcAft>
              <a:buClr>
                <a:srgbClr val="66CC00"/>
              </a:buClr>
              <a:buSzPts val="2000"/>
              <a:buFont typeface="Tahoma"/>
              <a:buNone/>
            </a:pPr>
            <a:r>
              <a:t/>
            </a:r>
            <a:endParaRPr b="0" i="0" sz="2000" u="none" cap="none" strike="noStrike">
              <a:solidFill>
                <a:srgbClr val="66CC00"/>
              </a:solidFill>
              <a:latin typeface="Tahoma"/>
              <a:ea typeface="Tahoma"/>
              <a:cs typeface="Tahoma"/>
              <a:sym typeface="Tahoma"/>
            </a:endParaRPr>
          </a:p>
          <a:p>
            <a:pPr indent="0" lvl="0" marL="0" marR="0" rtl="0" algn="l">
              <a:lnSpc>
                <a:spcPct val="101000"/>
              </a:lnSpc>
              <a:spcBef>
                <a:spcPts val="0"/>
              </a:spcBef>
              <a:spcAft>
                <a:spcPts val="0"/>
              </a:spcAft>
              <a:buClr>
                <a:srgbClr val="66CC00"/>
              </a:buClr>
              <a:buSzPts val="2000"/>
              <a:buFont typeface="Tahoma"/>
              <a:buNone/>
            </a:pPr>
            <a:r>
              <a:t/>
            </a:r>
            <a:endParaRPr b="0" i="0" sz="2000" u="none" cap="none" strike="noStrike">
              <a:solidFill>
                <a:srgbClr val="66CC00"/>
              </a:solidFill>
              <a:latin typeface="Tahoma"/>
              <a:ea typeface="Tahoma"/>
              <a:cs typeface="Tahoma"/>
              <a:sym typeface="Tahoma"/>
            </a:endParaRPr>
          </a:p>
        </p:txBody>
      </p:sp>
      <p:pic>
        <p:nvPicPr>
          <p:cNvPr id="33" name="Google Shape;33;p3"/>
          <p:cNvPicPr preferRelativeResize="0"/>
          <p:nvPr/>
        </p:nvPicPr>
        <p:blipFill rotWithShape="1">
          <a:blip r:embed="rId4">
            <a:alphaModFix/>
          </a:blip>
          <a:srcRect b="0" l="0" r="0" t="0"/>
          <a:stretch/>
        </p:blipFill>
        <p:spPr>
          <a:xfrm>
            <a:off x="5318945" y="4811625"/>
            <a:ext cx="2426400" cy="672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 name="Shape 38"/>
        <p:cNvGrpSpPr/>
        <p:nvPr/>
      </p:nvGrpSpPr>
      <p:grpSpPr>
        <a:xfrm>
          <a:off x="0" y="0"/>
          <a:ext cx="0" cy="0"/>
          <a:chOff x="0" y="0"/>
          <a:chExt cx="0" cy="0"/>
        </a:xfrm>
      </p:grpSpPr>
      <p:sp>
        <p:nvSpPr>
          <p:cNvPr id="39" name="Google Shape;39;p4"/>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marR="0" rtl="0" algn="l">
              <a:lnSpc>
                <a:spcPct val="100000"/>
              </a:lnSpc>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Definição</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sp>
        <p:nvSpPr>
          <p:cNvPr id="40" name="Google Shape;40;p4"/>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O </a:t>
            </a:r>
            <a:r>
              <a:rPr b="1" lang="en-US" sz="1700"/>
              <a:t>índice invertido</a:t>
            </a:r>
            <a:r>
              <a:rPr lang="en-US" sz="1700"/>
              <a:t> é uma estrutura de dados amplamente utilizada em sistemas de busca e recuperação de informação, como motores de busca (Google, Bing) e bancos de dados textuais. Ele permite a recuperação eficiente de documentos contendo determinadas palavras ou termos.</a:t>
            </a:r>
            <a:endParaRPr sz="1700"/>
          </a:p>
        </p:txBody>
      </p:sp>
      <p:sp>
        <p:nvSpPr>
          <p:cNvPr id="41" name="Google Shape;41;p4"/>
          <p:cNvSpPr txBox="1"/>
          <p:nvPr/>
        </p:nvSpPr>
        <p:spPr>
          <a:xfrm>
            <a:off x="6875938" y="1201300"/>
            <a:ext cx="20034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pic>
        <p:nvPicPr>
          <p:cNvPr id="42" name="Google Shape;42;p4"/>
          <p:cNvPicPr preferRelativeResize="0"/>
          <p:nvPr/>
        </p:nvPicPr>
        <p:blipFill>
          <a:blip r:embed="rId3">
            <a:alphaModFix/>
          </a:blip>
          <a:stretch>
            <a:fillRect/>
          </a:stretch>
        </p:blipFill>
        <p:spPr>
          <a:xfrm>
            <a:off x="8378500" y="5025625"/>
            <a:ext cx="1782050" cy="644925"/>
          </a:xfrm>
          <a:prstGeom prst="rect">
            <a:avLst/>
          </a:prstGeom>
          <a:noFill/>
          <a:ln>
            <a:noFill/>
          </a:ln>
        </p:spPr>
      </p:pic>
      <p:sp>
        <p:nvSpPr>
          <p:cNvPr id="43" name="Google Shape;43;p4"/>
          <p:cNvSpPr txBox="1"/>
          <p:nvPr/>
        </p:nvSpPr>
        <p:spPr>
          <a:xfrm>
            <a:off x="6656475" y="3628600"/>
            <a:ext cx="23004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pic>
        <p:nvPicPr>
          <p:cNvPr id="44" name="Google Shape;44;p4"/>
          <p:cNvPicPr preferRelativeResize="0"/>
          <p:nvPr/>
        </p:nvPicPr>
        <p:blipFill>
          <a:blip r:embed="rId4">
            <a:alphaModFix/>
          </a:blip>
          <a:stretch>
            <a:fillRect/>
          </a:stretch>
        </p:blipFill>
        <p:spPr>
          <a:xfrm>
            <a:off x="2528400" y="2430025"/>
            <a:ext cx="5078901" cy="285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 name="Shape 49"/>
        <p:cNvGrpSpPr/>
        <p:nvPr/>
      </p:nvGrpSpPr>
      <p:grpSpPr>
        <a:xfrm>
          <a:off x="0" y="0"/>
          <a:ext cx="0" cy="0"/>
          <a:chOff x="0" y="0"/>
          <a:chExt cx="0" cy="0"/>
        </a:xfrm>
      </p:grpSpPr>
      <p:sp>
        <p:nvSpPr>
          <p:cNvPr id="50" name="Google Shape;50;p5"/>
          <p:cNvSpPr txBox="1"/>
          <p:nvPr/>
        </p:nvSpPr>
        <p:spPr>
          <a:xfrm>
            <a:off x="1195850" y="806300"/>
            <a:ext cx="8932500" cy="3616500"/>
          </a:xfrm>
          <a:prstGeom prst="rect">
            <a:avLst/>
          </a:prstGeom>
          <a:noFill/>
          <a:ln>
            <a:noFill/>
          </a:ln>
        </p:spPr>
        <p:txBody>
          <a:bodyPr anchorCtr="0" anchor="t" bIns="45000" lIns="90000" spcFirstLastPara="1" rIns="90000" wrap="square" tIns="45000">
            <a:noAutofit/>
          </a:bodyPr>
          <a:lstStyle/>
          <a:p>
            <a:pPr indent="0" lvl="0" marL="0" marR="0" rtl="0" algn="l">
              <a:lnSpc>
                <a:spcPct val="151000"/>
              </a:lnSpc>
              <a:spcBef>
                <a:spcPts val="400"/>
              </a:spcBef>
              <a:spcAft>
                <a:spcPts val="0"/>
              </a:spcAft>
              <a:buClr>
                <a:srgbClr val="000000"/>
              </a:buClr>
              <a:buSzPts val="1400"/>
              <a:buFont typeface="Arial"/>
              <a:buNone/>
            </a:pPr>
            <a:r>
              <a:t/>
            </a:r>
            <a:endParaRPr sz="1500"/>
          </a:p>
        </p:txBody>
      </p:sp>
      <p:sp>
        <p:nvSpPr>
          <p:cNvPr id="51" name="Google Shape;51;p5"/>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marR="0" rtl="0" algn="l">
              <a:lnSpc>
                <a:spcPct val="100000"/>
              </a:lnSpc>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Funcionamento</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52" name="Google Shape;52;p5"/>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53" name="Google Shape;53;p5"/>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t>O mecanismo central de um índice invertido envolve dividir documentos em termos individuais (palavras) e, em seguida, criar um mapeamento desses termos para os documentos onde eles ocorrem. Aqui está um passo a passo:</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b="1" lang="en-US" sz="1600"/>
              <a:t>Tokenização:</a:t>
            </a:r>
            <a:r>
              <a:rPr lang="en-US" sz="1600"/>
              <a:t> O documento é dividido em termos individuais.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b="1" lang="en-US" sz="1600"/>
              <a:t>Normalização:</a:t>
            </a:r>
            <a:r>
              <a:rPr lang="en-US" sz="1600"/>
              <a:t> Os termos são padronizados, muitas vezes convertidos em minúsculas e sem pontuação.</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en-US" sz="1600"/>
              <a:t>Indexação:</a:t>
            </a:r>
            <a:r>
              <a:rPr lang="en-US" sz="1600"/>
              <a:t> Cada termo é mapeado para uma lista de documentos em que aparece.</a:t>
            </a:r>
            <a:endParaRPr sz="1600"/>
          </a:p>
          <a:p>
            <a:pPr indent="0" lvl="0" marL="0" rtl="0" algn="l">
              <a:spcBef>
                <a:spcPts val="0"/>
              </a:spcBef>
              <a:spcAft>
                <a:spcPts val="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6"/>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60" name="Google Shape;60;p6"/>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marR="0" rtl="0" algn="l">
              <a:lnSpc>
                <a:spcPct val="100000"/>
              </a:lnSpc>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Exemplo do Funcionamento</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61" name="Google Shape;61;p6"/>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62" name="Google Shape;62;p6"/>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Por exemplo, vamos considerar três documentos:</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b="1" lang="en-US" sz="1600"/>
              <a:t>Documento 1:</a:t>
            </a:r>
            <a:r>
              <a:rPr lang="en-US" sz="1600"/>
              <a:t> “Database indexing improves performance.”</a:t>
            </a:r>
            <a:endParaRPr sz="1600"/>
          </a:p>
          <a:p>
            <a:pPr indent="0" lvl="0" marL="0" rtl="0" algn="l">
              <a:spcBef>
                <a:spcPts val="0"/>
              </a:spcBef>
              <a:spcAft>
                <a:spcPts val="0"/>
              </a:spcAft>
              <a:buClr>
                <a:schemeClr val="dk1"/>
              </a:buClr>
              <a:buSzPts val="1100"/>
              <a:buFont typeface="Arial"/>
              <a:buNone/>
            </a:pPr>
            <a:r>
              <a:rPr b="1" lang="en-US" sz="1600"/>
              <a:t>Documento 2:</a:t>
            </a:r>
            <a:r>
              <a:rPr lang="en-US" sz="1600"/>
              <a:t> “Inverted indexes are crucial for search engines.”</a:t>
            </a:r>
            <a:endParaRPr sz="1600"/>
          </a:p>
          <a:p>
            <a:pPr indent="0" lvl="0" marL="0" rtl="0" algn="l">
              <a:spcBef>
                <a:spcPts val="0"/>
              </a:spcBef>
              <a:spcAft>
                <a:spcPts val="0"/>
              </a:spcAft>
              <a:buNone/>
            </a:pPr>
            <a:r>
              <a:rPr b="1" lang="en-US" sz="1600"/>
              <a:t>Documento 3:</a:t>
            </a:r>
            <a:r>
              <a:rPr lang="en-US" sz="1600"/>
              <a:t> “Performance tuning is essential for databases.”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O índice invertido ficaria dessa forma:</a:t>
            </a:r>
            <a:endParaRPr sz="16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63" name="Google Shape;63;p6"/>
          <p:cNvPicPr preferRelativeResize="0"/>
          <p:nvPr/>
        </p:nvPicPr>
        <p:blipFill>
          <a:blip r:embed="rId4">
            <a:alphaModFix/>
          </a:blip>
          <a:stretch>
            <a:fillRect/>
          </a:stretch>
        </p:blipFill>
        <p:spPr>
          <a:xfrm>
            <a:off x="4100125" y="2658775"/>
            <a:ext cx="1765675" cy="301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7"/>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70" name="Google Shape;70;p7"/>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marR="0" rtl="0" algn="l">
              <a:lnSpc>
                <a:spcPct val="100000"/>
              </a:lnSpc>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Vantagens</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71" name="Google Shape;71;p7"/>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72" name="Google Shape;72;p7"/>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Desempenho Rápido de Consulta:</a:t>
            </a:r>
            <a:r>
              <a:rPr lang="en-US" sz="1600"/>
              <a:t> Ao mapear termos para documentos, os índices invertidos permitem respostas rápidas de consulta, especialmente para pesquisas de texto completo.</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b="1" lang="en-US" sz="1600"/>
              <a:t>Armazenamento Eficiente:</a:t>
            </a:r>
            <a:r>
              <a:rPr lang="en-US" sz="1600"/>
              <a:t> Eles geralmente resultam em ganhos de memória em comparação com os índices de encaminhamento, pois evitam armazenar informações redundantes.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en-US" sz="1600"/>
              <a:t>Versatilidade:</a:t>
            </a:r>
            <a:r>
              <a:rPr lang="en-US" sz="1600"/>
              <a:t> Os índices invertidos suportam vários tipos de pesquisas, incluindo correspondência de palavras-chave e pesquisas de frases, tornando-os altamente versáteis.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 name="Shape 77"/>
        <p:cNvGrpSpPr/>
        <p:nvPr/>
      </p:nvGrpSpPr>
      <p:grpSpPr>
        <a:xfrm>
          <a:off x="0" y="0"/>
          <a:ext cx="0" cy="0"/>
          <a:chOff x="0" y="0"/>
          <a:chExt cx="0" cy="0"/>
        </a:xfrm>
      </p:grpSpPr>
      <p:sp>
        <p:nvSpPr>
          <p:cNvPr id="78" name="Google Shape;78;p8"/>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79" name="Google Shape;79;p8"/>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rtl="0" algn="l">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Desvantagens</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80" name="Google Shape;80;p8"/>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81" name="Google Shape;81;p8"/>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Manutenção Overhead: </a:t>
            </a:r>
            <a:r>
              <a:rPr lang="en-US" sz="1600"/>
              <a:t>A atualização de um índice invertido pode ser intensiva em recursos, pois adicionar novos documentos ou modificar os existentes requer a atualização do índice.</a:t>
            </a:r>
            <a:endParaRPr sz="1600"/>
          </a:p>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None/>
            </a:pPr>
            <a:r>
              <a:rPr b="1" lang="en-US" sz="1600"/>
              <a:t>Complexidade: </a:t>
            </a:r>
            <a:r>
              <a:rPr lang="en-US" sz="1600"/>
              <a:t>O processo de criação e manutenção de um índice invertido é mais complexo do que outros métodos de indexação, exigindo algoritmos sofisticados e estruturas de dados.</a:t>
            </a:r>
            <a:endParaRPr sz="1600"/>
          </a:p>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Clr>
                <a:schemeClr val="dk1"/>
              </a:buClr>
              <a:buSzPts val="1100"/>
              <a:buFont typeface="Arial"/>
              <a:buNone/>
            </a:pPr>
            <a:r>
              <a:rPr b="1" lang="en-US" sz="1600"/>
              <a:t>Custo de Armazenamento: </a:t>
            </a:r>
            <a:r>
              <a:rPr lang="en-US" sz="1600"/>
              <a:t>Embora eficientes, os índices invertidos ainda exigem espaço de armazenamento adicional, o que pode ser uma consideração para conjuntos de dados muito grandes.</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 name="Shape 86"/>
        <p:cNvGrpSpPr/>
        <p:nvPr/>
      </p:nvGrpSpPr>
      <p:grpSpPr>
        <a:xfrm>
          <a:off x="0" y="0"/>
          <a:ext cx="0" cy="0"/>
          <a:chOff x="0" y="0"/>
          <a:chExt cx="0" cy="0"/>
        </a:xfrm>
      </p:grpSpPr>
      <p:sp>
        <p:nvSpPr>
          <p:cNvPr id="87" name="Google Shape;87;p9"/>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88" name="Google Shape;88;p9"/>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rtl="0" algn="l">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Código</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89" name="Google Shape;89;p9"/>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90" name="Google Shape;90;p9"/>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91" name="Google Shape;91;p9"/>
          <p:cNvPicPr preferRelativeResize="0"/>
          <p:nvPr/>
        </p:nvPicPr>
        <p:blipFill>
          <a:blip r:embed="rId4">
            <a:alphaModFix/>
          </a:blip>
          <a:stretch>
            <a:fillRect/>
          </a:stretch>
        </p:blipFill>
        <p:spPr>
          <a:xfrm>
            <a:off x="997574" y="944900"/>
            <a:ext cx="4214561" cy="4116150"/>
          </a:xfrm>
          <a:prstGeom prst="rect">
            <a:avLst/>
          </a:prstGeom>
          <a:noFill/>
          <a:ln>
            <a:noFill/>
          </a:ln>
        </p:spPr>
      </p:pic>
      <p:pic>
        <p:nvPicPr>
          <p:cNvPr id="92" name="Google Shape;92;p9"/>
          <p:cNvPicPr preferRelativeResize="0"/>
          <p:nvPr/>
        </p:nvPicPr>
        <p:blipFill>
          <a:blip r:embed="rId5">
            <a:alphaModFix/>
          </a:blip>
          <a:stretch>
            <a:fillRect/>
          </a:stretch>
        </p:blipFill>
        <p:spPr>
          <a:xfrm>
            <a:off x="5263075" y="944900"/>
            <a:ext cx="4775101" cy="4116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 name="Shape 97"/>
        <p:cNvGrpSpPr/>
        <p:nvPr/>
      </p:nvGrpSpPr>
      <p:grpSpPr>
        <a:xfrm>
          <a:off x="0" y="0"/>
          <a:ext cx="0" cy="0"/>
          <a:chOff x="0" y="0"/>
          <a:chExt cx="0" cy="0"/>
        </a:xfrm>
      </p:grpSpPr>
      <p:sp>
        <p:nvSpPr>
          <p:cNvPr id="98" name="Google Shape;98;p10"/>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99" name="Google Shape;99;p10"/>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rtl="0" algn="l">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Saída</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100" name="Google Shape;100;p10"/>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101" name="Google Shape;101;p10"/>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Documento 1:</a:t>
            </a:r>
            <a:r>
              <a:rPr lang="en-US" sz="1600"/>
              <a:t> </a:t>
            </a:r>
            <a:r>
              <a:rPr lang="en-US" sz="1600"/>
              <a:t>"O gato preto correu rapidamente."</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b="1" lang="en-US" sz="1600"/>
              <a:t>Documento 2:</a:t>
            </a:r>
            <a:r>
              <a:rPr lang="en-US" sz="1600"/>
              <a:t> "Um gato branco dormia tranquilamente.",</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b="1" lang="en-US" sz="1600"/>
              <a:t>Documento 3:</a:t>
            </a:r>
            <a:r>
              <a:rPr lang="en-US" sz="1600"/>
              <a:t> "Gatos pretos e brancos são comuns."</a:t>
            </a:r>
            <a:endParaRPr sz="1600"/>
          </a:p>
        </p:txBody>
      </p:sp>
      <p:pic>
        <p:nvPicPr>
          <p:cNvPr id="102" name="Google Shape;102;p10"/>
          <p:cNvPicPr preferRelativeResize="0"/>
          <p:nvPr/>
        </p:nvPicPr>
        <p:blipFill>
          <a:blip r:embed="rId4">
            <a:alphaModFix/>
          </a:blip>
          <a:stretch>
            <a:fillRect/>
          </a:stretch>
        </p:blipFill>
        <p:spPr>
          <a:xfrm>
            <a:off x="2906925" y="2956700"/>
            <a:ext cx="4843400" cy="1236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pic>
        <p:nvPicPr>
          <p:cNvPr id="108" name="Google Shape;108;p11"/>
          <p:cNvPicPr preferRelativeResize="0"/>
          <p:nvPr/>
        </p:nvPicPr>
        <p:blipFill rotWithShape="1">
          <a:blip r:embed="rId3">
            <a:alphaModFix/>
          </a:blip>
          <a:srcRect b="0" l="0" r="0" t="0"/>
          <a:stretch/>
        </p:blipFill>
        <p:spPr>
          <a:xfrm>
            <a:off x="788" y="800"/>
            <a:ext cx="10079040" cy="5668962"/>
          </a:xfrm>
          <a:prstGeom prst="rect">
            <a:avLst/>
          </a:prstGeom>
          <a:noFill/>
          <a:ln>
            <a:noFill/>
          </a:ln>
        </p:spPr>
      </p:pic>
      <p:pic>
        <p:nvPicPr>
          <p:cNvPr id="109" name="Google Shape;109;p11"/>
          <p:cNvPicPr preferRelativeResize="0"/>
          <p:nvPr/>
        </p:nvPicPr>
        <p:blipFill rotWithShape="1">
          <a:blip r:embed="rId4">
            <a:alphaModFix/>
          </a:blip>
          <a:srcRect b="0" l="-5680" r="5680" t="0"/>
          <a:stretch/>
        </p:blipFill>
        <p:spPr>
          <a:xfrm>
            <a:off x="3192650" y="2726656"/>
            <a:ext cx="4608100" cy="1581875"/>
          </a:xfrm>
          <a:prstGeom prst="rect">
            <a:avLst/>
          </a:prstGeom>
          <a:noFill/>
          <a:ln>
            <a:noFill/>
          </a:ln>
        </p:spPr>
      </p:pic>
      <p:sp>
        <p:nvSpPr>
          <p:cNvPr id="110" name="Google Shape;110;p11"/>
          <p:cNvSpPr txBox="1"/>
          <p:nvPr/>
        </p:nvSpPr>
        <p:spPr>
          <a:xfrm>
            <a:off x="1484350" y="1160275"/>
            <a:ext cx="8024700" cy="1022100"/>
          </a:xfrm>
          <a:prstGeom prst="rect">
            <a:avLst/>
          </a:prstGeom>
          <a:noFill/>
          <a:ln>
            <a:noFill/>
          </a:ln>
        </p:spPr>
        <p:txBody>
          <a:bodyPr anchorCtr="0" anchor="t" bIns="91425" lIns="91425" spcFirstLastPara="1" rIns="91425" wrap="square" tIns="91425">
            <a:spAutoFit/>
          </a:bodyPr>
          <a:lstStyle/>
          <a:p>
            <a:pPr indent="0" lvl="0" marL="0" marR="0" rtl="0" algn="ctr">
              <a:lnSpc>
                <a:spcPct val="101000"/>
              </a:lnSpc>
              <a:spcBef>
                <a:spcPts val="0"/>
              </a:spcBef>
              <a:spcAft>
                <a:spcPts val="0"/>
              </a:spcAft>
              <a:buClr>
                <a:srgbClr val="006600"/>
              </a:buClr>
              <a:buSzPts val="4000"/>
              <a:buFont typeface="Tahoma"/>
              <a:buNone/>
            </a:pPr>
            <a:r>
              <a:rPr b="1" i="0" lang="en-US" sz="4000" u="none" cap="none" strike="noStrike">
                <a:solidFill>
                  <a:srgbClr val="006600"/>
                </a:solidFill>
                <a:latin typeface="Tahoma"/>
                <a:ea typeface="Tahoma"/>
                <a:cs typeface="Tahoma"/>
                <a:sym typeface="Tahoma"/>
              </a:rPr>
              <a:t>OBRIGADO PELA ATENÇÃO!</a:t>
            </a:r>
            <a:endParaRPr b="0" i="0" sz="3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