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79" r:id="rId2"/>
    <p:sldId id="257" r:id="rId3"/>
    <p:sldId id="258" r:id="rId4"/>
    <p:sldId id="259" r:id="rId5"/>
    <p:sldId id="261" r:id="rId6"/>
    <p:sldId id="260" r:id="rId7"/>
    <p:sldId id="262" r:id="rId8"/>
    <p:sldId id="267" r:id="rId9"/>
    <p:sldId id="268" r:id="rId10"/>
    <p:sldId id="265" r:id="rId11"/>
    <p:sldId id="263" r:id="rId12"/>
    <p:sldId id="277" r:id="rId13"/>
    <p:sldId id="264" r:id="rId14"/>
    <p:sldId id="272" r:id="rId15"/>
    <p:sldId id="269" r:id="rId16"/>
    <p:sldId id="278" r:id="rId17"/>
    <p:sldId id="271"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43" autoAdjust="0"/>
  </p:normalViewPr>
  <p:slideViewPr>
    <p:cSldViewPr>
      <p:cViewPr>
        <p:scale>
          <a:sx n="100" d="100"/>
          <a:sy n="100" d="100"/>
        </p:scale>
        <p:origin x="-936" y="9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CC7CC4A-76C7-4FD5-872A-EA70F810BA67}" type="datetimeFigureOut">
              <a:rPr lang="en-US" smtClean="0"/>
              <a:t>4/18/2018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1619AC61-AAA7-44A3-8C24-EFE7CF2D4F0E}" type="slidenum">
              <a:rPr lang="en-US" smtClean="0"/>
              <a:t>‹#›</a:t>
            </a:fld>
            <a:endParaRPr lang="en-US"/>
          </a:p>
        </p:txBody>
      </p:sp>
    </p:spTree>
    <p:extLst>
      <p:ext uri="{BB962C8B-B14F-4D97-AF65-F5344CB8AC3E}">
        <p14:creationId xmlns:p14="http://schemas.microsoft.com/office/powerpoint/2010/main" val="126879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Thank you everyone for joining us.</a:t>
            </a:r>
          </a:p>
          <a:p>
            <a:r>
              <a:rPr lang="en-US" baseline="0" dirty="0" smtClean="0"/>
              <a:t>My name is Bert Tejeda. </a:t>
            </a:r>
          </a:p>
          <a:p>
            <a:r>
              <a:rPr lang="en-US" baseline="0" dirty="0" smtClean="0"/>
              <a:t>I work as an automation engineer on the SEI Wealth Platform.</a:t>
            </a:r>
          </a:p>
          <a:p>
            <a:r>
              <a:rPr lang="en-US" baseline="0" dirty="0" smtClean="0"/>
              <a:t>I’ve developed a great interest in sustainable living practices, of which composting is my favorite.</a:t>
            </a:r>
          </a:p>
          <a:p>
            <a:r>
              <a:rPr lang="en-US" baseline="0" dirty="0" smtClean="0"/>
              <a:t>I love this stuff. It smells great, it feeds my lawn, and best of all, I make it myself.</a:t>
            </a:r>
          </a:p>
          <a:p>
            <a:r>
              <a:rPr lang="en-US" baseline="0" dirty="0" smtClean="0"/>
              <a:t>And so on that note, I’ll be presenting you folks with a quick into to composting.</a:t>
            </a:r>
          </a:p>
          <a:p>
            <a:r>
              <a:rPr lang="en-US" baseline="0" dirty="0" smtClean="0"/>
              <a:t>If anyone has any questions along the way, just raise your hand and ask away.</a:t>
            </a:r>
          </a:p>
        </p:txBody>
      </p:sp>
      <p:sp>
        <p:nvSpPr>
          <p:cNvPr id="4" name="Slide Number Placeholder 3"/>
          <p:cNvSpPr>
            <a:spLocks noGrp="1"/>
          </p:cNvSpPr>
          <p:nvPr>
            <p:ph type="sldNum" sz="quarter" idx="10"/>
          </p:nvPr>
        </p:nvSpPr>
        <p:spPr/>
        <p:txBody>
          <a:bodyPr/>
          <a:lstStyle/>
          <a:p>
            <a:fld id="{1619AC61-AAA7-44A3-8C24-EFE7CF2D4F0E}" type="slidenum">
              <a:rPr lang="en-US" smtClean="0"/>
              <a:t>1</a:t>
            </a:fld>
            <a:endParaRPr lang="en-US"/>
          </a:p>
        </p:txBody>
      </p:sp>
    </p:spTree>
    <p:extLst>
      <p:ext uri="{BB962C8B-B14F-4D97-AF65-F5344CB8AC3E}">
        <p14:creationId xmlns:p14="http://schemas.microsoft.com/office/powerpoint/2010/main" val="435237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No, not</a:t>
            </a:r>
            <a:r>
              <a:rPr lang="en-US" baseline="0" dirty="0" smtClean="0"/>
              <a:t> the kind of pitch fork angry mobs carry, and definitely not the one Beethoven used for getting his music right.</a:t>
            </a:r>
          </a:p>
          <a:p>
            <a:pPr marL="171450" indent="-171450">
              <a:buFont typeface="Arial"/>
              <a:buChar char="•"/>
            </a:pPr>
            <a:r>
              <a:rPr lang="en-US" baseline="0" dirty="0" smtClean="0"/>
              <a:t>You want the garden center or farm supply store kind of pitch fork</a:t>
            </a:r>
          </a:p>
          <a:p>
            <a:pPr marL="171450" indent="-171450">
              <a:buFont typeface="Arial"/>
              <a:buChar char="•"/>
            </a:pPr>
            <a:r>
              <a:rPr lang="en-US" baseline="0" dirty="0" smtClean="0"/>
              <a:t>Something that lifts and separates your compost while you turn it   </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10</a:t>
            </a:fld>
            <a:endParaRPr lang="en-US"/>
          </a:p>
        </p:txBody>
      </p:sp>
    </p:spTree>
    <p:extLst>
      <p:ext uri="{BB962C8B-B14F-4D97-AF65-F5344CB8AC3E}">
        <p14:creationId xmlns:p14="http://schemas.microsoft.com/office/powerpoint/2010/main" val="74860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I’m employing cool composting, as I don’t have enough time on my hands to </a:t>
            </a:r>
            <a:r>
              <a:rPr lang="en-US" baseline="0" dirty="0" smtClean="0"/>
              <a:t>micromanage my piles</a:t>
            </a:r>
          </a:p>
          <a:p>
            <a:pPr marL="171450" indent="-171450">
              <a:buFont typeface="Arial" panose="020B0604020202020204" pitchFamily="34" charset="0"/>
              <a:buChar char="•"/>
            </a:pPr>
            <a:r>
              <a:rPr lang="en-US" baseline="0" dirty="0" smtClean="0"/>
              <a:t>If you’ve purchased a hot composting bin, it’ll be easier for you to go down that route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11</a:t>
            </a:fld>
            <a:endParaRPr lang="en-US"/>
          </a:p>
        </p:txBody>
      </p:sp>
    </p:spTree>
    <p:extLst>
      <p:ext uri="{BB962C8B-B14F-4D97-AF65-F5344CB8AC3E}">
        <p14:creationId xmlns:p14="http://schemas.microsoft.com/office/powerpoint/2010/main" val="1417091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the materials you put in the compost are no longer distinguishable </a:t>
            </a:r>
            <a:r>
              <a:rPr lang="en-US" baseline="0" dirty="0" smtClean="0"/>
              <a:t> (e.g. </a:t>
            </a:r>
            <a:r>
              <a:rPr lang="en-US" dirty="0" smtClean="0"/>
              <a:t>can’t tell a leaf or a banana peel)</a:t>
            </a:r>
          </a:p>
          <a:p>
            <a:pPr marL="171450" indent="-171450">
              <a:buFont typeface="Arial" panose="020B0604020202020204" pitchFamily="34" charset="0"/>
              <a:buChar char="•"/>
            </a:pPr>
            <a:r>
              <a:rPr lang="en-US" baseline="0" dirty="0" smtClean="0"/>
              <a:t>Y</a:t>
            </a:r>
            <a:r>
              <a:rPr lang="en-US" dirty="0" smtClean="0"/>
              <a:t>our pile will be about one half of the original mass  </a:t>
            </a:r>
          </a:p>
          <a:p>
            <a:pPr marL="171450" indent="-171450">
              <a:buFont typeface="Arial" panose="020B0604020202020204" pitchFamily="34" charset="0"/>
              <a:buChar char="•"/>
            </a:pPr>
            <a:r>
              <a:rPr lang="en-US" dirty="0" smtClean="0"/>
              <a:t>Uses </a:t>
            </a:r>
          </a:p>
          <a:p>
            <a:pPr marL="628650" lvl="1" indent="-171450">
              <a:buFont typeface="Arial" panose="020B0604020202020204" pitchFamily="34" charset="0"/>
              <a:buChar char="•"/>
            </a:pPr>
            <a:r>
              <a:rPr lang="en-US" dirty="0" smtClean="0"/>
              <a:t>Compost as mulch for trees</a:t>
            </a:r>
          </a:p>
          <a:p>
            <a:pPr marL="1085850" lvl="2" indent="-171450">
              <a:buFont typeface="Arial" panose="020B0604020202020204" pitchFamily="34" charset="0"/>
              <a:buChar char="•"/>
            </a:pPr>
            <a:r>
              <a:rPr lang="en-US" baseline="0" dirty="0" smtClean="0"/>
              <a:t>Spread it 2 to 3 inches deep out to the drip line of the tree</a:t>
            </a:r>
          </a:p>
          <a:p>
            <a:pPr marL="1085850" lvl="2" indent="-171450">
              <a:buFont typeface="Arial" panose="020B0604020202020204" pitchFamily="34" charset="0"/>
              <a:buChar char="•"/>
            </a:pPr>
            <a:r>
              <a:rPr lang="en-US" baseline="0" dirty="0" smtClean="0"/>
              <a:t>Mix it in the soil</a:t>
            </a:r>
          </a:p>
          <a:p>
            <a:pPr marL="628650" lvl="1" indent="-171450">
              <a:buFont typeface="Arial" panose="020B0604020202020204" pitchFamily="34" charset="0"/>
              <a:buChar char="•"/>
            </a:pPr>
            <a:r>
              <a:rPr lang="en-US" baseline="0" dirty="0" smtClean="0"/>
              <a:t>Spread it 2 to 4 inches deep on vegetable or flower beds</a:t>
            </a:r>
          </a:p>
          <a:p>
            <a:pPr marL="628650" lvl="1" indent="-171450">
              <a:buFont typeface="Arial" panose="020B0604020202020204" pitchFamily="34" charset="0"/>
              <a:buChar char="•"/>
            </a:pPr>
            <a:r>
              <a:rPr lang="en-US" baseline="0" dirty="0" smtClean="0"/>
              <a:t>Spread it over your lawn</a:t>
            </a:r>
          </a:p>
          <a:p>
            <a:pPr marL="1085850" lvl="2" indent="-171450">
              <a:buFont typeface="Arial" panose="020B0604020202020204" pitchFamily="34" charset="0"/>
              <a:buChar char="•"/>
            </a:pPr>
            <a:r>
              <a:rPr lang="en-US" baseline="0" dirty="0" smtClean="0"/>
              <a:t>Manually or you can purchase a green compost spreader (search online) </a:t>
            </a:r>
          </a:p>
        </p:txBody>
      </p:sp>
      <p:sp>
        <p:nvSpPr>
          <p:cNvPr id="4" name="Slide Number Placeholder 3"/>
          <p:cNvSpPr>
            <a:spLocks noGrp="1"/>
          </p:cNvSpPr>
          <p:nvPr>
            <p:ph type="sldNum" sz="quarter" idx="10"/>
          </p:nvPr>
        </p:nvSpPr>
        <p:spPr/>
        <p:txBody>
          <a:bodyPr/>
          <a:lstStyle/>
          <a:p>
            <a:fld id="{1619AC61-AAA7-44A3-8C24-EFE7CF2D4F0E}" type="slidenum">
              <a:rPr lang="en-US" smtClean="0"/>
              <a:t>12</a:t>
            </a:fld>
            <a:endParaRPr lang="en-US"/>
          </a:p>
        </p:txBody>
      </p:sp>
    </p:spTree>
    <p:extLst>
      <p:ext uri="{BB962C8B-B14F-4D97-AF65-F5344CB8AC3E}">
        <p14:creationId xmlns:p14="http://schemas.microsoft.com/office/powerpoint/2010/main" val="87893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Don’t make your compost too attractive to animals</a:t>
            </a:r>
          </a:p>
          <a:p>
            <a:pPr marL="171450" lvl="0" indent="-171450">
              <a:buFont typeface="Arial" panose="020B0604020202020204" pitchFamily="34" charset="0"/>
              <a:buChar char="•"/>
            </a:pPr>
            <a:r>
              <a:rPr lang="en-US" dirty="0" smtClean="0"/>
              <a:t>You may attract more</a:t>
            </a:r>
            <a:r>
              <a:rPr lang="en-US" baseline="0" dirty="0" smtClean="0"/>
              <a:t> serious critters that you don’t want</a:t>
            </a:r>
          </a:p>
          <a:p>
            <a:pPr marL="171450" lvl="0" indent="-171450">
              <a:buFont typeface="Arial" panose="020B0604020202020204" pitchFamily="34" charset="0"/>
              <a:buChar char="•"/>
            </a:pPr>
            <a:r>
              <a:rPr lang="en-US" baseline="0" dirty="0" smtClean="0"/>
              <a:t>Bury your food scraps in the middle and near the bottom third of the pile and cover your pile with a thick layer of browns</a:t>
            </a:r>
          </a:p>
          <a:p>
            <a:pPr marL="171450" lvl="0" indent="-171450">
              <a:buFont typeface="Arial" panose="020B0604020202020204" pitchFamily="34" charset="0"/>
              <a:buChar char="•"/>
            </a:pPr>
            <a:r>
              <a:rPr lang="en-US" baseline="0" dirty="0" smtClean="0"/>
              <a:t>This will reduce the smell of the decomposing matter, thus reducing the chance of an animal being privy to your pile</a:t>
            </a:r>
          </a:p>
          <a:p>
            <a:pPr marL="171450" lvl="0" indent="-171450">
              <a:buFont typeface="Arial" panose="020B0604020202020204" pitchFamily="34" charset="0"/>
              <a:buChar char="•"/>
            </a:pPr>
            <a:r>
              <a:rPr lang="en-US" baseline="0" dirty="0" smtClean="0"/>
              <a:t>As a more preventative measure, you can cover your pile with burlap fabric or hardware cloth to keep animals, esp. rodents, out of your compost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13</a:t>
            </a:fld>
            <a:endParaRPr lang="en-US"/>
          </a:p>
        </p:txBody>
      </p:sp>
    </p:spTree>
    <p:extLst>
      <p:ext uri="{BB962C8B-B14F-4D97-AF65-F5344CB8AC3E}">
        <p14:creationId xmlns:p14="http://schemas.microsoft.com/office/powerpoint/2010/main" val="422537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#3 – some kids like to shred</a:t>
            </a:r>
            <a:r>
              <a:rPr lang="en-US" baseline="0" dirty="0" smtClean="0"/>
              <a:t> their homework – after they get it back from the teacher! </a:t>
            </a:r>
          </a:p>
          <a:p>
            <a:pPr marL="171450" indent="-171450">
              <a:buFont typeface="Arial" panose="020B0604020202020204" pitchFamily="34" charset="0"/>
              <a:buChar char="•"/>
            </a:pPr>
            <a:r>
              <a:rPr lang="en-US" baseline="0" dirty="0" smtClean="0"/>
              <a:t>Shred old credit card receipts.</a:t>
            </a:r>
          </a:p>
          <a:p>
            <a:pPr marL="171450" indent="-171450">
              <a:buFont typeface="Arial" panose="020B0604020202020204" pitchFamily="34" charset="0"/>
              <a:buChar char="•"/>
            </a:pPr>
            <a:r>
              <a:rPr lang="en-US" baseline="0" dirty="0" smtClean="0"/>
              <a:t>Don’t worry, printer ink breaks down just fine, and does not contain heavy metals as was the case decades ago</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14</a:t>
            </a:fld>
            <a:endParaRPr lang="en-US"/>
          </a:p>
        </p:txBody>
      </p:sp>
    </p:spTree>
    <p:extLst>
      <p:ext uri="{BB962C8B-B14F-4D97-AF65-F5344CB8AC3E}">
        <p14:creationId xmlns:p14="http://schemas.microsoft.com/office/powerpoint/2010/main" val="144839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Search</a:t>
            </a:r>
            <a:r>
              <a:rPr lang="en-US" baseline="0" dirty="0" smtClean="0"/>
              <a:t> online using </a:t>
            </a:r>
            <a:r>
              <a:rPr lang="en-US" dirty="0" smtClean="0"/>
              <a:t>terms like “Master Gardener” or “Master Composter” in</a:t>
            </a:r>
            <a:r>
              <a:rPr lang="en-US" baseline="0" dirty="0" smtClean="0"/>
              <a:t> the context of your township/locality.</a:t>
            </a:r>
          </a:p>
          <a:p>
            <a:pPr marL="171450" indent="-171450">
              <a:buFont typeface="Arial" panose="020B0604020202020204" pitchFamily="34" charset="0"/>
              <a:buChar char="•"/>
            </a:pPr>
            <a:r>
              <a:rPr lang="en-US" baseline="0" dirty="0" smtClean="0"/>
              <a:t>There are events all around where  you can get educated</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15</a:t>
            </a:fld>
            <a:endParaRPr lang="en-US"/>
          </a:p>
        </p:txBody>
      </p:sp>
    </p:spTree>
    <p:extLst>
      <p:ext uri="{BB962C8B-B14F-4D97-AF65-F5344CB8AC3E}">
        <p14:creationId xmlns:p14="http://schemas.microsoft.com/office/powerpoint/2010/main" val="2589166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a:t>
            </a:r>
            <a:r>
              <a:rPr lang="en-US" baseline="0" dirty="0" smtClean="0"/>
              <a:t> l</a:t>
            </a:r>
            <a:r>
              <a:rPr lang="en-US" dirty="0" smtClean="0"/>
              <a:t>ibraries have lots of books on gardening and composting.</a:t>
            </a:r>
            <a:r>
              <a:rPr lang="en-US" baseline="0" dirty="0" smtClean="0"/>
              <a:t>  Do check these out!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16</a:t>
            </a:fld>
            <a:endParaRPr lang="en-US"/>
          </a:p>
        </p:txBody>
      </p:sp>
    </p:spTree>
    <p:extLst>
      <p:ext uri="{BB962C8B-B14F-4D97-AF65-F5344CB8AC3E}">
        <p14:creationId xmlns:p14="http://schemas.microsoft.com/office/powerpoint/2010/main" val="2843257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your interest in backyard composting. You will help reduce the amount of plant materials and leaves in our landfill.  And you’ll create your own mulch!</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17</a:t>
            </a:fld>
            <a:endParaRPr lang="en-US"/>
          </a:p>
        </p:txBody>
      </p:sp>
    </p:spTree>
    <p:extLst>
      <p:ext uri="{BB962C8B-B14F-4D97-AF65-F5344CB8AC3E}">
        <p14:creationId xmlns:p14="http://schemas.microsoft.com/office/powerpoint/2010/main" val="41999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presentation, I’ll go over:</a:t>
            </a:r>
          </a:p>
        </p:txBody>
      </p:sp>
      <p:sp>
        <p:nvSpPr>
          <p:cNvPr id="4" name="Slide Number Placeholder 3"/>
          <p:cNvSpPr>
            <a:spLocks noGrp="1"/>
          </p:cNvSpPr>
          <p:nvPr>
            <p:ph type="sldNum" sz="quarter" idx="10"/>
          </p:nvPr>
        </p:nvSpPr>
        <p:spPr/>
        <p:txBody>
          <a:bodyPr/>
          <a:lstStyle/>
          <a:p>
            <a:fld id="{1619AC61-AAA7-44A3-8C24-EFE7CF2D4F0E}" type="slidenum">
              <a:rPr lang="en-US" smtClean="0"/>
              <a:t>2</a:t>
            </a:fld>
            <a:endParaRPr lang="en-US"/>
          </a:p>
        </p:txBody>
      </p:sp>
    </p:spTree>
    <p:extLst>
      <p:ext uri="{BB962C8B-B14F-4D97-AF65-F5344CB8AC3E}">
        <p14:creationId xmlns:p14="http://schemas.microsoft.com/office/powerpoint/2010/main" val="325004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what is compost?</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a nutshell,</a:t>
            </a:r>
            <a:r>
              <a:rPr lang="en-US" baseline="0" dirty="0" smtClean="0"/>
              <a:t> it is “</a:t>
            </a:r>
            <a:r>
              <a:rPr lang="en-US" dirty="0" smtClean="0"/>
              <a:t>decomposed organic matter, most commonly used as a soil amendment in gardening and</a:t>
            </a:r>
            <a:r>
              <a:rPr lang="en-US" baseline="0" dirty="0" smtClean="0"/>
              <a:t> </a:t>
            </a:r>
            <a:r>
              <a:rPr lang="en-US" dirty="0" smtClean="0"/>
              <a:t>farming”</a:t>
            </a:r>
          </a:p>
          <a:p>
            <a:pPr marL="628650" lvl="1" indent="-171450">
              <a:buFont typeface="Arial" panose="020B0604020202020204" pitchFamily="34" charset="0"/>
              <a:buChar char="•"/>
            </a:pPr>
            <a:r>
              <a:rPr lang="en-US" dirty="0" smtClean="0"/>
              <a:t>I got that</a:t>
            </a:r>
            <a:r>
              <a:rPr lang="en-US" baseline="0" dirty="0" smtClean="0"/>
              <a:t> definition from </a:t>
            </a:r>
            <a:r>
              <a:rPr lang="en-US" dirty="0" smtClean="0"/>
              <a:t>The Joe Gardener Show podcast.</a:t>
            </a:r>
            <a:r>
              <a:rPr lang="en-US" baseline="0" dirty="0" smtClean="0"/>
              <a:t> The speaker, Joe, has a mantra: </a:t>
            </a:r>
          </a:p>
          <a:p>
            <a:pPr marL="1085850" lvl="2" indent="-171450">
              <a:buFont typeface="Arial" panose="020B0604020202020204" pitchFamily="34" charset="0"/>
              <a:buChar char="•"/>
            </a:pPr>
            <a:r>
              <a:rPr lang="en-US" dirty="0" smtClean="0"/>
              <a:t>“Feed the soil, and let the soil feed the plants.”</a:t>
            </a:r>
            <a:r>
              <a:rPr lang="en-US" baseline="0" dirty="0" smtClean="0"/>
              <a:t>  Makes sense.</a:t>
            </a:r>
            <a:endParaRPr lang="en-US" dirty="0" smtClean="0"/>
          </a:p>
          <a:p>
            <a:pPr marL="628650" lvl="1" indent="-171450" algn="l">
              <a:buFont typeface="Arial" panose="020B0604020202020204" pitchFamily="34" charset="0"/>
              <a:buChar char="•"/>
            </a:pPr>
            <a:r>
              <a:rPr lang="en-US" dirty="0" smtClean="0"/>
              <a:t>Compost occurs naturally in forests</a:t>
            </a:r>
            <a:r>
              <a:rPr lang="en-US" baseline="0" dirty="0" smtClean="0"/>
              <a:t> as dead foliage falls to the ground and decomposes, which eventually enriches the soil</a:t>
            </a:r>
          </a:p>
          <a:p>
            <a:pPr marL="628650" lvl="1" indent="-171450" algn="l">
              <a:buFont typeface="Arial" panose="020B0604020202020204" pitchFamily="34" charset="0"/>
              <a:buChar char="•"/>
            </a:pPr>
            <a:r>
              <a:rPr lang="en-US" baseline="0" dirty="0" smtClean="0"/>
              <a:t>You have two main components to the body of an urban compost:</a:t>
            </a:r>
          </a:p>
          <a:p>
            <a:pPr marL="1085850" lvl="2" indent="-171450" algn="l">
              <a:buFont typeface="Arial" panose="020B0604020202020204" pitchFamily="34" charset="0"/>
              <a:buChar char="•"/>
            </a:pPr>
            <a:r>
              <a:rPr lang="en-US" baseline="0" dirty="0" smtClean="0"/>
              <a:t>Carbon (or “Browns”) – which can be dried leaves, shredded paper, cardboard, straw, old mulch</a:t>
            </a:r>
          </a:p>
          <a:p>
            <a:pPr marL="1085850" lvl="2" indent="-171450" algn="l">
              <a:buFont typeface="Arial" panose="020B0604020202020204" pitchFamily="34" charset="0"/>
              <a:buChar char="•"/>
            </a:pPr>
            <a:r>
              <a:rPr lang="en-US" baseline="0" dirty="0" smtClean="0"/>
              <a:t>Nitrogen (or “Greens”) – food scraps, lawn clippings, the organic component</a:t>
            </a:r>
            <a:endParaRPr lang="en-US" baseline="0" dirty="0"/>
          </a:p>
          <a:p>
            <a:pPr marL="628650" lvl="1" indent="-171450" algn="l">
              <a:buFont typeface="Arial" panose="020B0604020202020204" pitchFamily="34" charset="0"/>
              <a:buChar char="•"/>
            </a:pPr>
            <a:r>
              <a:rPr lang="en-US" baseline="0" dirty="0" smtClean="0"/>
              <a:t>There’s also water and air of course, which key ingredients if you want to speed up the process and maintain acceptable odor</a:t>
            </a:r>
          </a:p>
          <a:p>
            <a:pPr marL="628650" lvl="1" indent="-171450" algn="l">
              <a:buFont typeface="Arial" panose="020B0604020202020204" pitchFamily="34" charset="0"/>
              <a:buChar char="•"/>
            </a:pPr>
            <a:r>
              <a:rPr lang="en-US" baseline="0" dirty="0" smtClean="0"/>
              <a:t>Bonus: for good aeration, you can introduce into your compost pile weathered pieces of wood like tree branches, large twigs and the like</a:t>
            </a:r>
          </a:p>
          <a:p>
            <a:pPr marL="1085850" lvl="2" indent="-171450" algn="l">
              <a:buFont typeface="Arial" panose="020B0604020202020204" pitchFamily="34" charset="0"/>
              <a:buChar char="•"/>
            </a:pPr>
            <a:r>
              <a:rPr lang="en-US" baseline="0" dirty="0" smtClean="0"/>
              <a:t>These will increase particle size variation, which improves overall aeration within the pile</a:t>
            </a:r>
          </a:p>
          <a:p>
            <a:pPr marL="1085850" lvl="2" indent="-171450" algn="l">
              <a:buFont typeface="Arial" panose="020B0604020202020204" pitchFamily="34" charset="0"/>
              <a:buChar char="•"/>
            </a:pPr>
            <a:r>
              <a:rPr lang="en-US" baseline="0" dirty="0" smtClean="0"/>
              <a:t>Aeration is good: the critters need space to crawl through the pile and air to breath</a:t>
            </a:r>
          </a:p>
        </p:txBody>
      </p:sp>
      <p:sp>
        <p:nvSpPr>
          <p:cNvPr id="4" name="Slide Number Placeholder 3"/>
          <p:cNvSpPr>
            <a:spLocks noGrp="1"/>
          </p:cNvSpPr>
          <p:nvPr>
            <p:ph type="sldNum" sz="quarter" idx="10"/>
          </p:nvPr>
        </p:nvSpPr>
        <p:spPr/>
        <p:txBody>
          <a:bodyPr/>
          <a:lstStyle/>
          <a:p>
            <a:fld id="{1619AC61-AAA7-44A3-8C24-EFE7CF2D4F0E}" type="slidenum">
              <a:rPr lang="en-US" smtClean="0"/>
              <a:t>3</a:t>
            </a:fld>
            <a:endParaRPr lang="en-US"/>
          </a:p>
        </p:txBody>
      </p:sp>
    </p:spTree>
    <p:extLst>
      <p:ext uri="{BB962C8B-B14F-4D97-AF65-F5344CB8AC3E}">
        <p14:creationId xmlns:p14="http://schemas.microsoft.com/office/powerpoint/2010/main" val="58161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 why should you</a:t>
            </a:r>
            <a:r>
              <a:rPr lang="en-US" baseline="0" dirty="0" smtClean="0"/>
              <a:t> </a:t>
            </a:r>
            <a:r>
              <a:rPr lang="en-US" dirty="0" smtClean="0"/>
              <a:t>start composting?</a:t>
            </a:r>
          </a:p>
          <a:p>
            <a:pPr marL="628650" lvl="1" indent="-171450">
              <a:buFont typeface="Arial" panose="020B0604020202020204" pitchFamily="34" charset="0"/>
              <a:buChar char="•"/>
            </a:pPr>
            <a:r>
              <a:rPr lang="en-US" dirty="0" smtClean="0"/>
              <a:t>Compost is fantastic for food gardens, for farms, and it can even</a:t>
            </a:r>
            <a:r>
              <a:rPr lang="en-US" baseline="0" dirty="0" smtClean="0"/>
              <a:t> work wonders in your lawn</a:t>
            </a:r>
          </a:p>
          <a:p>
            <a:pPr marL="628650" lvl="1" indent="-171450">
              <a:buFont typeface="Arial" panose="020B0604020202020204" pitchFamily="34" charset="0"/>
              <a:buChar char="•"/>
            </a:pPr>
            <a:r>
              <a:rPr lang="en-US" baseline="0" dirty="0" smtClean="0"/>
              <a:t>This is why it’s often called ‘black gold.’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Another great reason to start is waste reduction.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 went from a size 36 to a size 34 in the months after I started my compost pile (j/k)</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For me, it was hard work at first, but that’s because I chose to build a 3-tier compost bin out of reclaimed wood in the peak of Summer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 are very easy solutions which I will be sharing information on, along with some techniques to make it an even easier process overall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 again, through waste reduction, you lessen the upward pressure on Landfills.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Very important,  as Landfills are one of the largest man-made producers of methane gas, which is the most if not one of the most harmful of the greenhouse gases.  Imagine an entire community engaging in this activity;  how much waste could be diverted?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Remember less waste = less to landfills, of which PA has plenty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Cost effective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Compost helps you grow healthier plants, vegetables and lawns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Although it is NOT a fertilizer, it does reduce the need for this addition, which saves you money. </a:t>
            </a:r>
            <a:endParaRPr lang="en-US" sz="1200" b="0" dirty="0" smtClean="0">
              <a:solidFill>
                <a:schemeClr val="tx1"/>
              </a:solidFill>
              <a:latin typeface="Arial" panose="020B0604020202020204" pitchFamily="34" charset="0"/>
              <a:cs typeface="Arial" panose="020B0604020202020204" pitchFamily="34"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Creates earth-safe landscapes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Reduces</a:t>
            </a:r>
            <a:r>
              <a:rPr lang="en-US" sz="1200" b="0" baseline="0" dirty="0" smtClean="0">
                <a:solidFill>
                  <a:schemeClr val="tx1"/>
                </a:solidFill>
                <a:latin typeface="Arial" panose="020B0604020202020204" pitchFamily="34" charset="0"/>
                <a:cs typeface="Arial" panose="020B0604020202020204" pitchFamily="34" charset="0"/>
              </a:rPr>
              <a:t> need for mulch</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You’ll use less water, as compost reduces runoff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Compost does contain nitrogen and phosphorus – and trace nutrients that are essential for plant growth, but the main benefit it brings to soil is </a:t>
            </a:r>
            <a:r>
              <a:rPr lang="en-US" baseline="0" dirty="0" smtClean="0"/>
              <a:t>in its ability to improve nutrient uptake in plants through a process known as ionization, and through the introduction of beneficial microorganisms into the soil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There’s a real science behind it, but it’s not something you need a PHD to get started with; you really can do it in your back yard, and quite cheaply.</a:t>
            </a:r>
            <a:endParaRPr lang="en-US" sz="1200" b="0" baseline="0" dirty="0" smtClean="0">
              <a:solidFill>
                <a:schemeClr val="tx1"/>
              </a:solidFill>
              <a:latin typeface="Arial" panose="020B06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The soil in my area has lots of clay, which means water has trouble percolating deep into the soil, which results in standing water and runoff.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By lightly working in compost into my lawn, I can improve water absorption.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This is because doing so will increase particle size variation in the soil, and as I mentioned, introduce microorganisms that can begin working through the soil, opening up pockets for water to seep through, and for other organisms to thrive in, creating a cumulative effect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4</a:t>
            </a:fld>
            <a:endParaRPr lang="en-US"/>
          </a:p>
        </p:txBody>
      </p:sp>
    </p:spTree>
    <p:extLst>
      <p:ext uri="{BB962C8B-B14F-4D97-AF65-F5344CB8AC3E}">
        <p14:creationId xmlns:p14="http://schemas.microsoft.com/office/powerpoint/2010/main" val="25611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Here are some tips</a:t>
            </a:r>
            <a:r>
              <a:rPr lang="en-US" baseline="0" dirty="0" smtClean="0"/>
              <a:t> for a more favorable composting experience:</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When</a:t>
            </a:r>
            <a:r>
              <a:rPr lang="en-US" baseline="0" dirty="0" smtClean="0"/>
              <a:t> planning for a compost pile:</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In the shade</a:t>
            </a:r>
            <a:r>
              <a:rPr lang="en-US" baseline="0" dirty="0" smtClean="0"/>
              <a:t> vs fully exposed to sunlight</a:t>
            </a:r>
          </a:p>
          <a:p>
            <a:pPr marL="171450" indent="-171450">
              <a:buFont typeface="Arial" panose="020B0604020202020204" pitchFamily="34" charset="0"/>
              <a:buChar char="•"/>
            </a:pPr>
            <a:r>
              <a:rPr lang="en-US" baseline="0" dirty="0" smtClean="0"/>
              <a:t>Don’t create an eye-sore for neighbors</a:t>
            </a:r>
          </a:p>
          <a:p>
            <a:pPr marL="171450" indent="-171450">
              <a:buFont typeface="Arial" panose="020B0604020202020204" pitchFamily="34" charset="0"/>
              <a:buChar char="•"/>
            </a:pPr>
            <a:r>
              <a:rPr lang="en-US" baseline="0" dirty="0" smtClean="0"/>
              <a:t>Tuck compost out of sight as best you can. </a:t>
            </a:r>
          </a:p>
          <a:p>
            <a:pPr marL="171450" indent="-171450">
              <a:buFont typeface="Arial" panose="020B0604020202020204" pitchFamily="34" charset="0"/>
              <a:buChar char="•"/>
            </a:pPr>
            <a:r>
              <a:rPr lang="en-US" baseline="0" dirty="0" smtClean="0"/>
              <a:t>Some people grow flowers or shrubs to camouflage the bin</a:t>
            </a:r>
          </a:p>
          <a:p>
            <a:pPr marL="171450" indent="-171450">
              <a:buFont typeface="Arial" panose="020B0604020202020204" pitchFamily="34" charset="0"/>
              <a:buChar char="•"/>
            </a:pPr>
            <a:r>
              <a:rPr lang="en-US" baseline="0" dirty="0" smtClean="0"/>
              <a:t>Position it so it won’t interfere with your lawn &amp; gardening activities</a:t>
            </a:r>
          </a:p>
          <a:p>
            <a:pPr marL="171450" indent="-171450">
              <a:buFont typeface="Arial" panose="020B0604020202020204" pitchFamily="34" charset="0"/>
              <a:buChar char="•"/>
            </a:pPr>
            <a:r>
              <a:rPr lang="en-US" baseline="0" dirty="0" smtClean="0"/>
              <a:t>In a well-drained area</a:t>
            </a:r>
          </a:p>
          <a:p>
            <a:pPr marL="171450" indent="-171450">
              <a:buFont typeface="Arial" panose="020B0604020202020204" pitchFamily="34" charset="0"/>
              <a:buChar char="•"/>
            </a:pPr>
            <a:r>
              <a:rPr lang="en-US" baseline="0" dirty="0" smtClean="0"/>
              <a:t>Near the garden so you don’t have to carry your inputs too far</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5</a:t>
            </a:fld>
            <a:endParaRPr lang="en-US"/>
          </a:p>
        </p:txBody>
      </p:sp>
    </p:spTree>
    <p:extLst>
      <p:ext uri="{BB962C8B-B14F-4D97-AF65-F5344CB8AC3E}">
        <p14:creationId xmlns:p14="http://schemas.microsoft.com/office/powerpoint/2010/main" val="316894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more ideas for creating a workable bin in your yard. </a:t>
            </a:r>
          </a:p>
          <a:p>
            <a:r>
              <a:rPr lang="en-US" dirty="0" smtClean="0"/>
              <a:t>Cinder block works well – open side for easier turning. </a:t>
            </a:r>
          </a:p>
          <a:p>
            <a:r>
              <a:rPr lang="en-US" dirty="0" smtClean="0"/>
              <a:t>Wooden pallets</a:t>
            </a:r>
            <a:r>
              <a:rPr lang="en-US" baseline="0" dirty="0" smtClean="0"/>
              <a:t> make a great compost bin too – and allow for air circulation</a:t>
            </a:r>
          </a:p>
          <a:p>
            <a:r>
              <a:rPr lang="en-US" baseline="0" dirty="0" smtClean="0"/>
              <a:t>If you really want to get fancy, you can insert perforated pipes to get air into the core</a:t>
            </a:r>
          </a:p>
          <a:p>
            <a:r>
              <a:rPr lang="en-US" baseline="0" dirty="0" smtClean="0"/>
              <a:t>This will reduce the need for you to turn the pile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6</a:t>
            </a:fld>
            <a:endParaRPr lang="en-US"/>
          </a:p>
        </p:txBody>
      </p:sp>
    </p:spTree>
    <p:extLst>
      <p:ext uri="{BB962C8B-B14F-4D97-AF65-F5344CB8AC3E}">
        <p14:creationId xmlns:p14="http://schemas.microsoft.com/office/powerpoint/2010/main" val="129032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Moisture is critical</a:t>
            </a:r>
            <a:r>
              <a:rPr lang="en-US" baseline="0" dirty="0" smtClean="0"/>
              <a:t> to allow bacteria to work – grab a handful of your compost and squeeze</a:t>
            </a:r>
          </a:p>
          <a:p>
            <a:pPr marL="171450" indent="-171450">
              <a:buFont typeface="Arial" panose="020B0604020202020204" pitchFamily="34" charset="0"/>
              <a:buChar char="•"/>
            </a:pPr>
            <a:r>
              <a:rPr lang="en-US" baseline="0" dirty="0" smtClean="0"/>
              <a:t>It should be consistency of wet sponge</a:t>
            </a:r>
          </a:p>
          <a:p>
            <a:pPr marL="171450" indent="-171450">
              <a:buFont typeface="Arial" panose="020B0604020202020204" pitchFamily="34" charset="0"/>
              <a:buChar char="•"/>
            </a:pPr>
            <a:r>
              <a:rPr lang="en-US" baseline="0" dirty="0" smtClean="0"/>
              <a:t>If too wet, add browns such as shredded newspaper</a:t>
            </a:r>
          </a:p>
          <a:p>
            <a:pPr marL="171450" indent="-171450">
              <a:buFont typeface="Arial" panose="020B0604020202020204" pitchFamily="34" charset="0"/>
              <a:buChar char="•"/>
            </a:pPr>
            <a:r>
              <a:rPr lang="en-US" baseline="0" dirty="0" smtClean="0"/>
              <a:t>It it’s too dry, add water</a:t>
            </a:r>
          </a:p>
          <a:p>
            <a:pPr marL="171450" indent="-171450">
              <a:buFont typeface="Arial" panose="020B0604020202020204" pitchFamily="34" charset="0"/>
              <a:buChar char="•"/>
            </a:pPr>
            <a:r>
              <a:rPr lang="en-US" baseline="0" dirty="0" smtClean="0"/>
              <a:t>Over time, you’ll learn to eyeball it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7</a:t>
            </a:fld>
            <a:endParaRPr lang="en-US"/>
          </a:p>
        </p:txBody>
      </p:sp>
    </p:spTree>
    <p:extLst>
      <p:ext uri="{BB962C8B-B14F-4D97-AF65-F5344CB8AC3E}">
        <p14:creationId xmlns:p14="http://schemas.microsoft.com/office/powerpoint/2010/main" val="29442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smtClean="0"/>
              <a:t>Browns and greens are easy to remember</a:t>
            </a:r>
          </a:p>
          <a:p>
            <a:pPr marL="171450" indent="-171450">
              <a:buFont typeface="Arial" panose="020B0604020202020204" pitchFamily="34" charset="0"/>
              <a:buChar char="•"/>
            </a:pPr>
            <a:r>
              <a:rPr lang="en-US" sz="1100" dirty="0" smtClean="0"/>
              <a:t>These are some samples of each</a:t>
            </a:r>
          </a:p>
          <a:p>
            <a:pPr marL="171450" indent="-171450">
              <a:buFont typeface="Arial" panose="020B0604020202020204" pitchFamily="34" charset="0"/>
              <a:buChar char="•"/>
            </a:pPr>
            <a:r>
              <a:rPr lang="en-US" sz="1100" dirty="0" smtClean="0"/>
              <a:t>Typically a 3:1 ratio</a:t>
            </a:r>
          </a:p>
          <a:p>
            <a:pPr marL="171450" indent="-171450">
              <a:buFont typeface="Arial" panose="020B0604020202020204" pitchFamily="34" charset="0"/>
              <a:buChar char="•"/>
            </a:pPr>
            <a:r>
              <a:rPr lang="en-US" sz="1100" baseline="0" dirty="0" smtClean="0"/>
              <a:t>Another way to remember how much to add – just think equal amounts based on weight</a:t>
            </a:r>
          </a:p>
          <a:p>
            <a:pPr marL="628650" lvl="1" indent="-171450">
              <a:buFont typeface="Arial" panose="020B0604020202020204" pitchFamily="34" charset="0"/>
              <a:buChar char="•"/>
            </a:pPr>
            <a:r>
              <a:rPr lang="en-US" sz="1100" baseline="0" dirty="0" smtClean="0"/>
              <a:t>A large bag of dry leaves weighs less than a small bag of kitchen scraps – so more leaves than kitchen scraps</a:t>
            </a:r>
          </a:p>
          <a:p>
            <a:pPr marL="171450" indent="-171450">
              <a:buFont typeface="Arial" panose="020B0604020202020204" pitchFamily="34" charset="0"/>
              <a:buChar char="•"/>
            </a:pPr>
            <a:r>
              <a:rPr lang="en-US" sz="1100" baseline="0" dirty="0" smtClean="0"/>
              <a:t>You can (but don’t have to) chop the inputs for quicker decomposition</a:t>
            </a:r>
          </a:p>
          <a:p>
            <a:pPr marL="171450" indent="-171450">
              <a:buFont typeface="Arial" panose="020B0604020202020204" pitchFamily="34" charset="0"/>
              <a:buChar char="•"/>
            </a:pPr>
            <a:r>
              <a:rPr lang="en-US" sz="1100" baseline="0" dirty="0" smtClean="0"/>
              <a:t>If you plan to add manure, do your research</a:t>
            </a:r>
          </a:p>
          <a:p>
            <a:pPr marL="628650" lvl="1" indent="-171450">
              <a:buFont typeface="Arial" panose="020B0604020202020204" pitchFamily="34" charset="0"/>
              <a:buChar char="•"/>
            </a:pPr>
            <a:r>
              <a:rPr lang="en-US" sz="1100" baseline="0" dirty="0" smtClean="0"/>
              <a:t>I’ve read about people who incorporated horse manure into their piles only to find out that the horse dung contained still active herbicides which wrecked havoc on their compost and subsequently their gardens</a:t>
            </a:r>
          </a:p>
        </p:txBody>
      </p:sp>
      <p:sp>
        <p:nvSpPr>
          <p:cNvPr id="4" name="Slide Number Placeholder 3"/>
          <p:cNvSpPr>
            <a:spLocks noGrp="1"/>
          </p:cNvSpPr>
          <p:nvPr>
            <p:ph type="sldNum" sz="quarter" idx="10"/>
          </p:nvPr>
        </p:nvSpPr>
        <p:spPr/>
        <p:txBody>
          <a:bodyPr/>
          <a:lstStyle/>
          <a:p>
            <a:fld id="{1619AC61-AAA7-44A3-8C24-EFE7CF2D4F0E}" type="slidenum">
              <a:rPr lang="en-US" smtClean="0"/>
              <a:t>8</a:t>
            </a:fld>
            <a:endParaRPr lang="en-US"/>
          </a:p>
        </p:txBody>
      </p:sp>
    </p:spTree>
    <p:extLst>
      <p:ext uri="{BB962C8B-B14F-4D97-AF65-F5344CB8AC3E}">
        <p14:creationId xmlns:p14="http://schemas.microsoft.com/office/powerpoint/2010/main" val="75727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Also</a:t>
            </a:r>
            <a:r>
              <a:rPr lang="en-US" baseline="0" dirty="0" smtClean="0"/>
              <a:t> omit hard-to-kill weeds such as quackgrass and weeds that have gone to seed. </a:t>
            </a:r>
          </a:p>
          <a:p>
            <a:pPr marL="628650" lvl="1" indent="-171450">
              <a:buFont typeface="Arial" panose="020B0604020202020204" pitchFamily="34" charset="0"/>
              <a:buChar char="•"/>
            </a:pPr>
            <a:r>
              <a:rPr lang="en-US" baseline="0" dirty="0" smtClean="0"/>
              <a:t>Normally this is not a problem for large-scale composting operations, where internal temperatures can reach as high as 170 degrees F, which kills the seeds</a:t>
            </a:r>
          </a:p>
          <a:p>
            <a:pPr marL="628650" lvl="1" indent="-171450">
              <a:buFont typeface="Arial" panose="020B0604020202020204" pitchFamily="34" charset="0"/>
              <a:buChar char="•"/>
            </a:pPr>
            <a:r>
              <a:rPr lang="en-US" baseline="0" dirty="0" smtClean="0"/>
              <a:t>In a residential setting, the compost pile’s internal temperature doesn’t normally reach this peak, so it’s best to avoid weeds altogether</a:t>
            </a:r>
          </a:p>
          <a:p>
            <a:pPr marL="171450" indent="-171450">
              <a:buFont typeface="Arial" panose="020B0604020202020204" pitchFamily="34" charset="0"/>
              <a:buChar char="•"/>
            </a:pPr>
            <a:r>
              <a:rPr lang="en-US" baseline="0" dirty="0" smtClean="0"/>
              <a:t>Do not add diseased plants such as tomato plants or fruit that are diseased  </a:t>
            </a:r>
          </a:p>
          <a:p>
            <a:pPr marL="171450" indent="-171450">
              <a:buFont typeface="Arial" panose="020B0604020202020204" pitchFamily="34" charset="0"/>
              <a:buChar char="•"/>
            </a:pPr>
            <a:r>
              <a:rPr lang="en-US" baseline="0" dirty="0" smtClean="0"/>
              <a:t>Also, avoid rhubarb and walnut (leaves, shells) – these contain substances toxic to insects (the ones eating your compost) or other plants after you spread the compost.</a:t>
            </a:r>
          </a:p>
          <a:p>
            <a:pPr marL="171450" indent="-171450">
              <a:buFont typeface="Arial" panose="020B0604020202020204" pitchFamily="34" charset="0"/>
              <a:buChar char="•"/>
            </a:pPr>
            <a:r>
              <a:rPr lang="en-US" baseline="0" dirty="0" smtClean="0"/>
              <a:t>If you have chickens and plan to incorporate compost into your feed, don’t add avocado scraps</a:t>
            </a:r>
          </a:p>
          <a:p>
            <a:pPr marL="628650" lvl="1" indent="-171450">
              <a:buFont typeface="Arial" panose="020B0604020202020204" pitchFamily="34" charset="0"/>
              <a:buChar char="•"/>
            </a:pPr>
            <a:r>
              <a:rPr lang="en-US" baseline="0" dirty="0" smtClean="0"/>
              <a:t>Avocado skin and pits contain </a:t>
            </a:r>
            <a:r>
              <a:rPr lang="en-US" baseline="0" dirty="0" err="1" smtClean="0"/>
              <a:t>persin</a:t>
            </a:r>
            <a:r>
              <a:rPr lang="en-US" baseline="0" dirty="0" smtClean="0"/>
              <a:t>, which is toxic to chickens</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9</a:t>
            </a:fld>
            <a:endParaRPr lang="en-US"/>
          </a:p>
        </p:txBody>
      </p:sp>
    </p:spTree>
    <p:extLst>
      <p:ext uri="{BB962C8B-B14F-4D97-AF65-F5344CB8AC3E}">
        <p14:creationId xmlns:p14="http://schemas.microsoft.com/office/powerpoint/2010/main" val="42252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1974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60376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42374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39307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60384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106D07-29B8-4C3C-B3FB-5E0D11A8336A}"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73658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06D07-29B8-4C3C-B3FB-5E0D11A8336A}"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24724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06D07-29B8-4C3C-B3FB-5E0D11A8336A}"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80402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06D07-29B8-4C3C-B3FB-5E0D11A8336A}"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94967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92730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76588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06D07-29B8-4C3C-B3FB-5E0D11A8336A}" type="datetimeFigureOut">
              <a:rPr lang="en-US" smtClean="0"/>
              <a:t>4/18/2018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12F14-CA8F-46D6-B4BE-84A48D2B0871}" type="slidenum">
              <a:rPr lang="en-US" smtClean="0"/>
              <a:t>‹#›</a:t>
            </a:fld>
            <a:endParaRPr lang="en-US"/>
          </a:p>
        </p:txBody>
      </p:sp>
    </p:spTree>
    <p:extLst>
      <p:ext uri="{BB962C8B-B14F-4D97-AF65-F5344CB8AC3E}">
        <p14:creationId xmlns:p14="http://schemas.microsoft.com/office/powerpoint/2010/main" val="195909625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hyperlink" Target="https://joegardener.com/resourc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ome/websit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914400" y="762001"/>
            <a:ext cx="7391400" cy="1447799"/>
          </a:xfrm>
        </p:spPr>
        <p:txBody>
          <a:bodyPr>
            <a:normAutofit fontScale="77500" lnSpcReduction="20000"/>
          </a:bodyPr>
          <a:lstStyle/>
          <a:p>
            <a:pPr algn="ctr">
              <a:lnSpc>
                <a:spcPts val="4400"/>
              </a:lnSpc>
              <a:spcBef>
                <a:spcPts val="0"/>
              </a:spcBef>
              <a:buFont typeface="Arial" charset="0"/>
              <a:buNone/>
            </a:pPr>
            <a:r>
              <a:rPr lang="en-US" sz="7200" b="1" dirty="0">
                <a:latin typeface="Comic Sans MS" panose="030F0702030302020204" pitchFamily="66" charset="0"/>
              </a:rPr>
              <a:t>Backyard </a:t>
            </a:r>
            <a:r>
              <a:rPr lang="en-US" sz="7200" b="1" dirty="0" smtClean="0">
                <a:latin typeface="Comic Sans MS" panose="030F0702030302020204" pitchFamily="66" charset="0"/>
              </a:rPr>
              <a:t>Composting</a:t>
            </a:r>
          </a:p>
          <a:p>
            <a:pPr algn="ctr">
              <a:lnSpc>
                <a:spcPts val="4400"/>
              </a:lnSpc>
              <a:spcBef>
                <a:spcPts val="0"/>
              </a:spcBef>
              <a:buFont typeface="Arial" charset="0"/>
              <a:buNone/>
            </a:pPr>
            <a:r>
              <a:rPr lang="en-US" sz="4400" b="1" dirty="0" smtClean="0">
                <a:latin typeface="Comic Sans MS" panose="030F0702030302020204" pitchFamily="66" charset="0"/>
              </a:rPr>
              <a:t>How-to </a:t>
            </a:r>
            <a:r>
              <a:rPr lang="en-US" sz="4400" b="1" dirty="0">
                <a:latin typeface="Comic Sans MS" panose="030F0702030302020204" pitchFamily="66" charset="0"/>
              </a:rPr>
              <a:t>advice to get started!</a:t>
            </a:r>
            <a:endParaRPr lang="en-US" altLang="en-US" sz="4400" dirty="0" smtClean="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438400"/>
            <a:ext cx="3886200" cy="1865376"/>
          </a:xfrm>
          <a:prstGeom prst="rect">
            <a:avLst/>
          </a:prstGeom>
        </p:spPr>
      </p:pic>
      <p:pic>
        <p:nvPicPr>
          <p:cNvPr id="1026" name="Picture 2" descr="https://www.no-dig-vegetablegarden.com/image-files/compost-material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8800" y="2159000"/>
            <a:ext cx="3259798" cy="2336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6477000"/>
            <a:ext cx="1321308" cy="277652"/>
          </a:xfrm>
          <a:prstGeom prst="rect">
            <a:avLst/>
          </a:prstGeom>
        </p:spPr>
      </p:pic>
    </p:spTree>
    <p:extLst>
      <p:ext uri="{BB962C8B-B14F-4D97-AF65-F5344CB8AC3E}">
        <p14:creationId xmlns:p14="http://schemas.microsoft.com/office/powerpoint/2010/main" val="3545818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Turning your pile adds Oxygen</a:t>
            </a:r>
            <a:endParaRPr lang="en-US" b="1" dirty="0"/>
          </a:p>
        </p:txBody>
      </p:sp>
      <p:sp>
        <p:nvSpPr>
          <p:cNvPr id="3" name="Content Placeholder 2"/>
          <p:cNvSpPr>
            <a:spLocks noGrp="1"/>
          </p:cNvSpPr>
          <p:nvPr>
            <p:ph idx="1"/>
          </p:nvPr>
        </p:nvSpPr>
        <p:spPr>
          <a:xfrm>
            <a:off x="65360" y="1371600"/>
            <a:ext cx="8229600" cy="4525963"/>
          </a:xfrm>
        </p:spPr>
        <p:txBody>
          <a:bodyPr/>
          <a:lstStyle/>
          <a:p>
            <a:pPr marL="0" indent="0">
              <a:buNone/>
            </a:pPr>
            <a:r>
              <a:rPr lang="en-US" dirty="0" smtClean="0"/>
              <a:t>Keep the worms, bugs, microbes happy and</a:t>
            </a:r>
            <a:br>
              <a:rPr lang="en-US" dirty="0" smtClean="0"/>
            </a:br>
            <a:r>
              <a:rPr lang="en-US" dirty="0" smtClean="0"/>
              <a:t>eating your browns and greens. </a:t>
            </a:r>
          </a:p>
          <a:p>
            <a:pPr marL="0" indent="0">
              <a:buNone/>
            </a:pPr>
            <a:r>
              <a:rPr lang="en-US" dirty="0" smtClean="0"/>
              <a:t>Use </a:t>
            </a:r>
            <a:r>
              <a:rPr lang="en-US" dirty="0"/>
              <a:t>a </a:t>
            </a:r>
            <a:r>
              <a:rPr lang="en-US" dirty="0" smtClean="0"/>
              <a:t>pitch </a:t>
            </a:r>
            <a:r>
              <a:rPr lang="en-US" dirty="0"/>
              <a:t>fork to </a:t>
            </a:r>
            <a:r>
              <a:rPr lang="en-US" dirty="0" smtClean="0"/>
              <a:t>turn </a:t>
            </a:r>
            <a:r>
              <a:rPr lang="en-US" dirty="0"/>
              <a:t>the pile. </a:t>
            </a:r>
            <a:endParaRPr lang="en-US" dirty="0" smtClean="0"/>
          </a:p>
          <a:p>
            <a:endParaRPr lang="en-US" dirty="0" smtClean="0"/>
          </a:p>
          <a:p>
            <a:endParaRPr lang="en-US" dirty="0" smtClean="0"/>
          </a:p>
          <a:p>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4341"/>
          <a:stretch/>
        </p:blipFill>
        <p:spPr>
          <a:xfrm>
            <a:off x="6934200" y="3036207"/>
            <a:ext cx="1704975" cy="25603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3183451"/>
            <a:ext cx="3276600" cy="2248884"/>
          </a:xfrm>
          <a:prstGeom prst="rect">
            <a:avLst/>
          </a:prstGeom>
        </p:spPr>
      </p:pic>
      <p:pic>
        <p:nvPicPr>
          <p:cNvPr id="2050" name="Picture 2" descr="Image result for simpsons angry mob pitchfor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1" y="3183451"/>
            <a:ext cx="3078578" cy="22658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etejeda\AppData\Local\Microsoft\Windows\Temporary Internet Files\Content.IE5\NMOPD1HP\821px-Red_Checkmark.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4720" y="4954406"/>
            <a:ext cx="840041" cy="10477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89475" y="5190898"/>
            <a:ext cx="796925" cy="8112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6857" y="5190898"/>
            <a:ext cx="796925" cy="81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Active (hot) vs. Passive (cool)</a:t>
            </a:r>
            <a:endParaRPr lang="en-US" b="1" dirty="0"/>
          </a:p>
        </p:txBody>
      </p:sp>
      <p:sp>
        <p:nvSpPr>
          <p:cNvPr id="3" name="Content Placeholder 2"/>
          <p:cNvSpPr>
            <a:spLocks noGrp="1"/>
          </p:cNvSpPr>
          <p:nvPr>
            <p:ph idx="1"/>
          </p:nvPr>
        </p:nvSpPr>
        <p:spPr/>
        <p:txBody>
          <a:bodyPr>
            <a:normAutofit fontScale="92500" lnSpcReduction="10000"/>
          </a:bodyPr>
          <a:lstStyle/>
          <a:p>
            <a:r>
              <a:rPr lang="en-US" sz="2800" b="1" dirty="0" smtClean="0">
                <a:latin typeface="Arial" panose="020B0604020202020204" pitchFamily="34" charset="0"/>
                <a:cs typeface="Arial" panose="020B0604020202020204" pitchFamily="34" charset="0"/>
              </a:rPr>
              <a:t>Hot composting</a:t>
            </a:r>
            <a:endParaRPr lang="en-US" sz="2800" b="1"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Involves creating ideal environment for microbial processes.</a:t>
            </a:r>
          </a:p>
          <a:p>
            <a:pPr lvl="1"/>
            <a:r>
              <a:rPr lang="en-US" sz="2000" dirty="0" smtClean="0">
                <a:latin typeface="Arial" panose="020B0604020202020204" pitchFamily="34" charset="0"/>
                <a:cs typeface="Arial" panose="020B0604020202020204" pitchFamily="34" charset="0"/>
              </a:rPr>
              <a:t>Piles require more attention. </a:t>
            </a:r>
          </a:p>
          <a:p>
            <a:pPr lvl="1"/>
            <a:r>
              <a:rPr lang="en-US" sz="2000" dirty="0" smtClean="0">
                <a:latin typeface="Arial" panose="020B0604020202020204" pitchFamily="34" charset="0"/>
                <a:cs typeface="Arial" panose="020B0604020202020204" pitchFamily="34" charset="0"/>
              </a:rPr>
              <a:t>Temperatures reach 110 to 140</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Compost can be f</a:t>
            </a:r>
            <a:r>
              <a:rPr lang="en-US" sz="2000" dirty="0" smtClean="0">
                <a:latin typeface="Arial" panose="020B0604020202020204" pitchFamily="34" charset="0"/>
                <a:cs typeface="Arial" panose="020B0604020202020204" pitchFamily="34" charset="0"/>
              </a:rPr>
              <a:t>inished </a:t>
            </a:r>
            <a:r>
              <a:rPr lang="en-US" sz="2000" dirty="0">
                <a:latin typeface="Arial" panose="020B0604020202020204" pitchFamily="34" charset="0"/>
                <a:cs typeface="Arial" panose="020B0604020202020204" pitchFamily="34" charset="0"/>
              </a:rPr>
              <a:t>in three to four months.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Cool composting </a:t>
            </a:r>
          </a:p>
          <a:p>
            <a:pPr lvl="1"/>
            <a:r>
              <a:rPr lang="en-US" sz="2400" b="1" dirty="0" smtClean="0">
                <a:latin typeface="Arial" panose="020B0604020202020204" pitchFamily="34" charset="0"/>
                <a:cs typeface="Arial" panose="020B0604020202020204" pitchFamily="34" charset="0"/>
              </a:rPr>
              <a:t>Continuous pile</a:t>
            </a:r>
            <a:r>
              <a:rPr lang="en-US" sz="2400" dirty="0" smtClean="0">
                <a:latin typeface="Arial" panose="020B0604020202020204" pitchFamily="34" charset="0"/>
                <a:cs typeface="Arial" panose="020B0604020202020204" pitchFamily="34" charset="0"/>
              </a:rPr>
              <a:t>. Add material as it’s available.</a:t>
            </a:r>
          </a:p>
          <a:p>
            <a:pPr lvl="1"/>
            <a:r>
              <a:rPr lang="en-US" sz="2400" b="1" dirty="0" smtClean="0">
                <a:latin typeface="Arial" panose="020B0604020202020204" pitchFamily="34" charset="0"/>
                <a:cs typeface="Arial" panose="020B0604020202020204" pitchFamily="34" charset="0"/>
              </a:rPr>
              <a:t>Trench</a:t>
            </a:r>
            <a:r>
              <a:rPr lang="en-US" sz="2400" dirty="0">
                <a:latin typeface="Arial" panose="020B0604020202020204" pitchFamily="34" charset="0"/>
                <a:cs typeface="Arial" panose="020B0604020202020204" pitchFamily="34" charset="0"/>
              </a:rPr>
              <a:t>. Kitchen scraps placed 12” deep and</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covered immediately. Typically near garden.</a:t>
            </a:r>
          </a:p>
          <a:p>
            <a:pPr lvl="1"/>
            <a:r>
              <a:rPr lang="en-US" sz="2400" b="1" dirty="0">
                <a:latin typeface="Arial" panose="020B0604020202020204" pitchFamily="34" charset="0"/>
                <a:cs typeface="Arial" panose="020B0604020202020204" pitchFamily="34" charset="0"/>
              </a:rPr>
              <a:t>Sheet</a:t>
            </a:r>
            <a:r>
              <a:rPr lang="en-US" sz="2400" dirty="0">
                <a:latin typeface="Arial" panose="020B0604020202020204" pitchFamily="34" charset="0"/>
                <a:cs typeface="Arial" panose="020B0604020202020204" pitchFamily="34" charset="0"/>
              </a:rPr>
              <a:t>. Layers of newsprint, yard waste, dried leaves.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Ready in six to eight months (next season).</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551141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use your Compost</a:t>
            </a:r>
            <a:endParaRPr lang="en-US" b="1" dirty="0"/>
          </a:p>
        </p:txBody>
      </p:sp>
      <p:sp>
        <p:nvSpPr>
          <p:cNvPr id="3" name="Content Placeholder 2"/>
          <p:cNvSpPr>
            <a:spLocks noGrp="1"/>
          </p:cNvSpPr>
          <p:nvPr>
            <p:ph idx="1"/>
          </p:nvPr>
        </p:nvSpPr>
        <p:spPr>
          <a:xfrm>
            <a:off x="500063" y="1371600"/>
            <a:ext cx="8229600" cy="4525963"/>
          </a:xfrm>
        </p:spPr>
        <p:txBody>
          <a:bodyPr/>
          <a:lstStyle/>
          <a:p>
            <a:r>
              <a:rPr lang="en-US" b="1" dirty="0"/>
              <a:t>Mulch</a:t>
            </a:r>
            <a:r>
              <a:rPr lang="en-US" dirty="0"/>
              <a:t> for garden, fruit trees</a:t>
            </a:r>
          </a:p>
          <a:p>
            <a:r>
              <a:rPr lang="en-US" b="1" dirty="0"/>
              <a:t>Top dressing </a:t>
            </a:r>
            <a:r>
              <a:rPr lang="en-US" dirty="0"/>
              <a:t>on flowering plants</a:t>
            </a:r>
          </a:p>
          <a:p>
            <a:r>
              <a:rPr lang="en-US" b="1" dirty="0"/>
              <a:t>Soil improvement</a:t>
            </a:r>
            <a:r>
              <a:rPr lang="en-US" dirty="0"/>
              <a:t>, helps to change structure</a:t>
            </a:r>
          </a:p>
          <a:p>
            <a:pPr lvl="1"/>
            <a:r>
              <a:rPr lang="en-US" dirty="0"/>
              <a:t>Enhances </a:t>
            </a:r>
            <a:r>
              <a:rPr lang="en-US" u="sng" dirty="0"/>
              <a:t>moisture</a:t>
            </a:r>
            <a:r>
              <a:rPr lang="en-US" dirty="0"/>
              <a:t> retention in sandy soil</a:t>
            </a:r>
          </a:p>
          <a:p>
            <a:pPr lvl="1"/>
            <a:r>
              <a:rPr lang="en-US" dirty="0"/>
              <a:t>Improves </a:t>
            </a:r>
            <a:r>
              <a:rPr lang="en-US" u="sng" dirty="0"/>
              <a:t>drainage</a:t>
            </a:r>
            <a:r>
              <a:rPr lang="en-US" dirty="0"/>
              <a:t> in clay soil</a:t>
            </a:r>
          </a:p>
          <a:p>
            <a:pPr lvl="1"/>
            <a:r>
              <a:rPr lang="en-US" dirty="0"/>
              <a:t>Attracts </a:t>
            </a:r>
            <a:r>
              <a:rPr lang="en-US" u="sng" dirty="0"/>
              <a:t>earthworms</a:t>
            </a:r>
            <a:r>
              <a:rPr lang="en-US" dirty="0"/>
              <a:t> which </a:t>
            </a:r>
            <a:r>
              <a:rPr lang="en-US" dirty="0" smtClean="0"/>
              <a:t/>
            </a:r>
            <a:br>
              <a:rPr lang="en-US" dirty="0" smtClean="0"/>
            </a:br>
            <a:r>
              <a:rPr lang="en-US" dirty="0" smtClean="0"/>
              <a:t>aerate </a:t>
            </a:r>
            <a:r>
              <a:rPr lang="en-US" dirty="0"/>
              <a:t>soil</a:t>
            </a:r>
          </a:p>
          <a:p>
            <a:endParaRPr lang="en-US" dirty="0"/>
          </a:p>
        </p:txBody>
      </p:sp>
      <p:pic>
        <p:nvPicPr>
          <p:cNvPr id="4" name="Picture 3" descr="C:\Users\JanBob\AppData\Local\Microsoft\Windows\Temporary Internet Files\Content.IE5\WSQ7EL6W\MP90025533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43400"/>
            <a:ext cx="3167063" cy="20891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914400"/>
            <a:ext cx="7772400" cy="710963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Materials not decomposing:</a:t>
            </a:r>
            <a:br>
              <a:rPr lang="en-US" sz="2400" b="1"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Add water, turn pile to add oxygen, add more greens</a:t>
            </a:r>
          </a:p>
          <a:p>
            <a:endParaRPr lang="en-US"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Ammonia and/or rotten odor:</a:t>
            </a:r>
          </a:p>
          <a:p>
            <a:r>
              <a:rPr lang="en-US" sz="2400" dirty="0" smtClean="0">
                <a:latin typeface="Arial" panose="020B0604020202020204" pitchFamily="34" charset="0"/>
                <a:cs typeface="Arial" panose="020B0604020202020204" pitchFamily="34" charset="0"/>
              </a:rPr>
              <a:t>  Add browns such as leaves, straw, or shredded </a:t>
            </a:r>
            <a:r>
              <a:rPr lang="en-US" sz="2400" dirty="0" err="1" smtClean="0">
                <a:latin typeface="Arial" panose="020B0604020202020204" pitchFamily="34" charset="0"/>
                <a:cs typeface="Arial" panose="020B0604020202020204" pitchFamily="34" charset="0"/>
              </a:rPr>
              <a:t>cardboad</a:t>
            </a:r>
            <a:r>
              <a:rPr lang="en-US" sz="2400" dirty="0" smtClean="0">
                <a:latin typeface="Arial" panose="020B0604020202020204" pitchFamily="34" charset="0"/>
                <a:cs typeface="Arial" panose="020B0604020202020204" pitchFamily="34" charset="0"/>
              </a:rPr>
              <a:t>/paper, bury food scraps, turn pile</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Critters in your pile!:</a:t>
            </a:r>
          </a:p>
          <a:p>
            <a:r>
              <a:rPr lang="en-US" sz="2400" dirty="0" smtClean="0">
                <a:latin typeface="Arial" panose="020B0604020202020204" pitchFamily="34" charset="0"/>
                <a:cs typeface="Arial" panose="020B0604020202020204" pitchFamily="34" charset="0"/>
              </a:rPr>
              <a:t>  Ensure you bury your food scraps,</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Cover pile with burlap or hardware cloth</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Unrelenting fruit flies from hell (UFFFH):</a:t>
            </a:r>
            <a:endParaRPr lang="en-US" sz="2400" b="1"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Make sure to cover your pile in a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thick layer of browns, or use fabric</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such as burlap, placing your compost pile in shade also helps with this, as fruit files favor sunlit areas</a:t>
            </a:r>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0"/>
            <a:ext cx="8229600" cy="838200"/>
          </a:xfrm>
        </p:spPr>
        <p:txBody>
          <a:bodyPr>
            <a:normAutofit/>
          </a:bodyPr>
          <a:lstStyle/>
          <a:p>
            <a:r>
              <a:rPr lang="en-US" b="1" dirty="0" smtClean="0"/>
              <a:t>Troubleshooting</a:t>
            </a:r>
            <a:endParaRPr lang="en-US" b="1"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200400"/>
            <a:ext cx="2064158" cy="1689612"/>
          </a:xfrm>
          <a:prstGeom prst="rect">
            <a:avLst/>
          </a:prstGeom>
          <a:ln w="15875">
            <a:solidFill>
              <a:schemeClr val="tx1"/>
            </a:solidFill>
          </a:ln>
        </p:spPr>
      </p:pic>
    </p:spTree>
    <p:extLst>
      <p:ext uri="{BB962C8B-B14F-4D97-AF65-F5344CB8AC3E}">
        <p14:creationId xmlns:p14="http://schemas.microsoft.com/office/powerpoint/2010/main" val="208610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Top </a:t>
            </a:r>
            <a:r>
              <a:rPr lang="en-US" b="1" dirty="0"/>
              <a:t>10 Reasons to Compost</a:t>
            </a:r>
            <a:br>
              <a:rPr lang="en-US" b="1" dirty="0"/>
            </a:br>
            <a:endParaRPr lang="en-US" b="1" dirty="0"/>
          </a:p>
        </p:txBody>
      </p:sp>
      <p:sp>
        <p:nvSpPr>
          <p:cNvPr id="3" name="Content Placeholder 2"/>
          <p:cNvSpPr>
            <a:spLocks noGrp="1"/>
          </p:cNvSpPr>
          <p:nvPr>
            <p:ph idx="1"/>
          </p:nvPr>
        </p:nvSpPr>
        <p:spPr>
          <a:xfrm>
            <a:off x="681341" y="1600200"/>
            <a:ext cx="7543800" cy="4525963"/>
          </a:xfrm>
        </p:spPr>
        <p:txBody>
          <a:bodyPr>
            <a:normAutofit fontScale="92500" lnSpcReduction="20000"/>
          </a:bodyPr>
          <a:lstStyle/>
          <a:p>
            <a:pPr marL="0" indent="0">
              <a:buNone/>
            </a:pPr>
            <a:r>
              <a:rPr lang="en-US" sz="2600" dirty="0" smtClean="0">
                <a:latin typeface="Arial" panose="020B0604020202020204" pitchFamily="34" charset="0"/>
                <a:cs typeface="Arial" panose="020B0604020202020204" pitchFamily="34" charset="0"/>
              </a:rPr>
              <a:t>10</a:t>
            </a:r>
            <a:r>
              <a:rPr lang="en-US" dirty="0" smtClean="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Be environmentally responsible.</a:t>
            </a:r>
          </a:p>
          <a:p>
            <a:pPr marL="0" indent="0">
              <a:buNone/>
            </a:pPr>
            <a:r>
              <a:rPr lang="en-US" sz="2800" dirty="0" smtClean="0">
                <a:latin typeface="Arial" panose="020B0604020202020204" pitchFamily="34" charset="0"/>
                <a:cs typeface="Arial" panose="020B0604020202020204" pitchFamily="34" charset="0"/>
              </a:rPr>
              <a:t>9. Reduce need for chemical fertilizers, mulch.</a:t>
            </a:r>
          </a:p>
          <a:p>
            <a:pPr marL="0" indent="0">
              <a:buNone/>
            </a:pPr>
            <a:r>
              <a:rPr lang="en-US" sz="2800" dirty="0" smtClean="0">
                <a:latin typeface="Arial" panose="020B0604020202020204" pitchFamily="34" charset="0"/>
                <a:cs typeface="Arial" panose="020B0604020202020204" pitchFamily="34" charset="0"/>
              </a:rPr>
              <a:t>8. Create a healthy landscape.</a:t>
            </a:r>
          </a:p>
          <a:p>
            <a:pPr marL="0" indent="0">
              <a:buNone/>
            </a:pPr>
            <a:r>
              <a:rPr lang="en-US" sz="2800" dirty="0" smtClean="0">
                <a:latin typeface="Arial" panose="020B0604020202020204" pitchFamily="34" charset="0"/>
                <a:cs typeface="Arial" panose="020B0604020202020204" pitchFamily="34" charset="0"/>
              </a:rPr>
              <a:t>7. Improve the quality of your soil.</a:t>
            </a:r>
          </a:p>
          <a:p>
            <a:pPr marL="0" indent="0">
              <a:buNone/>
            </a:pPr>
            <a:r>
              <a:rPr lang="en-US" sz="2800" dirty="0" smtClean="0">
                <a:latin typeface="Arial" panose="020B0604020202020204" pitchFamily="34" charset="0"/>
                <a:cs typeface="Arial" panose="020B0604020202020204" pitchFamily="34" charset="0"/>
              </a:rPr>
              <a:t>6. Reduce amount of yard waste going to landfill.</a:t>
            </a:r>
          </a:p>
          <a:p>
            <a:pPr marL="0" indent="0">
              <a:buNone/>
            </a:pPr>
            <a:r>
              <a:rPr lang="en-US" sz="2800" dirty="0" smtClean="0">
                <a:latin typeface="Arial" panose="020B0604020202020204" pitchFamily="34" charset="0"/>
                <a:cs typeface="Arial" panose="020B0604020202020204" pitchFamily="34" charset="0"/>
              </a:rPr>
              <a:t>5. Protect the local watershed.</a:t>
            </a:r>
          </a:p>
          <a:p>
            <a:pPr marL="0" indent="0">
              <a:buNone/>
            </a:pPr>
            <a:r>
              <a:rPr lang="en-US" sz="2800" dirty="0" smtClean="0">
                <a:latin typeface="Arial" panose="020B0604020202020204" pitchFamily="34" charset="0"/>
                <a:cs typeface="Arial" panose="020B0604020202020204" pitchFamily="34" charset="0"/>
              </a:rPr>
              <a:t>4. Decrease water use in your landscape.</a:t>
            </a:r>
          </a:p>
          <a:p>
            <a:pPr marL="0" indent="0">
              <a:buNone/>
            </a:pPr>
            <a:r>
              <a:rPr lang="en-US" sz="2800" dirty="0" smtClean="0">
                <a:latin typeface="Arial" panose="020B0604020202020204" pitchFamily="34" charset="0"/>
                <a:cs typeface="Arial" panose="020B0604020202020204" pitchFamily="34" charset="0"/>
              </a:rPr>
              <a:t>3. Protect privacy. You can use shredded personal papers!</a:t>
            </a:r>
          </a:p>
          <a:p>
            <a:pPr marL="0" indent="0">
              <a:buNone/>
            </a:pPr>
            <a:r>
              <a:rPr lang="en-US" sz="2800" dirty="0" smtClean="0">
                <a:latin typeface="Arial" panose="020B0604020202020204" pitchFamily="34" charset="0"/>
                <a:cs typeface="Arial" panose="020B0604020202020204" pitchFamily="34" charset="0"/>
              </a:rPr>
              <a:t>2. It's easy. Good exercise.</a:t>
            </a:r>
          </a:p>
          <a:p>
            <a:pPr marL="0" indent="0">
              <a:buNone/>
            </a:pPr>
            <a:r>
              <a:rPr lang="en-US" sz="2800" dirty="0" smtClean="0">
                <a:latin typeface="Arial" panose="020B0604020202020204" pitchFamily="34" charset="0"/>
                <a:cs typeface="Arial" panose="020B0604020202020204" pitchFamily="34" charset="0"/>
              </a:rPr>
              <a:t>1. You can use it to grow your own food!</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4702850"/>
            <a:ext cx="1362683" cy="1911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03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04800" y="304800"/>
            <a:ext cx="8229600" cy="1143000"/>
          </a:xfrm>
        </p:spPr>
        <p:txBody>
          <a:bodyPr>
            <a:normAutofit/>
          </a:bodyPr>
          <a:lstStyle/>
          <a:p>
            <a:r>
              <a:rPr lang="en-US" b="1" dirty="0" smtClean="0"/>
              <a:t> Compost Demonstration Sites</a:t>
            </a:r>
            <a:endParaRPr lang="en-US" b="1" dirty="0"/>
          </a:p>
        </p:txBody>
      </p:sp>
      <p:sp>
        <p:nvSpPr>
          <p:cNvPr id="2" name="TextBox 1"/>
          <p:cNvSpPr txBox="1"/>
          <p:nvPr/>
        </p:nvSpPr>
        <p:spPr>
          <a:xfrm>
            <a:off x="762000" y="1447800"/>
            <a:ext cx="7848600" cy="1169551"/>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Master Gardeners in our area offer how-to advice at various locations in Montgomery County from April to November. Call your local recycling program. You may qualify for a free compost bin!</a:t>
            </a:r>
            <a:br>
              <a:rPr lang="en-US" sz="2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947464"/>
            <a:ext cx="2438400" cy="2641600"/>
          </a:xfrm>
          <a:prstGeom prst="rect">
            <a:avLst/>
          </a:prstGeom>
          <a:ln w="15875">
            <a:solidFill>
              <a:schemeClr val="tx1"/>
            </a:solidFill>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399" y="2541472"/>
            <a:ext cx="4139469" cy="2811984"/>
          </a:xfrm>
          <a:prstGeom prst="rect">
            <a:avLst/>
          </a:prstGeom>
          <a:ln w="15875">
            <a:solidFill>
              <a:schemeClr val="tx1"/>
            </a:solidFill>
          </a:ln>
        </p:spPr>
      </p:pic>
    </p:spTree>
    <p:extLst>
      <p:ext uri="{BB962C8B-B14F-4D97-AF65-F5344CB8AC3E}">
        <p14:creationId xmlns:p14="http://schemas.microsoft.com/office/powerpoint/2010/main" val="3362095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021" y="990600"/>
            <a:ext cx="8229600" cy="1143000"/>
          </a:xfrm>
        </p:spPr>
        <p:txBody>
          <a:bodyPr/>
          <a:lstStyle/>
          <a:p>
            <a:r>
              <a:rPr lang="en-US" b="1" dirty="0" smtClean="0"/>
              <a:t>Resources to Learn More</a:t>
            </a:r>
            <a:endParaRPr lang="en-US" b="1" dirty="0"/>
          </a:p>
        </p:txBody>
      </p:sp>
      <p:sp>
        <p:nvSpPr>
          <p:cNvPr id="3" name="Content Placeholder 2"/>
          <p:cNvSpPr>
            <a:spLocks noGrp="1"/>
          </p:cNvSpPr>
          <p:nvPr>
            <p:ph idx="1"/>
          </p:nvPr>
        </p:nvSpPr>
        <p:spPr>
          <a:xfrm>
            <a:off x="528145" y="2133600"/>
            <a:ext cx="8229600" cy="3733800"/>
          </a:xfrm>
        </p:spPr>
        <p:txBody>
          <a:bodyPr>
            <a:normAutofit fontScale="92500" lnSpcReduction="20000"/>
          </a:bodyPr>
          <a:lstStyle/>
          <a:p>
            <a:r>
              <a:rPr lang="en-US" dirty="0"/>
              <a:t>The Complete Guide to Home Composting by Joe </a:t>
            </a:r>
            <a:r>
              <a:rPr lang="en-US" dirty="0" smtClean="0"/>
              <a:t>Gardener</a:t>
            </a:r>
            <a:br>
              <a:rPr lang="en-US" dirty="0" smtClean="0"/>
            </a:br>
            <a:r>
              <a:rPr lang="en-US" dirty="0" smtClean="0"/>
              <a:t>	</a:t>
            </a:r>
            <a:r>
              <a:rPr lang="en-US" dirty="0" smtClean="0">
                <a:hlinkClick r:id="rId3"/>
              </a:rPr>
              <a:t>https://joegardener.com/resources/</a:t>
            </a:r>
            <a:endParaRPr lang="en-US" i="1" dirty="0" smtClean="0"/>
          </a:p>
          <a:p>
            <a:r>
              <a:rPr lang="en-US" dirty="0" smtClean="0"/>
              <a:t>Home and Garden Information Center</a:t>
            </a:r>
            <a:br>
              <a:rPr lang="en-US" dirty="0" smtClean="0"/>
            </a:br>
            <a:r>
              <a:rPr lang="en-US" dirty="0" smtClean="0"/>
              <a:t>	</a:t>
            </a:r>
            <a:r>
              <a:rPr lang="en-US" dirty="0" smtClean="0">
                <a:hlinkClick r:id="rId4"/>
              </a:rPr>
              <a:t>http://</a:t>
            </a:r>
            <a:r>
              <a:rPr lang="en-US" i="1" dirty="0" smtClean="0">
                <a:hlinkClick r:id="rId4"/>
              </a:rPr>
              <a:t>some/website</a:t>
            </a:r>
            <a:endParaRPr lang="en-US" i="1" dirty="0" smtClean="0"/>
          </a:p>
          <a:p>
            <a:r>
              <a:rPr lang="en-US" dirty="0" smtClean="0"/>
              <a:t>Home </a:t>
            </a:r>
            <a:r>
              <a:rPr lang="en-US" dirty="0"/>
              <a:t>and Garden Information Center</a:t>
            </a:r>
            <a:br>
              <a:rPr lang="en-US" dirty="0"/>
            </a:br>
            <a:r>
              <a:rPr lang="en-US" dirty="0"/>
              <a:t>	</a:t>
            </a:r>
            <a:r>
              <a:rPr lang="en-US" dirty="0">
                <a:hlinkClick r:id="rId4"/>
              </a:rPr>
              <a:t>http://</a:t>
            </a:r>
            <a:r>
              <a:rPr lang="en-US" i="1" dirty="0" smtClean="0">
                <a:hlinkClick r:id="rId4"/>
              </a:rPr>
              <a:t>some/website</a:t>
            </a:r>
            <a:endParaRPr lang="en-US" i="1" dirty="0" smtClean="0"/>
          </a:p>
          <a:p>
            <a:pPr marL="0" indent="0">
              <a:buNone/>
            </a:pPr>
            <a:r>
              <a:rPr lang="en-US" i="1" dirty="0" smtClean="0"/>
              <a:t/>
            </a:r>
            <a:br>
              <a:rPr lang="en-US" i="1" dirty="0" smtClean="0"/>
            </a:br>
            <a:endParaRPr lang="en-US" sz="1200" i="1" dirty="0" smtClean="0"/>
          </a:p>
          <a:p>
            <a:endParaRPr lang="en-US" dirty="0" smtClean="0"/>
          </a:p>
          <a:p>
            <a:endParaRPr lang="en-US" dirty="0"/>
          </a:p>
        </p:txBody>
      </p:sp>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145" y="2286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681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9000"/>
          </a:schemeClr>
        </a:solidFill>
        <a:effectLst/>
      </p:bgPr>
    </p:bg>
    <p:spTree>
      <p:nvGrpSpPr>
        <p:cNvPr id="1" name=""/>
        <p:cNvGrpSpPr/>
        <p:nvPr/>
      </p:nvGrpSpPr>
      <p:grpSpPr>
        <a:xfrm>
          <a:off x="0" y="0"/>
          <a:ext cx="0" cy="0"/>
          <a:chOff x="0" y="0"/>
          <a:chExt cx="0" cy="0"/>
        </a:xfrm>
      </p:grpSpPr>
      <p:sp>
        <p:nvSpPr>
          <p:cNvPr id="2" name="TextBox 1"/>
          <p:cNvSpPr txBox="1"/>
          <p:nvPr/>
        </p:nvSpPr>
        <p:spPr>
          <a:xfrm>
            <a:off x="3657600" y="762000"/>
            <a:ext cx="1643912" cy="369332"/>
          </a:xfrm>
          <a:prstGeom prst="rect">
            <a:avLst/>
          </a:prstGeom>
          <a:noFill/>
        </p:spPr>
        <p:txBody>
          <a:bodyPr wrap="none" rtlCol="0">
            <a:spAutoFit/>
          </a:bodyPr>
          <a:lstStyle/>
          <a:p>
            <a:r>
              <a:rPr lang="en-US" dirty="0" smtClean="0"/>
              <a:t>SEI Green Team</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72409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What is compost?</a:t>
            </a:r>
          </a:p>
          <a:p>
            <a:r>
              <a:rPr lang="en-US" dirty="0" smtClean="0"/>
              <a:t>Why start composting?</a:t>
            </a:r>
          </a:p>
          <a:p>
            <a:r>
              <a:rPr lang="en-US" dirty="0" smtClean="0"/>
              <a:t>Building your pile</a:t>
            </a:r>
          </a:p>
          <a:p>
            <a:r>
              <a:rPr lang="en-US" dirty="0" smtClean="0"/>
              <a:t>How do I know it’s done?</a:t>
            </a:r>
          </a:p>
          <a:p>
            <a:r>
              <a:rPr lang="en-US" dirty="0" smtClean="0"/>
              <a:t>How/where do I use my compost?</a:t>
            </a:r>
          </a:p>
          <a:p>
            <a:r>
              <a:rPr lang="en-US" dirty="0" smtClean="0"/>
              <a:t>Troubleshooting</a:t>
            </a:r>
          </a:p>
          <a:p>
            <a:r>
              <a:rPr lang="en-US" dirty="0" smtClean="0"/>
              <a:t>More learning resources in the </a:t>
            </a:r>
            <a:br>
              <a:rPr lang="en-US" dirty="0" smtClean="0"/>
            </a:br>
            <a:r>
              <a:rPr lang="en-US" dirty="0" smtClean="0"/>
              <a:t>last slide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7" y="3505200"/>
            <a:ext cx="20638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93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Compost?</a:t>
            </a:r>
            <a:endParaRPr lang="en-US" b="1" dirty="0"/>
          </a:p>
        </p:txBody>
      </p:sp>
      <p:sp>
        <p:nvSpPr>
          <p:cNvPr id="3" name="Content Placeholder 2"/>
          <p:cNvSpPr>
            <a:spLocks noGrp="1"/>
          </p:cNvSpPr>
          <p:nvPr>
            <p:ph idx="1"/>
          </p:nvPr>
        </p:nvSpPr>
        <p:spPr/>
        <p:txBody>
          <a:bodyPr/>
          <a:lstStyle/>
          <a:p>
            <a:r>
              <a:rPr lang="en-US" dirty="0" smtClean="0"/>
              <a:t>Organic material from decomposition  of </a:t>
            </a:r>
            <a:r>
              <a:rPr lang="en-US" dirty="0"/>
              <a:t>carbon (</a:t>
            </a:r>
            <a:r>
              <a:rPr lang="en-US" i="1" dirty="0"/>
              <a:t>dried </a:t>
            </a:r>
            <a:r>
              <a:rPr lang="en-US" i="1" dirty="0" smtClean="0"/>
              <a:t>leaves</a:t>
            </a:r>
            <a:r>
              <a:rPr lang="en-US" dirty="0" smtClean="0"/>
              <a:t>), nitrogen (</a:t>
            </a:r>
            <a:r>
              <a:rPr lang="en-US" i="1" dirty="0" smtClean="0"/>
              <a:t>food scraps</a:t>
            </a:r>
            <a:r>
              <a:rPr lang="en-US" dirty="0" smtClean="0"/>
              <a:t>). </a:t>
            </a:r>
          </a:p>
          <a:p>
            <a:r>
              <a:rPr lang="en-US" dirty="0" smtClean="0"/>
              <a:t>Happens naturally – certain techniques accelerate the process.</a:t>
            </a:r>
          </a:p>
          <a:p>
            <a:r>
              <a:rPr lang="en-US" dirty="0" smtClean="0"/>
              <a:t>Dark, crumbly, soil-like.</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886200"/>
            <a:ext cx="3295650" cy="2471738"/>
          </a:xfrm>
          <a:prstGeom prst="rect">
            <a:avLst/>
          </a:prstGeom>
          <a:ln w="15875">
            <a:solidFill>
              <a:schemeClr val="tx1"/>
            </a:solidFill>
          </a:ln>
        </p:spPr>
      </p:pic>
    </p:spTree>
    <p:extLst>
      <p:ext uri="{BB962C8B-B14F-4D97-AF65-F5344CB8AC3E}">
        <p14:creationId xmlns:p14="http://schemas.microsoft.com/office/powerpoint/2010/main" val="2141783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is it Important?</a:t>
            </a:r>
            <a:endParaRPr lang="en-US" b="1" dirty="0"/>
          </a:p>
        </p:txBody>
      </p:sp>
      <p:sp>
        <p:nvSpPr>
          <p:cNvPr id="3" name="Content Placeholder 2"/>
          <p:cNvSpPr>
            <a:spLocks noGrp="1"/>
          </p:cNvSpPr>
          <p:nvPr>
            <p:ph idx="1"/>
          </p:nvPr>
        </p:nvSpPr>
        <p:spPr/>
        <p:txBody>
          <a:bodyPr/>
          <a:lstStyle/>
          <a:p>
            <a:r>
              <a:rPr lang="en-US" u="sng" dirty="0" smtClean="0"/>
              <a:t>Reduces</a:t>
            </a:r>
            <a:r>
              <a:rPr lang="en-US" dirty="0" smtClean="0"/>
              <a:t> the waste stream.</a:t>
            </a:r>
            <a:br>
              <a:rPr lang="en-US" dirty="0" smtClean="0"/>
            </a:br>
            <a:r>
              <a:rPr lang="en-US" dirty="0" smtClean="0"/>
              <a:t>	Yard and food waste = 30% of landfill</a:t>
            </a:r>
          </a:p>
          <a:p>
            <a:r>
              <a:rPr lang="en-US" u="sng" dirty="0" smtClean="0"/>
              <a:t>Improves</a:t>
            </a:r>
            <a:r>
              <a:rPr lang="en-US" dirty="0" smtClean="0"/>
              <a:t> soil structure. </a:t>
            </a:r>
          </a:p>
          <a:p>
            <a:r>
              <a:rPr lang="en-US" u="sng" dirty="0" smtClean="0"/>
              <a:t>Retains</a:t>
            </a:r>
            <a:r>
              <a:rPr lang="en-US" dirty="0" smtClean="0"/>
              <a:t> moisture, slows run-off from rain.</a:t>
            </a:r>
          </a:p>
          <a:p>
            <a:r>
              <a:rPr lang="en-US" u="sng" dirty="0" smtClean="0"/>
              <a:t>Reduces</a:t>
            </a:r>
            <a:r>
              <a:rPr lang="en-US" dirty="0" smtClean="0"/>
              <a:t> need for</a:t>
            </a:r>
            <a:br>
              <a:rPr lang="en-US" dirty="0" smtClean="0"/>
            </a:br>
            <a:r>
              <a:rPr lang="en-US" dirty="0" smtClean="0"/>
              <a:t>fertilizer</a:t>
            </a:r>
          </a:p>
          <a:p>
            <a:r>
              <a:rPr lang="en-US" u="sng" dirty="0" smtClean="0"/>
              <a:t>Reduces</a:t>
            </a:r>
            <a:r>
              <a:rPr lang="en-US" dirty="0" smtClean="0"/>
              <a:t> your carbon </a:t>
            </a:r>
            <a:br>
              <a:rPr lang="en-US" dirty="0" smtClean="0"/>
            </a:br>
            <a:r>
              <a:rPr lang="en-US" dirty="0" smtClean="0"/>
              <a:t>footprint</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962400"/>
            <a:ext cx="4340844" cy="2318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173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 Compost Pile</a:t>
            </a:r>
            <a:endParaRPr lang="en-US" b="1" dirty="0"/>
          </a:p>
        </p:txBody>
      </p:sp>
      <p:sp>
        <p:nvSpPr>
          <p:cNvPr id="3" name="Content Placeholder 2"/>
          <p:cNvSpPr>
            <a:spLocks noGrp="1"/>
          </p:cNvSpPr>
          <p:nvPr>
            <p:ph idx="1"/>
          </p:nvPr>
        </p:nvSpPr>
        <p:spPr/>
        <p:txBody>
          <a:bodyPr/>
          <a:lstStyle/>
          <a:p>
            <a:r>
              <a:rPr lang="en-US" dirty="0" smtClean="0"/>
              <a:t>Select a location – away</a:t>
            </a:r>
            <a:br>
              <a:rPr lang="en-US" dirty="0" smtClean="0"/>
            </a:br>
            <a:r>
              <a:rPr lang="en-US" dirty="0" smtClean="0"/>
              <a:t>from the house</a:t>
            </a:r>
          </a:p>
          <a:p>
            <a:r>
              <a:rPr lang="en-US" dirty="0" smtClean="0"/>
              <a:t>You can make your own</a:t>
            </a:r>
            <a:r>
              <a:rPr lang="en-US" dirty="0"/>
              <a:t> </a:t>
            </a:r>
            <a:r>
              <a:rPr lang="en-US" dirty="0" smtClean="0"/>
              <a:t>or </a:t>
            </a:r>
            <a:br>
              <a:rPr lang="en-US" dirty="0" smtClean="0"/>
            </a:br>
            <a:r>
              <a:rPr lang="en-US" dirty="0" smtClean="0"/>
              <a:t>purchase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810000"/>
            <a:ext cx="3048000" cy="22830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810000"/>
            <a:ext cx="2362200" cy="2362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1295400"/>
            <a:ext cx="2566359" cy="2286000"/>
          </a:xfrm>
          <a:prstGeom prst="rect">
            <a:avLst/>
          </a:prstGeom>
        </p:spPr>
      </p:pic>
      <p:pic>
        <p:nvPicPr>
          <p:cNvPr id="5" name="Picture 4"/>
          <p:cNvPicPr>
            <a:picLocks noChangeAspect="1"/>
          </p:cNvPicPr>
          <p:nvPr/>
        </p:nvPicPr>
        <p:blipFill>
          <a:blip r:embed="rId6"/>
          <a:stretch>
            <a:fillRect/>
          </a:stretch>
        </p:blipFill>
        <p:spPr>
          <a:xfrm>
            <a:off x="5638800" y="3733800"/>
            <a:ext cx="3302000" cy="2667000"/>
          </a:xfrm>
          <a:prstGeom prst="rect">
            <a:avLst/>
          </a:prstGeom>
        </p:spPr>
      </p:pic>
    </p:spTree>
    <p:extLst>
      <p:ext uri="{BB962C8B-B14F-4D97-AF65-F5344CB8AC3E}">
        <p14:creationId xmlns:p14="http://schemas.microsoft.com/office/powerpoint/2010/main" val="34308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Compost Bins</a:t>
            </a:r>
            <a:endParaRPr lang="en-US" b="1" dirty="0"/>
          </a:p>
        </p:txBody>
      </p:sp>
      <p:sp>
        <p:nvSpPr>
          <p:cNvPr id="3" name="Content Placeholder 2"/>
          <p:cNvSpPr>
            <a:spLocks noGrp="1"/>
          </p:cNvSpPr>
          <p:nvPr>
            <p:ph idx="1"/>
          </p:nvPr>
        </p:nvSpPr>
        <p:spPr>
          <a:xfrm>
            <a:off x="457200" y="762000"/>
            <a:ext cx="8229600" cy="4525963"/>
          </a:xfrm>
        </p:spPr>
        <p:txBody>
          <a:bodyPr/>
          <a:lstStyle/>
          <a:p>
            <a:pPr marL="0" indent="0">
              <a:buNone/>
            </a:pPr>
            <a:r>
              <a:rPr lang="en-US" dirty="0" smtClean="0"/>
              <a:t>- Ideal size is 3-4 cubic ft. (27-36 cubic ft.)</a:t>
            </a:r>
            <a:br>
              <a:rPr lang="en-US" dirty="0" smtClean="0"/>
            </a:br>
            <a:r>
              <a:rPr lang="en-US" dirty="0" smtClean="0"/>
              <a:t>	Easier to turn, aerobic action</a:t>
            </a:r>
          </a:p>
          <a:p>
            <a:pPr>
              <a:buFontTx/>
              <a:buChar char="-"/>
            </a:pPr>
            <a:r>
              <a:rPr lang="en-US" dirty="0" smtClean="0"/>
              <a:t>No larger than 5 x 5 x 5</a:t>
            </a:r>
          </a:p>
          <a:p>
            <a:pPr>
              <a:buFontTx/>
              <a:buChar char="-"/>
            </a:pPr>
            <a:r>
              <a:rPr lang="en-US" dirty="0" smtClean="0"/>
              <a:t>Can become anaerobic (not enough oxygen)</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1143000" y="2971800"/>
            <a:ext cx="6400800" cy="3709820"/>
          </a:xfrm>
          <a:prstGeom prst="rect">
            <a:avLst/>
          </a:prstGeom>
        </p:spPr>
      </p:pic>
    </p:spTree>
    <p:extLst>
      <p:ext uri="{BB962C8B-B14F-4D97-AF65-F5344CB8AC3E}">
        <p14:creationId xmlns:p14="http://schemas.microsoft.com/office/powerpoint/2010/main" val="216565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goes in your Compost</a:t>
            </a:r>
            <a:endParaRPr lang="en-US" b="1" dirty="0"/>
          </a:p>
        </p:txBody>
      </p:sp>
      <p:sp>
        <p:nvSpPr>
          <p:cNvPr id="3" name="Content Placeholder 2"/>
          <p:cNvSpPr>
            <a:spLocks noGrp="1"/>
          </p:cNvSpPr>
          <p:nvPr>
            <p:ph idx="1"/>
          </p:nvPr>
        </p:nvSpPr>
        <p:spPr/>
        <p:txBody>
          <a:bodyPr/>
          <a:lstStyle/>
          <a:p>
            <a:pPr marL="0" indent="0">
              <a:buNone/>
            </a:pPr>
            <a:r>
              <a:rPr lang="en-US" dirty="0" smtClean="0"/>
              <a:t>Carbon: dried leaves, </a:t>
            </a:r>
            <a:br>
              <a:rPr lang="en-US" dirty="0" smtClean="0"/>
            </a:br>
            <a:r>
              <a:rPr lang="en-US" dirty="0" smtClean="0"/>
              <a:t>cardboard, paper, pulp, straw</a:t>
            </a:r>
          </a:p>
          <a:p>
            <a:pPr marL="0" indent="0">
              <a:buNone/>
            </a:pPr>
            <a:r>
              <a:rPr lang="en-US" dirty="0" smtClean="0"/>
              <a:t>Nitrogen:  food scraps, plants</a:t>
            </a:r>
          </a:p>
          <a:p>
            <a:pPr marL="0" indent="0">
              <a:buNone/>
            </a:pPr>
            <a:r>
              <a:rPr lang="en-US" dirty="0" smtClean="0"/>
              <a:t>Water/Moisture </a:t>
            </a:r>
          </a:p>
          <a:p>
            <a:pPr marL="0" indent="0">
              <a:buNone/>
            </a:pPr>
            <a:r>
              <a:rPr lang="en-US" dirty="0" smtClean="0"/>
              <a:t>Oxygen </a:t>
            </a:r>
          </a:p>
          <a:p>
            <a:pPr marL="0" indent="0">
              <a:buNone/>
            </a:pPr>
            <a:endParaRPr lang="en-US" dirty="0" smtClean="0"/>
          </a:p>
          <a:p>
            <a:endParaRPr lang="en-US" dirty="0" smtClean="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672" y="1295399"/>
            <a:ext cx="3051929" cy="22860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766479"/>
            <a:ext cx="2057400" cy="274673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5532" y="3906086"/>
            <a:ext cx="2923649" cy="2189914"/>
          </a:xfrm>
          <a:prstGeom prst="rect">
            <a:avLst/>
          </a:prstGeom>
        </p:spPr>
      </p:pic>
    </p:spTree>
    <p:extLst>
      <p:ext uri="{BB962C8B-B14F-4D97-AF65-F5344CB8AC3E}">
        <p14:creationId xmlns:p14="http://schemas.microsoft.com/office/powerpoint/2010/main" val="89264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
            <a:ext cx="2286000" cy="990600"/>
          </a:xfrm>
        </p:spPr>
        <p:txBody>
          <a:bodyPr>
            <a:normAutofit/>
          </a:bodyPr>
          <a:lstStyle/>
          <a:p>
            <a:pPr algn="l"/>
            <a:r>
              <a:rPr lang="en-US" dirty="0" smtClean="0"/>
              <a:t>   Ratios</a:t>
            </a:r>
            <a:endParaRPr lang="en-US" dirty="0"/>
          </a:p>
        </p:txBody>
      </p:sp>
      <p:sp>
        <p:nvSpPr>
          <p:cNvPr id="3" name="Content Placeholder 2"/>
          <p:cNvSpPr>
            <a:spLocks noGrp="1"/>
          </p:cNvSpPr>
          <p:nvPr>
            <p:ph idx="1"/>
          </p:nvPr>
        </p:nvSpPr>
        <p:spPr>
          <a:xfrm>
            <a:off x="914400" y="1600520"/>
            <a:ext cx="8229600" cy="4525963"/>
          </a:xfrm>
        </p:spPr>
        <p:txBody>
          <a:bodyPr/>
          <a:lstStyle/>
          <a:p>
            <a:pPr marL="0" indent="0">
              <a:buNone/>
            </a:pPr>
            <a:r>
              <a:rPr lang="en-US" sz="5400" b="1" dirty="0" smtClean="0">
                <a:solidFill>
                  <a:schemeClr val="accent6">
                    <a:lumMod val="50000"/>
                  </a:schemeClr>
                </a:solidFill>
              </a:rPr>
              <a:t>BROWNS</a:t>
            </a:r>
            <a:r>
              <a:rPr lang="en-US" dirty="0" smtClean="0"/>
              <a:t>		</a:t>
            </a:r>
            <a:r>
              <a:rPr lang="en-US" sz="5400" b="1" dirty="0" smtClean="0">
                <a:solidFill>
                  <a:schemeClr val="accent3">
                    <a:lumMod val="75000"/>
                  </a:schemeClr>
                </a:solidFill>
              </a:rPr>
              <a:t>GREENS</a:t>
            </a:r>
            <a:endParaRPr lang="en-US" sz="5400" b="1" dirty="0">
              <a:solidFill>
                <a:schemeClr val="accent3">
                  <a:lumMod val="75000"/>
                </a:schemeClr>
              </a:solidFill>
            </a:endParaRPr>
          </a:p>
          <a:p>
            <a:pPr marL="0" indent="0">
              <a:lnSpc>
                <a:spcPts val="2700"/>
              </a:lnSpc>
              <a:spcBef>
                <a:spcPts val="600"/>
              </a:spcBef>
              <a:buNone/>
            </a:pPr>
            <a:r>
              <a:rPr lang="en-US" dirty="0" smtClean="0"/>
              <a:t>Dried leaves		Kitchen scraps</a:t>
            </a:r>
          </a:p>
          <a:p>
            <a:pPr marL="0" indent="0">
              <a:lnSpc>
                <a:spcPts val="2700"/>
              </a:lnSpc>
              <a:spcBef>
                <a:spcPts val="600"/>
              </a:spcBef>
              <a:buNone/>
            </a:pPr>
            <a:r>
              <a:rPr lang="en-US" dirty="0" smtClean="0"/>
              <a:t>Straw			Coffee grounds &amp; filter</a:t>
            </a:r>
          </a:p>
          <a:p>
            <a:pPr marL="0" indent="0">
              <a:lnSpc>
                <a:spcPts val="2700"/>
              </a:lnSpc>
              <a:spcBef>
                <a:spcPts val="600"/>
              </a:spcBef>
              <a:buNone/>
            </a:pPr>
            <a:r>
              <a:rPr lang="en-US" dirty="0" smtClean="0"/>
              <a:t>Shredded paper		Tea bags	</a:t>
            </a:r>
          </a:p>
          <a:p>
            <a:pPr marL="0" indent="0">
              <a:lnSpc>
                <a:spcPts val="2700"/>
              </a:lnSpc>
              <a:spcBef>
                <a:spcPts val="600"/>
              </a:spcBef>
              <a:buNone/>
            </a:pPr>
            <a:r>
              <a:rPr lang="en-US" dirty="0" smtClean="0"/>
              <a:t>Drier lint			Yard clippings</a:t>
            </a:r>
          </a:p>
          <a:p>
            <a:pPr marL="0" indent="0">
              <a:lnSpc>
                <a:spcPts val="2700"/>
              </a:lnSpc>
              <a:spcBef>
                <a:spcPts val="600"/>
              </a:spcBef>
              <a:buNone/>
            </a:pPr>
            <a:r>
              <a:rPr lang="en-US" dirty="0" smtClean="0"/>
              <a:t>Newspaper		Pet hair</a:t>
            </a:r>
          </a:p>
          <a:p>
            <a:pPr marL="0" indent="0">
              <a:lnSpc>
                <a:spcPts val="2700"/>
              </a:lnSpc>
              <a:spcBef>
                <a:spcPts val="600"/>
              </a:spcBef>
              <a:buNone/>
            </a:pPr>
            <a:r>
              <a:rPr lang="en-US" dirty="0" smtClean="0"/>
              <a:t>Pine needles		Manure (from</a:t>
            </a:r>
          </a:p>
          <a:p>
            <a:pPr marL="0" indent="0">
              <a:lnSpc>
                <a:spcPts val="2700"/>
              </a:lnSpc>
              <a:spcBef>
                <a:spcPts val="600"/>
              </a:spcBef>
              <a:buNone/>
            </a:pPr>
            <a:r>
              <a:rPr lang="en-US" dirty="0" smtClean="0"/>
              <a:t>Sawdust			     herbivores*)</a:t>
            </a:r>
          </a:p>
          <a:p>
            <a:pPr marL="0" indent="0">
              <a:buNone/>
            </a:pPr>
            <a:r>
              <a:rPr lang="en-US" dirty="0" smtClean="0"/>
              <a:t>Paper bags</a:t>
            </a:r>
          </a:p>
          <a:p>
            <a:pPr marL="0" indent="0">
              <a:buNone/>
            </a:pPr>
            <a:endParaRPr lang="en-US" dirty="0" smtClean="0"/>
          </a:p>
          <a:p>
            <a:pPr marL="0" indent="0">
              <a:buNone/>
            </a:pPr>
            <a:endParaRPr lang="en-US" dirty="0" smtClean="0"/>
          </a:p>
          <a:p>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7" y="3863502"/>
            <a:ext cx="20638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914400" y="749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3 Carbon     to    1 Nitrogen          </a:t>
            </a:r>
            <a:endParaRPr lang="en-US" dirty="0"/>
          </a:p>
        </p:txBody>
      </p:sp>
    </p:spTree>
    <p:extLst>
      <p:ext uri="{BB962C8B-B14F-4D97-AF65-F5344CB8AC3E}">
        <p14:creationId xmlns:p14="http://schemas.microsoft.com/office/powerpoint/2010/main" val="2322808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223" y="609600"/>
            <a:ext cx="771525" cy="771525"/>
          </a:xfrm>
          <a:prstGeom prst="rect">
            <a:avLst/>
          </a:prstGeom>
        </p:spPr>
      </p:pic>
      <p:sp>
        <p:nvSpPr>
          <p:cNvPr id="11" name="Title 1"/>
          <p:cNvSpPr>
            <a:spLocks noGrp="1"/>
          </p:cNvSpPr>
          <p:nvPr>
            <p:ph type="title"/>
          </p:nvPr>
        </p:nvSpPr>
        <p:spPr>
          <a:xfrm>
            <a:off x="838199" y="395287"/>
            <a:ext cx="8229600" cy="1143000"/>
          </a:xfrm>
        </p:spPr>
        <p:txBody>
          <a:bodyPr>
            <a:normAutofit/>
          </a:bodyPr>
          <a:lstStyle/>
          <a:p>
            <a:pPr algn="l"/>
            <a:r>
              <a:rPr lang="en-US" dirty="0" smtClean="0"/>
              <a:t>      </a:t>
            </a:r>
            <a:r>
              <a:rPr lang="en-US" b="1" dirty="0" smtClean="0"/>
              <a:t>A Few Things to Avoid </a:t>
            </a:r>
            <a:endParaRPr lang="en-US" b="1" dirty="0"/>
          </a:p>
        </p:txBody>
      </p:sp>
      <p:sp>
        <p:nvSpPr>
          <p:cNvPr id="12" name="Title 1"/>
          <p:cNvSpPr txBox="1">
            <a:spLocks/>
          </p:cNvSpPr>
          <p:nvPr/>
        </p:nvSpPr>
        <p:spPr>
          <a:xfrm>
            <a:off x="874985" y="1839311"/>
            <a:ext cx="7086600" cy="3962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latin typeface="Arial" panose="020B0604020202020204" pitchFamily="34" charset="0"/>
                <a:cs typeface="Arial" panose="020B0604020202020204" pitchFamily="34" charset="0"/>
              </a:rPr>
              <a:t>- Meat, bones</a:t>
            </a:r>
          </a:p>
          <a:p>
            <a:pPr algn="l"/>
            <a:r>
              <a:rPr lang="en-US" sz="2800" dirty="0" smtClean="0">
                <a:latin typeface="Arial" panose="020B0604020202020204" pitchFamily="34" charset="0"/>
                <a:cs typeface="Arial" panose="020B0604020202020204" pitchFamily="34" charset="0"/>
              </a:rPr>
              <a:t>- Dairy products</a:t>
            </a:r>
          </a:p>
          <a:p>
            <a:pPr algn="l"/>
            <a:r>
              <a:rPr lang="en-US" sz="2800" dirty="0" smtClean="0">
                <a:latin typeface="Arial" panose="020B0604020202020204" pitchFamily="34" charset="0"/>
                <a:cs typeface="Arial" panose="020B0604020202020204" pitchFamily="34" charset="0"/>
              </a:rPr>
              <a:t>- Fats and oils</a:t>
            </a:r>
          </a:p>
          <a:p>
            <a:pPr algn="l"/>
            <a:r>
              <a:rPr lang="en-US" sz="2800" dirty="0" smtClean="0">
                <a:latin typeface="Arial" panose="020B0604020202020204" pitchFamily="34" charset="0"/>
                <a:cs typeface="Arial" panose="020B0604020202020204" pitchFamily="34" charset="0"/>
              </a:rPr>
              <a:t>- Pet feces (</a:t>
            </a:r>
            <a:r>
              <a:rPr lang="en-US" sz="2800" i="1" dirty="0" smtClean="0">
                <a:latin typeface="Arial" panose="020B0604020202020204" pitchFamily="34" charset="0"/>
                <a:cs typeface="Arial" panose="020B0604020202020204" pitchFamily="34" charset="0"/>
              </a:rPr>
              <a:t>dog, cat, other carnivores</a:t>
            </a:r>
            <a:r>
              <a:rPr lang="en-US" sz="2800" dirty="0" smtClean="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algn="l"/>
            <a:r>
              <a:rPr lang="en-US" sz="2800" dirty="0" smtClean="0">
                <a:latin typeface="Arial" panose="020B0604020202020204" pitchFamily="34" charset="0"/>
                <a:cs typeface="Arial" panose="020B0604020202020204" pitchFamily="34" charset="0"/>
              </a:rPr>
              <a:t>These can attract critters you don’t want, may create odd odors, or contain harmful bacteria/parasites.</a:t>
            </a:r>
          </a:p>
          <a:p>
            <a:pPr algn="l"/>
            <a:endParaRPr lang="en-US" sz="3600" dirty="0" smtClean="0"/>
          </a:p>
          <a:p>
            <a:pPr algn="l"/>
            <a:endParaRPr lang="en-US" dirty="0" smtClean="0"/>
          </a:p>
        </p:txBody>
      </p:sp>
    </p:spTree>
    <p:extLst>
      <p:ext uri="{BB962C8B-B14F-4D97-AF65-F5344CB8AC3E}">
        <p14:creationId xmlns:p14="http://schemas.microsoft.com/office/powerpoint/2010/main" val="288760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TotalTime>
  <Words>2034</Words>
  <Application>Microsoft Office PowerPoint</Application>
  <PresentationFormat>On-screen Show (4:3)</PresentationFormat>
  <Paragraphs>226</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What is Compost?</vt:lpstr>
      <vt:lpstr>Why is it Important?</vt:lpstr>
      <vt:lpstr>Starting a Compost Pile</vt:lpstr>
      <vt:lpstr>Compost Bins</vt:lpstr>
      <vt:lpstr>What goes in your Compost</vt:lpstr>
      <vt:lpstr>   Ratios</vt:lpstr>
      <vt:lpstr>      A Few Things to Avoid </vt:lpstr>
      <vt:lpstr>Turning your pile adds Oxygen</vt:lpstr>
      <vt:lpstr>Active (hot) vs. Passive (cool)</vt:lpstr>
      <vt:lpstr>How to use your Compost</vt:lpstr>
      <vt:lpstr>Troubleshooting</vt:lpstr>
      <vt:lpstr>Summary: Top 10 Reasons to Compost </vt:lpstr>
      <vt:lpstr> Compost Demonstration Sites</vt:lpstr>
      <vt:lpstr>Resources to Learn More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etejeda@seic.com</dc:creator>
  <cp:lastModifiedBy>Tejeda, Engelbert</cp:lastModifiedBy>
  <cp:revision>101</cp:revision>
  <dcterms:created xsi:type="dcterms:W3CDTF">2014-01-29T22:38:05Z</dcterms:created>
  <dcterms:modified xsi:type="dcterms:W3CDTF">2018-04-18T13:12:47Z</dcterms:modified>
</cp:coreProperties>
</file>