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 varScale="1">
        <p:scale>
          <a:sx n="106" d="100"/>
          <a:sy n="106" d="100"/>
        </p:scale>
        <p:origin x="168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9505" y="6181781"/>
            <a:ext cx="8944493" cy="531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25775" y="130176"/>
            <a:ext cx="2193925" cy="346075"/>
          </a:xfrm>
          <a:custGeom>
            <a:avLst/>
            <a:gdLst/>
            <a:ahLst/>
            <a:cxnLst/>
            <a:rect l="l" t="t" r="r" b="b"/>
            <a:pathLst>
              <a:path w="2193925" h="346075">
                <a:moveTo>
                  <a:pt x="2136244" y="0"/>
                </a:moveTo>
                <a:lnTo>
                  <a:pt x="57679" y="0"/>
                </a:lnTo>
                <a:lnTo>
                  <a:pt x="35228" y="4532"/>
                </a:lnTo>
                <a:lnTo>
                  <a:pt x="16894" y="16893"/>
                </a:lnTo>
                <a:lnTo>
                  <a:pt x="4532" y="35227"/>
                </a:lnTo>
                <a:lnTo>
                  <a:pt x="0" y="57679"/>
                </a:lnTo>
                <a:lnTo>
                  <a:pt x="0" y="288394"/>
                </a:lnTo>
                <a:lnTo>
                  <a:pt x="4532" y="310845"/>
                </a:lnTo>
                <a:lnTo>
                  <a:pt x="16894" y="329180"/>
                </a:lnTo>
                <a:lnTo>
                  <a:pt x="35228" y="341542"/>
                </a:lnTo>
                <a:lnTo>
                  <a:pt x="57679" y="346075"/>
                </a:lnTo>
                <a:lnTo>
                  <a:pt x="2136244" y="346075"/>
                </a:lnTo>
                <a:lnTo>
                  <a:pt x="2158695" y="341542"/>
                </a:lnTo>
                <a:lnTo>
                  <a:pt x="2177029" y="329180"/>
                </a:lnTo>
                <a:lnTo>
                  <a:pt x="2189390" y="310845"/>
                </a:lnTo>
                <a:lnTo>
                  <a:pt x="2193923" y="288394"/>
                </a:lnTo>
                <a:lnTo>
                  <a:pt x="2193923" y="57679"/>
                </a:lnTo>
                <a:lnTo>
                  <a:pt x="2189390" y="35227"/>
                </a:lnTo>
                <a:lnTo>
                  <a:pt x="2177029" y="16893"/>
                </a:lnTo>
                <a:lnTo>
                  <a:pt x="2158695" y="4532"/>
                </a:lnTo>
                <a:lnTo>
                  <a:pt x="21362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25774" y="130176"/>
            <a:ext cx="2193925" cy="346075"/>
          </a:xfrm>
          <a:custGeom>
            <a:avLst/>
            <a:gdLst/>
            <a:ahLst/>
            <a:cxnLst/>
            <a:rect l="l" t="t" r="r" b="b"/>
            <a:pathLst>
              <a:path w="2193925" h="346075">
                <a:moveTo>
                  <a:pt x="0" y="57680"/>
                </a:moveTo>
                <a:lnTo>
                  <a:pt x="4532" y="35228"/>
                </a:lnTo>
                <a:lnTo>
                  <a:pt x="16894" y="16894"/>
                </a:lnTo>
                <a:lnTo>
                  <a:pt x="35228" y="4532"/>
                </a:lnTo>
                <a:lnTo>
                  <a:pt x="57680" y="0"/>
                </a:lnTo>
                <a:lnTo>
                  <a:pt x="2136244" y="0"/>
                </a:lnTo>
                <a:lnTo>
                  <a:pt x="2158696" y="4532"/>
                </a:lnTo>
                <a:lnTo>
                  <a:pt x="2177030" y="16894"/>
                </a:lnTo>
                <a:lnTo>
                  <a:pt x="2189391" y="35228"/>
                </a:lnTo>
                <a:lnTo>
                  <a:pt x="2193924" y="57680"/>
                </a:lnTo>
                <a:lnTo>
                  <a:pt x="2193924" y="288394"/>
                </a:lnTo>
                <a:lnTo>
                  <a:pt x="2189391" y="310846"/>
                </a:lnTo>
                <a:lnTo>
                  <a:pt x="2177030" y="329180"/>
                </a:lnTo>
                <a:lnTo>
                  <a:pt x="2158696" y="341542"/>
                </a:lnTo>
                <a:lnTo>
                  <a:pt x="2136244" y="346074"/>
                </a:lnTo>
                <a:lnTo>
                  <a:pt x="57680" y="346074"/>
                </a:lnTo>
                <a:lnTo>
                  <a:pt x="35228" y="341542"/>
                </a:lnTo>
                <a:lnTo>
                  <a:pt x="16894" y="329180"/>
                </a:lnTo>
                <a:lnTo>
                  <a:pt x="4532" y="310846"/>
                </a:lnTo>
                <a:lnTo>
                  <a:pt x="0" y="288394"/>
                </a:lnTo>
                <a:lnTo>
                  <a:pt x="0" y="57680"/>
                </a:lnTo>
                <a:close/>
              </a:path>
            </a:pathLst>
          </a:custGeom>
          <a:ln w="25399">
            <a:solidFill>
              <a:srgbClr val="CD6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492501" y="1389062"/>
            <a:ext cx="1176020" cy="366395"/>
          </a:xfrm>
          <a:custGeom>
            <a:avLst/>
            <a:gdLst/>
            <a:ahLst/>
            <a:cxnLst/>
            <a:rect l="l" t="t" r="r" b="b"/>
            <a:pathLst>
              <a:path w="1176020" h="366394">
                <a:moveTo>
                  <a:pt x="0" y="0"/>
                </a:moveTo>
                <a:lnTo>
                  <a:pt x="1175543" y="0"/>
                </a:lnTo>
                <a:lnTo>
                  <a:pt x="1175543" y="365920"/>
                </a:lnTo>
                <a:lnTo>
                  <a:pt x="0" y="365920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141412" y="1382712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5">
                <a:moveTo>
                  <a:pt x="0" y="0"/>
                </a:moveTo>
                <a:lnTo>
                  <a:pt x="0" y="744537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194676" y="1382712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5">
                <a:moveTo>
                  <a:pt x="0" y="0"/>
                </a:moveTo>
                <a:lnTo>
                  <a:pt x="0" y="744537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9505" y="6181781"/>
            <a:ext cx="8944493" cy="5318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37197"/>
            <a:ext cx="623189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3399" y="3210369"/>
            <a:ext cx="8077200" cy="2276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53000" y="6336563"/>
            <a:ext cx="206375" cy="181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56094" y="6349263"/>
            <a:ext cx="78105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15"/>
              </a:lnSpc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98438"/>
            <a:ext cx="9144000" cy="6480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6189" y="2861474"/>
            <a:ext cx="9144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latin typeface="Arial"/>
                <a:cs typeface="Arial"/>
              </a:rPr>
              <a:t>LCD</a:t>
            </a:r>
            <a:endParaRPr sz="3500">
              <a:latin typeface="Arial"/>
              <a:cs typeface="Arial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6464" y="3695382"/>
            <a:ext cx="7634605" cy="223456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92100" marR="250190" indent="-279400">
              <a:lnSpc>
                <a:spcPts val="3300"/>
              </a:lnSpc>
              <a:spcBef>
                <a:spcPts val="259"/>
              </a:spcBef>
              <a:buChar char="•"/>
              <a:tabLst>
                <a:tab pos="298450" algn="l"/>
                <a:tab pos="299085" algn="l"/>
              </a:tabLst>
            </a:pP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N =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Number of logical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rows. In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our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case, N = 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1.</a:t>
            </a:r>
            <a:endParaRPr sz="2800">
              <a:latin typeface="Arial"/>
              <a:cs typeface="Arial"/>
            </a:endParaRPr>
          </a:p>
          <a:p>
            <a:pPr marL="292100" marR="5080" indent="-279400">
              <a:lnSpc>
                <a:spcPct val="99100"/>
              </a:lnSpc>
              <a:spcBef>
                <a:spcPts val="640"/>
              </a:spcBef>
              <a:buChar char="•"/>
              <a:tabLst>
                <a:tab pos="298450" algn="l"/>
                <a:tab pos="299085" algn="l"/>
              </a:tabLst>
            </a:pP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F =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Resolution of each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character. We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will 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clear this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bit because we want dimensions of  5x7.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46462" y="730250"/>
            <a:ext cx="1176020" cy="366395"/>
          </a:xfrm>
          <a:custGeom>
            <a:avLst/>
            <a:gdLst/>
            <a:ahLst/>
            <a:cxnLst/>
            <a:rect l="l" t="t" r="r" b="b"/>
            <a:pathLst>
              <a:path w="1176020" h="366394">
                <a:moveTo>
                  <a:pt x="0" y="0"/>
                </a:moveTo>
                <a:lnTo>
                  <a:pt x="1175550" y="0"/>
                </a:lnTo>
                <a:lnTo>
                  <a:pt x="1175550" y="365912"/>
                </a:lnTo>
                <a:lnTo>
                  <a:pt x="0" y="365912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5374" y="723903"/>
            <a:ext cx="0" cy="744220"/>
          </a:xfrm>
          <a:custGeom>
            <a:avLst/>
            <a:gdLst/>
            <a:ahLst/>
            <a:cxnLst/>
            <a:rect l="l" t="t" r="r" b="b"/>
            <a:pathLst>
              <a:path h="744219">
                <a:moveTo>
                  <a:pt x="0" y="0"/>
                </a:moveTo>
                <a:lnTo>
                  <a:pt x="0" y="744158"/>
                </a:lnTo>
              </a:path>
            </a:pathLst>
          </a:custGeom>
          <a:ln w="126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45041" y="723903"/>
            <a:ext cx="0" cy="744220"/>
          </a:xfrm>
          <a:custGeom>
            <a:avLst/>
            <a:gdLst/>
            <a:ahLst/>
            <a:cxnLst/>
            <a:rect l="l" t="t" r="r" b="b"/>
            <a:pathLst>
              <a:path h="744219">
                <a:moveTo>
                  <a:pt x="0" y="0"/>
                </a:moveTo>
                <a:lnTo>
                  <a:pt x="0" y="744158"/>
                </a:lnTo>
              </a:path>
            </a:pathLst>
          </a:custGeom>
          <a:ln w="126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95374" y="730250"/>
          <a:ext cx="7048500" cy="731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985952" y="1409007"/>
            <a:ext cx="290945" cy="5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32262" y="1433514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0"/>
                </a:moveTo>
                <a:lnTo>
                  <a:pt x="0" y="349266"/>
                </a:lnTo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73309" y="1692250"/>
            <a:ext cx="117906" cy="11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5952" y="2572789"/>
            <a:ext cx="290945" cy="5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89028" y="1860553"/>
          <a:ext cx="7051039" cy="1079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*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*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5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4073309" y="2855887"/>
            <a:ext cx="117906" cy="115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30387" y="2971794"/>
            <a:ext cx="6342380" cy="386080"/>
          </a:xfrm>
          <a:custGeom>
            <a:avLst/>
            <a:gdLst/>
            <a:ahLst/>
            <a:cxnLst/>
            <a:rect l="l" t="t" r="r" b="b"/>
            <a:pathLst>
              <a:path w="6342380" h="386079">
                <a:moveTo>
                  <a:pt x="6277762" y="0"/>
                </a:moveTo>
                <a:lnTo>
                  <a:pt x="64300" y="0"/>
                </a:lnTo>
                <a:lnTo>
                  <a:pt x="39272" y="5053"/>
                </a:lnTo>
                <a:lnTo>
                  <a:pt x="18834" y="18834"/>
                </a:lnTo>
                <a:lnTo>
                  <a:pt x="5053" y="39272"/>
                </a:lnTo>
                <a:lnTo>
                  <a:pt x="0" y="64300"/>
                </a:lnTo>
                <a:lnTo>
                  <a:pt x="0" y="321475"/>
                </a:lnTo>
                <a:lnTo>
                  <a:pt x="5053" y="346500"/>
                </a:lnTo>
                <a:lnTo>
                  <a:pt x="18834" y="366934"/>
                </a:lnTo>
                <a:lnTo>
                  <a:pt x="39272" y="380711"/>
                </a:lnTo>
                <a:lnTo>
                  <a:pt x="64300" y="385762"/>
                </a:lnTo>
                <a:lnTo>
                  <a:pt x="6277762" y="385762"/>
                </a:lnTo>
                <a:lnTo>
                  <a:pt x="6302789" y="380711"/>
                </a:lnTo>
                <a:lnTo>
                  <a:pt x="6323228" y="366934"/>
                </a:lnTo>
                <a:lnTo>
                  <a:pt x="6337009" y="346500"/>
                </a:lnTo>
                <a:lnTo>
                  <a:pt x="6342062" y="321475"/>
                </a:lnTo>
                <a:lnTo>
                  <a:pt x="6342062" y="64300"/>
                </a:lnTo>
                <a:lnTo>
                  <a:pt x="6337009" y="39272"/>
                </a:lnTo>
                <a:lnTo>
                  <a:pt x="6323228" y="18834"/>
                </a:lnTo>
                <a:lnTo>
                  <a:pt x="6302789" y="5053"/>
                </a:lnTo>
                <a:lnTo>
                  <a:pt x="6277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30387" y="2971800"/>
            <a:ext cx="6339205" cy="386080"/>
          </a:xfrm>
          <a:custGeom>
            <a:avLst/>
            <a:gdLst/>
            <a:ahLst/>
            <a:cxnLst/>
            <a:rect l="l" t="t" r="r" b="b"/>
            <a:pathLst>
              <a:path w="6339205" h="386079">
                <a:moveTo>
                  <a:pt x="0" y="64262"/>
                </a:moveTo>
                <a:lnTo>
                  <a:pt x="5050" y="39248"/>
                </a:lnTo>
                <a:lnTo>
                  <a:pt x="18821" y="18821"/>
                </a:lnTo>
                <a:lnTo>
                  <a:pt x="39248" y="5050"/>
                </a:lnTo>
                <a:lnTo>
                  <a:pt x="64262" y="0"/>
                </a:lnTo>
                <a:lnTo>
                  <a:pt x="6274565" y="0"/>
                </a:lnTo>
                <a:lnTo>
                  <a:pt x="6299579" y="5050"/>
                </a:lnTo>
                <a:lnTo>
                  <a:pt x="6320005" y="18821"/>
                </a:lnTo>
                <a:lnTo>
                  <a:pt x="6333777" y="39248"/>
                </a:lnTo>
                <a:lnTo>
                  <a:pt x="6338827" y="64262"/>
                </a:lnTo>
                <a:lnTo>
                  <a:pt x="6338827" y="321304"/>
                </a:lnTo>
                <a:lnTo>
                  <a:pt x="6333777" y="346317"/>
                </a:lnTo>
                <a:lnTo>
                  <a:pt x="6320005" y="366744"/>
                </a:lnTo>
                <a:lnTo>
                  <a:pt x="6299579" y="380516"/>
                </a:lnTo>
                <a:lnTo>
                  <a:pt x="6274565" y="385566"/>
                </a:lnTo>
                <a:lnTo>
                  <a:pt x="64262" y="385566"/>
                </a:lnTo>
                <a:lnTo>
                  <a:pt x="39248" y="380516"/>
                </a:lnTo>
                <a:lnTo>
                  <a:pt x="18821" y="366744"/>
                </a:lnTo>
                <a:lnTo>
                  <a:pt x="5050" y="346317"/>
                </a:lnTo>
                <a:lnTo>
                  <a:pt x="0" y="321304"/>
                </a:lnTo>
                <a:lnTo>
                  <a:pt x="0" y="64262"/>
                </a:lnTo>
                <a:close/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34260" y="3014827"/>
            <a:ext cx="412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Wait &gt; </a:t>
            </a:r>
            <a:r>
              <a:rPr sz="1800" spc="-5" dirty="0"/>
              <a:t>53 us or until </a:t>
            </a:r>
            <a:r>
              <a:rPr sz="1800" dirty="0"/>
              <a:t>BUSY(DB7) </a:t>
            </a:r>
            <a:r>
              <a:rPr sz="1800" spc="-5" dirty="0"/>
              <a:t>bit is</a:t>
            </a:r>
            <a:r>
              <a:rPr sz="1800" spc="-70" dirty="0"/>
              <a:t> </a:t>
            </a:r>
            <a:r>
              <a:rPr sz="1800" spc="-5" dirty="0"/>
              <a:t>0.</a:t>
            </a:r>
            <a:endParaRPr sz="1800"/>
          </a:p>
        </p:txBody>
      </p:sp>
      <p:sp>
        <p:nvSpPr>
          <p:cNvPr id="16" name="object 16"/>
          <p:cNvSpPr/>
          <p:nvPr/>
        </p:nvSpPr>
        <p:spPr>
          <a:xfrm>
            <a:off x="3994265" y="378229"/>
            <a:ext cx="290945" cy="5694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0198" y="404813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4">
                <a:moveTo>
                  <a:pt x="0" y="0"/>
                </a:moveTo>
                <a:lnTo>
                  <a:pt x="0" y="349266"/>
                </a:lnTo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81245" y="663550"/>
            <a:ext cx="117906" cy="11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6462" y="730250"/>
            <a:ext cx="1176020" cy="366395"/>
          </a:xfrm>
          <a:custGeom>
            <a:avLst/>
            <a:gdLst/>
            <a:ahLst/>
            <a:cxnLst/>
            <a:rect l="l" t="t" r="r" b="b"/>
            <a:pathLst>
              <a:path w="1176020" h="366394">
                <a:moveTo>
                  <a:pt x="0" y="0"/>
                </a:moveTo>
                <a:lnTo>
                  <a:pt x="1175550" y="0"/>
                </a:lnTo>
                <a:lnTo>
                  <a:pt x="1175550" y="365912"/>
                </a:lnTo>
                <a:lnTo>
                  <a:pt x="0" y="365912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5374" y="723903"/>
            <a:ext cx="0" cy="744220"/>
          </a:xfrm>
          <a:custGeom>
            <a:avLst/>
            <a:gdLst/>
            <a:ahLst/>
            <a:cxnLst/>
            <a:rect l="l" t="t" r="r" b="b"/>
            <a:pathLst>
              <a:path h="744219">
                <a:moveTo>
                  <a:pt x="0" y="0"/>
                </a:moveTo>
                <a:lnTo>
                  <a:pt x="0" y="744158"/>
                </a:lnTo>
              </a:path>
            </a:pathLst>
          </a:custGeom>
          <a:ln w="126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45041" y="723903"/>
            <a:ext cx="0" cy="744220"/>
          </a:xfrm>
          <a:custGeom>
            <a:avLst/>
            <a:gdLst/>
            <a:ahLst/>
            <a:cxnLst/>
            <a:rect l="l" t="t" r="r" b="b"/>
            <a:pathLst>
              <a:path h="744219">
                <a:moveTo>
                  <a:pt x="0" y="0"/>
                </a:moveTo>
                <a:lnTo>
                  <a:pt x="0" y="744158"/>
                </a:lnTo>
              </a:path>
            </a:pathLst>
          </a:custGeom>
          <a:ln w="126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5374" y="730250"/>
          <a:ext cx="7048500" cy="731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985952" y="1409007"/>
            <a:ext cx="290945" cy="5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32262" y="1433514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0"/>
                </a:moveTo>
                <a:lnTo>
                  <a:pt x="0" y="349266"/>
                </a:lnTo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73309" y="1692250"/>
            <a:ext cx="117906" cy="11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5952" y="2572789"/>
            <a:ext cx="290945" cy="5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89028" y="1860553"/>
          <a:ext cx="7051039" cy="1079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5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073309" y="2855887"/>
            <a:ext cx="117906" cy="115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30387" y="2971794"/>
            <a:ext cx="6342380" cy="386080"/>
          </a:xfrm>
          <a:custGeom>
            <a:avLst/>
            <a:gdLst/>
            <a:ahLst/>
            <a:cxnLst/>
            <a:rect l="l" t="t" r="r" b="b"/>
            <a:pathLst>
              <a:path w="6342380" h="386079">
                <a:moveTo>
                  <a:pt x="6277762" y="0"/>
                </a:moveTo>
                <a:lnTo>
                  <a:pt x="64300" y="0"/>
                </a:lnTo>
                <a:lnTo>
                  <a:pt x="39272" y="5053"/>
                </a:lnTo>
                <a:lnTo>
                  <a:pt x="18834" y="18834"/>
                </a:lnTo>
                <a:lnTo>
                  <a:pt x="5053" y="39272"/>
                </a:lnTo>
                <a:lnTo>
                  <a:pt x="0" y="64300"/>
                </a:lnTo>
                <a:lnTo>
                  <a:pt x="0" y="321475"/>
                </a:lnTo>
                <a:lnTo>
                  <a:pt x="5053" y="346500"/>
                </a:lnTo>
                <a:lnTo>
                  <a:pt x="18834" y="366934"/>
                </a:lnTo>
                <a:lnTo>
                  <a:pt x="39272" y="380711"/>
                </a:lnTo>
                <a:lnTo>
                  <a:pt x="64300" y="385762"/>
                </a:lnTo>
                <a:lnTo>
                  <a:pt x="6277762" y="385762"/>
                </a:lnTo>
                <a:lnTo>
                  <a:pt x="6302789" y="380711"/>
                </a:lnTo>
                <a:lnTo>
                  <a:pt x="6323228" y="366934"/>
                </a:lnTo>
                <a:lnTo>
                  <a:pt x="6337009" y="346500"/>
                </a:lnTo>
                <a:lnTo>
                  <a:pt x="6342062" y="321475"/>
                </a:lnTo>
                <a:lnTo>
                  <a:pt x="6342062" y="64300"/>
                </a:lnTo>
                <a:lnTo>
                  <a:pt x="6337009" y="39272"/>
                </a:lnTo>
                <a:lnTo>
                  <a:pt x="6323228" y="18834"/>
                </a:lnTo>
                <a:lnTo>
                  <a:pt x="6302789" y="5053"/>
                </a:lnTo>
                <a:lnTo>
                  <a:pt x="6277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30387" y="2971800"/>
            <a:ext cx="6339205" cy="386080"/>
          </a:xfrm>
          <a:custGeom>
            <a:avLst/>
            <a:gdLst/>
            <a:ahLst/>
            <a:cxnLst/>
            <a:rect l="l" t="t" r="r" b="b"/>
            <a:pathLst>
              <a:path w="6339205" h="386079">
                <a:moveTo>
                  <a:pt x="0" y="64262"/>
                </a:moveTo>
                <a:lnTo>
                  <a:pt x="5050" y="39248"/>
                </a:lnTo>
                <a:lnTo>
                  <a:pt x="18821" y="18821"/>
                </a:lnTo>
                <a:lnTo>
                  <a:pt x="39248" y="5050"/>
                </a:lnTo>
                <a:lnTo>
                  <a:pt x="64262" y="0"/>
                </a:lnTo>
                <a:lnTo>
                  <a:pt x="6274565" y="0"/>
                </a:lnTo>
                <a:lnTo>
                  <a:pt x="6299579" y="5050"/>
                </a:lnTo>
                <a:lnTo>
                  <a:pt x="6320005" y="18821"/>
                </a:lnTo>
                <a:lnTo>
                  <a:pt x="6333777" y="39248"/>
                </a:lnTo>
                <a:lnTo>
                  <a:pt x="6338827" y="64262"/>
                </a:lnTo>
                <a:lnTo>
                  <a:pt x="6338827" y="321304"/>
                </a:lnTo>
                <a:lnTo>
                  <a:pt x="6333777" y="346317"/>
                </a:lnTo>
                <a:lnTo>
                  <a:pt x="6320005" y="366744"/>
                </a:lnTo>
                <a:lnTo>
                  <a:pt x="6299579" y="380516"/>
                </a:lnTo>
                <a:lnTo>
                  <a:pt x="6274565" y="385566"/>
                </a:lnTo>
                <a:lnTo>
                  <a:pt x="64262" y="385566"/>
                </a:lnTo>
                <a:lnTo>
                  <a:pt x="39248" y="380516"/>
                </a:lnTo>
                <a:lnTo>
                  <a:pt x="18821" y="366744"/>
                </a:lnTo>
                <a:lnTo>
                  <a:pt x="5050" y="346317"/>
                </a:lnTo>
                <a:lnTo>
                  <a:pt x="0" y="321304"/>
                </a:lnTo>
                <a:lnTo>
                  <a:pt x="0" y="64262"/>
                </a:lnTo>
                <a:close/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034260" y="3014827"/>
            <a:ext cx="4504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Wait &gt; </a:t>
            </a:r>
            <a:r>
              <a:rPr sz="1800" spc="-5" dirty="0"/>
              <a:t>53 us or until </a:t>
            </a:r>
            <a:r>
              <a:rPr sz="1800" dirty="0"/>
              <a:t>the BUSY(DB7) </a:t>
            </a:r>
            <a:r>
              <a:rPr sz="1800" spc="-5" dirty="0"/>
              <a:t>bit is</a:t>
            </a:r>
            <a:r>
              <a:rPr sz="1800" spc="-75" dirty="0"/>
              <a:t> </a:t>
            </a:r>
            <a:r>
              <a:rPr sz="1800" spc="-5" dirty="0"/>
              <a:t>0.</a:t>
            </a:r>
            <a:endParaRPr sz="1800"/>
          </a:p>
        </p:txBody>
      </p:sp>
      <p:sp>
        <p:nvSpPr>
          <p:cNvPr id="15" name="object 15"/>
          <p:cNvSpPr/>
          <p:nvPr/>
        </p:nvSpPr>
        <p:spPr>
          <a:xfrm>
            <a:off x="3994265" y="378229"/>
            <a:ext cx="290945" cy="5694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0198" y="404813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4">
                <a:moveTo>
                  <a:pt x="0" y="0"/>
                </a:moveTo>
                <a:lnTo>
                  <a:pt x="0" y="349266"/>
                </a:lnTo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81245" y="663550"/>
            <a:ext cx="117906" cy="11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26464" y="3620680"/>
            <a:ext cx="7588884" cy="1890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100" marR="225425" indent="-279400">
              <a:lnSpc>
                <a:spcPct val="107900"/>
              </a:lnSpc>
              <a:spcBef>
                <a:spcPts val="95"/>
              </a:spcBef>
              <a:buChar char="•"/>
              <a:tabLst>
                <a:tab pos="297815" algn="l"/>
                <a:tab pos="298450" algn="l"/>
              </a:tabLst>
            </a:pP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From this moment, the first row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LCD</a:t>
            </a:r>
            <a:r>
              <a:rPr sz="2800" spc="-9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is 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cleared (turned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 off).</a:t>
            </a:r>
            <a:endParaRPr sz="2800">
              <a:latin typeface="Arial"/>
              <a:cs typeface="Arial"/>
            </a:endParaRPr>
          </a:p>
          <a:p>
            <a:pPr marL="292100" marR="5080" indent="-279400">
              <a:lnSpc>
                <a:spcPct val="100000"/>
              </a:lnSpc>
              <a:spcBef>
                <a:spcPts val="710"/>
              </a:spcBef>
              <a:buChar char="•"/>
              <a:tabLst>
                <a:tab pos="297815" algn="l"/>
                <a:tab pos="298450" algn="l"/>
              </a:tabLst>
            </a:pP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Display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On/Off control-&gt;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in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this case,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we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set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it 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to OFF to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initialize it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(DB7 = 1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and DB6=</a:t>
            </a:r>
            <a:r>
              <a:rPr sz="2800" spc="48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0).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6462" y="730250"/>
            <a:ext cx="1176020" cy="366395"/>
          </a:xfrm>
          <a:custGeom>
            <a:avLst/>
            <a:gdLst/>
            <a:ahLst/>
            <a:cxnLst/>
            <a:rect l="l" t="t" r="r" b="b"/>
            <a:pathLst>
              <a:path w="1176020" h="366394">
                <a:moveTo>
                  <a:pt x="0" y="0"/>
                </a:moveTo>
                <a:lnTo>
                  <a:pt x="1175550" y="0"/>
                </a:lnTo>
                <a:lnTo>
                  <a:pt x="1175550" y="365912"/>
                </a:lnTo>
                <a:lnTo>
                  <a:pt x="0" y="365912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5374" y="723903"/>
            <a:ext cx="0" cy="744220"/>
          </a:xfrm>
          <a:custGeom>
            <a:avLst/>
            <a:gdLst/>
            <a:ahLst/>
            <a:cxnLst/>
            <a:rect l="l" t="t" r="r" b="b"/>
            <a:pathLst>
              <a:path h="744219">
                <a:moveTo>
                  <a:pt x="0" y="0"/>
                </a:moveTo>
                <a:lnTo>
                  <a:pt x="0" y="744158"/>
                </a:lnTo>
              </a:path>
            </a:pathLst>
          </a:custGeom>
          <a:ln w="126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45041" y="723903"/>
            <a:ext cx="0" cy="744220"/>
          </a:xfrm>
          <a:custGeom>
            <a:avLst/>
            <a:gdLst/>
            <a:ahLst/>
            <a:cxnLst/>
            <a:rect l="l" t="t" r="r" b="b"/>
            <a:pathLst>
              <a:path h="744219">
                <a:moveTo>
                  <a:pt x="0" y="0"/>
                </a:moveTo>
                <a:lnTo>
                  <a:pt x="0" y="744158"/>
                </a:lnTo>
              </a:path>
            </a:pathLst>
          </a:custGeom>
          <a:ln w="126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5374" y="730250"/>
          <a:ext cx="7048500" cy="731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985952" y="1409007"/>
            <a:ext cx="290945" cy="5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32262" y="1433514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0"/>
                </a:moveTo>
                <a:lnTo>
                  <a:pt x="0" y="349266"/>
                </a:lnTo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73309" y="1692250"/>
            <a:ext cx="117906" cy="11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5952" y="2572789"/>
            <a:ext cx="290945" cy="5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89028" y="1860553"/>
          <a:ext cx="7051039" cy="1079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5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073309" y="2855887"/>
            <a:ext cx="117906" cy="115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30387" y="2971794"/>
            <a:ext cx="6342380" cy="386080"/>
          </a:xfrm>
          <a:custGeom>
            <a:avLst/>
            <a:gdLst/>
            <a:ahLst/>
            <a:cxnLst/>
            <a:rect l="l" t="t" r="r" b="b"/>
            <a:pathLst>
              <a:path w="6342380" h="386079">
                <a:moveTo>
                  <a:pt x="6277762" y="0"/>
                </a:moveTo>
                <a:lnTo>
                  <a:pt x="64300" y="0"/>
                </a:lnTo>
                <a:lnTo>
                  <a:pt x="39272" y="5053"/>
                </a:lnTo>
                <a:lnTo>
                  <a:pt x="18834" y="18834"/>
                </a:lnTo>
                <a:lnTo>
                  <a:pt x="5053" y="39272"/>
                </a:lnTo>
                <a:lnTo>
                  <a:pt x="0" y="64300"/>
                </a:lnTo>
                <a:lnTo>
                  <a:pt x="0" y="321475"/>
                </a:lnTo>
                <a:lnTo>
                  <a:pt x="5053" y="346500"/>
                </a:lnTo>
                <a:lnTo>
                  <a:pt x="18834" y="366934"/>
                </a:lnTo>
                <a:lnTo>
                  <a:pt x="39272" y="380711"/>
                </a:lnTo>
                <a:lnTo>
                  <a:pt x="64300" y="385762"/>
                </a:lnTo>
                <a:lnTo>
                  <a:pt x="6277762" y="385762"/>
                </a:lnTo>
                <a:lnTo>
                  <a:pt x="6302789" y="380711"/>
                </a:lnTo>
                <a:lnTo>
                  <a:pt x="6323228" y="366934"/>
                </a:lnTo>
                <a:lnTo>
                  <a:pt x="6337009" y="346500"/>
                </a:lnTo>
                <a:lnTo>
                  <a:pt x="6342062" y="321475"/>
                </a:lnTo>
                <a:lnTo>
                  <a:pt x="6342062" y="64300"/>
                </a:lnTo>
                <a:lnTo>
                  <a:pt x="6337009" y="39272"/>
                </a:lnTo>
                <a:lnTo>
                  <a:pt x="6323228" y="18834"/>
                </a:lnTo>
                <a:lnTo>
                  <a:pt x="6302789" y="5053"/>
                </a:lnTo>
                <a:lnTo>
                  <a:pt x="6277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30387" y="2971800"/>
            <a:ext cx="6339205" cy="386080"/>
          </a:xfrm>
          <a:custGeom>
            <a:avLst/>
            <a:gdLst/>
            <a:ahLst/>
            <a:cxnLst/>
            <a:rect l="l" t="t" r="r" b="b"/>
            <a:pathLst>
              <a:path w="6339205" h="386079">
                <a:moveTo>
                  <a:pt x="0" y="64262"/>
                </a:moveTo>
                <a:lnTo>
                  <a:pt x="5050" y="39248"/>
                </a:lnTo>
                <a:lnTo>
                  <a:pt x="18821" y="18821"/>
                </a:lnTo>
                <a:lnTo>
                  <a:pt x="39248" y="5050"/>
                </a:lnTo>
                <a:lnTo>
                  <a:pt x="64262" y="0"/>
                </a:lnTo>
                <a:lnTo>
                  <a:pt x="6274565" y="0"/>
                </a:lnTo>
                <a:lnTo>
                  <a:pt x="6299579" y="5050"/>
                </a:lnTo>
                <a:lnTo>
                  <a:pt x="6320005" y="18821"/>
                </a:lnTo>
                <a:lnTo>
                  <a:pt x="6333777" y="39248"/>
                </a:lnTo>
                <a:lnTo>
                  <a:pt x="6338827" y="64262"/>
                </a:lnTo>
                <a:lnTo>
                  <a:pt x="6338827" y="321304"/>
                </a:lnTo>
                <a:lnTo>
                  <a:pt x="6333777" y="346317"/>
                </a:lnTo>
                <a:lnTo>
                  <a:pt x="6320005" y="366744"/>
                </a:lnTo>
                <a:lnTo>
                  <a:pt x="6299579" y="380516"/>
                </a:lnTo>
                <a:lnTo>
                  <a:pt x="6274565" y="385566"/>
                </a:lnTo>
                <a:lnTo>
                  <a:pt x="64262" y="385566"/>
                </a:lnTo>
                <a:lnTo>
                  <a:pt x="39248" y="380516"/>
                </a:lnTo>
                <a:lnTo>
                  <a:pt x="18821" y="366744"/>
                </a:lnTo>
                <a:lnTo>
                  <a:pt x="5050" y="346317"/>
                </a:lnTo>
                <a:lnTo>
                  <a:pt x="0" y="321304"/>
                </a:lnTo>
                <a:lnTo>
                  <a:pt x="0" y="64262"/>
                </a:lnTo>
                <a:close/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066188" y="3014827"/>
            <a:ext cx="4439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Wait &gt; 3 ms </a:t>
            </a:r>
            <a:r>
              <a:rPr sz="1800" spc="-5" dirty="0"/>
              <a:t>or until </a:t>
            </a:r>
            <a:r>
              <a:rPr sz="1800" dirty="0"/>
              <a:t>the BUSY(DB7) </a:t>
            </a:r>
            <a:r>
              <a:rPr sz="1800" spc="-5" dirty="0"/>
              <a:t>bit is</a:t>
            </a:r>
            <a:r>
              <a:rPr sz="1800" spc="-90" dirty="0"/>
              <a:t> </a:t>
            </a:r>
            <a:r>
              <a:rPr sz="1800" spc="-5" dirty="0"/>
              <a:t>0.</a:t>
            </a:r>
            <a:endParaRPr sz="1800"/>
          </a:p>
        </p:txBody>
      </p:sp>
      <p:sp>
        <p:nvSpPr>
          <p:cNvPr id="15" name="object 15"/>
          <p:cNvSpPr/>
          <p:nvPr/>
        </p:nvSpPr>
        <p:spPr>
          <a:xfrm>
            <a:off x="3994265" y="378229"/>
            <a:ext cx="290945" cy="5694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0198" y="404813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4">
                <a:moveTo>
                  <a:pt x="0" y="0"/>
                </a:moveTo>
                <a:lnTo>
                  <a:pt x="0" y="349266"/>
                </a:lnTo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81245" y="663550"/>
            <a:ext cx="117906" cy="11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26464" y="3659200"/>
            <a:ext cx="7477759" cy="180467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384"/>
              </a:spcBef>
              <a:buChar char="•"/>
              <a:tabLst>
                <a:tab pos="298450" algn="l"/>
                <a:tab pos="299085" algn="l"/>
              </a:tabLst>
            </a:pP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“Clear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Display”</a:t>
            </a:r>
            <a:r>
              <a:rPr sz="2800" spc="-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Instruction.</a:t>
            </a:r>
            <a:endParaRPr sz="2800">
              <a:latin typeface="Arial"/>
              <a:cs typeface="Arial"/>
            </a:endParaRPr>
          </a:p>
          <a:p>
            <a:pPr marL="292100" marR="5080" indent="-279400">
              <a:lnSpc>
                <a:spcPct val="100000"/>
              </a:lnSpc>
              <a:spcBef>
                <a:spcPts val="284"/>
              </a:spcBef>
              <a:buChar char="•"/>
              <a:tabLst>
                <a:tab pos="298450" algn="l"/>
                <a:tab pos="299085" algn="l"/>
              </a:tabLst>
            </a:pP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Even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when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respecting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all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indications of 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datasheet, in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some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displays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a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wait of 3ms  is necessary independently of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busy</a:t>
            </a:r>
            <a:r>
              <a:rPr sz="2800" spc="-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bit.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6462" y="730250"/>
            <a:ext cx="1176020" cy="366395"/>
          </a:xfrm>
          <a:custGeom>
            <a:avLst/>
            <a:gdLst/>
            <a:ahLst/>
            <a:cxnLst/>
            <a:rect l="l" t="t" r="r" b="b"/>
            <a:pathLst>
              <a:path w="1176020" h="366394">
                <a:moveTo>
                  <a:pt x="0" y="0"/>
                </a:moveTo>
                <a:lnTo>
                  <a:pt x="1175550" y="0"/>
                </a:lnTo>
                <a:lnTo>
                  <a:pt x="1175550" y="365912"/>
                </a:lnTo>
                <a:lnTo>
                  <a:pt x="0" y="365912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85952" y="1409007"/>
            <a:ext cx="290945" cy="5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89028" y="723903"/>
          <a:ext cx="7051039" cy="105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06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073309" y="1692250"/>
            <a:ext cx="117906" cy="11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85952" y="2572789"/>
            <a:ext cx="290945" cy="5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89028" y="1860553"/>
          <a:ext cx="7051039" cy="1079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I/D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5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073309" y="2855887"/>
            <a:ext cx="117906" cy="115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30387" y="2971794"/>
            <a:ext cx="6342380" cy="386080"/>
          </a:xfrm>
          <a:custGeom>
            <a:avLst/>
            <a:gdLst/>
            <a:ahLst/>
            <a:cxnLst/>
            <a:rect l="l" t="t" r="r" b="b"/>
            <a:pathLst>
              <a:path w="6342380" h="386079">
                <a:moveTo>
                  <a:pt x="6277762" y="0"/>
                </a:moveTo>
                <a:lnTo>
                  <a:pt x="64300" y="0"/>
                </a:lnTo>
                <a:lnTo>
                  <a:pt x="39272" y="5053"/>
                </a:lnTo>
                <a:lnTo>
                  <a:pt x="18834" y="18834"/>
                </a:lnTo>
                <a:lnTo>
                  <a:pt x="5053" y="39272"/>
                </a:lnTo>
                <a:lnTo>
                  <a:pt x="0" y="64300"/>
                </a:lnTo>
                <a:lnTo>
                  <a:pt x="0" y="321475"/>
                </a:lnTo>
                <a:lnTo>
                  <a:pt x="5053" y="346500"/>
                </a:lnTo>
                <a:lnTo>
                  <a:pt x="18834" y="366934"/>
                </a:lnTo>
                <a:lnTo>
                  <a:pt x="39272" y="380711"/>
                </a:lnTo>
                <a:lnTo>
                  <a:pt x="64300" y="385762"/>
                </a:lnTo>
                <a:lnTo>
                  <a:pt x="6277762" y="385762"/>
                </a:lnTo>
                <a:lnTo>
                  <a:pt x="6302789" y="380711"/>
                </a:lnTo>
                <a:lnTo>
                  <a:pt x="6323228" y="366934"/>
                </a:lnTo>
                <a:lnTo>
                  <a:pt x="6337009" y="346500"/>
                </a:lnTo>
                <a:lnTo>
                  <a:pt x="6342062" y="321475"/>
                </a:lnTo>
                <a:lnTo>
                  <a:pt x="6342062" y="64300"/>
                </a:lnTo>
                <a:lnTo>
                  <a:pt x="6337009" y="39272"/>
                </a:lnTo>
                <a:lnTo>
                  <a:pt x="6323228" y="18834"/>
                </a:lnTo>
                <a:lnTo>
                  <a:pt x="6302789" y="5053"/>
                </a:lnTo>
                <a:lnTo>
                  <a:pt x="6277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0387" y="2971800"/>
            <a:ext cx="6339205" cy="386080"/>
          </a:xfrm>
          <a:custGeom>
            <a:avLst/>
            <a:gdLst/>
            <a:ahLst/>
            <a:cxnLst/>
            <a:rect l="l" t="t" r="r" b="b"/>
            <a:pathLst>
              <a:path w="6339205" h="386079">
                <a:moveTo>
                  <a:pt x="0" y="64262"/>
                </a:moveTo>
                <a:lnTo>
                  <a:pt x="5050" y="39248"/>
                </a:lnTo>
                <a:lnTo>
                  <a:pt x="18821" y="18821"/>
                </a:lnTo>
                <a:lnTo>
                  <a:pt x="39248" y="5050"/>
                </a:lnTo>
                <a:lnTo>
                  <a:pt x="64262" y="0"/>
                </a:lnTo>
                <a:lnTo>
                  <a:pt x="6274565" y="0"/>
                </a:lnTo>
                <a:lnTo>
                  <a:pt x="6299579" y="5050"/>
                </a:lnTo>
                <a:lnTo>
                  <a:pt x="6320005" y="18821"/>
                </a:lnTo>
                <a:lnTo>
                  <a:pt x="6333777" y="39248"/>
                </a:lnTo>
                <a:lnTo>
                  <a:pt x="6338827" y="64262"/>
                </a:lnTo>
                <a:lnTo>
                  <a:pt x="6338827" y="321304"/>
                </a:lnTo>
                <a:lnTo>
                  <a:pt x="6333777" y="346317"/>
                </a:lnTo>
                <a:lnTo>
                  <a:pt x="6320005" y="366744"/>
                </a:lnTo>
                <a:lnTo>
                  <a:pt x="6299579" y="380516"/>
                </a:lnTo>
                <a:lnTo>
                  <a:pt x="6274565" y="385566"/>
                </a:lnTo>
                <a:lnTo>
                  <a:pt x="64262" y="385566"/>
                </a:lnTo>
                <a:lnTo>
                  <a:pt x="39248" y="380516"/>
                </a:lnTo>
                <a:lnTo>
                  <a:pt x="18821" y="366744"/>
                </a:lnTo>
                <a:lnTo>
                  <a:pt x="5050" y="346317"/>
                </a:lnTo>
                <a:lnTo>
                  <a:pt x="0" y="321304"/>
                </a:lnTo>
                <a:lnTo>
                  <a:pt x="0" y="64262"/>
                </a:lnTo>
                <a:close/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34260" y="3014827"/>
            <a:ext cx="4504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Wait &gt; </a:t>
            </a:r>
            <a:r>
              <a:rPr sz="1800" spc="-5" dirty="0"/>
              <a:t>53 us or until </a:t>
            </a:r>
            <a:r>
              <a:rPr sz="1800" dirty="0"/>
              <a:t>the BUSY(DB7) </a:t>
            </a:r>
            <a:r>
              <a:rPr sz="1800" spc="-5" dirty="0"/>
              <a:t>bit is</a:t>
            </a:r>
            <a:r>
              <a:rPr sz="1800" spc="-70" dirty="0"/>
              <a:t> </a:t>
            </a:r>
            <a:r>
              <a:rPr sz="1800" spc="-5" dirty="0"/>
              <a:t>0.</a:t>
            </a:r>
            <a:endParaRPr sz="1800"/>
          </a:p>
        </p:txBody>
      </p:sp>
      <p:sp>
        <p:nvSpPr>
          <p:cNvPr id="12" name="object 12"/>
          <p:cNvSpPr/>
          <p:nvPr/>
        </p:nvSpPr>
        <p:spPr>
          <a:xfrm>
            <a:off x="3994265" y="307571"/>
            <a:ext cx="290945" cy="5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40198" y="333376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4">
                <a:moveTo>
                  <a:pt x="0" y="0"/>
                </a:moveTo>
                <a:lnTo>
                  <a:pt x="0" y="349266"/>
                </a:lnTo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81245" y="592113"/>
            <a:ext cx="117906" cy="11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7039" y="3604437"/>
            <a:ext cx="7362825" cy="169037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91465" indent="-278765">
              <a:lnSpc>
                <a:spcPct val="100000"/>
              </a:lnSpc>
              <a:spcBef>
                <a:spcPts val="550"/>
              </a:spcBef>
              <a:buChar char="•"/>
              <a:tabLst>
                <a:tab pos="297815" algn="l"/>
                <a:tab pos="298450" algn="l"/>
              </a:tabLst>
            </a:pPr>
            <a:r>
              <a:rPr sz="2400" spc="-105" dirty="0">
                <a:solidFill>
                  <a:srgbClr val="0D0D0D"/>
                </a:solidFill>
                <a:latin typeface="Arial"/>
                <a:cs typeface="Arial"/>
              </a:rPr>
              <a:t>This</a:t>
            </a:r>
            <a:r>
              <a:rPr sz="2400" spc="-27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0D0D0D"/>
                </a:solidFill>
                <a:latin typeface="Arial"/>
                <a:cs typeface="Arial"/>
              </a:rPr>
              <a:t>instruction</a:t>
            </a:r>
            <a:r>
              <a:rPr sz="2400" spc="-2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0D0D0D"/>
                </a:solidFill>
                <a:latin typeface="Arial"/>
                <a:cs typeface="Arial"/>
              </a:rPr>
              <a:t>determines</a:t>
            </a:r>
            <a:r>
              <a:rPr sz="2400" spc="-2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0D0D0D"/>
                </a:solidFill>
                <a:latin typeface="Arial"/>
                <a:cs typeface="Arial"/>
              </a:rPr>
              <a:t>how</a:t>
            </a:r>
            <a:r>
              <a:rPr sz="2400" spc="-2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sz="2400" spc="-26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D0D0D"/>
                </a:solidFill>
                <a:latin typeface="Arial"/>
                <a:cs typeface="Arial"/>
              </a:rPr>
              <a:t>cursor</a:t>
            </a:r>
            <a:r>
              <a:rPr sz="2400" spc="-2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0D0D0D"/>
                </a:solidFill>
                <a:latin typeface="Arial"/>
                <a:cs typeface="Arial"/>
              </a:rPr>
              <a:t>will</a:t>
            </a:r>
            <a:r>
              <a:rPr sz="2400" spc="-2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D0D0D"/>
                </a:solidFill>
                <a:latin typeface="Arial"/>
                <a:cs typeface="Arial"/>
              </a:rPr>
              <a:t>move.</a:t>
            </a:r>
            <a:endParaRPr sz="2400">
              <a:latin typeface="Arial"/>
              <a:cs typeface="Arial"/>
            </a:endParaRPr>
          </a:p>
          <a:p>
            <a:pPr marL="291465" marR="5080" indent="-278765">
              <a:lnSpc>
                <a:spcPct val="101499"/>
              </a:lnSpc>
              <a:spcBef>
                <a:spcPts val="409"/>
              </a:spcBef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To move from </a:t>
            </a:r>
            <a:r>
              <a:rPr sz="2400" spc="-5" dirty="0">
                <a:solidFill>
                  <a:srgbClr val="0D0D0D"/>
                </a:solidFill>
                <a:latin typeface="Arial"/>
                <a:cs typeface="Arial"/>
              </a:rPr>
              <a:t>left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to right </a:t>
            </a:r>
            <a:r>
              <a:rPr sz="2400" spc="-5" dirty="0">
                <a:solidFill>
                  <a:srgbClr val="0D0D0D"/>
                </a:solidFill>
                <a:latin typeface="Arial"/>
                <a:cs typeface="Arial"/>
              </a:rPr>
              <a:t>(normal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movement </a:t>
            </a:r>
            <a:r>
              <a:rPr sz="2400" spc="-5" dirty="0">
                <a:solidFill>
                  <a:srgbClr val="0D0D0D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the  cursor)</a:t>
            </a:r>
            <a:r>
              <a:rPr sz="24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I/D=1.</a:t>
            </a: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640"/>
              </a:spcBef>
              <a:buChar char="•"/>
              <a:tabLst>
                <a:tab pos="297815" algn="l"/>
                <a:tab pos="298450" algn="l"/>
                <a:tab pos="680720" algn="l"/>
                <a:tab pos="2622550" algn="l"/>
                <a:tab pos="3886200" algn="l"/>
              </a:tabLst>
            </a:pP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S	</a:t>
            </a:r>
            <a:r>
              <a:rPr sz="2400" spc="-70" dirty="0">
                <a:solidFill>
                  <a:srgbClr val="0D0D0D"/>
                </a:solidFill>
                <a:latin typeface="Arial"/>
                <a:cs typeface="Arial"/>
              </a:rPr>
              <a:t>is </a:t>
            </a:r>
            <a:r>
              <a:rPr sz="2400" spc="-105" dirty="0">
                <a:solidFill>
                  <a:srgbClr val="0D0D0D"/>
                </a:solidFill>
                <a:latin typeface="Arial"/>
                <a:cs typeface="Arial"/>
              </a:rPr>
              <a:t>used</a:t>
            </a:r>
            <a:r>
              <a:rPr sz="2400" spc="-459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0D0D0D"/>
                </a:solidFill>
                <a:latin typeface="Arial"/>
                <a:cs typeface="Arial"/>
              </a:rPr>
              <a:t>to</a:t>
            </a:r>
            <a:r>
              <a:rPr sz="2400" spc="-26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D0D0D"/>
                </a:solidFill>
                <a:latin typeface="Arial"/>
                <a:cs typeface="Arial"/>
              </a:rPr>
              <a:t>shift.	</a:t>
            </a:r>
            <a:r>
              <a:rPr sz="2400" spc="-5" dirty="0">
                <a:solidFill>
                  <a:srgbClr val="0D0D0D"/>
                </a:solidFill>
                <a:latin typeface="Arial"/>
                <a:cs typeface="Arial"/>
              </a:rPr>
              <a:t>Usually,	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S=0.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8792" y="220286"/>
            <a:ext cx="295101" cy="5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95737" y="246063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4">
                <a:moveTo>
                  <a:pt x="0" y="0"/>
                </a:moveTo>
                <a:lnTo>
                  <a:pt x="0" y="349444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36782" y="504804"/>
            <a:ext cx="117909" cy="115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7449" y="620713"/>
            <a:ext cx="6342380" cy="386080"/>
          </a:xfrm>
          <a:custGeom>
            <a:avLst/>
            <a:gdLst/>
            <a:ahLst/>
            <a:cxnLst/>
            <a:rect l="l" t="t" r="r" b="b"/>
            <a:pathLst>
              <a:path w="6342380" h="386080">
                <a:moveTo>
                  <a:pt x="6277767" y="0"/>
                </a:moveTo>
                <a:lnTo>
                  <a:pt x="64295" y="0"/>
                </a:lnTo>
                <a:lnTo>
                  <a:pt x="39268" y="5052"/>
                </a:lnTo>
                <a:lnTo>
                  <a:pt x="18831" y="18831"/>
                </a:lnTo>
                <a:lnTo>
                  <a:pt x="5052" y="39268"/>
                </a:lnTo>
                <a:lnTo>
                  <a:pt x="0" y="64295"/>
                </a:lnTo>
                <a:lnTo>
                  <a:pt x="0" y="321466"/>
                </a:lnTo>
                <a:lnTo>
                  <a:pt x="5052" y="346493"/>
                </a:lnTo>
                <a:lnTo>
                  <a:pt x="18831" y="366930"/>
                </a:lnTo>
                <a:lnTo>
                  <a:pt x="39268" y="380709"/>
                </a:lnTo>
                <a:lnTo>
                  <a:pt x="64295" y="385762"/>
                </a:lnTo>
                <a:lnTo>
                  <a:pt x="6277767" y="385762"/>
                </a:lnTo>
                <a:lnTo>
                  <a:pt x="6302793" y="380709"/>
                </a:lnTo>
                <a:lnTo>
                  <a:pt x="6323229" y="366930"/>
                </a:lnTo>
                <a:lnTo>
                  <a:pt x="6337008" y="346493"/>
                </a:lnTo>
                <a:lnTo>
                  <a:pt x="6342061" y="321466"/>
                </a:lnTo>
                <a:lnTo>
                  <a:pt x="6342061" y="64295"/>
                </a:lnTo>
                <a:lnTo>
                  <a:pt x="6337008" y="39268"/>
                </a:lnTo>
                <a:lnTo>
                  <a:pt x="6323229" y="18831"/>
                </a:lnTo>
                <a:lnTo>
                  <a:pt x="6302793" y="5052"/>
                </a:lnTo>
                <a:lnTo>
                  <a:pt x="62777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7449" y="620713"/>
            <a:ext cx="6342380" cy="386080"/>
          </a:xfrm>
          <a:custGeom>
            <a:avLst/>
            <a:gdLst/>
            <a:ahLst/>
            <a:cxnLst/>
            <a:rect l="l" t="t" r="r" b="b"/>
            <a:pathLst>
              <a:path w="6342380" h="386080">
                <a:moveTo>
                  <a:pt x="0" y="64294"/>
                </a:moveTo>
                <a:lnTo>
                  <a:pt x="5052" y="39268"/>
                </a:lnTo>
                <a:lnTo>
                  <a:pt x="18831" y="18831"/>
                </a:lnTo>
                <a:lnTo>
                  <a:pt x="39268" y="5052"/>
                </a:lnTo>
                <a:lnTo>
                  <a:pt x="64295" y="0"/>
                </a:lnTo>
                <a:lnTo>
                  <a:pt x="6277766" y="0"/>
                </a:lnTo>
                <a:lnTo>
                  <a:pt x="6302792" y="5052"/>
                </a:lnTo>
                <a:lnTo>
                  <a:pt x="6323229" y="18831"/>
                </a:lnTo>
                <a:lnTo>
                  <a:pt x="6337008" y="39268"/>
                </a:lnTo>
                <a:lnTo>
                  <a:pt x="6342061" y="64294"/>
                </a:lnTo>
                <a:lnTo>
                  <a:pt x="6342061" y="321466"/>
                </a:lnTo>
                <a:lnTo>
                  <a:pt x="6337008" y="346493"/>
                </a:lnTo>
                <a:lnTo>
                  <a:pt x="6323229" y="366930"/>
                </a:lnTo>
                <a:lnTo>
                  <a:pt x="6302792" y="380709"/>
                </a:lnTo>
                <a:lnTo>
                  <a:pt x="6277766" y="385762"/>
                </a:lnTo>
                <a:lnTo>
                  <a:pt x="64295" y="385762"/>
                </a:lnTo>
                <a:lnTo>
                  <a:pt x="39268" y="380709"/>
                </a:lnTo>
                <a:lnTo>
                  <a:pt x="18831" y="366930"/>
                </a:lnTo>
                <a:lnTo>
                  <a:pt x="5052" y="346493"/>
                </a:lnTo>
                <a:lnTo>
                  <a:pt x="0" y="321466"/>
                </a:lnTo>
                <a:lnTo>
                  <a:pt x="0" y="64294"/>
                </a:lnTo>
                <a:close/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32473" y="663735"/>
            <a:ext cx="2058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800" spc="-5" dirty="0" err="1" smtClean="0"/>
              <a:t>End</a:t>
            </a:r>
            <a:r>
              <a:rPr lang="es-ES" sz="1800" spc="-5" dirty="0" smtClean="0"/>
              <a:t> of </a:t>
            </a:r>
            <a:r>
              <a:rPr lang="es-ES" sz="1800" spc="-5" dirty="0" err="1" smtClean="0"/>
              <a:t>initialization</a:t>
            </a:r>
            <a:endParaRPr sz="1800" dirty="0"/>
          </a:p>
        </p:txBody>
      </p:sp>
      <p:sp>
        <p:nvSpPr>
          <p:cNvPr id="8" name="object 8"/>
          <p:cNvSpPr/>
          <p:nvPr/>
        </p:nvSpPr>
        <p:spPr>
          <a:xfrm>
            <a:off x="3467101" y="1484312"/>
            <a:ext cx="1176020" cy="366395"/>
          </a:xfrm>
          <a:custGeom>
            <a:avLst/>
            <a:gdLst/>
            <a:ahLst/>
            <a:cxnLst/>
            <a:rect l="l" t="t" r="r" b="b"/>
            <a:pathLst>
              <a:path w="1176020" h="366394">
                <a:moveTo>
                  <a:pt x="0" y="0"/>
                </a:moveTo>
                <a:lnTo>
                  <a:pt x="1175543" y="0"/>
                </a:lnTo>
                <a:lnTo>
                  <a:pt x="1175543" y="365920"/>
                </a:lnTo>
                <a:lnTo>
                  <a:pt x="0" y="365920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6012" y="1477962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5">
                <a:moveTo>
                  <a:pt x="0" y="0"/>
                </a:moveTo>
                <a:lnTo>
                  <a:pt x="0" y="744537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69276" y="1477962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5">
                <a:moveTo>
                  <a:pt x="0" y="0"/>
                </a:moveTo>
                <a:lnTo>
                  <a:pt x="0" y="744537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116012" y="1484312"/>
          <a:ext cx="7052308" cy="731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848792" y="1026622"/>
            <a:ext cx="295101" cy="6234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95737" y="1052514"/>
            <a:ext cx="0" cy="407034"/>
          </a:xfrm>
          <a:custGeom>
            <a:avLst/>
            <a:gdLst/>
            <a:ahLst/>
            <a:cxnLst/>
            <a:rect l="l" t="t" r="r" b="b"/>
            <a:pathLst>
              <a:path h="407034">
                <a:moveTo>
                  <a:pt x="0" y="0"/>
                </a:moveTo>
                <a:lnTo>
                  <a:pt x="0" y="406594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36782" y="1368404"/>
            <a:ext cx="117909" cy="1159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8792" y="2177934"/>
            <a:ext cx="295101" cy="5694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95737" y="2205038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0"/>
                </a:moveTo>
                <a:lnTo>
                  <a:pt x="0" y="349444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36782" y="2463779"/>
            <a:ext cx="117909" cy="1159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48792" y="3333403"/>
            <a:ext cx="295101" cy="5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109662" y="2630487"/>
          <a:ext cx="7049767" cy="1070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47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33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3936782" y="3616304"/>
            <a:ext cx="117909" cy="1159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87449" y="3716338"/>
            <a:ext cx="6342380" cy="386080"/>
          </a:xfrm>
          <a:custGeom>
            <a:avLst/>
            <a:gdLst/>
            <a:ahLst/>
            <a:cxnLst/>
            <a:rect l="l" t="t" r="r" b="b"/>
            <a:pathLst>
              <a:path w="6342380" h="386079">
                <a:moveTo>
                  <a:pt x="6277767" y="0"/>
                </a:moveTo>
                <a:lnTo>
                  <a:pt x="64295" y="0"/>
                </a:lnTo>
                <a:lnTo>
                  <a:pt x="39268" y="5052"/>
                </a:lnTo>
                <a:lnTo>
                  <a:pt x="18831" y="18831"/>
                </a:lnTo>
                <a:lnTo>
                  <a:pt x="5052" y="39268"/>
                </a:lnTo>
                <a:lnTo>
                  <a:pt x="0" y="64295"/>
                </a:lnTo>
                <a:lnTo>
                  <a:pt x="0" y="321466"/>
                </a:lnTo>
                <a:lnTo>
                  <a:pt x="5052" y="346492"/>
                </a:lnTo>
                <a:lnTo>
                  <a:pt x="18831" y="366929"/>
                </a:lnTo>
                <a:lnTo>
                  <a:pt x="39268" y="380708"/>
                </a:lnTo>
                <a:lnTo>
                  <a:pt x="64295" y="385761"/>
                </a:lnTo>
                <a:lnTo>
                  <a:pt x="6277767" y="385761"/>
                </a:lnTo>
                <a:lnTo>
                  <a:pt x="6302793" y="380708"/>
                </a:lnTo>
                <a:lnTo>
                  <a:pt x="6323229" y="366929"/>
                </a:lnTo>
                <a:lnTo>
                  <a:pt x="6337008" y="346492"/>
                </a:lnTo>
                <a:lnTo>
                  <a:pt x="6342061" y="321466"/>
                </a:lnTo>
                <a:lnTo>
                  <a:pt x="6342061" y="64295"/>
                </a:lnTo>
                <a:lnTo>
                  <a:pt x="6337008" y="39268"/>
                </a:lnTo>
                <a:lnTo>
                  <a:pt x="6323229" y="18831"/>
                </a:lnTo>
                <a:lnTo>
                  <a:pt x="6302793" y="5052"/>
                </a:lnTo>
                <a:lnTo>
                  <a:pt x="62777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87449" y="3716338"/>
            <a:ext cx="6342380" cy="386080"/>
          </a:xfrm>
          <a:custGeom>
            <a:avLst/>
            <a:gdLst/>
            <a:ahLst/>
            <a:cxnLst/>
            <a:rect l="l" t="t" r="r" b="b"/>
            <a:pathLst>
              <a:path w="6342380" h="386079">
                <a:moveTo>
                  <a:pt x="0" y="64294"/>
                </a:moveTo>
                <a:lnTo>
                  <a:pt x="5052" y="39268"/>
                </a:lnTo>
                <a:lnTo>
                  <a:pt x="18831" y="18831"/>
                </a:lnTo>
                <a:lnTo>
                  <a:pt x="39268" y="5052"/>
                </a:lnTo>
                <a:lnTo>
                  <a:pt x="64295" y="0"/>
                </a:lnTo>
                <a:lnTo>
                  <a:pt x="6277766" y="0"/>
                </a:lnTo>
                <a:lnTo>
                  <a:pt x="6302792" y="5052"/>
                </a:lnTo>
                <a:lnTo>
                  <a:pt x="6323229" y="18831"/>
                </a:lnTo>
                <a:lnTo>
                  <a:pt x="6337008" y="39268"/>
                </a:lnTo>
                <a:lnTo>
                  <a:pt x="6342061" y="64294"/>
                </a:lnTo>
                <a:lnTo>
                  <a:pt x="6342061" y="321466"/>
                </a:lnTo>
                <a:lnTo>
                  <a:pt x="6337008" y="346493"/>
                </a:lnTo>
                <a:lnTo>
                  <a:pt x="6323229" y="366930"/>
                </a:lnTo>
                <a:lnTo>
                  <a:pt x="6302792" y="380709"/>
                </a:lnTo>
                <a:lnTo>
                  <a:pt x="6277766" y="385761"/>
                </a:lnTo>
                <a:lnTo>
                  <a:pt x="64295" y="385761"/>
                </a:lnTo>
                <a:lnTo>
                  <a:pt x="39268" y="380709"/>
                </a:lnTo>
                <a:lnTo>
                  <a:pt x="18831" y="366930"/>
                </a:lnTo>
                <a:lnTo>
                  <a:pt x="5052" y="346493"/>
                </a:lnTo>
                <a:lnTo>
                  <a:pt x="0" y="321466"/>
                </a:lnTo>
                <a:lnTo>
                  <a:pt x="0" y="64294"/>
                </a:lnTo>
                <a:close/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8128" y="3759358"/>
            <a:ext cx="8885872" cy="22852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5540">
              <a:lnSpc>
                <a:spcPct val="100000"/>
              </a:lnSpc>
              <a:spcBef>
                <a:spcPts val="100"/>
              </a:spcBef>
            </a:pPr>
            <a:r>
              <a:rPr lang="es-ES" sz="1800" dirty="0" smtClean="0">
                <a:latin typeface="Arial"/>
                <a:cs typeface="Arial"/>
              </a:rPr>
              <a:t>	</a:t>
            </a:r>
            <a:r>
              <a:rPr lang="es-ES" sz="1800" dirty="0" err="1" smtClean="0">
                <a:latin typeface="Arial"/>
                <a:cs typeface="Arial"/>
              </a:rPr>
              <a:t>Wait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&gt; 53 us </a:t>
            </a:r>
            <a:r>
              <a:rPr sz="1800" dirty="0" smtClean="0">
                <a:latin typeface="Arial"/>
                <a:cs typeface="Arial"/>
              </a:rPr>
              <a:t>o</a:t>
            </a:r>
            <a:r>
              <a:rPr lang="es-ES" sz="1800" dirty="0" smtClean="0">
                <a:latin typeface="Arial"/>
                <a:cs typeface="Arial"/>
              </a:rPr>
              <a:t>r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lang="es-ES" sz="1800" spc="-5" dirty="0" err="1" smtClean="0">
                <a:latin typeface="Arial"/>
                <a:cs typeface="Arial"/>
              </a:rPr>
              <a:t>until</a:t>
            </a:r>
            <a:r>
              <a:rPr lang="es-ES" sz="1800" spc="-5" dirty="0" smtClean="0">
                <a:latin typeface="Arial"/>
                <a:cs typeface="Arial"/>
              </a:rPr>
              <a:t> </a:t>
            </a:r>
            <a:r>
              <a:rPr lang="es-ES" sz="1800" spc="-5" dirty="0" err="1" smtClean="0">
                <a:latin typeface="Arial"/>
                <a:cs typeface="Arial"/>
              </a:rPr>
              <a:t>the</a:t>
            </a:r>
            <a:r>
              <a:rPr lang="es-ES" sz="1800" spc="-5" dirty="0" smtClean="0">
                <a:latin typeface="Arial"/>
                <a:cs typeface="Arial"/>
              </a:rPr>
              <a:t> </a:t>
            </a:r>
            <a:r>
              <a:rPr sz="1800" dirty="0" smtClean="0">
                <a:latin typeface="Arial"/>
                <a:cs typeface="Arial"/>
              </a:rPr>
              <a:t>BUSY(DB7</a:t>
            </a:r>
            <a:r>
              <a:rPr sz="1800" dirty="0">
                <a:latin typeface="Arial"/>
                <a:cs typeface="Arial"/>
              </a:rPr>
              <a:t>) </a:t>
            </a:r>
            <a:r>
              <a:rPr lang="es-ES" sz="1800" spc="-5" dirty="0" smtClean="0">
                <a:latin typeface="Arial"/>
                <a:cs typeface="Arial"/>
              </a:rPr>
              <a:t>bit </a:t>
            </a:r>
            <a:r>
              <a:rPr lang="es-ES" sz="1800" spc="-5" dirty="0" err="1" smtClean="0">
                <a:latin typeface="Arial"/>
                <a:cs typeface="Arial"/>
              </a:rPr>
              <a:t>is</a:t>
            </a:r>
            <a:r>
              <a:rPr lang="es-ES" sz="1800" spc="-5" dirty="0" smtClean="0">
                <a:latin typeface="Arial"/>
                <a:cs typeface="Arial"/>
              </a:rPr>
              <a:t> </a:t>
            </a:r>
            <a:r>
              <a:rPr sz="1800" dirty="0" smtClean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lang="es-ES" sz="2400" dirty="0" err="1" smtClean="0">
                <a:solidFill>
                  <a:srgbClr val="0D0D0D"/>
                </a:solidFill>
                <a:latin typeface="Arial"/>
                <a:cs typeface="Arial"/>
              </a:rPr>
              <a:t>Turn</a:t>
            </a:r>
            <a:r>
              <a:rPr lang="es-ES" sz="2400" dirty="0" smtClean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s-ES" sz="2400" dirty="0" err="1" smtClean="0">
                <a:solidFill>
                  <a:srgbClr val="0D0D0D"/>
                </a:solidFill>
                <a:latin typeface="Arial"/>
                <a:cs typeface="Arial"/>
              </a:rPr>
              <a:t>on</a:t>
            </a:r>
            <a:r>
              <a:rPr lang="es-ES" sz="2400" dirty="0" smtClean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s-ES" sz="2400" dirty="0" err="1" smtClean="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lang="es-ES" sz="2400" dirty="0" smtClean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s-ES" sz="2400" dirty="0" err="1" smtClean="0">
                <a:solidFill>
                  <a:srgbClr val="0D0D0D"/>
                </a:solidFill>
                <a:latin typeface="Arial"/>
                <a:cs typeface="Arial"/>
              </a:rPr>
              <a:t>display</a:t>
            </a:r>
            <a:r>
              <a:rPr lang="es-ES" sz="2400" dirty="0" smtClean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 smtClean="0">
                <a:solidFill>
                  <a:srgbClr val="0D0D0D"/>
                </a:solidFill>
                <a:latin typeface="Arial"/>
                <a:cs typeface="Arial"/>
              </a:rPr>
              <a:t>(DB6=1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).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95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C </a:t>
            </a:r>
            <a:r>
              <a:rPr lang="es-ES" sz="2400" dirty="0" err="1" smtClean="0">
                <a:solidFill>
                  <a:srgbClr val="0D0D0D"/>
                </a:solidFill>
                <a:latin typeface="Arial"/>
                <a:cs typeface="Arial"/>
              </a:rPr>
              <a:t>is</a:t>
            </a:r>
            <a:r>
              <a:rPr lang="es-ES" sz="2400" dirty="0" smtClean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s-ES" sz="2400" dirty="0" err="1" smtClean="0">
                <a:solidFill>
                  <a:srgbClr val="0D0D0D"/>
                </a:solidFill>
                <a:latin typeface="Arial"/>
                <a:cs typeface="Arial"/>
              </a:rPr>
              <a:t>used</a:t>
            </a:r>
            <a:r>
              <a:rPr lang="es-ES" sz="2400" dirty="0" smtClean="0">
                <a:solidFill>
                  <a:srgbClr val="0D0D0D"/>
                </a:solidFill>
                <a:latin typeface="Arial"/>
                <a:cs typeface="Arial"/>
              </a:rPr>
              <a:t> to </a:t>
            </a:r>
            <a:r>
              <a:rPr lang="es-ES" sz="2400" dirty="0" err="1" smtClean="0">
                <a:solidFill>
                  <a:srgbClr val="0D0D0D"/>
                </a:solidFill>
                <a:latin typeface="Arial"/>
                <a:cs typeface="Arial"/>
              </a:rPr>
              <a:t>make</a:t>
            </a:r>
            <a:r>
              <a:rPr lang="es-ES" sz="2400" dirty="0" smtClean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s-ES" sz="2400" dirty="0" err="1" smtClean="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lang="es-ES" sz="2400" dirty="0" smtClean="0">
                <a:solidFill>
                  <a:srgbClr val="0D0D0D"/>
                </a:solidFill>
                <a:latin typeface="Arial"/>
                <a:cs typeface="Arial"/>
              </a:rPr>
              <a:t> cursor visible </a:t>
            </a:r>
            <a:r>
              <a:rPr sz="2400" dirty="0" smtClean="0">
                <a:solidFill>
                  <a:srgbClr val="0D0D0D"/>
                </a:solidFill>
                <a:latin typeface="Arial"/>
                <a:cs typeface="Arial"/>
              </a:rPr>
              <a:t>(C=1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) </a:t>
            </a:r>
            <a:r>
              <a:rPr sz="2400" dirty="0" smtClean="0">
                <a:solidFill>
                  <a:srgbClr val="0D0D0D"/>
                </a:solidFill>
                <a:latin typeface="Arial"/>
                <a:cs typeface="Arial"/>
              </a:rPr>
              <a:t>o</a:t>
            </a:r>
            <a:r>
              <a:rPr lang="es-ES" sz="2400" dirty="0" smtClean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2400" dirty="0" smtClean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invisible</a:t>
            </a:r>
            <a:r>
              <a:rPr sz="2400" spc="-1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(C=0).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20"/>
              </a:spcBef>
              <a:buChar char="•"/>
              <a:tabLst>
                <a:tab pos="469265" algn="l"/>
                <a:tab pos="469900" algn="l"/>
                <a:tab pos="3875404" algn="l"/>
              </a:tabLst>
            </a:pP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B </a:t>
            </a:r>
            <a:r>
              <a:rPr lang="es-ES" sz="2400" dirty="0" err="1" smtClean="0">
                <a:solidFill>
                  <a:srgbClr val="0D0D0D"/>
                </a:solidFill>
                <a:latin typeface="Arial"/>
                <a:cs typeface="Arial"/>
              </a:rPr>
              <a:t>is</a:t>
            </a:r>
            <a:r>
              <a:rPr lang="es-ES" sz="2400" dirty="0" smtClean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s-ES" sz="2400" dirty="0" err="1" smtClean="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sz="2400" spc="10" dirty="0" smtClean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0D0D0D"/>
                </a:solidFill>
                <a:latin typeface="Arial"/>
                <a:cs typeface="Arial"/>
              </a:rPr>
              <a:t>blinking</a:t>
            </a:r>
            <a:r>
              <a:rPr lang="es-ES" sz="2400" spc="-5" dirty="0" smtClean="0">
                <a:solidFill>
                  <a:srgbClr val="0D0D0D"/>
                </a:solidFill>
                <a:latin typeface="Arial"/>
                <a:cs typeface="Arial"/>
              </a:rPr>
              <a:t> bit</a:t>
            </a:r>
            <a:r>
              <a:rPr sz="2400" spc="-5" dirty="0" smtClean="0">
                <a:solidFill>
                  <a:srgbClr val="0D0D0D"/>
                </a:solidFill>
                <a:latin typeface="Arial"/>
                <a:cs typeface="Arial"/>
              </a:rPr>
              <a:t>.</a:t>
            </a:r>
            <a:r>
              <a:rPr lang="es-ES" sz="24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s-ES" sz="2400" spc="-5" dirty="0" err="1" smtClean="0">
                <a:solidFill>
                  <a:srgbClr val="0D0D0D"/>
                </a:solidFill>
                <a:latin typeface="Arial"/>
                <a:cs typeface="Arial"/>
              </a:rPr>
              <a:t>If</a:t>
            </a:r>
            <a:r>
              <a:rPr lang="es-ES" sz="2400" spc="-5" dirty="0" smtClean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 smtClean="0">
                <a:solidFill>
                  <a:srgbClr val="0D0D0D"/>
                </a:solidFill>
                <a:latin typeface="Arial"/>
                <a:cs typeface="Arial"/>
              </a:rPr>
              <a:t>B=1 </a:t>
            </a:r>
            <a:r>
              <a:rPr lang="es-ES" sz="2400" dirty="0" err="1" smtClean="0">
                <a:solidFill>
                  <a:srgbClr val="0D0D0D"/>
                </a:solidFill>
                <a:latin typeface="Arial"/>
                <a:cs typeface="Arial"/>
              </a:rPr>
              <a:t>Blinking</a:t>
            </a:r>
            <a:r>
              <a:rPr lang="es-ES" sz="2400" dirty="0" smtClean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s-ES" sz="2400" dirty="0" err="1" smtClean="0">
                <a:solidFill>
                  <a:srgbClr val="0D0D0D"/>
                </a:solidFill>
                <a:latin typeface="Arial"/>
                <a:cs typeface="Arial"/>
              </a:rPr>
              <a:t>is</a:t>
            </a:r>
            <a:r>
              <a:rPr lang="es-ES" sz="2400" dirty="0" smtClean="0">
                <a:solidFill>
                  <a:srgbClr val="0D0D0D"/>
                </a:solidFill>
                <a:latin typeface="Arial"/>
                <a:cs typeface="Arial"/>
              </a:rPr>
              <a:t> ON</a:t>
            </a:r>
            <a:r>
              <a:rPr sz="2400" dirty="0" smtClean="0">
                <a:solidFill>
                  <a:srgbClr val="0D0D0D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s-ES" sz="2400" b="1" u="heavy" spc="-5" dirty="0" err="1" smtClean="0">
                <a:solidFill>
                  <a:srgbClr val="0D0D0D"/>
                </a:solidFill>
                <a:uFill>
                  <a:solidFill>
                    <a:srgbClr val="0F0F0F"/>
                  </a:solidFill>
                </a:uFill>
                <a:latin typeface="Arial"/>
                <a:cs typeface="Arial"/>
              </a:rPr>
              <a:t>Repeat</a:t>
            </a:r>
            <a:r>
              <a:rPr lang="es-ES" sz="2400" b="1" u="heavy" spc="-5" dirty="0" smtClean="0">
                <a:solidFill>
                  <a:srgbClr val="0D0D0D"/>
                </a:solidFill>
                <a:uFill>
                  <a:solidFill>
                    <a:srgbClr val="0F0F0F"/>
                  </a:solidFill>
                </a:uFill>
                <a:latin typeface="Arial"/>
                <a:cs typeface="Arial"/>
              </a:rPr>
              <a:t> </a:t>
            </a:r>
            <a:r>
              <a:rPr lang="es-ES" sz="2400" b="1" u="heavy" spc="-5" dirty="0" err="1" smtClean="0">
                <a:solidFill>
                  <a:srgbClr val="0D0D0D"/>
                </a:solidFill>
                <a:uFill>
                  <a:solidFill>
                    <a:srgbClr val="0F0F0F"/>
                  </a:solidFill>
                </a:uFill>
                <a:latin typeface="Arial"/>
                <a:cs typeface="Arial"/>
              </a:rPr>
              <a:t>all</a:t>
            </a:r>
            <a:r>
              <a:rPr lang="es-ES" sz="2400" b="1" u="heavy" spc="-5" dirty="0" smtClean="0">
                <a:solidFill>
                  <a:srgbClr val="0D0D0D"/>
                </a:solidFill>
                <a:uFill>
                  <a:solidFill>
                    <a:srgbClr val="0F0F0F"/>
                  </a:solidFill>
                </a:uFill>
                <a:latin typeface="Arial"/>
                <a:cs typeface="Arial"/>
              </a:rPr>
              <a:t> </a:t>
            </a:r>
            <a:r>
              <a:rPr lang="es-ES" sz="2400" b="1" u="heavy" spc="-5" dirty="0" err="1" smtClean="0">
                <a:solidFill>
                  <a:srgbClr val="0D0D0D"/>
                </a:solidFill>
                <a:uFill>
                  <a:solidFill>
                    <a:srgbClr val="0F0F0F"/>
                  </a:solidFill>
                </a:uFill>
                <a:latin typeface="Arial"/>
                <a:cs typeface="Arial"/>
              </a:rPr>
              <a:t>the</a:t>
            </a:r>
            <a:r>
              <a:rPr lang="es-ES" sz="2400" b="1" u="heavy" spc="-5" dirty="0" smtClean="0">
                <a:solidFill>
                  <a:srgbClr val="0D0D0D"/>
                </a:solidFill>
                <a:uFill>
                  <a:solidFill>
                    <a:srgbClr val="0F0F0F"/>
                  </a:solidFill>
                </a:uFill>
                <a:latin typeface="Arial"/>
                <a:cs typeface="Arial"/>
              </a:rPr>
              <a:t> </a:t>
            </a:r>
            <a:r>
              <a:rPr lang="es-ES" sz="2400" b="1" u="heavy" spc="-5" dirty="0" err="1" smtClean="0">
                <a:solidFill>
                  <a:srgbClr val="0D0D0D"/>
                </a:solidFill>
                <a:uFill>
                  <a:solidFill>
                    <a:srgbClr val="0F0F0F"/>
                  </a:solidFill>
                </a:uFill>
                <a:latin typeface="Arial"/>
                <a:cs typeface="Arial"/>
              </a:rPr>
              <a:t>initialization</a:t>
            </a:r>
            <a:r>
              <a:rPr lang="es-ES" sz="2400" b="1" u="heavy" spc="-5" dirty="0" smtClean="0">
                <a:solidFill>
                  <a:srgbClr val="0D0D0D"/>
                </a:solidFill>
                <a:uFill>
                  <a:solidFill>
                    <a:srgbClr val="0F0F0F"/>
                  </a:solidFill>
                </a:uFill>
                <a:latin typeface="Arial"/>
                <a:cs typeface="Arial"/>
              </a:rPr>
              <a:t> </a:t>
            </a:r>
            <a:r>
              <a:rPr lang="es-ES" sz="2400" b="1" u="heavy" spc="-5" dirty="0" err="1" smtClean="0">
                <a:solidFill>
                  <a:srgbClr val="0D0D0D"/>
                </a:solidFill>
                <a:uFill>
                  <a:solidFill>
                    <a:srgbClr val="0F0F0F"/>
                  </a:solidFill>
                </a:uFill>
                <a:latin typeface="Arial"/>
                <a:cs typeface="Arial"/>
              </a:rPr>
              <a:t>process</a:t>
            </a:r>
            <a:r>
              <a:rPr lang="es-ES" sz="2400" b="1" u="heavy" spc="-5" dirty="0" smtClean="0">
                <a:solidFill>
                  <a:srgbClr val="0D0D0D"/>
                </a:solidFill>
                <a:uFill>
                  <a:solidFill>
                    <a:srgbClr val="0F0F0F"/>
                  </a:solidFill>
                </a:uFill>
                <a:latin typeface="Arial"/>
                <a:cs typeface="Arial"/>
              </a:rPr>
              <a:t> 3 times.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955" y="2133600"/>
            <a:ext cx="83058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5400" spc="-5" dirty="0" smtClean="0">
                <a:latin typeface="Arial"/>
                <a:cs typeface="Arial"/>
              </a:rPr>
              <a:t>Display</a:t>
            </a:r>
            <a:r>
              <a:rPr lang="es-ES" sz="5400" spc="-5" dirty="0" smtClean="0">
                <a:latin typeface="Arial"/>
                <a:cs typeface="Arial"/>
              </a:rPr>
              <a:t> </a:t>
            </a:r>
            <a:r>
              <a:rPr sz="5400" dirty="0" smtClean="0">
                <a:latin typeface="Arial"/>
                <a:cs typeface="Arial"/>
              </a:rPr>
              <a:t>characters  </a:t>
            </a:r>
            <a:r>
              <a:rPr sz="5400" spc="-5" dirty="0">
                <a:latin typeface="Arial"/>
                <a:cs typeface="Arial"/>
              </a:rPr>
              <a:t>using</a:t>
            </a:r>
            <a:endParaRPr sz="5400" dirty="0">
              <a:latin typeface="Arial"/>
              <a:cs typeface="Arial"/>
            </a:endParaRPr>
          </a:p>
          <a:p>
            <a:pPr marL="927100" marR="920115" indent="635" algn="ctr">
              <a:lnSpc>
                <a:spcPct val="100000"/>
              </a:lnSpc>
            </a:pPr>
            <a:r>
              <a:rPr sz="5400" dirty="0">
                <a:latin typeface="Arial"/>
                <a:cs typeface="Arial"/>
              </a:rPr>
              <a:t>the  </a:t>
            </a:r>
            <a:r>
              <a:rPr sz="5400" spc="-5" dirty="0">
                <a:latin typeface="Arial"/>
                <a:cs typeface="Arial"/>
              </a:rPr>
              <a:t>LCD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112" y="4119562"/>
            <a:ext cx="7023098" cy="191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Step </a:t>
            </a:r>
            <a:r>
              <a:rPr spc="-5" dirty="0"/>
              <a:t>1: </a:t>
            </a:r>
            <a:r>
              <a:rPr dirty="0"/>
              <a:t>Select the </a:t>
            </a:r>
            <a:r>
              <a:rPr spc="-5" dirty="0"/>
              <a:t>position of </a:t>
            </a:r>
            <a:r>
              <a:rPr dirty="0"/>
              <a:t>the</a:t>
            </a:r>
            <a:r>
              <a:rPr spc="-95" dirty="0"/>
              <a:t> </a:t>
            </a:r>
            <a:r>
              <a:rPr dirty="0"/>
              <a:t>cursor</a:t>
            </a:r>
          </a:p>
        </p:txBody>
      </p:sp>
      <p:sp>
        <p:nvSpPr>
          <p:cNvPr id="4" name="object 4"/>
          <p:cNvSpPr/>
          <p:nvPr/>
        </p:nvSpPr>
        <p:spPr>
          <a:xfrm>
            <a:off x="3276601" y="2205037"/>
            <a:ext cx="1404620" cy="366395"/>
          </a:xfrm>
          <a:custGeom>
            <a:avLst/>
            <a:gdLst/>
            <a:ahLst/>
            <a:cxnLst/>
            <a:rect l="l" t="t" r="r" b="b"/>
            <a:pathLst>
              <a:path w="1404620" h="366394">
                <a:moveTo>
                  <a:pt x="0" y="0"/>
                </a:moveTo>
                <a:lnTo>
                  <a:pt x="1404150" y="0"/>
                </a:lnTo>
                <a:lnTo>
                  <a:pt x="1404150" y="365925"/>
                </a:lnTo>
                <a:lnTo>
                  <a:pt x="0" y="365925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6601" y="3357562"/>
            <a:ext cx="1404620" cy="366395"/>
          </a:xfrm>
          <a:custGeom>
            <a:avLst/>
            <a:gdLst/>
            <a:ahLst/>
            <a:cxnLst/>
            <a:rect l="l" t="t" r="r" b="b"/>
            <a:pathLst>
              <a:path w="1404620" h="366395">
                <a:moveTo>
                  <a:pt x="0" y="0"/>
                </a:moveTo>
                <a:lnTo>
                  <a:pt x="1404150" y="0"/>
                </a:lnTo>
                <a:lnTo>
                  <a:pt x="1404150" y="365912"/>
                </a:lnTo>
                <a:lnTo>
                  <a:pt x="0" y="365912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61966" y="3351215"/>
          <a:ext cx="8439785" cy="744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@DDRAM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@DDRAM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@DDRAM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@DDRAM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692275" y="1341433"/>
            <a:ext cx="6342380" cy="386080"/>
          </a:xfrm>
          <a:custGeom>
            <a:avLst/>
            <a:gdLst/>
            <a:ahLst/>
            <a:cxnLst/>
            <a:rect l="l" t="t" r="r" b="b"/>
            <a:pathLst>
              <a:path w="6342380" h="386080">
                <a:moveTo>
                  <a:pt x="6277762" y="0"/>
                </a:moveTo>
                <a:lnTo>
                  <a:pt x="64300" y="0"/>
                </a:lnTo>
                <a:lnTo>
                  <a:pt x="39272" y="5053"/>
                </a:lnTo>
                <a:lnTo>
                  <a:pt x="18834" y="18834"/>
                </a:lnTo>
                <a:lnTo>
                  <a:pt x="5053" y="39272"/>
                </a:lnTo>
                <a:lnTo>
                  <a:pt x="0" y="64300"/>
                </a:lnTo>
                <a:lnTo>
                  <a:pt x="0" y="321475"/>
                </a:lnTo>
                <a:lnTo>
                  <a:pt x="5053" y="346500"/>
                </a:lnTo>
                <a:lnTo>
                  <a:pt x="18834" y="366934"/>
                </a:lnTo>
                <a:lnTo>
                  <a:pt x="39272" y="380711"/>
                </a:lnTo>
                <a:lnTo>
                  <a:pt x="64300" y="385762"/>
                </a:lnTo>
                <a:lnTo>
                  <a:pt x="6277762" y="385762"/>
                </a:lnTo>
                <a:lnTo>
                  <a:pt x="6302789" y="380711"/>
                </a:lnTo>
                <a:lnTo>
                  <a:pt x="6323228" y="366934"/>
                </a:lnTo>
                <a:lnTo>
                  <a:pt x="6337009" y="346500"/>
                </a:lnTo>
                <a:lnTo>
                  <a:pt x="6342062" y="321475"/>
                </a:lnTo>
                <a:lnTo>
                  <a:pt x="6342062" y="64300"/>
                </a:lnTo>
                <a:lnTo>
                  <a:pt x="6337009" y="39272"/>
                </a:lnTo>
                <a:lnTo>
                  <a:pt x="6323228" y="18834"/>
                </a:lnTo>
                <a:lnTo>
                  <a:pt x="6302789" y="5053"/>
                </a:lnTo>
                <a:lnTo>
                  <a:pt x="6277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2275" y="1341439"/>
            <a:ext cx="6339205" cy="386080"/>
          </a:xfrm>
          <a:custGeom>
            <a:avLst/>
            <a:gdLst/>
            <a:ahLst/>
            <a:cxnLst/>
            <a:rect l="l" t="t" r="r" b="b"/>
            <a:pathLst>
              <a:path w="6339205" h="386080">
                <a:moveTo>
                  <a:pt x="0" y="64262"/>
                </a:moveTo>
                <a:lnTo>
                  <a:pt x="5050" y="39248"/>
                </a:lnTo>
                <a:lnTo>
                  <a:pt x="18821" y="18821"/>
                </a:lnTo>
                <a:lnTo>
                  <a:pt x="39248" y="5050"/>
                </a:lnTo>
                <a:lnTo>
                  <a:pt x="64262" y="0"/>
                </a:lnTo>
                <a:lnTo>
                  <a:pt x="6274566" y="0"/>
                </a:lnTo>
                <a:lnTo>
                  <a:pt x="6299580" y="5050"/>
                </a:lnTo>
                <a:lnTo>
                  <a:pt x="6320006" y="18821"/>
                </a:lnTo>
                <a:lnTo>
                  <a:pt x="6333778" y="39248"/>
                </a:lnTo>
                <a:lnTo>
                  <a:pt x="6338828" y="64262"/>
                </a:lnTo>
                <a:lnTo>
                  <a:pt x="6338828" y="321302"/>
                </a:lnTo>
                <a:lnTo>
                  <a:pt x="6333778" y="346316"/>
                </a:lnTo>
                <a:lnTo>
                  <a:pt x="6320006" y="366743"/>
                </a:lnTo>
                <a:lnTo>
                  <a:pt x="6299580" y="380515"/>
                </a:lnTo>
                <a:lnTo>
                  <a:pt x="6274566" y="385565"/>
                </a:lnTo>
                <a:lnTo>
                  <a:pt x="64262" y="385565"/>
                </a:lnTo>
                <a:lnTo>
                  <a:pt x="39248" y="380515"/>
                </a:lnTo>
                <a:lnTo>
                  <a:pt x="18821" y="366743"/>
                </a:lnTo>
                <a:lnTo>
                  <a:pt x="5050" y="346316"/>
                </a:lnTo>
                <a:lnTo>
                  <a:pt x="0" y="321302"/>
                </a:lnTo>
                <a:lnTo>
                  <a:pt x="0" y="64262"/>
                </a:lnTo>
                <a:close/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15654" y="821918"/>
            <a:ext cx="5488305" cy="86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(instruction)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180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until </a:t>
            </a:r>
            <a:r>
              <a:rPr sz="1800" dirty="0">
                <a:latin typeface="Arial"/>
                <a:cs typeface="Arial"/>
              </a:rPr>
              <a:t>the BUSY(DB7) </a:t>
            </a:r>
            <a:r>
              <a:rPr sz="1800" spc="-5" dirty="0">
                <a:latin typeface="Arial"/>
                <a:cs typeface="Arial"/>
              </a:rPr>
              <a:t>bit 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61966" y="2198690"/>
          <a:ext cx="8439785" cy="1081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@DDRAM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@DDRAM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@DDRAM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93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919451" y="1745672"/>
            <a:ext cx="295101" cy="569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67175" y="1773238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0"/>
                </a:moveTo>
                <a:lnTo>
                  <a:pt x="0" y="349266"/>
                </a:lnTo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08221" y="2031975"/>
            <a:ext cx="117906" cy="115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19451" y="2896984"/>
            <a:ext cx="295101" cy="5694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08221" y="3182912"/>
            <a:ext cx="117906" cy="115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7197"/>
            <a:ext cx="7280909" cy="77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5"/>
              </a:lnSpc>
              <a:spcBef>
                <a:spcPts val="100"/>
              </a:spcBef>
            </a:pPr>
            <a:r>
              <a:rPr dirty="0"/>
              <a:t>Step </a:t>
            </a:r>
            <a:r>
              <a:rPr spc="-5" dirty="0"/>
              <a:t>2: </a:t>
            </a:r>
            <a:r>
              <a:rPr dirty="0"/>
              <a:t>Write </a:t>
            </a:r>
            <a:r>
              <a:rPr spc="-5" dirty="0"/>
              <a:t>an </a:t>
            </a:r>
            <a:r>
              <a:rPr dirty="0"/>
              <a:t>ASCII character to the</a:t>
            </a:r>
            <a:r>
              <a:rPr spc="-80" dirty="0"/>
              <a:t> </a:t>
            </a:r>
            <a:r>
              <a:rPr spc="-5" dirty="0"/>
              <a:t>LCD.</a:t>
            </a:r>
          </a:p>
          <a:p>
            <a:pPr marR="5080" algn="r">
              <a:lnSpc>
                <a:spcPts val="2715"/>
              </a:lnSpc>
            </a:pPr>
            <a:r>
              <a:rPr sz="2400" i="1" dirty="0">
                <a:latin typeface="Arial"/>
                <a:cs typeface="Arial"/>
              </a:rPr>
              <a:t>(data)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76601" y="2697162"/>
            <a:ext cx="1404620" cy="366395"/>
          </a:xfrm>
          <a:custGeom>
            <a:avLst/>
            <a:gdLst/>
            <a:ahLst/>
            <a:cxnLst/>
            <a:rect l="l" t="t" r="r" b="b"/>
            <a:pathLst>
              <a:path w="1404620" h="366394">
                <a:moveTo>
                  <a:pt x="0" y="0"/>
                </a:moveTo>
                <a:lnTo>
                  <a:pt x="1404150" y="0"/>
                </a:lnTo>
                <a:lnTo>
                  <a:pt x="1404150" y="365925"/>
                </a:lnTo>
                <a:lnTo>
                  <a:pt x="0" y="365925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6601" y="3849687"/>
            <a:ext cx="1404620" cy="366395"/>
          </a:xfrm>
          <a:custGeom>
            <a:avLst/>
            <a:gdLst/>
            <a:ahLst/>
            <a:cxnLst/>
            <a:rect l="l" t="t" r="r" b="b"/>
            <a:pathLst>
              <a:path w="1404620" h="366395">
                <a:moveTo>
                  <a:pt x="0" y="0"/>
                </a:moveTo>
                <a:lnTo>
                  <a:pt x="1404150" y="0"/>
                </a:lnTo>
                <a:lnTo>
                  <a:pt x="1404150" y="365912"/>
                </a:lnTo>
                <a:lnTo>
                  <a:pt x="0" y="365912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1966" y="3843340"/>
          <a:ext cx="8439785" cy="744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ASCII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[3]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ASCII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[2]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ASCII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[1]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ASCII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692275" y="1833558"/>
            <a:ext cx="6342380" cy="386080"/>
          </a:xfrm>
          <a:custGeom>
            <a:avLst/>
            <a:gdLst/>
            <a:ahLst/>
            <a:cxnLst/>
            <a:rect l="l" t="t" r="r" b="b"/>
            <a:pathLst>
              <a:path w="6342380" h="386080">
                <a:moveTo>
                  <a:pt x="6277762" y="0"/>
                </a:moveTo>
                <a:lnTo>
                  <a:pt x="64300" y="0"/>
                </a:lnTo>
                <a:lnTo>
                  <a:pt x="39272" y="5053"/>
                </a:lnTo>
                <a:lnTo>
                  <a:pt x="18834" y="18834"/>
                </a:lnTo>
                <a:lnTo>
                  <a:pt x="5053" y="39272"/>
                </a:lnTo>
                <a:lnTo>
                  <a:pt x="0" y="64300"/>
                </a:lnTo>
                <a:lnTo>
                  <a:pt x="0" y="321475"/>
                </a:lnTo>
                <a:lnTo>
                  <a:pt x="5053" y="346500"/>
                </a:lnTo>
                <a:lnTo>
                  <a:pt x="18834" y="366934"/>
                </a:lnTo>
                <a:lnTo>
                  <a:pt x="39272" y="380711"/>
                </a:lnTo>
                <a:lnTo>
                  <a:pt x="64300" y="385762"/>
                </a:lnTo>
                <a:lnTo>
                  <a:pt x="6277762" y="385762"/>
                </a:lnTo>
                <a:lnTo>
                  <a:pt x="6302789" y="380711"/>
                </a:lnTo>
                <a:lnTo>
                  <a:pt x="6323228" y="366934"/>
                </a:lnTo>
                <a:lnTo>
                  <a:pt x="6337009" y="346500"/>
                </a:lnTo>
                <a:lnTo>
                  <a:pt x="6342062" y="321475"/>
                </a:lnTo>
                <a:lnTo>
                  <a:pt x="6342062" y="64300"/>
                </a:lnTo>
                <a:lnTo>
                  <a:pt x="6337009" y="39272"/>
                </a:lnTo>
                <a:lnTo>
                  <a:pt x="6323228" y="18834"/>
                </a:lnTo>
                <a:lnTo>
                  <a:pt x="6302789" y="5053"/>
                </a:lnTo>
                <a:lnTo>
                  <a:pt x="6277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2275" y="1833563"/>
            <a:ext cx="6339205" cy="386080"/>
          </a:xfrm>
          <a:custGeom>
            <a:avLst/>
            <a:gdLst/>
            <a:ahLst/>
            <a:cxnLst/>
            <a:rect l="l" t="t" r="r" b="b"/>
            <a:pathLst>
              <a:path w="6339205" h="386080">
                <a:moveTo>
                  <a:pt x="0" y="64262"/>
                </a:moveTo>
                <a:lnTo>
                  <a:pt x="5050" y="39248"/>
                </a:lnTo>
                <a:lnTo>
                  <a:pt x="18821" y="18821"/>
                </a:lnTo>
                <a:lnTo>
                  <a:pt x="39248" y="5050"/>
                </a:lnTo>
                <a:lnTo>
                  <a:pt x="64262" y="0"/>
                </a:lnTo>
                <a:lnTo>
                  <a:pt x="6274566" y="0"/>
                </a:lnTo>
                <a:lnTo>
                  <a:pt x="6299580" y="5050"/>
                </a:lnTo>
                <a:lnTo>
                  <a:pt x="6320006" y="18821"/>
                </a:lnTo>
                <a:lnTo>
                  <a:pt x="6333778" y="39248"/>
                </a:lnTo>
                <a:lnTo>
                  <a:pt x="6338828" y="64262"/>
                </a:lnTo>
                <a:lnTo>
                  <a:pt x="6338828" y="321302"/>
                </a:lnTo>
                <a:lnTo>
                  <a:pt x="6333778" y="346316"/>
                </a:lnTo>
                <a:lnTo>
                  <a:pt x="6320006" y="366743"/>
                </a:lnTo>
                <a:lnTo>
                  <a:pt x="6299580" y="380515"/>
                </a:lnTo>
                <a:lnTo>
                  <a:pt x="6274566" y="385565"/>
                </a:lnTo>
                <a:lnTo>
                  <a:pt x="64262" y="385565"/>
                </a:lnTo>
                <a:lnTo>
                  <a:pt x="39248" y="380515"/>
                </a:lnTo>
                <a:lnTo>
                  <a:pt x="18821" y="366743"/>
                </a:lnTo>
                <a:lnTo>
                  <a:pt x="5050" y="346316"/>
                </a:lnTo>
                <a:lnTo>
                  <a:pt x="0" y="321302"/>
                </a:lnTo>
                <a:lnTo>
                  <a:pt x="0" y="64262"/>
                </a:lnTo>
                <a:close/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15654" y="1876590"/>
            <a:ext cx="3366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until </a:t>
            </a:r>
            <a:r>
              <a:rPr sz="1800" dirty="0">
                <a:latin typeface="Arial"/>
                <a:cs typeface="Arial"/>
              </a:rPr>
              <a:t>the Busy (DB7) </a:t>
            </a:r>
            <a:r>
              <a:rPr sz="1800" spc="-5" dirty="0">
                <a:latin typeface="Arial"/>
                <a:cs typeface="Arial"/>
              </a:rPr>
              <a:t>bit is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61966" y="2690815"/>
          <a:ext cx="8439785" cy="1083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ASCII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[7]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ASCII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[6]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ASCII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[5]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ASCII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[4]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52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919451" y="2240280"/>
            <a:ext cx="295101" cy="5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67175" y="2265363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0"/>
                </a:moveTo>
                <a:lnTo>
                  <a:pt x="0" y="349266"/>
                </a:lnTo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08221" y="2524100"/>
            <a:ext cx="117906" cy="11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19451" y="3391592"/>
            <a:ext cx="295101" cy="5694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8221" y="3676625"/>
            <a:ext cx="117906" cy="11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6209"/>
            <a:ext cx="3481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Extra</a:t>
            </a:r>
            <a:r>
              <a:rPr sz="3600" spc="-90" dirty="0"/>
              <a:t> </a:t>
            </a:r>
            <a:r>
              <a:rPr sz="3600" spc="-5" dirty="0"/>
              <a:t>information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51" y="1555343"/>
            <a:ext cx="7543165" cy="248285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800" b="1" spc="-5" dirty="0">
                <a:solidFill>
                  <a:srgbClr val="0D0D0D"/>
                </a:solidFill>
                <a:latin typeface="Arial"/>
                <a:cs typeface="Arial"/>
              </a:rPr>
              <a:t>Datasheet Hitachi</a:t>
            </a:r>
            <a:r>
              <a:rPr sz="2800" b="1" spc="-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D0D0D"/>
                </a:solidFill>
                <a:latin typeface="Arial"/>
                <a:cs typeface="Arial"/>
              </a:rPr>
              <a:t>HD4478U:</a:t>
            </a:r>
            <a:endParaRPr sz="28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Page. 24: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Instructions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sz="2800" spc="-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LCD.</a:t>
            </a:r>
            <a:endParaRPr sz="2800">
              <a:latin typeface="Arial"/>
              <a:cs typeface="Arial"/>
            </a:endParaRPr>
          </a:p>
          <a:p>
            <a:pPr marL="520065" marR="5080" indent="-507365">
              <a:lnSpc>
                <a:spcPct val="102000"/>
              </a:lnSpc>
              <a:spcBef>
                <a:spcPts val="50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Page. 12: Relation between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address of 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sz="2800" spc="3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DDRAM</a:t>
            </a:r>
            <a:r>
              <a:rPr sz="2800" spc="36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sz="2800" spc="36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sz="2800" spc="3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position</a:t>
            </a:r>
            <a:r>
              <a:rPr sz="2800" spc="36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of</a:t>
            </a:r>
            <a:r>
              <a:rPr sz="2800" spc="3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sz="2800" spc="36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cursor.</a:t>
            </a:r>
            <a:endParaRPr sz="28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Page. 58: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Timing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 diagrams.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6387" y="2286000"/>
            <a:ext cx="6096000" cy="4571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7550" y="1653032"/>
            <a:ext cx="6348730" cy="103505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526415" indent="-513715">
              <a:lnSpc>
                <a:spcPct val="100000"/>
              </a:lnSpc>
              <a:spcBef>
                <a:spcPts val="710"/>
              </a:spcBef>
              <a:buClr>
                <a:srgbClr val="0D0D0D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0F0F0F"/>
                </a:solidFill>
                <a:latin typeface="Arial"/>
                <a:cs typeface="Arial"/>
              </a:rPr>
              <a:t>Configuration and initialization</a:t>
            </a:r>
            <a:r>
              <a:rPr sz="2800" spc="-85" dirty="0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F0F0F"/>
                </a:solidFill>
                <a:latin typeface="Arial"/>
                <a:cs typeface="Arial"/>
              </a:rPr>
              <a:t>stage.</a:t>
            </a:r>
            <a:endParaRPr sz="28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615"/>
              </a:spcBef>
              <a:buClr>
                <a:srgbClr val="0D0D0D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800" dirty="0">
                <a:solidFill>
                  <a:srgbClr val="0F0F0F"/>
                </a:solidFill>
                <a:latin typeface="Arial"/>
                <a:cs typeface="Arial"/>
              </a:rPr>
              <a:t>Write the </a:t>
            </a:r>
            <a:r>
              <a:rPr sz="2800" spc="-5" dirty="0">
                <a:solidFill>
                  <a:srgbClr val="0F0F0F"/>
                </a:solidFill>
                <a:latin typeface="Arial"/>
                <a:cs typeface="Arial"/>
              </a:rPr>
              <a:t>data </a:t>
            </a:r>
            <a:r>
              <a:rPr sz="2800" dirty="0">
                <a:solidFill>
                  <a:srgbClr val="0F0F0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0F0F0F"/>
                </a:solidFill>
                <a:latin typeface="Arial"/>
                <a:cs typeface="Arial"/>
              </a:rPr>
              <a:t>be</a:t>
            </a:r>
            <a:r>
              <a:rPr sz="2800" spc="-35" dirty="0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F0F0F"/>
                </a:solidFill>
                <a:latin typeface="Arial"/>
                <a:cs typeface="Arial"/>
              </a:rPr>
              <a:t>displayed.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506209"/>
            <a:ext cx="5208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How does </a:t>
            </a:r>
            <a:r>
              <a:rPr sz="3600" dirty="0"/>
              <a:t>the </a:t>
            </a:r>
            <a:r>
              <a:rPr sz="3600" spc="-5" dirty="0"/>
              <a:t>LCD</a:t>
            </a:r>
            <a:r>
              <a:rPr sz="3600" spc="-90" dirty="0"/>
              <a:t> </a:t>
            </a:r>
            <a:r>
              <a:rPr sz="3600" spc="-5" dirty="0"/>
              <a:t>work?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9037" y="1196975"/>
            <a:ext cx="6813550" cy="4968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06209"/>
            <a:ext cx="1322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Pinout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6209"/>
            <a:ext cx="1195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Steps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619" y="1328483"/>
            <a:ext cx="5447030" cy="276161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330"/>
              </a:spcBef>
            </a:pPr>
            <a:r>
              <a:rPr sz="2200" dirty="0">
                <a:solidFill>
                  <a:srgbClr val="0D0D0D"/>
                </a:solidFill>
                <a:latin typeface="Arial"/>
                <a:cs typeface="Arial"/>
              </a:rPr>
              <a:t>For </a:t>
            </a: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each data or</a:t>
            </a:r>
            <a:r>
              <a:rPr sz="22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instruction:</a:t>
            </a:r>
            <a:endParaRPr sz="2200">
              <a:latin typeface="Arial"/>
              <a:cs typeface="Arial"/>
            </a:endParaRPr>
          </a:p>
          <a:p>
            <a:pPr marL="527050" indent="-514350">
              <a:lnSpc>
                <a:spcPts val="2620"/>
              </a:lnSpc>
              <a:spcBef>
                <a:spcPts val="229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200" dirty="0">
                <a:solidFill>
                  <a:srgbClr val="0D0D0D"/>
                </a:solidFill>
                <a:latin typeface="Arial"/>
                <a:cs typeface="Arial"/>
              </a:rPr>
              <a:t>Set </a:t>
            </a: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R/!W and RS with </a:t>
            </a:r>
            <a:r>
              <a:rPr sz="220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desired</a:t>
            </a:r>
            <a:r>
              <a:rPr sz="2200" spc="-7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D0D0D"/>
                </a:solidFill>
                <a:latin typeface="Arial"/>
                <a:cs typeface="Arial"/>
              </a:rPr>
              <a:t>value</a:t>
            </a:r>
            <a:endParaRPr sz="2200">
              <a:latin typeface="Arial"/>
              <a:cs typeface="Arial"/>
            </a:endParaRPr>
          </a:p>
          <a:p>
            <a:pPr marL="527050" indent="-514350">
              <a:lnSpc>
                <a:spcPts val="2600"/>
              </a:lnSpc>
              <a:buAutoNum type="arabicPeriod"/>
              <a:tabLst>
                <a:tab pos="527050" algn="l"/>
                <a:tab pos="527685" algn="l"/>
              </a:tabLst>
            </a:pPr>
            <a:r>
              <a:rPr sz="2200" dirty="0">
                <a:solidFill>
                  <a:srgbClr val="0D0D0D"/>
                </a:solidFill>
                <a:latin typeface="Arial"/>
                <a:cs typeface="Arial"/>
              </a:rPr>
              <a:t>Wait &gt; </a:t>
            </a: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60</a:t>
            </a:r>
            <a:r>
              <a:rPr sz="22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ns.</a:t>
            </a:r>
            <a:endParaRPr sz="2200">
              <a:latin typeface="Arial"/>
              <a:cs typeface="Arial"/>
            </a:endParaRPr>
          </a:p>
          <a:p>
            <a:pPr marL="527050" indent="-514350">
              <a:lnSpc>
                <a:spcPts val="2620"/>
              </a:lnSpc>
              <a:buAutoNum type="arabicPeriod"/>
              <a:tabLst>
                <a:tab pos="527050" algn="l"/>
                <a:tab pos="527685" algn="l"/>
              </a:tabLst>
            </a:pPr>
            <a:r>
              <a:rPr sz="2200" dirty="0">
                <a:solidFill>
                  <a:srgbClr val="0D0D0D"/>
                </a:solidFill>
                <a:latin typeface="Arial"/>
                <a:cs typeface="Arial"/>
              </a:rPr>
              <a:t>Set Enable to</a:t>
            </a:r>
            <a:r>
              <a:rPr sz="2200" spc="-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1.</a:t>
            </a:r>
            <a:endParaRPr sz="2200">
              <a:latin typeface="Arial"/>
              <a:cs typeface="Arial"/>
            </a:endParaRPr>
          </a:p>
          <a:p>
            <a:pPr marL="527050" indent="-514350">
              <a:lnSpc>
                <a:spcPts val="2620"/>
              </a:lnSpc>
              <a:spcBef>
                <a:spcPts val="60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200" dirty="0">
                <a:solidFill>
                  <a:srgbClr val="0D0D0D"/>
                </a:solidFill>
                <a:latin typeface="Arial"/>
                <a:cs typeface="Arial"/>
              </a:rPr>
              <a:t>Wait &gt; </a:t>
            </a: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230</a:t>
            </a:r>
            <a:r>
              <a:rPr sz="22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ns.</a:t>
            </a:r>
            <a:endParaRPr sz="2200">
              <a:latin typeface="Arial"/>
              <a:cs typeface="Arial"/>
            </a:endParaRPr>
          </a:p>
          <a:p>
            <a:pPr marL="527050" indent="-514350">
              <a:lnSpc>
                <a:spcPts val="2620"/>
              </a:lnSpc>
              <a:buAutoNum type="arabicPeriod"/>
              <a:tabLst>
                <a:tab pos="527050" algn="l"/>
                <a:tab pos="527685" algn="l"/>
              </a:tabLst>
            </a:pP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Place </a:t>
            </a:r>
            <a:r>
              <a:rPr sz="220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bits</a:t>
            </a:r>
            <a:r>
              <a:rPr sz="2200" spc="-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DB7..DB4.</a:t>
            </a:r>
            <a:endParaRPr sz="2200">
              <a:latin typeface="Arial"/>
              <a:cs typeface="Arial"/>
            </a:endParaRPr>
          </a:p>
          <a:p>
            <a:pPr marL="527050" indent="-514350">
              <a:lnSpc>
                <a:spcPts val="2620"/>
              </a:lnSpc>
              <a:spcBef>
                <a:spcPts val="55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200" dirty="0">
                <a:solidFill>
                  <a:srgbClr val="0D0D0D"/>
                </a:solidFill>
                <a:latin typeface="Arial"/>
                <a:cs typeface="Arial"/>
              </a:rPr>
              <a:t>Wait &gt; </a:t>
            </a: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230</a:t>
            </a:r>
            <a:r>
              <a:rPr sz="22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ns.</a:t>
            </a:r>
            <a:endParaRPr sz="2200">
              <a:latin typeface="Arial"/>
              <a:cs typeface="Arial"/>
            </a:endParaRPr>
          </a:p>
          <a:p>
            <a:pPr marL="527050" indent="-514350">
              <a:lnSpc>
                <a:spcPts val="2620"/>
              </a:lnSpc>
              <a:buAutoNum type="arabicPeriod"/>
              <a:tabLst>
                <a:tab pos="527050" algn="l"/>
                <a:tab pos="527685" algn="l"/>
              </a:tabLst>
            </a:pP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Clear </a:t>
            </a:r>
            <a:r>
              <a:rPr sz="2200" dirty="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 Enable.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1966" y="4430715"/>
          <a:ext cx="8225155" cy="1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9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49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9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write instructions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the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LCD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9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To read the Busy flag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(DB7)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9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write our data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the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LCD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615" y="374650"/>
            <a:ext cx="4514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Writing a </a:t>
            </a:r>
            <a:r>
              <a:rPr sz="3000" spc="-5" dirty="0"/>
              <a:t>4-bits</a:t>
            </a:r>
            <a:r>
              <a:rPr sz="3000" spc="-90" dirty="0"/>
              <a:t> </a:t>
            </a:r>
            <a:r>
              <a:rPr sz="3000" spc="-5" dirty="0"/>
              <a:t>instruction: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2452434" y="90805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4916" y="908050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06730" y="908050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9601" y="908050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91415" y="908050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90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92194" y="90805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C3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52434" y="116320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4916" y="1163200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06730" y="1163200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19601" y="1163200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91415" y="1163200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90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92194" y="116320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C3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52434" y="1418351"/>
            <a:ext cx="0" cy="287020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7020"/>
                </a:lnTo>
              </a:path>
            </a:pathLst>
          </a:custGeom>
          <a:ln w="71818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34916" y="1418351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19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06730" y="1418351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19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19601" y="1418351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19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91415" y="1418351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90" h="287019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92194" y="1418351"/>
            <a:ext cx="0" cy="287020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7020"/>
                </a:lnTo>
              </a:path>
            </a:pathLst>
          </a:custGeom>
          <a:ln w="71818">
            <a:solidFill>
              <a:srgbClr val="C3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52434" y="1705373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34916" y="1705373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06730" y="1705373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19601" y="1705373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91415" y="1705373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90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92194" y="1705373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C3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52434" y="1960524"/>
            <a:ext cx="0" cy="287020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7020"/>
                </a:lnTo>
              </a:path>
            </a:pathLst>
          </a:custGeom>
          <a:ln w="71818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34916" y="1960524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19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06730" y="1960524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19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9601" y="1960524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19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91415" y="1960524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90" h="287019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92194" y="1960524"/>
            <a:ext cx="0" cy="287020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7020"/>
                </a:lnTo>
              </a:path>
            </a:pathLst>
          </a:custGeom>
          <a:ln w="71818">
            <a:solidFill>
              <a:srgbClr val="C3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52434" y="2247546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34916" y="2247546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06730" y="2247546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19601" y="2247546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91415" y="2247546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90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92194" y="2247546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C3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52434" y="2502697"/>
            <a:ext cx="0" cy="287020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7020"/>
                </a:lnTo>
              </a:path>
            </a:pathLst>
          </a:custGeom>
          <a:ln w="71818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34916" y="2502697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19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06730" y="2502697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19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19601" y="2502697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19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91415" y="2502697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90" h="287019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892194" y="2502697"/>
            <a:ext cx="0" cy="287020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7020"/>
                </a:lnTo>
              </a:path>
            </a:pathLst>
          </a:custGeom>
          <a:ln w="71818">
            <a:solidFill>
              <a:srgbClr val="C3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52434" y="278972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34916" y="2789720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06730" y="2789720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21011" y="278972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47787" y="2789720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19601" y="2789720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91415" y="2789720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90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92194" y="278972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C3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52434" y="3044870"/>
            <a:ext cx="0" cy="287020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7020"/>
                </a:lnTo>
              </a:path>
            </a:pathLst>
          </a:custGeom>
          <a:ln w="71818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34916" y="3044870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20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06730" y="3044870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20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21011" y="3044870"/>
            <a:ext cx="0" cy="287020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7020"/>
                </a:lnTo>
              </a:path>
            </a:pathLst>
          </a:custGeom>
          <a:ln w="71818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347787" y="3044870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20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19601" y="3044870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20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91415" y="3044870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90" h="287020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892194" y="3044870"/>
            <a:ext cx="0" cy="287020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7020"/>
                </a:lnTo>
              </a:path>
            </a:pathLst>
          </a:custGeom>
          <a:ln w="71818">
            <a:solidFill>
              <a:srgbClr val="C3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52434" y="3331893"/>
            <a:ext cx="0" cy="255270"/>
          </a:xfrm>
          <a:custGeom>
            <a:avLst/>
            <a:gdLst/>
            <a:ahLst/>
            <a:cxnLst/>
            <a:rect l="l" t="t" r="r" b="b"/>
            <a:pathLst>
              <a:path h="255270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34916" y="3331893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70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06730" y="3331893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70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21011" y="3331893"/>
            <a:ext cx="0" cy="255270"/>
          </a:xfrm>
          <a:custGeom>
            <a:avLst/>
            <a:gdLst/>
            <a:ahLst/>
            <a:cxnLst/>
            <a:rect l="l" t="t" r="r" b="b"/>
            <a:pathLst>
              <a:path h="255270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347787" y="3331893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70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19601" y="3331893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70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91415" y="3331893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90" h="255270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892194" y="3331893"/>
            <a:ext cx="0" cy="255270"/>
          </a:xfrm>
          <a:custGeom>
            <a:avLst/>
            <a:gdLst/>
            <a:ahLst/>
            <a:cxnLst/>
            <a:rect l="l" t="t" r="r" b="b"/>
            <a:pathLst>
              <a:path h="255270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C3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52434" y="3587043"/>
            <a:ext cx="0" cy="287020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7019"/>
                </a:lnTo>
              </a:path>
            </a:pathLst>
          </a:custGeom>
          <a:ln w="71818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234916" y="3587043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20">
                <a:moveTo>
                  <a:pt x="0" y="287019"/>
                </a:moveTo>
                <a:lnTo>
                  <a:pt x="71818" y="287019"/>
                </a:lnTo>
                <a:lnTo>
                  <a:pt x="71818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306730" y="3587043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20">
                <a:moveTo>
                  <a:pt x="0" y="287019"/>
                </a:moveTo>
                <a:lnTo>
                  <a:pt x="71818" y="287019"/>
                </a:lnTo>
                <a:lnTo>
                  <a:pt x="71818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321011" y="3587043"/>
            <a:ext cx="0" cy="287020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7019"/>
                </a:lnTo>
              </a:path>
            </a:pathLst>
          </a:custGeom>
          <a:ln w="71818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347787" y="3587043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20">
                <a:moveTo>
                  <a:pt x="0" y="287019"/>
                </a:moveTo>
                <a:lnTo>
                  <a:pt x="71818" y="287019"/>
                </a:lnTo>
                <a:lnTo>
                  <a:pt x="71818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419601" y="3587043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20">
                <a:moveTo>
                  <a:pt x="0" y="287019"/>
                </a:moveTo>
                <a:lnTo>
                  <a:pt x="71818" y="287019"/>
                </a:lnTo>
                <a:lnTo>
                  <a:pt x="71818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491415" y="3587043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90" h="287020">
                <a:moveTo>
                  <a:pt x="0" y="287019"/>
                </a:moveTo>
                <a:lnTo>
                  <a:pt x="71818" y="287019"/>
                </a:lnTo>
                <a:lnTo>
                  <a:pt x="71818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892194" y="3587043"/>
            <a:ext cx="0" cy="287020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7019"/>
                </a:lnTo>
              </a:path>
            </a:pathLst>
          </a:custGeom>
          <a:ln w="71818">
            <a:solidFill>
              <a:srgbClr val="C3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52434" y="3874066"/>
            <a:ext cx="0" cy="255270"/>
          </a:xfrm>
          <a:custGeom>
            <a:avLst/>
            <a:gdLst/>
            <a:ahLst/>
            <a:cxnLst/>
            <a:rect l="l" t="t" r="r" b="b"/>
            <a:pathLst>
              <a:path h="255270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234916" y="3874066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70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306730" y="3874066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70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321011" y="3874066"/>
            <a:ext cx="0" cy="255270"/>
          </a:xfrm>
          <a:custGeom>
            <a:avLst/>
            <a:gdLst/>
            <a:ahLst/>
            <a:cxnLst/>
            <a:rect l="l" t="t" r="r" b="b"/>
            <a:pathLst>
              <a:path h="255270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347787" y="3874066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70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419601" y="3874066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70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91415" y="3874066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90" h="255270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892194" y="3874066"/>
            <a:ext cx="0" cy="255270"/>
          </a:xfrm>
          <a:custGeom>
            <a:avLst/>
            <a:gdLst/>
            <a:ahLst/>
            <a:cxnLst/>
            <a:rect l="l" t="t" r="r" b="b"/>
            <a:pathLst>
              <a:path h="255270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C3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452434" y="4129216"/>
            <a:ext cx="0" cy="287020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7019"/>
                </a:lnTo>
              </a:path>
            </a:pathLst>
          </a:custGeom>
          <a:ln w="71818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234916" y="4129216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20">
                <a:moveTo>
                  <a:pt x="0" y="287019"/>
                </a:moveTo>
                <a:lnTo>
                  <a:pt x="71818" y="287019"/>
                </a:lnTo>
                <a:lnTo>
                  <a:pt x="71818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306730" y="4129216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20">
                <a:moveTo>
                  <a:pt x="0" y="287019"/>
                </a:moveTo>
                <a:lnTo>
                  <a:pt x="71818" y="287019"/>
                </a:lnTo>
                <a:lnTo>
                  <a:pt x="71818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21011" y="4129216"/>
            <a:ext cx="0" cy="287020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7019"/>
                </a:lnTo>
              </a:path>
            </a:pathLst>
          </a:custGeom>
          <a:ln w="71818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347787" y="4129216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20">
                <a:moveTo>
                  <a:pt x="0" y="287019"/>
                </a:moveTo>
                <a:lnTo>
                  <a:pt x="71818" y="287019"/>
                </a:lnTo>
                <a:lnTo>
                  <a:pt x="71818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419601" y="4129216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20">
                <a:moveTo>
                  <a:pt x="0" y="287019"/>
                </a:moveTo>
                <a:lnTo>
                  <a:pt x="71818" y="287019"/>
                </a:lnTo>
                <a:lnTo>
                  <a:pt x="71818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491415" y="4129216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90" h="287020">
                <a:moveTo>
                  <a:pt x="0" y="287019"/>
                </a:moveTo>
                <a:lnTo>
                  <a:pt x="71818" y="287019"/>
                </a:lnTo>
                <a:lnTo>
                  <a:pt x="71818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92194" y="4129216"/>
            <a:ext cx="0" cy="287020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7019"/>
                </a:lnTo>
              </a:path>
            </a:pathLst>
          </a:custGeom>
          <a:ln w="71818">
            <a:solidFill>
              <a:srgbClr val="C3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452434" y="4416238"/>
            <a:ext cx="0" cy="255270"/>
          </a:xfrm>
          <a:custGeom>
            <a:avLst/>
            <a:gdLst/>
            <a:ahLst/>
            <a:cxnLst/>
            <a:rect l="l" t="t" r="r" b="b"/>
            <a:pathLst>
              <a:path h="255270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234916" y="4416238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70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306730" y="4416238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70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321011" y="4416238"/>
            <a:ext cx="0" cy="255270"/>
          </a:xfrm>
          <a:custGeom>
            <a:avLst/>
            <a:gdLst/>
            <a:ahLst/>
            <a:cxnLst/>
            <a:rect l="l" t="t" r="r" b="b"/>
            <a:pathLst>
              <a:path h="255270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347787" y="4416238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70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419601" y="4416238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70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491415" y="4416238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90" h="255270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892194" y="4416238"/>
            <a:ext cx="0" cy="255270"/>
          </a:xfrm>
          <a:custGeom>
            <a:avLst/>
            <a:gdLst/>
            <a:ahLst/>
            <a:cxnLst/>
            <a:rect l="l" t="t" r="r" b="b"/>
            <a:pathLst>
              <a:path h="255270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C3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321011" y="4671390"/>
            <a:ext cx="0" cy="378460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8459"/>
                </a:lnTo>
              </a:path>
            </a:pathLst>
          </a:custGeom>
          <a:ln w="71818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83696" y="4671390"/>
            <a:ext cx="0" cy="378460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8459"/>
                </a:lnTo>
              </a:path>
            </a:pathLst>
          </a:custGeom>
          <a:ln w="71818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18314" y="1159897"/>
            <a:ext cx="0" cy="261620"/>
          </a:xfrm>
          <a:custGeom>
            <a:avLst/>
            <a:gdLst/>
            <a:ahLst/>
            <a:cxnLst/>
            <a:rect l="l" t="t" r="r" b="b"/>
            <a:pathLst>
              <a:path h="261619">
                <a:moveTo>
                  <a:pt x="0" y="0"/>
                </a:moveTo>
                <a:lnTo>
                  <a:pt x="0" y="261367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18314" y="1701793"/>
            <a:ext cx="0" cy="261620"/>
          </a:xfrm>
          <a:custGeom>
            <a:avLst/>
            <a:gdLst/>
            <a:ahLst/>
            <a:cxnLst/>
            <a:rect l="l" t="t" r="r" b="b"/>
            <a:pathLst>
              <a:path h="261619">
                <a:moveTo>
                  <a:pt x="0" y="0"/>
                </a:moveTo>
                <a:lnTo>
                  <a:pt x="0" y="261367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15141" y="1163071"/>
            <a:ext cx="1158240" cy="0"/>
          </a:xfrm>
          <a:custGeom>
            <a:avLst/>
            <a:gdLst/>
            <a:ahLst/>
            <a:cxnLst/>
            <a:rect l="l" t="t" r="r" b="b"/>
            <a:pathLst>
              <a:path w="1158239">
                <a:moveTo>
                  <a:pt x="0" y="0"/>
                </a:moveTo>
                <a:lnTo>
                  <a:pt x="1158001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15141" y="1418091"/>
            <a:ext cx="7808595" cy="0"/>
          </a:xfrm>
          <a:custGeom>
            <a:avLst/>
            <a:gdLst/>
            <a:ahLst/>
            <a:cxnLst/>
            <a:rect l="l" t="t" r="r" b="b"/>
            <a:pathLst>
              <a:path w="7808595">
                <a:moveTo>
                  <a:pt x="0" y="0"/>
                </a:moveTo>
                <a:lnTo>
                  <a:pt x="7808386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115141" y="1704967"/>
            <a:ext cx="1158240" cy="0"/>
          </a:xfrm>
          <a:custGeom>
            <a:avLst/>
            <a:gdLst/>
            <a:ahLst/>
            <a:cxnLst/>
            <a:rect l="l" t="t" r="r" b="b"/>
            <a:pathLst>
              <a:path w="1158239">
                <a:moveTo>
                  <a:pt x="0" y="0"/>
                </a:moveTo>
                <a:lnTo>
                  <a:pt x="1158001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15141" y="1959988"/>
            <a:ext cx="7808595" cy="0"/>
          </a:xfrm>
          <a:custGeom>
            <a:avLst/>
            <a:gdLst/>
            <a:ahLst/>
            <a:cxnLst/>
            <a:rect l="l" t="t" r="r" b="b"/>
            <a:pathLst>
              <a:path w="7808595">
                <a:moveTo>
                  <a:pt x="0" y="0"/>
                </a:moveTo>
                <a:lnTo>
                  <a:pt x="7808386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501170" y="2246863"/>
            <a:ext cx="2683510" cy="0"/>
          </a:xfrm>
          <a:custGeom>
            <a:avLst/>
            <a:gdLst/>
            <a:ahLst/>
            <a:cxnLst/>
            <a:rect l="l" t="t" r="r" b="b"/>
            <a:pathLst>
              <a:path w="2683510">
                <a:moveTo>
                  <a:pt x="0" y="0"/>
                </a:moveTo>
                <a:lnTo>
                  <a:pt x="2683462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118314" y="2501884"/>
            <a:ext cx="2258695" cy="0"/>
          </a:xfrm>
          <a:custGeom>
            <a:avLst/>
            <a:gdLst/>
            <a:ahLst/>
            <a:cxnLst/>
            <a:rect l="l" t="t" r="r" b="b"/>
            <a:pathLst>
              <a:path w="2258695">
                <a:moveTo>
                  <a:pt x="0" y="0"/>
                </a:moveTo>
                <a:lnTo>
                  <a:pt x="2258488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344532" y="2501884"/>
            <a:ext cx="2507615" cy="0"/>
          </a:xfrm>
          <a:custGeom>
            <a:avLst/>
            <a:gdLst/>
            <a:ahLst/>
            <a:cxnLst/>
            <a:rect l="l" t="t" r="r" b="b"/>
            <a:pathLst>
              <a:path w="2507615">
                <a:moveTo>
                  <a:pt x="0" y="0"/>
                </a:moveTo>
                <a:lnTo>
                  <a:pt x="2507218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118314" y="3043781"/>
            <a:ext cx="7805420" cy="0"/>
          </a:xfrm>
          <a:custGeom>
            <a:avLst/>
            <a:gdLst/>
            <a:ahLst/>
            <a:cxnLst/>
            <a:rect l="l" t="t" r="r" b="b"/>
            <a:pathLst>
              <a:path w="7805420">
                <a:moveTo>
                  <a:pt x="0" y="0"/>
                </a:moveTo>
                <a:lnTo>
                  <a:pt x="7805213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118314" y="3585677"/>
            <a:ext cx="7805420" cy="0"/>
          </a:xfrm>
          <a:custGeom>
            <a:avLst/>
            <a:gdLst/>
            <a:ahLst/>
            <a:cxnLst/>
            <a:rect l="l" t="t" r="r" b="b"/>
            <a:pathLst>
              <a:path w="7805420">
                <a:moveTo>
                  <a:pt x="0" y="0"/>
                </a:moveTo>
                <a:lnTo>
                  <a:pt x="7805213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443507" y="3872553"/>
            <a:ext cx="2044700" cy="0"/>
          </a:xfrm>
          <a:custGeom>
            <a:avLst/>
            <a:gdLst/>
            <a:ahLst/>
            <a:cxnLst/>
            <a:rect l="l" t="t" r="r" b="b"/>
            <a:pathLst>
              <a:path w="2044700">
                <a:moveTo>
                  <a:pt x="0" y="0"/>
                </a:moveTo>
                <a:lnTo>
                  <a:pt x="2044578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559863" y="3872553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3663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118314" y="4127574"/>
            <a:ext cx="3236595" cy="0"/>
          </a:xfrm>
          <a:custGeom>
            <a:avLst/>
            <a:gdLst/>
            <a:ahLst/>
            <a:cxnLst/>
            <a:rect l="l" t="t" r="r" b="b"/>
            <a:pathLst>
              <a:path w="3236595">
                <a:moveTo>
                  <a:pt x="0" y="0"/>
                </a:moveTo>
                <a:lnTo>
                  <a:pt x="3236360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443507" y="4414449"/>
            <a:ext cx="4480560" cy="0"/>
          </a:xfrm>
          <a:custGeom>
            <a:avLst/>
            <a:gdLst/>
            <a:ahLst/>
            <a:cxnLst/>
            <a:rect l="l" t="t" r="r" b="b"/>
            <a:pathLst>
              <a:path w="4480559">
                <a:moveTo>
                  <a:pt x="0" y="0"/>
                </a:moveTo>
                <a:lnTo>
                  <a:pt x="4480020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118314" y="4669470"/>
            <a:ext cx="3236595" cy="0"/>
          </a:xfrm>
          <a:custGeom>
            <a:avLst/>
            <a:gdLst/>
            <a:ahLst/>
            <a:cxnLst/>
            <a:rect l="l" t="t" r="r" b="b"/>
            <a:pathLst>
              <a:path w="3236595">
                <a:moveTo>
                  <a:pt x="0" y="0"/>
                </a:moveTo>
                <a:lnTo>
                  <a:pt x="3236360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74321" y="1163200"/>
            <a:ext cx="142240" cy="255270"/>
          </a:xfrm>
          <a:custGeom>
            <a:avLst/>
            <a:gdLst/>
            <a:ahLst/>
            <a:cxnLst/>
            <a:rect l="l" t="t" r="r" b="b"/>
            <a:pathLst>
              <a:path w="142239" h="255269">
                <a:moveTo>
                  <a:pt x="0" y="0"/>
                </a:moveTo>
                <a:lnTo>
                  <a:pt x="142132" y="255021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74321" y="1705373"/>
            <a:ext cx="142240" cy="255270"/>
          </a:xfrm>
          <a:custGeom>
            <a:avLst/>
            <a:gdLst/>
            <a:ahLst/>
            <a:cxnLst/>
            <a:rect l="l" t="t" r="r" b="b"/>
            <a:pathLst>
              <a:path w="142239" h="255269">
                <a:moveTo>
                  <a:pt x="0" y="0"/>
                </a:moveTo>
                <a:lnTo>
                  <a:pt x="142132" y="25502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378545" y="2247676"/>
            <a:ext cx="124460" cy="255270"/>
          </a:xfrm>
          <a:custGeom>
            <a:avLst/>
            <a:gdLst/>
            <a:ahLst/>
            <a:cxnLst/>
            <a:rect l="l" t="t" r="r" b="b"/>
            <a:pathLst>
              <a:path w="124460" h="255269">
                <a:moveTo>
                  <a:pt x="0" y="255020"/>
                </a:moveTo>
                <a:lnTo>
                  <a:pt x="124366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187806" y="2247546"/>
            <a:ext cx="160020" cy="255270"/>
          </a:xfrm>
          <a:custGeom>
            <a:avLst/>
            <a:gdLst/>
            <a:ahLst/>
            <a:cxnLst/>
            <a:rect l="l" t="t" r="r" b="b"/>
            <a:pathLst>
              <a:path w="160020" h="255269">
                <a:moveTo>
                  <a:pt x="0" y="0"/>
                </a:moveTo>
                <a:lnTo>
                  <a:pt x="159899" y="255021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356915" y="3874196"/>
            <a:ext cx="88900" cy="255270"/>
          </a:xfrm>
          <a:custGeom>
            <a:avLst/>
            <a:gdLst/>
            <a:ahLst/>
            <a:cxnLst/>
            <a:rect l="l" t="t" r="r" b="b"/>
            <a:pathLst>
              <a:path w="88900" h="255270">
                <a:moveTo>
                  <a:pt x="0" y="255020"/>
                </a:moveTo>
                <a:lnTo>
                  <a:pt x="88832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356915" y="4416369"/>
            <a:ext cx="88900" cy="255270"/>
          </a:xfrm>
          <a:custGeom>
            <a:avLst/>
            <a:gdLst/>
            <a:ahLst/>
            <a:cxnLst/>
            <a:rect l="l" t="t" r="r" b="b"/>
            <a:pathLst>
              <a:path w="88900" h="255270">
                <a:moveTo>
                  <a:pt x="0" y="255020"/>
                </a:moveTo>
                <a:lnTo>
                  <a:pt x="88832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2687571" y="916861"/>
            <a:ext cx="354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60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2" name="object 1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26" name="object 126"/>
          <p:cNvSpPr txBox="1"/>
          <p:nvPr/>
        </p:nvSpPr>
        <p:spPr>
          <a:xfrm>
            <a:off x="4650330" y="967610"/>
            <a:ext cx="431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500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7496857" y="967610"/>
            <a:ext cx="431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500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361337" y="1222728"/>
            <a:ext cx="364490" cy="346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R/!W</a:t>
            </a:r>
            <a:endParaRPr sz="1200">
              <a:latin typeface="Calibri"/>
              <a:cs typeface="Calibri"/>
            </a:endParaRPr>
          </a:p>
          <a:p>
            <a:pPr marL="52705" marR="45085" algn="ctr">
              <a:lnSpc>
                <a:spcPct val="296500"/>
              </a:lnSpc>
            </a:pPr>
            <a:r>
              <a:rPr sz="1200" b="1" dirty="0">
                <a:latin typeface="Calibri"/>
                <a:cs typeface="Calibri"/>
              </a:rPr>
              <a:t>RS  E  D</a:t>
            </a:r>
            <a:r>
              <a:rPr sz="1200" b="1" spc="-5" dirty="0">
                <a:latin typeface="Calibri"/>
                <a:cs typeface="Calibri"/>
              </a:rPr>
              <a:t>B</a:t>
            </a:r>
            <a:r>
              <a:rPr sz="1200" b="1" dirty="0">
                <a:latin typeface="Calibri"/>
                <a:cs typeface="Calibri"/>
              </a:rPr>
              <a:t>7  D</a:t>
            </a:r>
            <a:r>
              <a:rPr sz="1200" b="1" spc="-5" dirty="0">
                <a:latin typeface="Calibri"/>
                <a:cs typeface="Calibri"/>
              </a:rPr>
              <a:t>B</a:t>
            </a:r>
            <a:r>
              <a:rPr sz="1200" b="1" dirty="0">
                <a:latin typeface="Calibri"/>
                <a:cs typeface="Calibri"/>
              </a:rPr>
              <a:t>6  D</a:t>
            </a:r>
            <a:r>
              <a:rPr sz="1200" b="1" spc="-5" dirty="0">
                <a:latin typeface="Calibri"/>
                <a:cs typeface="Calibri"/>
              </a:rPr>
              <a:t>B</a:t>
            </a:r>
            <a:r>
              <a:rPr sz="1200" b="1" dirty="0">
                <a:latin typeface="Calibri"/>
                <a:cs typeface="Calibri"/>
              </a:rPr>
              <a:t>5  D</a:t>
            </a:r>
            <a:r>
              <a:rPr sz="1200" b="1" spc="-5" dirty="0">
                <a:latin typeface="Calibri"/>
                <a:cs typeface="Calibri"/>
              </a:rPr>
              <a:t>B</a:t>
            </a:r>
            <a:r>
              <a:rPr sz="1200" b="1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751870" y="4671390"/>
            <a:ext cx="1069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230 ns valid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data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6687654" y="4671390"/>
            <a:ext cx="1692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Conﬁgure </a:t>
            </a:r>
            <a:r>
              <a:rPr sz="1200" spc="-5" dirty="0">
                <a:latin typeface="Calibri"/>
                <a:cs typeface="Calibri"/>
              </a:rPr>
              <a:t>DB[7..4]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input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31" name="object 131"/>
          <p:cNvGraphicFramePr>
            <a:graphicFrameLocks noGrp="1"/>
          </p:cNvGraphicFramePr>
          <p:nvPr/>
        </p:nvGraphicFramePr>
        <p:xfrm>
          <a:off x="1325565" y="5222878"/>
          <a:ext cx="7048500" cy="731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25565" y="4286253"/>
          <a:ext cx="7048500" cy="731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25565" y="5222878"/>
          <a:ext cx="7048500" cy="731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0540" y="366395"/>
            <a:ext cx="4927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Writing a </a:t>
            </a:r>
            <a:r>
              <a:rPr sz="3000" spc="-5" dirty="0"/>
              <a:t>4+4 bits</a:t>
            </a:r>
            <a:r>
              <a:rPr sz="3000" spc="-85" dirty="0"/>
              <a:t> </a:t>
            </a:r>
            <a:r>
              <a:rPr sz="3000" spc="-5" dirty="0"/>
              <a:t>instruction:</a:t>
            </a:r>
            <a:endParaRPr sz="3000"/>
          </a:p>
        </p:txBody>
      </p:sp>
      <p:sp>
        <p:nvSpPr>
          <p:cNvPr id="5" name="object 5"/>
          <p:cNvSpPr/>
          <p:nvPr/>
        </p:nvSpPr>
        <p:spPr>
          <a:xfrm>
            <a:off x="1311451" y="1154703"/>
            <a:ext cx="0" cy="2430780"/>
          </a:xfrm>
          <a:custGeom>
            <a:avLst/>
            <a:gdLst/>
            <a:ahLst/>
            <a:cxnLst/>
            <a:rect l="l" t="t" r="r" b="b"/>
            <a:pathLst>
              <a:path h="2430779">
                <a:moveTo>
                  <a:pt x="0" y="0"/>
                </a:moveTo>
                <a:lnTo>
                  <a:pt x="0" y="2430785"/>
                </a:lnTo>
              </a:path>
            </a:pathLst>
          </a:custGeom>
          <a:ln w="50622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1044" y="1154703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90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1661" y="1154703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90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10262" y="1154703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90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60879" y="1154703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90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17835" y="1154703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90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68452" y="1154703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90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77047" y="1154703"/>
            <a:ext cx="60960" cy="173990"/>
          </a:xfrm>
          <a:custGeom>
            <a:avLst/>
            <a:gdLst/>
            <a:ahLst/>
            <a:cxnLst/>
            <a:rect l="l" t="t" r="r" b="b"/>
            <a:pathLst>
              <a:path w="60959" h="173990">
                <a:moveTo>
                  <a:pt x="0" y="173621"/>
                </a:moveTo>
                <a:lnTo>
                  <a:pt x="60617" y="173621"/>
                </a:lnTo>
                <a:lnTo>
                  <a:pt x="60617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37659" y="1154703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90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10741" y="1154703"/>
            <a:ext cx="0" cy="2430780"/>
          </a:xfrm>
          <a:custGeom>
            <a:avLst/>
            <a:gdLst/>
            <a:ahLst/>
            <a:cxnLst/>
            <a:rect l="l" t="t" r="r" b="b"/>
            <a:pathLst>
              <a:path h="2430779">
                <a:moveTo>
                  <a:pt x="0" y="0"/>
                </a:moveTo>
                <a:lnTo>
                  <a:pt x="0" y="2430785"/>
                </a:lnTo>
              </a:path>
            </a:pathLst>
          </a:custGeom>
          <a:ln w="50622">
            <a:solidFill>
              <a:srgbClr val="C3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61044" y="132833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90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11661" y="132833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90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10262" y="132833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90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60879" y="132833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90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17835" y="132833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90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68452" y="132833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90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77047" y="1328331"/>
            <a:ext cx="60960" cy="173990"/>
          </a:xfrm>
          <a:custGeom>
            <a:avLst/>
            <a:gdLst/>
            <a:ahLst/>
            <a:cxnLst/>
            <a:rect l="l" t="t" r="r" b="b"/>
            <a:pathLst>
              <a:path w="60959" h="173990">
                <a:moveTo>
                  <a:pt x="0" y="173634"/>
                </a:moveTo>
                <a:lnTo>
                  <a:pt x="60617" y="173634"/>
                </a:lnTo>
                <a:lnTo>
                  <a:pt x="60617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37659" y="132833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90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61044" y="1501959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11661" y="1501959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10262" y="1501959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60879" y="1501959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17835" y="1501959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68452" y="1501959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77047" y="1501959"/>
            <a:ext cx="60960" cy="173990"/>
          </a:xfrm>
          <a:custGeom>
            <a:avLst/>
            <a:gdLst/>
            <a:ahLst/>
            <a:cxnLst/>
            <a:rect l="l" t="t" r="r" b="b"/>
            <a:pathLst>
              <a:path w="60959" h="173989">
                <a:moveTo>
                  <a:pt x="0" y="173634"/>
                </a:moveTo>
                <a:lnTo>
                  <a:pt x="60617" y="173634"/>
                </a:lnTo>
                <a:lnTo>
                  <a:pt x="60617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37659" y="1501959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61044" y="167558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11661" y="167558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10262" y="167558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0879" y="167558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17835" y="167558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68452" y="167558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77047" y="1675587"/>
            <a:ext cx="60960" cy="173990"/>
          </a:xfrm>
          <a:custGeom>
            <a:avLst/>
            <a:gdLst/>
            <a:ahLst/>
            <a:cxnLst/>
            <a:rect l="l" t="t" r="r" b="b"/>
            <a:pathLst>
              <a:path w="60959" h="173989">
                <a:moveTo>
                  <a:pt x="0" y="173634"/>
                </a:moveTo>
                <a:lnTo>
                  <a:pt x="60617" y="173634"/>
                </a:lnTo>
                <a:lnTo>
                  <a:pt x="60617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37659" y="167558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61044" y="1849215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11661" y="1849215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10262" y="1849215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60879" y="1849215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17835" y="1849215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68452" y="1849215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77047" y="1849215"/>
            <a:ext cx="60960" cy="173990"/>
          </a:xfrm>
          <a:custGeom>
            <a:avLst/>
            <a:gdLst/>
            <a:ahLst/>
            <a:cxnLst/>
            <a:rect l="l" t="t" r="r" b="b"/>
            <a:pathLst>
              <a:path w="60959" h="173989">
                <a:moveTo>
                  <a:pt x="0" y="173621"/>
                </a:moveTo>
                <a:lnTo>
                  <a:pt x="60617" y="173621"/>
                </a:lnTo>
                <a:lnTo>
                  <a:pt x="60617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37659" y="1849215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61044" y="2022843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11661" y="2022843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10262" y="2022843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60879" y="2022843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17835" y="2022843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68452" y="2022843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77047" y="2022843"/>
            <a:ext cx="60960" cy="173990"/>
          </a:xfrm>
          <a:custGeom>
            <a:avLst/>
            <a:gdLst/>
            <a:ahLst/>
            <a:cxnLst/>
            <a:rect l="l" t="t" r="r" b="b"/>
            <a:pathLst>
              <a:path w="60959" h="173989">
                <a:moveTo>
                  <a:pt x="0" y="173634"/>
                </a:moveTo>
                <a:lnTo>
                  <a:pt x="60617" y="173634"/>
                </a:lnTo>
                <a:lnTo>
                  <a:pt x="60617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37659" y="2022843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61044" y="219647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11661" y="219647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10262" y="219647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60879" y="219647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17835" y="219647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68452" y="219647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77047" y="2196471"/>
            <a:ext cx="60960" cy="173990"/>
          </a:xfrm>
          <a:custGeom>
            <a:avLst/>
            <a:gdLst/>
            <a:ahLst/>
            <a:cxnLst/>
            <a:rect l="l" t="t" r="r" b="b"/>
            <a:pathLst>
              <a:path w="60959" h="173989">
                <a:moveTo>
                  <a:pt x="0" y="173621"/>
                </a:moveTo>
                <a:lnTo>
                  <a:pt x="60617" y="173621"/>
                </a:lnTo>
                <a:lnTo>
                  <a:pt x="60617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37659" y="219647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61044" y="237009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11661" y="237009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2796" y="2370098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634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59644" y="237009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10262" y="237009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60879" y="237009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17835" y="237009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68452" y="237009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929281" y="2370098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634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26430" y="237009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77047" y="2370098"/>
            <a:ext cx="60960" cy="173990"/>
          </a:xfrm>
          <a:custGeom>
            <a:avLst/>
            <a:gdLst/>
            <a:ahLst/>
            <a:cxnLst/>
            <a:rect l="l" t="t" r="r" b="b"/>
            <a:pathLst>
              <a:path w="60959" h="173989">
                <a:moveTo>
                  <a:pt x="0" y="173634"/>
                </a:moveTo>
                <a:lnTo>
                  <a:pt x="60617" y="173634"/>
                </a:lnTo>
                <a:lnTo>
                  <a:pt x="60617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37659" y="237009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61044" y="254372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11661" y="254372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02796" y="2543727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621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559644" y="254372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10262" y="254372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660879" y="254372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317835" y="254372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368452" y="254372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929281" y="2543727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621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126430" y="254372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177047" y="2543727"/>
            <a:ext cx="60960" cy="173990"/>
          </a:xfrm>
          <a:custGeom>
            <a:avLst/>
            <a:gdLst/>
            <a:ahLst/>
            <a:cxnLst/>
            <a:rect l="l" t="t" r="r" b="b"/>
            <a:pathLst>
              <a:path w="60959" h="173989">
                <a:moveTo>
                  <a:pt x="0" y="173621"/>
                </a:moveTo>
                <a:lnTo>
                  <a:pt x="60617" y="173621"/>
                </a:lnTo>
                <a:lnTo>
                  <a:pt x="60617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37659" y="254372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61044" y="2717354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811661" y="2717354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402796" y="2717354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634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59644" y="2717354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10262" y="2717354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660879" y="2717354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317835" y="2717354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368452" y="2717354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929281" y="2717354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634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126430" y="2717354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177047" y="2717354"/>
            <a:ext cx="60960" cy="173990"/>
          </a:xfrm>
          <a:custGeom>
            <a:avLst/>
            <a:gdLst/>
            <a:ahLst/>
            <a:cxnLst/>
            <a:rect l="l" t="t" r="r" b="b"/>
            <a:pathLst>
              <a:path w="60959" h="173989">
                <a:moveTo>
                  <a:pt x="0" y="173634"/>
                </a:moveTo>
                <a:lnTo>
                  <a:pt x="60617" y="173634"/>
                </a:lnTo>
                <a:lnTo>
                  <a:pt x="60617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237659" y="2717354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761044" y="2890982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811661" y="2890982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402796" y="2890982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634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559644" y="2890982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610262" y="2890982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60879" y="2890982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317835" y="2890982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368452" y="2890982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929281" y="2890982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634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126430" y="2890982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177047" y="2890982"/>
            <a:ext cx="60960" cy="173990"/>
          </a:xfrm>
          <a:custGeom>
            <a:avLst/>
            <a:gdLst/>
            <a:ahLst/>
            <a:cxnLst/>
            <a:rect l="l" t="t" r="r" b="b"/>
            <a:pathLst>
              <a:path w="60959" h="173989">
                <a:moveTo>
                  <a:pt x="0" y="173634"/>
                </a:moveTo>
                <a:lnTo>
                  <a:pt x="60617" y="173634"/>
                </a:lnTo>
                <a:lnTo>
                  <a:pt x="60617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237659" y="2890982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761044" y="306461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11661" y="306461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402796" y="3064611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621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559644" y="306461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610262" y="306461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660879" y="306461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317835" y="306461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368452" y="306461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929281" y="3064611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621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126430" y="306461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177047" y="3064611"/>
            <a:ext cx="60960" cy="173990"/>
          </a:xfrm>
          <a:custGeom>
            <a:avLst/>
            <a:gdLst/>
            <a:ahLst/>
            <a:cxnLst/>
            <a:rect l="l" t="t" r="r" b="b"/>
            <a:pathLst>
              <a:path w="60959" h="173989">
                <a:moveTo>
                  <a:pt x="0" y="173621"/>
                </a:moveTo>
                <a:lnTo>
                  <a:pt x="60617" y="173621"/>
                </a:lnTo>
                <a:lnTo>
                  <a:pt x="60617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237659" y="306461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761044" y="323823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11661" y="323823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402796" y="3238238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634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559644" y="323823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610262" y="323823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660879" y="323823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317835" y="323823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368452" y="323823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929281" y="3238238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634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126430" y="323823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177047" y="3238238"/>
            <a:ext cx="60960" cy="173990"/>
          </a:xfrm>
          <a:custGeom>
            <a:avLst/>
            <a:gdLst/>
            <a:ahLst/>
            <a:cxnLst/>
            <a:rect l="l" t="t" r="r" b="b"/>
            <a:pathLst>
              <a:path w="60959" h="173989">
                <a:moveTo>
                  <a:pt x="0" y="173634"/>
                </a:moveTo>
                <a:lnTo>
                  <a:pt x="60617" y="173634"/>
                </a:lnTo>
                <a:lnTo>
                  <a:pt x="60617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237659" y="323823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761044" y="3411866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811661" y="3411866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402796" y="3411866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621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559644" y="3411866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610262" y="3411866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660879" y="3411866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317835" y="3411866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368452" y="3411866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929281" y="3411866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621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126430" y="3411866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177047" y="3411866"/>
            <a:ext cx="60960" cy="173990"/>
          </a:xfrm>
          <a:custGeom>
            <a:avLst/>
            <a:gdLst/>
            <a:ahLst/>
            <a:cxnLst/>
            <a:rect l="l" t="t" r="r" b="b"/>
            <a:pathLst>
              <a:path w="60959" h="173989">
                <a:moveTo>
                  <a:pt x="0" y="173621"/>
                </a:moveTo>
                <a:lnTo>
                  <a:pt x="60617" y="173621"/>
                </a:lnTo>
                <a:lnTo>
                  <a:pt x="60617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237659" y="3411866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402796" y="3585494"/>
            <a:ext cx="0" cy="203835"/>
          </a:xfrm>
          <a:custGeom>
            <a:avLst/>
            <a:gdLst/>
            <a:ahLst/>
            <a:cxnLst/>
            <a:rect l="l" t="t" r="r" b="b"/>
            <a:pathLst>
              <a:path h="203835">
                <a:moveTo>
                  <a:pt x="0" y="0"/>
                </a:moveTo>
                <a:lnTo>
                  <a:pt x="0" y="203276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584955" y="3585494"/>
            <a:ext cx="0" cy="203835"/>
          </a:xfrm>
          <a:custGeom>
            <a:avLst/>
            <a:gdLst/>
            <a:ahLst/>
            <a:cxnLst/>
            <a:rect l="l" t="t" r="r" b="b"/>
            <a:pathLst>
              <a:path h="203835">
                <a:moveTo>
                  <a:pt x="0" y="0"/>
                </a:moveTo>
                <a:lnTo>
                  <a:pt x="0" y="203276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929281" y="3585494"/>
            <a:ext cx="0" cy="203835"/>
          </a:xfrm>
          <a:custGeom>
            <a:avLst/>
            <a:gdLst/>
            <a:ahLst/>
            <a:cxnLst/>
            <a:rect l="l" t="t" r="r" b="b"/>
            <a:pathLst>
              <a:path h="203835">
                <a:moveTo>
                  <a:pt x="0" y="0"/>
                </a:moveTo>
                <a:lnTo>
                  <a:pt x="0" y="203276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151740" y="3585494"/>
            <a:ext cx="0" cy="203835"/>
          </a:xfrm>
          <a:custGeom>
            <a:avLst/>
            <a:gdLst/>
            <a:ahLst/>
            <a:cxnLst/>
            <a:rect l="l" t="t" r="r" b="b"/>
            <a:pathLst>
              <a:path h="203835">
                <a:moveTo>
                  <a:pt x="0" y="0"/>
                </a:moveTo>
                <a:lnTo>
                  <a:pt x="0" y="203276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48352" y="1324980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886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8352" y="1672059"/>
            <a:ext cx="0" cy="180340"/>
          </a:xfrm>
          <a:custGeom>
            <a:avLst/>
            <a:gdLst/>
            <a:ahLst/>
            <a:cxnLst/>
            <a:rect l="l" t="t" r="r" b="b"/>
            <a:pathLst>
              <a:path h="180339">
                <a:moveTo>
                  <a:pt x="0" y="0"/>
                </a:moveTo>
                <a:lnTo>
                  <a:pt x="0" y="179886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45178" y="1328153"/>
            <a:ext cx="659765" cy="0"/>
          </a:xfrm>
          <a:custGeom>
            <a:avLst/>
            <a:gdLst/>
            <a:ahLst/>
            <a:cxnLst/>
            <a:rect l="l" t="t" r="r" b="b"/>
            <a:pathLst>
              <a:path w="659765">
                <a:moveTo>
                  <a:pt x="0" y="0"/>
                </a:moveTo>
                <a:lnTo>
                  <a:pt x="659475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5178" y="1501693"/>
            <a:ext cx="8486775" cy="0"/>
          </a:xfrm>
          <a:custGeom>
            <a:avLst/>
            <a:gdLst/>
            <a:ahLst/>
            <a:cxnLst/>
            <a:rect l="l" t="t" r="r" b="b"/>
            <a:pathLst>
              <a:path w="8486775">
                <a:moveTo>
                  <a:pt x="0" y="0"/>
                </a:moveTo>
                <a:lnTo>
                  <a:pt x="8486206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45178" y="1675232"/>
            <a:ext cx="659765" cy="0"/>
          </a:xfrm>
          <a:custGeom>
            <a:avLst/>
            <a:gdLst/>
            <a:ahLst/>
            <a:cxnLst/>
            <a:rect l="l" t="t" r="r" b="b"/>
            <a:pathLst>
              <a:path w="659765">
                <a:moveTo>
                  <a:pt x="0" y="0"/>
                </a:moveTo>
                <a:lnTo>
                  <a:pt x="659475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45178" y="1848772"/>
            <a:ext cx="8486775" cy="0"/>
          </a:xfrm>
          <a:custGeom>
            <a:avLst/>
            <a:gdLst/>
            <a:ahLst/>
            <a:cxnLst/>
            <a:rect l="l" t="t" r="r" b="b"/>
            <a:pathLst>
              <a:path w="8486775">
                <a:moveTo>
                  <a:pt x="0" y="0"/>
                </a:moveTo>
                <a:lnTo>
                  <a:pt x="8486206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931953" y="2022311"/>
            <a:ext cx="1535430" cy="0"/>
          </a:xfrm>
          <a:custGeom>
            <a:avLst/>
            <a:gdLst/>
            <a:ahLst/>
            <a:cxnLst/>
            <a:rect l="l" t="t" r="r" b="b"/>
            <a:pathLst>
              <a:path w="1535429">
                <a:moveTo>
                  <a:pt x="0" y="0"/>
                </a:moveTo>
                <a:lnTo>
                  <a:pt x="1534948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497026" y="2022311"/>
            <a:ext cx="1525270" cy="0"/>
          </a:xfrm>
          <a:custGeom>
            <a:avLst/>
            <a:gdLst/>
            <a:ahLst/>
            <a:cxnLst/>
            <a:rect l="l" t="t" r="r" b="b"/>
            <a:pathLst>
              <a:path w="1525270">
                <a:moveTo>
                  <a:pt x="0" y="0"/>
                </a:moveTo>
                <a:lnTo>
                  <a:pt x="1524744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8352" y="2195851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80">
                <a:moveTo>
                  <a:pt x="0" y="0"/>
                </a:moveTo>
                <a:lnTo>
                  <a:pt x="1312922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557774" y="2195851"/>
            <a:ext cx="1858645" cy="0"/>
          </a:xfrm>
          <a:custGeom>
            <a:avLst/>
            <a:gdLst/>
            <a:ahLst/>
            <a:cxnLst/>
            <a:rect l="l" t="t" r="r" b="b"/>
            <a:pathLst>
              <a:path w="1858645">
                <a:moveTo>
                  <a:pt x="0" y="0"/>
                </a:moveTo>
                <a:lnTo>
                  <a:pt x="1858476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122740" y="2195851"/>
            <a:ext cx="1858645" cy="0"/>
          </a:xfrm>
          <a:custGeom>
            <a:avLst/>
            <a:gdLst/>
            <a:ahLst/>
            <a:cxnLst/>
            <a:rect l="l" t="t" r="r" b="b"/>
            <a:pathLst>
              <a:path w="1858645">
                <a:moveTo>
                  <a:pt x="0" y="0"/>
                </a:moveTo>
                <a:lnTo>
                  <a:pt x="1858052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48352" y="2542930"/>
            <a:ext cx="8483600" cy="0"/>
          </a:xfrm>
          <a:custGeom>
            <a:avLst/>
            <a:gdLst/>
            <a:ahLst/>
            <a:cxnLst/>
            <a:rect l="l" t="t" r="r" b="b"/>
            <a:pathLst>
              <a:path w="8483600">
                <a:moveTo>
                  <a:pt x="0" y="0"/>
                </a:moveTo>
                <a:lnTo>
                  <a:pt x="8483032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022175" y="2716469"/>
            <a:ext cx="3009265" cy="0"/>
          </a:xfrm>
          <a:custGeom>
            <a:avLst/>
            <a:gdLst/>
            <a:ahLst/>
            <a:cxnLst/>
            <a:rect l="l" t="t" r="r" b="b"/>
            <a:pathLst>
              <a:path w="3009265">
                <a:moveTo>
                  <a:pt x="0" y="0"/>
                </a:moveTo>
                <a:lnTo>
                  <a:pt x="3009209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48352" y="2890008"/>
            <a:ext cx="5403215" cy="0"/>
          </a:xfrm>
          <a:custGeom>
            <a:avLst/>
            <a:gdLst/>
            <a:ahLst/>
            <a:cxnLst/>
            <a:rect l="l" t="t" r="r" b="b"/>
            <a:pathLst>
              <a:path w="5403215">
                <a:moveTo>
                  <a:pt x="0" y="0"/>
                </a:moveTo>
                <a:lnTo>
                  <a:pt x="5403144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477400" y="3063548"/>
            <a:ext cx="1181735" cy="0"/>
          </a:xfrm>
          <a:custGeom>
            <a:avLst/>
            <a:gdLst/>
            <a:ahLst/>
            <a:cxnLst/>
            <a:rect l="l" t="t" r="r" b="b"/>
            <a:pathLst>
              <a:path w="1181735">
                <a:moveTo>
                  <a:pt x="0" y="0"/>
                </a:moveTo>
                <a:lnTo>
                  <a:pt x="1181556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709547" y="3063548"/>
            <a:ext cx="5321935" cy="0"/>
          </a:xfrm>
          <a:custGeom>
            <a:avLst/>
            <a:gdLst/>
            <a:ahLst/>
            <a:cxnLst/>
            <a:rect l="l" t="t" r="r" b="b"/>
            <a:pathLst>
              <a:path w="5321934">
                <a:moveTo>
                  <a:pt x="0" y="0"/>
                </a:moveTo>
                <a:lnTo>
                  <a:pt x="5321836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48352" y="3237087"/>
            <a:ext cx="1878964" cy="0"/>
          </a:xfrm>
          <a:custGeom>
            <a:avLst/>
            <a:gdLst/>
            <a:ahLst/>
            <a:cxnLst/>
            <a:rect l="l" t="t" r="r" b="b"/>
            <a:pathLst>
              <a:path w="1878964">
                <a:moveTo>
                  <a:pt x="0" y="0"/>
                </a:moveTo>
                <a:lnTo>
                  <a:pt x="1878457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477400" y="3410627"/>
            <a:ext cx="6554470" cy="0"/>
          </a:xfrm>
          <a:custGeom>
            <a:avLst/>
            <a:gdLst/>
            <a:ahLst/>
            <a:cxnLst/>
            <a:rect l="l" t="t" r="r" b="b"/>
            <a:pathLst>
              <a:path w="6554470">
                <a:moveTo>
                  <a:pt x="0" y="0"/>
                </a:moveTo>
                <a:lnTo>
                  <a:pt x="6553983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48352" y="3584166"/>
            <a:ext cx="1878964" cy="0"/>
          </a:xfrm>
          <a:custGeom>
            <a:avLst/>
            <a:gdLst/>
            <a:ahLst/>
            <a:cxnLst/>
            <a:rect l="l" t="t" r="r" b="b"/>
            <a:pathLst>
              <a:path w="1878964">
                <a:moveTo>
                  <a:pt x="0" y="0"/>
                </a:moveTo>
                <a:lnTo>
                  <a:pt x="1878457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205323" y="1328331"/>
            <a:ext cx="81280" cy="173990"/>
          </a:xfrm>
          <a:custGeom>
            <a:avLst/>
            <a:gdLst/>
            <a:ahLst/>
            <a:cxnLst/>
            <a:rect l="l" t="t" r="r" b="b"/>
            <a:pathLst>
              <a:path w="81280" h="173990">
                <a:moveTo>
                  <a:pt x="0" y="0"/>
                </a:moveTo>
                <a:lnTo>
                  <a:pt x="80775" y="173539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205323" y="1675587"/>
            <a:ext cx="81280" cy="173990"/>
          </a:xfrm>
          <a:custGeom>
            <a:avLst/>
            <a:gdLst/>
            <a:ahLst/>
            <a:cxnLst/>
            <a:rect l="l" t="t" r="r" b="b"/>
            <a:pathLst>
              <a:path w="81280" h="173989">
                <a:moveTo>
                  <a:pt x="0" y="0"/>
                </a:moveTo>
                <a:lnTo>
                  <a:pt x="80775" y="173539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862278" y="2022931"/>
            <a:ext cx="71120" cy="173990"/>
          </a:xfrm>
          <a:custGeom>
            <a:avLst/>
            <a:gdLst/>
            <a:ahLst/>
            <a:cxnLst/>
            <a:rect l="l" t="t" r="r" b="b"/>
            <a:pathLst>
              <a:path w="71119" h="173989">
                <a:moveTo>
                  <a:pt x="0" y="173539"/>
                </a:moveTo>
                <a:lnTo>
                  <a:pt x="70678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468725" y="2022843"/>
            <a:ext cx="91440" cy="173990"/>
          </a:xfrm>
          <a:custGeom>
            <a:avLst/>
            <a:gdLst/>
            <a:ahLst/>
            <a:cxnLst/>
            <a:rect l="l" t="t" r="r" b="b"/>
            <a:pathLst>
              <a:path w="91439" h="173989">
                <a:moveTo>
                  <a:pt x="0" y="0"/>
                </a:moveTo>
                <a:lnTo>
                  <a:pt x="90872" y="173539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419069" y="2022931"/>
            <a:ext cx="81280" cy="173990"/>
          </a:xfrm>
          <a:custGeom>
            <a:avLst/>
            <a:gdLst/>
            <a:ahLst/>
            <a:cxnLst/>
            <a:rect l="l" t="t" r="r" b="b"/>
            <a:pathLst>
              <a:path w="81279" h="173989">
                <a:moveTo>
                  <a:pt x="0" y="173539"/>
                </a:moveTo>
                <a:lnTo>
                  <a:pt x="80775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025409" y="2022843"/>
            <a:ext cx="100965" cy="173990"/>
          </a:xfrm>
          <a:custGeom>
            <a:avLst/>
            <a:gdLst/>
            <a:ahLst/>
            <a:cxnLst/>
            <a:rect l="l" t="t" r="r" b="b"/>
            <a:pathLst>
              <a:path w="100965" h="173989">
                <a:moveTo>
                  <a:pt x="0" y="0"/>
                </a:moveTo>
                <a:lnTo>
                  <a:pt x="100970" y="173539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954588" y="2717442"/>
            <a:ext cx="71120" cy="173990"/>
          </a:xfrm>
          <a:custGeom>
            <a:avLst/>
            <a:gdLst/>
            <a:ahLst/>
            <a:cxnLst/>
            <a:rect l="l" t="t" r="r" b="b"/>
            <a:pathLst>
              <a:path w="71120" h="173989">
                <a:moveTo>
                  <a:pt x="0" y="173539"/>
                </a:moveTo>
                <a:lnTo>
                  <a:pt x="70679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428102" y="306469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539"/>
                </a:moveTo>
                <a:lnTo>
                  <a:pt x="50591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428102" y="3411954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539"/>
                </a:moveTo>
                <a:lnTo>
                  <a:pt x="50591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 txBox="1"/>
          <p:nvPr/>
        </p:nvSpPr>
        <p:spPr>
          <a:xfrm>
            <a:off x="1429426" y="1158138"/>
            <a:ext cx="245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60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0" name="object 19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80" name="object 180"/>
          <p:cNvSpPr txBox="1"/>
          <p:nvPr/>
        </p:nvSpPr>
        <p:spPr>
          <a:xfrm>
            <a:off x="2565788" y="1193711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500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4369761" y="1193711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500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6127342" y="1193711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500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7991785" y="1193711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500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97134" y="1367339"/>
            <a:ext cx="251460" cy="223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alibri"/>
                <a:cs typeface="Calibri"/>
              </a:rPr>
              <a:t>R/!W</a:t>
            </a:r>
            <a:endParaRPr sz="800">
              <a:latin typeface="Calibri"/>
              <a:cs typeface="Calibri"/>
            </a:endParaRPr>
          </a:p>
          <a:p>
            <a:pPr marL="39370" marR="31750" algn="ctr">
              <a:lnSpc>
                <a:spcPct val="284800"/>
              </a:lnSpc>
            </a:pPr>
            <a:r>
              <a:rPr sz="800" b="1" dirty="0">
                <a:latin typeface="Calibri"/>
                <a:cs typeface="Calibri"/>
              </a:rPr>
              <a:t>RS  E  D</a:t>
            </a:r>
            <a:r>
              <a:rPr sz="800" b="1" spc="-5" dirty="0">
                <a:latin typeface="Calibri"/>
                <a:cs typeface="Calibri"/>
              </a:rPr>
              <a:t>B</a:t>
            </a:r>
            <a:r>
              <a:rPr sz="800" b="1" dirty="0">
                <a:latin typeface="Calibri"/>
                <a:cs typeface="Calibri"/>
              </a:rPr>
              <a:t>7  D</a:t>
            </a:r>
            <a:r>
              <a:rPr sz="800" b="1" spc="-5" dirty="0">
                <a:latin typeface="Calibri"/>
                <a:cs typeface="Calibri"/>
              </a:rPr>
              <a:t>B</a:t>
            </a:r>
            <a:r>
              <a:rPr sz="800" b="1" dirty="0">
                <a:latin typeface="Calibri"/>
                <a:cs typeface="Calibri"/>
              </a:rPr>
              <a:t>6  D</a:t>
            </a:r>
            <a:r>
              <a:rPr sz="800" b="1" spc="-5" dirty="0">
                <a:latin typeface="Calibri"/>
                <a:cs typeface="Calibri"/>
              </a:rPr>
              <a:t>B</a:t>
            </a:r>
            <a:r>
              <a:rPr sz="800" b="1" dirty="0">
                <a:latin typeface="Calibri"/>
                <a:cs typeface="Calibri"/>
              </a:rPr>
              <a:t>5  D</a:t>
            </a:r>
            <a:r>
              <a:rPr sz="800" b="1" spc="-5" dirty="0">
                <a:latin typeface="Calibri"/>
                <a:cs typeface="Calibri"/>
              </a:rPr>
              <a:t>B</a:t>
            </a:r>
            <a:r>
              <a:rPr sz="800" b="1" dirty="0">
                <a:latin typeface="Calibri"/>
                <a:cs typeface="Calibri"/>
              </a:rPr>
              <a:t>4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2585999" y="3654158"/>
            <a:ext cx="7213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230 </a:t>
            </a:r>
            <a:r>
              <a:rPr sz="800" spc="-5" dirty="0">
                <a:latin typeface="Calibri"/>
                <a:cs typeface="Calibri"/>
              </a:rPr>
              <a:t>ns </a:t>
            </a:r>
            <a:r>
              <a:rPr sz="800" dirty="0">
                <a:latin typeface="Calibri"/>
                <a:cs typeface="Calibri"/>
              </a:rPr>
              <a:t>valid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data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6142101" y="3654158"/>
            <a:ext cx="7213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230 </a:t>
            </a:r>
            <a:r>
              <a:rPr sz="800" spc="-5" dirty="0">
                <a:latin typeface="Calibri"/>
                <a:cs typeface="Calibri"/>
              </a:rPr>
              <a:t>ns </a:t>
            </a:r>
            <a:r>
              <a:rPr sz="800" dirty="0">
                <a:latin typeface="Calibri"/>
                <a:cs typeface="Calibri"/>
              </a:rPr>
              <a:t>valid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data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1862278" y="3788771"/>
            <a:ext cx="1920239" cy="173990"/>
          </a:xfrm>
          <a:prstGeom prst="rect">
            <a:avLst/>
          </a:prstGeom>
          <a:solidFill>
            <a:srgbClr val="ECC5C4"/>
          </a:solidFill>
        </p:spPr>
        <p:txBody>
          <a:bodyPr vert="horz" wrap="square" lIns="0" tIns="51435" rIns="0" bIns="0" rtlCol="0">
            <a:spAutoFit/>
          </a:bodyPr>
          <a:lstStyle/>
          <a:p>
            <a:pPr marL="432434">
              <a:lnSpc>
                <a:spcPct val="100000"/>
              </a:lnSpc>
              <a:spcBef>
                <a:spcPts val="405"/>
              </a:spcBef>
            </a:pPr>
            <a:r>
              <a:rPr sz="800" spc="-5" dirty="0">
                <a:latin typeface="Calibri"/>
                <a:cs typeface="Calibri"/>
              </a:rPr>
              <a:t>Send </a:t>
            </a:r>
            <a:r>
              <a:rPr sz="800" dirty="0">
                <a:latin typeface="Calibri"/>
                <a:cs typeface="Calibri"/>
              </a:rPr>
              <a:t>the 4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MSB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5419069" y="3788771"/>
            <a:ext cx="1869439" cy="173990"/>
          </a:xfrm>
          <a:prstGeom prst="rect">
            <a:avLst/>
          </a:prstGeom>
          <a:solidFill>
            <a:srgbClr val="ECC5C4"/>
          </a:solidFill>
        </p:spPr>
        <p:txBody>
          <a:bodyPr vert="horz" wrap="square" lIns="0" tIns="31115" rIns="0" bIns="0" rtlCol="0">
            <a:spAutoFit/>
          </a:bodyPr>
          <a:lstStyle/>
          <a:p>
            <a:pPr marL="375285">
              <a:lnSpc>
                <a:spcPct val="100000"/>
              </a:lnSpc>
              <a:spcBef>
                <a:spcPts val="245"/>
              </a:spcBef>
            </a:pPr>
            <a:r>
              <a:rPr sz="800" spc="-5" dirty="0">
                <a:latin typeface="Calibri"/>
                <a:cs typeface="Calibri"/>
              </a:rPr>
              <a:t>Send </a:t>
            </a:r>
            <a:r>
              <a:rPr sz="800" dirty="0">
                <a:latin typeface="Calibri"/>
                <a:cs typeface="Calibri"/>
              </a:rPr>
              <a:t>the 4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LSB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7288276" y="3788771"/>
            <a:ext cx="1697355" cy="173990"/>
          </a:xfrm>
          <a:prstGeom prst="rect">
            <a:avLst/>
          </a:prstGeom>
          <a:solidFill>
            <a:srgbClr val="BFB1D1"/>
          </a:solidFill>
        </p:spPr>
        <p:txBody>
          <a:bodyPr vert="horz" wrap="square" lIns="0" tIns="51435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405"/>
              </a:spcBef>
            </a:pPr>
            <a:r>
              <a:rPr sz="800" dirty="0">
                <a:latin typeface="Calibri"/>
                <a:cs typeface="Calibri"/>
              </a:rPr>
              <a:t>Configure </a:t>
            </a:r>
            <a:r>
              <a:rPr sz="800" spc="-5" dirty="0">
                <a:latin typeface="Calibri"/>
                <a:cs typeface="Calibri"/>
              </a:rPr>
              <a:t>DB[7..4] </a:t>
            </a:r>
            <a:r>
              <a:rPr sz="800" dirty="0">
                <a:latin typeface="Calibri"/>
                <a:cs typeface="Calibri"/>
              </a:rPr>
              <a:t>as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input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1255" y="1679727"/>
            <a:ext cx="4409440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7290" marR="5080" indent="-1165225">
              <a:lnSpc>
                <a:spcPct val="100000"/>
              </a:lnSpc>
              <a:spcBef>
                <a:spcPts val="100"/>
              </a:spcBef>
            </a:pPr>
            <a:r>
              <a:rPr sz="6600" dirty="0"/>
              <a:t>Initialization  stage</a:t>
            </a:r>
            <a:endParaRPr sz="6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8490" y="5549582"/>
            <a:ext cx="6061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Instructions on page 24 of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Hitachi HD44780U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datasheet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203950" y="-67458"/>
            <a:ext cx="5455285" cy="743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20"/>
              </a:lnSpc>
              <a:spcBef>
                <a:spcPts val="100"/>
              </a:spcBef>
            </a:pPr>
            <a:r>
              <a:rPr lang="es-ES" sz="1800" spc="-5" dirty="0" smtClean="0"/>
              <a:t/>
            </a:r>
            <a:br>
              <a:rPr lang="es-ES" sz="1800" spc="-5" dirty="0" smtClean="0"/>
            </a:br>
            <a:r>
              <a:rPr lang="es-ES" sz="1800" spc="-5" dirty="0" err="1" smtClean="0"/>
              <a:t>Power</a:t>
            </a:r>
            <a:r>
              <a:rPr lang="es-ES" sz="1800" spc="-5" dirty="0" smtClean="0"/>
              <a:t> </a:t>
            </a:r>
            <a:r>
              <a:rPr lang="es-ES" sz="1800" spc="-5" dirty="0" err="1" smtClean="0"/>
              <a:t>the</a:t>
            </a:r>
            <a:r>
              <a:rPr lang="es-ES" sz="1800" spc="-5" dirty="0" smtClean="0"/>
              <a:t> </a:t>
            </a:r>
            <a:r>
              <a:rPr lang="es-ES" sz="1800" spc="-5" dirty="0" err="1" smtClean="0"/>
              <a:t>display</a:t>
            </a:r>
            <a:r>
              <a:rPr lang="es-ES" sz="1800" dirty="0"/>
              <a:t>*</a:t>
            </a:r>
            <a:r>
              <a:rPr sz="2000" dirty="0" smtClean="0"/>
              <a:t> </a:t>
            </a:r>
            <a:r>
              <a:rPr sz="2000" spc="-170" dirty="0" smtClean="0"/>
              <a:t> </a:t>
            </a:r>
            <a:r>
              <a:rPr lang="es-ES" sz="2000" spc="-170" dirty="0" smtClean="0"/>
              <a:t>       *</a:t>
            </a:r>
            <a:r>
              <a:rPr lang="es-ES" sz="2000" spc="-170" dirty="0" err="1" smtClean="0"/>
              <a:t>The</a:t>
            </a:r>
            <a:r>
              <a:rPr lang="es-ES" sz="2000" spc="-170" dirty="0" smtClean="0"/>
              <a:t> </a:t>
            </a:r>
            <a:r>
              <a:rPr lang="es-ES" sz="2000" spc="-170" dirty="0" err="1" smtClean="0"/>
              <a:t>first</a:t>
            </a:r>
            <a:r>
              <a:rPr lang="es-ES" sz="2000" spc="-170" dirty="0" smtClean="0"/>
              <a:t> line of </a:t>
            </a:r>
            <a:r>
              <a:rPr lang="es-ES" sz="2000" spc="-170" dirty="0" err="1" smtClean="0"/>
              <a:t>the</a:t>
            </a:r>
            <a:r>
              <a:rPr lang="es-ES" sz="2000" spc="-170" dirty="0" smtClean="0"/>
              <a:t> </a:t>
            </a:r>
            <a:r>
              <a:rPr lang="es-ES" sz="2000" spc="-170" dirty="0" err="1" smtClean="0"/>
              <a:t>display</a:t>
            </a:r>
            <a:r>
              <a:rPr lang="es-ES" sz="2000" spc="-170" dirty="0" smtClean="0"/>
              <a:t> </a:t>
            </a:r>
            <a:r>
              <a:rPr lang="es-ES" sz="2000" spc="-170" dirty="0" err="1" smtClean="0"/>
              <a:t>is</a:t>
            </a:r>
            <a:r>
              <a:rPr lang="es-ES" sz="2000" spc="-170" dirty="0" smtClean="0"/>
              <a:t> 			</a:t>
            </a:r>
            <a:r>
              <a:rPr lang="es-ES" sz="2000" spc="-170" dirty="0" err="1" smtClean="0"/>
              <a:t>painted</a:t>
            </a:r>
            <a:r>
              <a:rPr lang="es-ES" sz="2000" spc="-170" dirty="0" smtClean="0"/>
              <a:t>  </a:t>
            </a:r>
            <a:r>
              <a:rPr lang="es-ES" sz="2000" spc="-170" dirty="0" err="1" smtClean="0"/>
              <a:t>black</a:t>
            </a:r>
            <a:r>
              <a:rPr lang="es-ES" sz="2000" spc="-170" dirty="0" smtClean="0"/>
              <a:t>.</a:t>
            </a:r>
            <a:endParaRPr sz="2000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41412" y="1389062"/>
          <a:ext cx="7052308" cy="731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084512" y="741363"/>
            <a:ext cx="2193925" cy="273050"/>
          </a:xfrm>
          <a:custGeom>
            <a:avLst/>
            <a:gdLst/>
            <a:ahLst/>
            <a:cxnLst/>
            <a:rect l="l" t="t" r="r" b="b"/>
            <a:pathLst>
              <a:path w="2193925" h="273050">
                <a:moveTo>
                  <a:pt x="2148415" y="0"/>
                </a:moveTo>
                <a:lnTo>
                  <a:pt x="45509" y="0"/>
                </a:lnTo>
                <a:lnTo>
                  <a:pt x="27794" y="3576"/>
                </a:lnTo>
                <a:lnTo>
                  <a:pt x="13329" y="13329"/>
                </a:lnTo>
                <a:lnTo>
                  <a:pt x="3576" y="27794"/>
                </a:lnTo>
                <a:lnTo>
                  <a:pt x="0" y="45509"/>
                </a:lnTo>
                <a:lnTo>
                  <a:pt x="0" y="227540"/>
                </a:lnTo>
                <a:lnTo>
                  <a:pt x="3576" y="245255"/>
                </a:lnTo>
                <a:lnTo>
                  <a:pt x="13329" y="259720"/>
                </a:lnTo>
                <a:lnTo>
                  <a:pt x="27794" y="269473"/>
                </a:lnTo>
                <a:lnTo>
                  <a:pt x="45509" y="273050"/>
                </a:lnTo>
                <a:lnTo>
                  <a:pt x="2148415" y="273050"/>
                </a:lnTo>
                <a:lnTo>
                  <a:pt x="2166129" y="269473"/>
                </a:lnTo>
                <a:lnTo>
                  <a:pt x="2180595" y="259720"/>
                </a:lnTo>
                <a:lnTo>
                  <a:pt x="2190348" y="245255"/>
                </a:lnTo>
                <a:lnTo>
                  <a:pt x="2193925" y="227540"/>
                </a:lnTo>
                <a:lnTo>
                  <a:pt x="2193925" y="45509"/>
                </a:lnTo>
                <a:lnTo>
                  <a:pt x="2190348" y="27794"/>
                </a:lnTo>
                <a:lnTo>
                  <a:pt x="2180595" y="13329"/>
                </a:lnTo>
                <a:lnTo>
                  <a:pt x="2166129" y="3576"/>
                </a:lnTo>
                <a:lnTo>
                  <a:pt x="2148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2190" y="694540"/>
            <a:ext cx="2193925" cy="273050"/>
          </a:xfrm>
          <a:custGeom>
            <a:avLst/>
            <a:gdLst/>
            <a:ahLst/>
            <a:cxnLst/>
            <a:rect l="l" t="t" r="r" b="b"/>
            <a:pathLst>
              <a:path w="2193925" h="273050">
                <a:moveTo>
                  <a:pt x="0" y="45508"/>
                </a:moveTo>
                <a:lnTo>
                  <a:pt x="3576" y="27794"/>
                </a:lnTo>
                <a:lnTo>
                  <a:pt x="13329" y="13329"/>
                </a:lnTo>
                <a:lnTo>
                  <a:pt x="27794" y="3576"/>
                </a:lnTo>
                <a:lnTo>
                  <a:pt x="45509" y="0"/>
                </a:lnTo>
                <a:lnTo>
                  <a:pt x="2148415" y="0"/>
                </a:lnTo>
                <a:lnTo>
                  <a:pt x="2166129" y="3576"/>
                </a:lnTo>
                <a:lnTo>
                  <a:pt x="2180595" y="13329"/>
                </a:lnTo>
                <a:lnTo>
                  <a:pt x="2190348" y="27794"/>
                </a:lnTo>
                <a:lnTo>
                  <a:pt x="2193924" y="45508"/>
                </a:lnTo>
                <a:lnTo>
                  <a:pt x="2193924" y="227541"/>
                </a:lnTo>
                <a:lnTo>
                  <a:pt x="2190348" y="245255"/>
                </a:lnTo>
                <a:lnTo>
                  <a:pt x="2180595" y="259720"/>
                </a:lnTo>
                <a:lnTo>
                  <a:pt x="2166129" y="269473"/>
                </a:lnTo>
                <a:lnTo>
                  <a:pt x="2148415" y="273049"/>
                </a:lnTo>
                <a:lnTo>
                  <a:pt x="45509" y="273049"/>
                </a:lnTo>
                <a:lnTo>
                  <a:pt x="27794" y="269473"/>
                </a:lnTo>
                <a:lnTo>
                  <a:pt x="13329" y="259720"/>
                </a:lnTo>
                <a:lnTo>
                  <a:pt x="3576" y="245255"/>
                </a:lnTo>
                <a:lnTo>
                  <a:pt x="0" y="227541"/>
                </a:lnTo>
                <a:lnTo>
                  <a:pt x="0" y="45508"/>
                </a:lnTo>
                <a:close/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5100" y="674664"/>
            <a:ext cx="1760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800" dirty="0" err="1" smtClean="0">
                <a:latin typeface="Arial"/>
                <a:cs typeface="Arial"/>
              </a:rPr>
              <a:t>Wait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&gt; 100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ms</a:t>
            </a:r>
          </a:p>
        </p:txBody>
      </p:sp>
      <p:sp>
        <p:nvSpPr>
          <p:cNvPr id="6" name="object 6"/>
          <p:cNvSpPr/>
          <p:nvPr/>
        </p:nvSpPr>
        <p:spPr>
          <a:xfrm>
            <a:off x="3492501" y="5002212"/>
            <a:ext cx="1176020" cy="366395"/>
          </a:xfrm>
          <a:custGeom>
            <a:avLst/>
            <a:gdLst/>
            <a:ahLst/>
            <a:cxnLst/>
            <a:rect l="l" t="t" r="r" b="b"/>
            <a:pathLst>
              <a:path w="1176020" h="366395">
                <a:moveTo>
                  <a:pt x="0" y="0"/>
                </a:moveTo>
                <a:lnTo>
                  <a:pt x="1175543" y="0"/>
                </a:lnTo>
                <a:lnTo>
                  <a:pt x="1175543" y="365918"/>
                </a:lnTo>
                <a:lnTo>
                  <a:pt x="0" y="365918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1412" y="4995862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538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94676" y="4995862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538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41412" y="5002212"/>
          <a:ext cx="7052308" cy="731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91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109912" y="2533650"/>
            <a:ext cx="2192655" cy="271780"/>
          </a:xfrm>
          <a:custGeom>
            <a:avLst/>
            <a:gdLst/>
            <a:ahLst/>
            <a:cxnLst/>
            <a:rect l="l" t="t" r="r" b="b"/>
            <a:pathLst>
              <a:path w="2192654" h="271780">
                <a:moveTo>
                  <a:pt x="2147091" y="0"/>
                </a:moveTo>
                <a:lnTo>
                  <a:pt x="45245" y="0"/>
                </a:lnTo>
                <a:lnTo>
                  <a:pt x="27633" y="3555"/>
                </a:lnTo>
                <a:lnTo>
                  <a:pt x="13251" y="13252"/>
                </a:lnTo>
                <a:lnTo>
                  <a:pt x="3555" y="27633"/>
                </a:lnTo>
                <a:lnTo>
                  <a:pt x="0" y="45245"/>
                </a:lnTo>
                <a:lnTo>
                  <a:pt x="0" y="226218"/>
                </a:lnTo>
                <a:lnTo>
                  <a:pt x="3555" y="243829"/>
                </a:lnTo>
                <a:lnTo>
                  <a:pt x="13251" y="258211"/>
                </a:lnTo>
                <a:lnTo>
                  <a:pt x="27633" y="267908"/>
                </a:lnTo>
                <a:lnTo>
                  <a:pt x="45245" y="271463"/>
                </a:lnTo>
                <a:lnTo>
                  <a:pt x="2147091" y="271463"/>
                </a:lnTo>
                <a:lnTo>
                  <a:pt x="2164702" y="267908"/>
                </a:lnTo>
                <a:lnTo>
                  <a:pt x="2179084" y="258211"/>
                </a:lnTo>
                <a:lnTo>
                  <a:pt x="2188780" y="243829"/>
                </a:lnTo>
                <a:lnTo>
                  <a:pt x="2192336" y="226218"/>
                </a:lnTo>
                <a:lnTo>
                  <a:pt x="2192336" y="45245"/>
                </a:lnTo>
                <a:lnTo>
                  <a:pt x="2188780" y="27633"/>
                </a:lnTo>
                <a:lnTo>
                  <a:pt x="2179084" y="13252"/>
                </a:lnTo>
                <a:lnTo>
                  <a:pt x="2164702" y="3555"/>
                </a:lnTo>
                <a:lnTo>
                  <a:pt x="21470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09912" y="2533650"/>
            <a:ext cx="2192655" cy="271780"/>
          </a:xfrm>
          <a:custGeom>
            <a:avLst/>
            <a:gdLst/>
            <a:ahLst/>
            <a:cxnLst/>
            <a:rect l="l" t="t" r="r" b="b"/>
            <a:pathLst>
              <a:path w="2192654" h="271780">
                <a:moveTo>
                  <a:pt x="0" y="45244"/>
                </a:moveTo>
                <a:lnTo>
                  <a:pt x="3555" y="27633"/>
                </a:lnTo>
                <a:lnTo>
                  <a:pt x="13251" y="13251"/>
                </a:lnTo>
                <a:lnTo>
                  <a:pt x="27633" y="3555"/>
                </a:lnTo>
                <a:lnTo>
                  <a:pt x="45244" y="0"/>
                </a:lnTo>
                <a:lnTo>
                  <a:pt x="2147091" y="0"/>
                </a:lnTo>
                <a:lnTo>
                  <a:pt x="2164702" y="3555"/>
                </a:lnTo>
                <a:lnTo>
                  <a:pt x="2179084" y="13251"/>
                </a:lnTo>
                <a:lnTo>
                  <a:pt x="2188780" y="27633"/>
                </a:lnTo>
                <a:lnTo>
                  <a:pt x="2192336" y="45244"/>
                </a:lnTo>
                <a:lnTo>
                  <a:pt x="2192336" y="226217"/>
                </a:lnTo>
                <a:lnTo>
                  <a:pt x="2188780" y="243829"/>
                </a:lnTo>
                <a:lnTo>
                  <a:pt x="2179084" y="258210"/>
                </a:lnTo>
                <a:lnTo>
                  <a:pt x="2164702" y="267907"/>
                </a:lnTo>
                <a:lnTo>
                  <a:pt x="2147091" y="271462"/>
                </a:lnTo>
                <a:lnTo>
                  <a:pt x="45244" y="271462"/>
                </a:lnTo>
                <a:lnTo>
                  <a:pt x="27633" y="267907"/>
                </a:lnTo>
                <a:lnTo>
                  <a:pt x="13251" y="258210"/>
                </a:lnTo>
                <a:lnTo>
                  <a:pt x="3555" y="243829"/>
                </a:lnTo>
                <a:lnTo>
                  <a:pt x="0" y="226217"/>
                </a:lnTo>
                <a:lnTo>
                  <a:pt x="0" y="45244"/>
                </a:lnTo>
                <a:close/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92801" y="2519521"/>
            <a:ext cx="1633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800" dirty="0" err="1" smtClean="0">
                <a:latin typeface="Arial"/>
                <a:cs typeface="Arial"/>
              </a:rPr>
              <a:t>Wait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&gt;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4,1ms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09912" y="4340225"/>
            <a:ext cx="2192655" cy="273050"/>
          </a:xfrm>
          <a:custGeom>
            <a:avLst/>
            <a:gdLst/>
            <a:ahLst/>
            <a:cxnLst/>
            <a:rect l="l" t="t" r="r" b="b"/>
            <a:pathLst>
              <a:path w="2192654" h="273050">
                <a:moveTo>
                  <a:pt x="2146828" y="0"/>
                </a:moveTo>
                <a:lnTo>
                  <a:pt x="45509" y="0"/>
                </a:lnTo>
                <a:lnTo>
                  <a:pt x="27795" y="3576"/>
                </a:lnTo>
                <a:lnTo>
                  <a:pt x="13329" y="13329"/>
                </a:lnTo>
                <a:lnTo>
                  <a:pt x="3576" y="27794"/>
                </a:lnTo>
                <a:lnTo>
                  <a:pt x="0" y="45509"/>
                </a:lnTo>
                <a:lnTo>
                  <a:pt x="0" y="227540"/>
                </a:lnTo>
                <a:lnTo>
                  <a:pt x="3576" y="245255"/>
                </a:lnTo>
                <a:lnTo>
                  <a:pt x="13329" y="259720"/>
                </a:lnTo>
                <a:lnTo>
                  <a:pt x="27795" y="269473"/>
                </a:lnTo>
                <a:lnTo>
                  <a:pt x="45509" y="273050"/>
                </a:lnTo>
                <a:lnTo>
                  <a:pt x="2146828" y="273050"/>
                </a:lnTo>
                <a:lnTo>
                  <a:pt x="2164542" y="269473"/>
                </a:lnTo>
                <a:lnTo>
                  <a:pt x="2179007" y="259720"/>
                </a:lnTo>
                <a:lnTo>
                  <a:pt x="2188759" y="245255"/>
                </a:lnTo>
                <a:lnTo>
                  <a:pt x="2192336" y="227540"/>
                </a:lnTo>
                <a:lnTo>
                  <a:pt x="2192336" y="45509"/>
                </a:lnTo>
                <a:lnTo>
                  <a:pt x="2188759" y="27794"/>
                </a:lnTo>
                <a:lnTo>
                  <a:pt x="2179007" y="13329"/>
                </a:lnTo>
                <a:lnTo>
                  <a:pt x="2164542" y="3576"/>
                </a:lnTo>
                <a:lnTo>
                  <a:pt x="21468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09912" y="4340225"/>
            <a:ext cx="2192655" cy="273050"/>
          </a:xfrm>
          <a:custGeom>
            <a:avLst/>
            <a:gdLst/>
            <a:ahLst/>
            <a:cxnLst/>
            <a:rect l="l" t="t" r="r" b="b"/>
            <a:pathLst>
              <a:path w="2192654" h="273050">
                <a:moveTo>
                  <a:pt x="0" y="45509"/>
                </a:moveTo>
                <a:lnTo>
                  <a:pt x="3576" y="27794"/>
                </a:lnTo>
                <a:lnTo>
                  <a:pt x="13329" y="13329"/>
                </a:lnTo>
                <a:lnTo>
                  <a:pt x="27794" y="3576"/>
                </a:lnTo>
                <a:lnTo>
                  <a:pt x="45509" y="0"/>
                </a:lnTo>
                <a:lnTo>
                  <a:pt x="2146827" y="0"/>
                </a:lnTo>
                <a:lnTo>
                  <a:pt x="2164541" y="3576"/>
                </a:lnTo>
                <a:lnTo>
                  <a:pt x="2179007" y="13329"/>
                </a:lnTo>
                <a:lnTo>
                  <a:pt x="2188760" y="27794"/>
                </a:lnTo>
                <a:lnTo>
                  <a:pt x="2192336" y="45509"/>
                </a:lnTo>
                <a:lnTo>
                  <a:pt x="2192336" y="227540"/>
                </a:lnTo>
                <a:lnTo>
                  <a:pt x="2188760" y="245255"/>
                </a:lnTo>
                <a:lnTo>
                  <a:pt x="2179007" y="259720"/>
                </a:lnTo>
                <a:lnTo>
                  <a:pt x="2164541" y="269473"/>
                </a:lnTo>
                <a:lnTo>
                  <a:pt x="2146827" y="273050"/>
                </a:lnTo>
                <a:lnTo>
                  <a:pt x="45509" y="273050"/>
                </a:lnTo>
                <a:lnTo>
                  <a:pt x="27794" y="269473"/>
                </a:lnTo>
                <a:lnTo>
                  <a:pt x="13329" y="259720"/>
                </a:lnTo>
                <a:lnTo>
                  <a:pt x="3576" y="245255"/>
                </a:lnTo>
                <a:lnTo>
                  <a:pt x="0" y="227540"/>
                </a:lnTo>
                <a:lnTo>
                  <a:pt x="0" y="45509"/>
                </a:lnTo>
                <a:close/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60954" y="4326890"/>
            <a:ext cx="1696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800" dirty="0" err="1" smtClean="0">
                <a:latin typeface="Arial"/>
                <a:cs typeface="Arial"/>
              </a:rPr>
              <a:t>Wait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&gt; 100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</a:p>
        </p:txBody>
      </p:sp>
      <p:sp>
        <p:nvSpPr>
          <p:cNvPr id="16" name="object 16"/>
          <p:cNvSpPr/>
          <p:nvPr/>
        </p:nvSpPr>
        <p:spPr>
          <a:xfrm>
            <a:off x="3084512" y="6108699"/>
            <a:ext cx="2193925" cy="273050"/>
          </a:xfrm>
          <a:custGeom>
            <a:avLst/>
            <a:gdLst/>
            <a:ahLst/>
            <a:cxnLst/>
            <a:rect l="l" t="t" r="r" b="b"/>
            <a:pathLst>
              <a:path w="2193925" h="273050">
                <a:moveTo>
                  <a:pt x="2148415" y="0"/>
                </a:moveTo>
                <a:lnTo>
                  <a:pt x="45509" y="0"/>
                </a:lnTo>
                <a:lnTo>
                  <a:pt x="27794" y="3576"/>
                </a:lnTo>
                <a:lnTo>
                  <a:pt x="13329" y="13329"/>
                </a:lnTo>
                <a:lnTo>
                  <a:pt x="3576" y="27794"/>
                </a:lnTo>
                <a:lnTo>
                  <a:pt x="0" y="45508"/>
                </a:lnTo>
                <a:lnTo>
                  <a:pt x="0" y="227540"/>
                </a:lnTo>
                <a:lnTo>
                  <a:pt x="3576" y="245255"/>
                </a:lnTo>
                <a:lnTo>
                  <a:pt x="13329" y="259720"/>
                </a:lnTo>
                <a:lnTo>
                  <a:pt x="27794" y="269473"/>
                </a:lnTo>
                <a:lnTo>
                  <a:pt x="45509" y="273049"/>
                </a:lnTo>
                <a:lnTo>
                  <a:pt x="2148415" y="273049"/>
                </a:lnTo>
                <a:lnTo>
                  <a:pt x="2166129" y="269473"/>
                </a:lnTo>
                <a:lnTo>
                  <a:pt x="2180595" y="259720"/>
                </a:lnTo>
                <a:lnTo>
                  <a:pt x="2190348" y="245255"/>
                </a:lnTo>
                <a:lnTo>
                  <a:pt x="2193925" y="227540"/>
                </a:lnTo>
                <a:lnTo>
                  <a:pt x="2193925" y="45508"/>
                </a:lnTo>
                <a:lnTo>
                  <a:pt x="2190348" y="27794"/>
                </a:lnTo>
                <a:lnTo>
                  <a:pt x="2180595" y="13329"/>
                </a:lnTo>
                <a:lnTo>
                  <a:pt x="2166129" y="3576"/>
                </a:lnTo>
                <a:lnTo>
                  <a:pt x="2148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84512" y="6108699"/>
            <a:ext cx="2193925" cy="273050"/>
          </a:xfrm>
          <a:custGeom>
            <a:avLst/>
            <a:gdLst/>
            <a:ahLst/>
            <a:cxnLst/>
            <a:rect l="l" t="t" r="r" b="b"/>
            <a:pathLst>
              <a:path w="2193925" h="273050">
                <a:moveTo>
                  <a:pt x="0" y="45508"/>
                </a:moveTo>
                <a:lnTo>
                  <a:pt x="3576" y="27794"/>
                </a:lnTo>
                <a:lnTo>
                  <a:pt x="13329" y="13329"/>
                </a:lnTo>
                <a:lnTo>
                  <a:pt x="27794" y="3576"/>
                </a:lnTo>
                <a:lnTo>
                  <a:pt x="45509" y="0"/>
                </a:lnTo>
                <a:lnTo>
                  <a:pt x="2148415" y="0"/>
                </a:lnTo>
                <a:lnTo>
                  <a:pt x="2166129" y="3576"/>
                </a:lnTo>
                <a:lnTo>
                  <a:pt x="2180595" y="13329"/>
                </a:lnTo>
                <a:lnTo>
                  <a:pt x="2190348" y="27794"/>
                </a:lnTo>
                <a:lnTo>
                  <a:pt x="2193924" y="45508"/>
                </a:lnTo>
                <a:lnTo>
                  <a:pt x="2193924" y="227540"/>
                </a:lnTo>
                <a:lnTo>
                  <a:pt x="2190348" y="245255"/>
                </a:lnTo>
                <a:lnTo>
                  <a:pt x="2180595" y="259720"/>
                </a:lnTo>
                <a:lnTo>
                  <a:pt x="2166129" y="269473"/>
                </a:lnTo>
                <a:lnTo>
                  <a:pt x="2148415" y="273049"/>
                </a:lnTo>
                <a:lnTo>
                  <a:pt x="45509" y="273049"/>
                </a:lnTo>
                <a:lnTo>
                  <a:pt x="27794" y="269473"/>
                </a:lnTo>
                <a:lnTo>
                  <a:pt x="13329" y="259720"/>
                </a:lnTo>
                <a:lnTo>
                  <a:pt x="3576" y="245255"/>
                </a:lnTo>
                <a:lnTo>
                  <a:pt x="0" y="227540"/>
                </a:lnTo>
                <a:lnTo>
                  <a:pt x="0" y="45508"/>
                </a:lnTo>
                <a:close/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36348" y="6095365"/>
            <a:ext cx="1696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800" dirty="0" err="1" smtClean="0">
                <a:latin typeface="Arial"/>
                <a:cs typeface="Arial"/>
              </a:rPr>
              <a:t>Wait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&gt; 100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135062" y="2805113"/>
          <a:ext cx="7049767" cy="1106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47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64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4056611" y="989214"/>
            <a:ext cx="295101" cy="5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05287" y="1014414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4">
                <a:moveTo>
                  <a:pt x="0" y="0"/>
                </a:moveTo>
                <a:lnTo>
                  <a:pt x="0" y="349444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46332" y="1273154"/>
            <a:ext cx="117909" cy="115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35828" y="2094806"/>
            <a:ext cx="290945" cy="5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81475" y="2119313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0"/>
                </a:moveTo>
                <a:lnTo>
                  <a:pt x="0" y="349444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22520" y="2378054"/>
            <a:ext cx="117908" cy="115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6611" y="2780606"/>
            <a:ext cx="295101" cy="5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46332" y="3063854"/>
            <a:ext cx="117909" cy="115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56611" y="3940232"/>
            <a:ext cx="295101" cy="5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05287" y="3967163"/>
            <a:ext cx="0" cy="347980"/>
          </a:xfrm>
          <a:custGeom>
            <a:avLst/>
            <a:gdLst/>
            <a:ahLst/>
            <a:cxnLst/>
            <a:rect l="l" t="t" r="r" b="b"/>
            <a:pathLst>
              <a:path h="347979">
                <a:moveTo>
                  <a:pt x="0" y="0"/>
                </a:moveTo>
                <a:lnTo>
                  <a:pt x="0" y="347857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6332" y="4224317"/>
            <a:ext cx="117909" cy="1159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56611" y="4601095"/>
            <a:ext cx="295101" cy="5694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05287" y="4627562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0"/>
                </a:moveTo>
                <a:lnTo>
                  <a:pt x="0" y="349445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46332" y="4886304"/>
            <a:ext cx="117909" cy="1159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56611" y="5706686"/>
            <a:ext cx="295101" cy="5694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05287" y="5734050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0"/>
                </a:moveTo>
                <a:lnTo>
                  <a:pt x="0" y="349445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46332" y="5992791"/>
            <a:ext cx="117909" cy="115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94265" y="448887"/>
            <a:ext cx="290945" cy="423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81245" y="476251"/>
            <a:ext cx="117908" cy="2317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8140" indent="-342900">
              <a:lnSpc>
                <a:spcPct val="100000"/>
              </a:lnSpc>
              <a:spcBef>
                <a:spcPts val="315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/>
              <a:t>From this moment, </a:t>
            </a:r>
            <a:r>
              <a:rPr spc="-5" dirty="0"/>
              <a:t>we are in 4-bits</a:t>
            </a:r>
            <a:r>
              <a:rPr spc="-25" dirty="0"/>
              <a:t> </a:t>
            </a:r>
            <a:r>
              <a:rPr dirty="0"/>
              <a:t>mode.</a:t>
            </a:r>
          </a:p>
          <a:p>
            <a:pPr marL="358140" marR="5080" indent="-342900">
              <a:lnSpc>
                <a:spcPct val="100000"/>
              </a:lnSpc>
              <a:spcBef>
                <a:spcPts val="220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/>
              <a:t>When </a:t>
            </a:r>
            <a:r>
              <a:rPr spc="-5" dirty="0"/>
              <a:t>we activate </a:t>
            </a:r>
            <a:r>
              <a:rPr dirty="0"/>
              <a:t>the Enable, the </a:t>
            </a:r>
            <a:r>
              <a:rPr spc="-5" dirty="0"/>
              <a:t>LCD will get </a:t>
            </a:r>
            <a:r>
              <a:rPr dirty="0"/>
              <a:t>the  </a:t>
            </a:r>
            <a:r>
              <a:rPr spc="-5" dirty="0"/>
              <a:t>Highest part of </a:t>
            </a:r>
            <a:r>
              <a:rPr dirty="0"/>
              <a:t>the </a:t>
            </a:r>
            <a:r>
              <a:rPr spc="-5" dirty="0"/>
              <a:t>instruction </a:t>
            </a:r>
            <a:r>
              <a:rPr dirty="0"/>
              <a:t>from </a:t>
            </a:r>
            <a:r>
              <a:rPr spc="-5" dirty="0"/>
              <a:t>DB[7..4] and will </a:t>
            </a:r>
            <a:r>
              <a:rPr dirty="0"/>
              <a:t>store  </a:t>
            </a:r>
            <a:r>
              <a:rPr spc="-5" dirty="0"/>
              <a:t>it. </a:t>
            </a:r>
            <a:r>
              <a:rPr dirty="0"/>
              <a:t>Then, </a:t>
            </a:r>
            <a:r>
              <a:rPr spc="-5" dirty="0"/>
              <a:t>when we activate </a:t>
            </a:r>
            <a:r>
              <a:rPr dirty="0"/>
              <a:t>the Enable </a:t>
            </a:r>
            <a:r>
              <a:rPr spc="-5" dirty="0"/>
              <a:t>again </a:t>
            </a:r>
            <a:r>
              <a:rPr dirty="0"/>
              <a:t>the </a:t>
            </a:r>
            <a:r>
              <a:rPr spc="-5" dirty="0"/>
              <a:t>LCD will  get </a:t>
            </a:r>
            <a:r>
              <a:rPr dirty="0"/>
              <a:t>the </a:t>
            </a:r>
            <a:r>
              <a:rPr spc="-5" dirty="0"/>
              <a:t>Lowest part of </a:t>
            </a:r>
            <a:r>
              <a:rPr dirty="0"/>
              <a:t>the </a:t>
            </a:r>
            <a:r>
              <a:rPr spc="-5" dirty="0"/>
              <a:t>instruction, will generate </a:t>
            </a:r>
            <a:r>
              <a:rPr dirty="0"/>
              <a:t>the </a:t>
            </a:r>
            <a:r>
              <a:rPr spc="-5" dirty="0"/>
              <a:t>8-  bits </a:t>
            </a:r>
            <a:r>
              <a:rPr dirty="0"/>
              <a:t>complete </a:t>
            </a:r>
            <a:r>
              <a:rPr spc="-5" dirty="0"/>
              <a:t>instruction and will execute</a:t>
            </a:r>
            <a:r>
              <a:rPr spc="-25" dirty="0"/>
              <a:t> </a:t>
            </a:r>
            <a:r>
              <a:rPr spc="-5" dirty="0"/>
              <a:t>it.</a:t>
            </a:r>
          </a:p>
        </p:txBody>
      </p:sp>
      <p:sp>
        <p:nvSpPr>
          <p:cNvPr id="3" name="object 3"/>
          <p:cNvSpPr/>
          <p:nvPr/>
        </p:nvSpPr>
        <p:spPr>
          <a:xfrm>
            <a:off x="3446462" y="1131887"/>
            <a:ext cx="1176020" cy="366395"/>
          </a:xfrm>
          <a:custGeom>
            <a:avLst/>
            <a:gdLst/>
            <a:ahLst/>
            <a:cxnLst/>
            <a:rect l="l" t="t" r="r" b="b"/>
            <a:pathLst>
              <a:path w="1176020" h="366394">
                <a:moveTo>
                  <a:pt x="0" y="0"/>
                </a:moveTo>
                <a:lnTo>
                  <a:pt x="1175550" y="0"/>
                </a:lnTo>
                <a:lnTo>
                  <a:pt x="1175550" y="365925"/>
                </a:lnTo>
                <a:lnTo>
                  <a:pt x="0" y="365925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9912" y="2227259"/>
            <a:ext cx="2192655" cy="412750"/>
          </a:xfrm>
          <a:custGeom>
            <a:avLst/>
            <a:gdLst/>
            <a:ahLst/>
            <a:cxnLst/>
            <a:rect l="l" t="t" r="r" b="b"/>
            <a:pathLst>
              <a:path w="2192654" h="412750">
                <a:moveTo>
                  <a:pt x="2123541" y="0"/>
                </a:moveTo>
                <a:lnTo>
                  <a:pt x="68795" y="0"/>
                </a:lnTo>
                <a:lnTo>
                  <a:pt x="42015" y="5405"/>
                </a:lnTo>
                <a:lnTo>
                  <a:pt x="20148" y="20148"/>
                </a:lnTo>
                <a:lnTo>
                  <a:pt x="5405" y="42015"/>
                </a:lnTo>
                <a:lnTo>
                  <a:pt x="0" y="68795"/>
                </a:lnTo>
                <a:lnTo>
                  <a:pt x="0" y="343966"/>
                </a:lnTo>
                <a:lnTo>
                  <a:pt x="5405" y="370739"/>
                </a:lnTo>
                <a:lnTo>
                  <a:pt x="20148" y="392603"/>
                </a:lnTo>
                <a:lnTo>
                  <a:pt x="42015" y="407344"/>
                </a:lnTo>
                <a:lnTo>
                  <a:pt x="68795" y="412749"/>
                </a:lnTo>
                <a:lnTo>
                  <a:pt x="2123541" y="412749"/>
                </a:lnTo>
                <a:lnTo>
                  <a:pt x="2150321" y="407344"/>
                </a:lnTo>
                <a:lnTo>
                  <a:pt x="2172188" y="392603"/>
                </a:lnTo>
                <a:lnTo>
                  <a:pt x="2186931" y="370739"/>
                </a:lnTo>
                <a:lnTo>
                  <a:pt x="2192337" y="343966"/>
                </a:lnTo>
                <a:lnTo>
                  <a:pt x="2192337" y="68795"/>
                </a:lnTo>
                <a:lnTo>
                  <a:pt x="2186931" y="42015"/>
                </a:lnTo>
                <a:lnTo>
                  <a:pt x="2172188" y="20148"/>
                </a:lnTo>
                <a:lnTo>
                  <a:pt x="2150321" y="5405"/>
                </a:lnTo>
                <a:lnTo>
                  <a:pt x="21235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9912" y="2227263"/>
            <a:ext cx="2191385" cy="412750"/>
          </a:xfrm>
          <a:custGeom>
            <a:avLst/>
            <a:gdLst/>
            <a:ahLst/>
            <a:cxnLst/>
            <a:rect l="l" t="t" r="r" b="b"/>
            <a:pathLst>
              <a:path w="2191385" h="412750">
                <a:moveTo>
                  <a:pt x="0" y="68758"/>
                </a:moveTo>
                <a:lnTo>
                  <a:pt x="5403" y="41994"/>
                </a:lnTo>
                <a:lnTo>
                  <a:pt x="20138" y="20138"/>
                </a:lnTo>
                <a:lnTo>
                  <a:pt x="41994" y="5403"/>
                </a:lnTo>
                <a:lnTo>
                  <a:pt x="68757" y="0"/>
                </a:lnTo>
                <a:lnTo>
                  <a:pt x="2122461" y="0"/>
                </a:lnTo>
                <a:lnTo>
                  <a:pt x="2149224" y="5403"/>
                </a:lnTo>
                <a:lnTo>
                  <a:pt x="2171080" y="20138"/>
                </a:lnTo>
                <a:lnTo>
                  <a:pt x="2185815" y="41994"/>
                </a:lnTo>
                <a:lnTo>
                  <a:pt x="2191218" y="68758"/>
                </a:lnTo>
                <a:lnTo>
                  <a:pt x="2191218" y="343781"/>
                </a:lnTo>
                <a:lnTo>
                  <a:pt x="2185815" y="370545"/>
                </a:lnTo>
                <a:lnTo>
                  <a:pt x="2171080" y="392400"/>
                </a:lnTo>
                <a:lnTo>
                  <a:pt x="2149224" y="407136"/>
                </a:lnTo>
                <a:lnTo>
                  <a:pt x="2122461" y="412539"/>
                </a:lnTo>
                <a:lnTo>
                  <a:pt x="68757" y="412539"/>
                </a:lnTo>
                <a:lnTo>
                  <a:pt x="41994" y="407136"/>
                </a:lnTo>
                <a:lnTo>
                  <a:pt x="20138" y="392400"/>
                </a:lnTo>
                <a:lnTo>
                  <a:pt x="5403" y="370545"/>
                </a:lnTo>
                <a:lnTo>
                  <a:pt x="0" y="343781"/>
                </a:lnTo>
                <a:lnTo>
                  <a:pt x="0" y="68758"/>
                </a:lnTo>
                <a:close/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60635" y="2283777"/>
            <a:ext cx="142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Wait &gt; </a:t>
            </a:r>
            <a:r>
              <a:rPr sz="1800" spc="-5" dirty="0"/>
              <a:t>100</a:t>
            </a:r>
            <a:r>
              <a:rPr sz="1800" spc="-100" dirty="0"/>
              <a:t> </a:t>
            </a:r>
            <a:r>
              <a:rPr sz="1800" spc="-5" dirty="0"/>
              <a:t>us</a:t>
            </a:r>
            <a:endParaRPr sz="1800"/>
          </a:p>
        </p:txBody>
      </p:sp>
      <p:sp>
        <p:nvSpPr>
          <p:cNvPr id="7" name="object 7"/>
          <p:cNvSpPr/>
          <p:nvPr/>
        </p:nvSpPr>
        <p:spPr>
          <a:xfrm>
            <a:off x="3985952" y="1812174"/>
            <a:ext cx="290945" cy="5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89028" y="1125540"/>
          <a:ext cx="7051039" cy="105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06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073309" y="2093888"/>
            <a:ext cx="117906" cy="11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5952" y="2643446"/>
            <a:ext cx="290945" cy="5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32262" y="2670175"/>
            <a:ext cx="0" cy="347980"/>
          </a:xfrm>
          <a:custGeom>
            <a:avLst/>
            <a:gdLst/>
            <a:ahLst/>
            <a:cxnLst/>
            <a:rect l="l" t="t" r="r" b="b"/>
            <a:pathLst>
              <a:path h="347980">
                <a:moveTo>
                  <a:pt x="0" y="0"/>
                </a:moveTo>
                <a:lnTo>
                  <a:pt x="0" y="347680"/>
                </a:lnTo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73309" y="2927324"/>
            <a:ext cx="117906" cy="11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5952" y="706581"/>
            <a:ext cx="290945" cy="5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32262" y="730251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4">
                <a:moveTo>
                  <a:pt x="0" y="0"/>
                </a:moveTo>
                <a:lnTo>
                  <a:pt x="0" y="349266"/>
                </a:lnTo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73309" y="988988"/>
            <a:ext cx="117906" cy="11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895</Words>
  <Application>Microsoft Office PowerPoint</Application>
  <PresentationFormat>Presentación en pantalla (4:3)</PresentationFormat>
  <Paragraphs>360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Presentación de PowerPoint</vt:lpstr>
      <vt:lpstr>How does the LCD work?</vt:lpstr>
      <vt:lpstr>Pinout</vt:lpstr>
      <vt:lpstr>Steps</vt:lpstr>
      <vt:lpstr>Writing a 4-bits instruction:</vt:lpstr>
      <vt:lpstr>Writing a 4+4 bits instruction:</vt:lpstr>
      <vt:lpstr>Initialization  stage</vt:lpstr>
      <vt:lpstr> Power the display*         *The first line of the display is    painted  black.</vt:lpstr>
      <vt:lpstr>Wait &gt; 100 us</vt:lpstr>
      <vt:lpstr>Wait &gt; 53 us or until BUSY(DB7) bit is 0.</vt:lpstr>
      <vt:lpstr>Wait &gt; 53 us or until the BUSY(DB7) bit is 0.</vt:lpstr>
      <vt:lpstr>Wait &gt; 3 ms or until the BUSY(DB7) bit is 0.</vt:lpstr>
      <vt:lpstr>Wait &gt; 53 us or until the BUSY(DB7) bit is 0.</vt:lpstr>
      <vt:lpstr>End of initialization</vt:lpstr>
      <vt:lpstr>Presentación de PowerPoint</vt:lpstr>
      <vt:lpstr>Step 1: Select the position of the cursor</vt:lpstr>
      <vt:lpstr>Step 2: Write an ASCII character to the LCD. (data)</vt:lpstr>
      <vt:lpstr>Extra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DSM 2018-2019</dc:title>
  <cp:lastModifiedBy>Joan Navarro Martín</cp:lastModifiedBy>
  <cp:revision>4</cp:revision>
  <dcterms:created xsi:type="dcterms:W3CDTF">2019-04-02T15:48:27Z</dcterms:created>
  <dcterms:modified xsi:type="dcterms:W3CDTF">2021-04-12T15:07:26Z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2017-03-10T00:00:00Z</vt:filetime>
  </property>
  <property fmtid="{D5CDD505-2E9C-101B-9397-08002B2CF9AE}" pid="3" name="Creator">
    <vt:lpwstr>PowerPoint</vt:lpwstr>
  </property>
  <property fmtid="{D5CDD505-2E9C-101B-9397-08002B2CF9AE}" pid="4" name="LastSaved">
    <vt:filetime>2019-04-02T00:00:00Z</vt:filetime>
  </property>
</Properties>
</file>