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78" r:id="rId6"/>
    <p:sldId id="277" r:id="rId7"/>
    <p:sldId id="261" r:id="rId8"/>
    <p:sldId id="262" r:id="rId9"/>
    <p:sldId id="263" r:id="rId10"/>
    <p:sldId id="264" r:id="rId11"/>
    <p:sldId id="265" r:id="rId12"/>
    <p:sldId id="266" r:id="rId13"/>
    <p:sldId id="260" r:id="rId14"/>
    <p:sldId id="267" r:id="rId15"/>
    <p:sldId id="268" r:id="rId16"/>
    <p:sldId id="269" r:id="rId17"/>
    <p:sldId id="270" r:id="rId18"/>
    <p:sldId id="279" r:id="rId19"/>
    <p:sldId id="280" r:id="rId20"/>
    <p:sldId id="281" r:id="rId21"/>
    <p:sldId id="282" r:id="rId22"/>
    <p:sldId id="283" r:id="rId23"/>
    <p:sldId id="284" r:id="rId24"/>
    <p:sldId id="285" r:id="rId25"/>
    <p:sldId id="286" r:id="rId26"/>
    <p:sldId id="273" r:id="rId27"/>
    <p:sldId id="287"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EE67E-83F8-4991-9A61-886E46A69C05}" v="5008" dt="2018-09-21T00:14:51.431"/>
    <p1510:client id="{944E31FE-546A-44C6-992E-0ADF3ECDB8EA}" v="124" dt="2018-09-20T11:14:03.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830" autoAdjust="0"/>
  </p:normalViewPr>
  <p:slideViewPr>
    <p:cSldViewPr snapToGrid="0">
      <p:cViewPr varScale="1">
        <p:scale>
          <a:sx n="90" d="100"/>
          <a:sy n="90" d="100"/>
        </p:scale>
        <p:origin x="7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3671-5EE2-4D71-ACC0-6B9FCDB43E73}"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29141-2E9F-48D0-A75A-B37154EABD28}" type="slidenum">
              <a:rPr lang="en-US" smtClean="0"/>
              <a:t>‹#›</a:t>
            </a:fld>
            <a:endParaRPr lang="en-US"/>
          </a:p>
        </p:txBody>
      </p:sp>
    </p:spTree>
    <p:extLst>
      <p:ext uri="{BB962C8B-B14F-4D97-AF65-F5344CB8AC3E}">
        <p14:creationId xmlns:p14="http://schemas.microsoft.com/office/powerpoint/2010/main" val="69398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 performance-driven Business Intelligence developer - In my world every single project dictates incredibly fast performance, so I need to know how to work with the database to meet those requirements.</a:t>
            </a:r>
          </a:p>
          <a:p>
            <a:pPr lvl="0"/>
            <a:r>
              <a:rPr lang="en-US" dirty="0"/>
              <a:t>I’m a SQL Server blogger and YouTuber</a:t>
            </a:r>
          </a:p>
          <a:p>
            <a:pPr lvl="0"/>
            <a:r>
              <a:rPr lang="en-US" dirty="0"/>
              <a:t>Outside of SQL, I’m in search of brewing the perfect cup of coffee and outdoors enthusiast.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3</a:t>
            </a:fld>
            <a:endParaRPr lang="en-US"/>
          </a:p>
        </p:txBody>
      </p:sp>
    </p:spTree>
    <p:extLst>
      <p:ext uri="{BB962C8B-B14F-4D97-AF65-F5344CB8AC3E}">
        <p14:creationId xmlns:p14="http://schemas.microsoft.com/office/powerpoint/2010/main" val="698648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Our SELECT queries from a database typically require Filters, sorts, joins</a:t>
            </a:r>
          </a:p>
          <a:p>
            <a:endParaRPr lang="en-US" dirty="0"/>
          </a:p>
          <a:p>
            <a:r>
              <a:rPr lang="en-US" dirty="0"/>
              <a:t>Key columns is a quiz</a:t>
            </a:r>
          </a:p>
          <a:p>
            <a:r>
              <a:rPr lang="en-US" dirty="0"/>
              <a:t>Include is not</a:t>
            </a:r>
          </a:p>
          <a:p>
            <a:pPr marL="628650" lvl="1" indent="-171450">
              <a:buFontTx/>
              <a:buChar char="-"/>
            </a:pPr>
            <a:r>
              <a:rPr lang="en-US" dirty="0"/>
              <a:t>If </a:t>
            </a:r>
            <a:r>
              <a:rPr lang="en-US" dirty="0" err="1"/>
              <a:t>i</a:t>
            </a:r>
            <a:r>
              <a:rPr lang="en-US" dirty="0"/>
              <a:t> need all data for one bird, </a:t>
            </a:r>
            <a:r>
              <a:rPr lang="en-US" dirty="0" err="1"/>
              <a:t>i</a:t>
            </a:r>
            <a:r>
              <a:rPr lang="en-US" dirty="0"/>
              <a:t> don't really care about </a:t>
            </a:r>
            <a:r>
              <a:rPr lang="en-US" dirty="0" err="1"/>
              <a:t>hte</a:t>
            </a:r>
            <a:r>
              <a:rPr lang="en-US" dirty="0"/>
              <a:t> order.  It's already organized together, </a:t>
            </a:r>
            <a:r>
              <a:rPr lang="en-US" dirty="0" err="1"/>
              <a:t>i</a:t>
            </a:r>
            <a:r>
              <a:rPr lang="en-US" dirty="0"/>
              <a:t> have access to display it on my book page, website, whatever</a:t>
            </a:r>
          </a:p>
          <a:p>
            <a:pPr marL="628650" lvl="1" indent="-171450">
              <a:buFontTx/>
              <a:buChar char="-"/>
            </a:pPr>
            <a:r>
              <a:rPr lang="en-US" dirty="0"/>
              <a:t>Included columns hold data that you want to display/bring back, but aren't filtering/sorting/joining on.</a:t>
            </a:r>
          </a:p>
          <a:p>
            <a:pPr marL="457200" lvl="1" indent="0">
              <a:buFontTx/>
              <a:buNone/>
            </a:pPr>
            <a:endParaRPr lang="en-US" dirty="0"/>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15</a:t>
            </a:fld>
            <a:endParaRPr lang="en-US"/>
          </a:p>
        </p:txBody>
      </p:sp>
    </p:spTree>
    <p:extLst>
      <p:ext uri="{BB962C8B-B14F-4D97-AF65-F5344CB8AC3E}">
        <p14:creationId xmlns:p14="http://schemas.microsoft.com/office/powerpoint/2010/main" val="3785943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I’M GOING TO LIE TO YOU - not a real good selling point, huh?</a:t>
            </a:r>
          </a:p>
          <a:p>
            <a:pPr lvl="0"/>
            <a:r>
              <a:rPr lang="en-US" dirty="0"/>
              <a:t>Best practices! Almost every piece of advice I give you today Can be wrong in certain scenarios. So know that you can follow this advice most of the time, but down the road as you build more advanced queries and processes, just know that there’s pretty much always an exception to the rule.</a:t>
            </a:r>
          </a:p>
          <a:p>
            <a:pPr lvl="0"/>
            <a:r>
              <a:rPr lang="en-US" dirty="0"/>
              <a:t>joins</a:t>
            </a:r>
          </a:p>
          <a:p>
            <a:pPr lvl="0"/>
            <a:r>
              <a:rPr lang="en-US" dirty="0"/>
              <a:t>where</a:t>
            </a:r>
          </a:p>
          <a:p>
            <a:pPr lvl="0"/>
            <a:r>
              <a:rPr lang="en-US" dirty="0"/>
              <a:t>group by - all of these operations benefit from sorted data.</a:t>
            </a:r>
          </a:p>
          <a:p>
            <a:pPr lvl="0"/>
            <a:r>
              <a:rPr lang="en-US" dirty="0"/>
              <a:t>most highly selective column as first key, not changing (don't want to update)</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16</a:t>
            </a:fld>
            <a:endParaRPr lang="en-US"/>
          </a:p>
        </p:txBody>
      </p:sp>
    </p:spTree>
    <p:extLst>
      <p:ext uri="{BB962C8B-B14F-4D97-AF65-F5344CB8AC3E}">
        <p14:creationId xmlns:p14="http://schemas.microsoft.com/office/powerpoint/2010/main" val="1798188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CREATE TABLE </a:t>
            </a:r>
            <a:r>
              <a:rPr lang="en-US" dirty="0" err="1"/>
              <a:t>dbo.BirdSpecies</a:t>
            </a:r>
            <a:endParaRPr lang="en-US" dirty="0"/>
          </a:p>
          <a:p>
            <a:pPr marL="0" lvl="0" indent="0">
              <a:buNone/>
            </a:pPr>
            <a:r>
              <a:rPr lang="en-US" dirty="0"/>
              <a:t>(</a:t>
            </a:r>
          </a:p>
          <a:p>
            <a:pPr marL="0" lvl="0" indent="0">
              <a:buNone/>
            </a:pPr>
            <a:r>
              <a:rPr lang="en-US" dirty="0"/>
              <a:t>	Id </a:t>
            </a:r>
            <a:r>
              <a:rPr lang="en-US" dirty="0" err="1"/>
              <a:t>bigint</a:t>
            </a:r>
            <a:r>
              <a:rPr lang="en-US" dirty="0"/>
              <a:t> IDENTITY,</a:t>
            </a:r>
          </a:p>
          <a:p>
            <a:pPr marL="0" lvl="0" indent="0">
              <a:buNone/>
            </a:pPr>
            <a:r>
              <a:rPr lang="en-US" dirty="0"/>
              <a:t>	</a:t>
            </a:r>
            <a:r>
              <a:rPr lang="en-US" dirty="0" err="1"/>
              <a:t>CommonName</a:t>
            </a:r>
            <a:r>
              <a:rPr lang="en-US" dirty="0"/>
              <a:t> </a:t>
            </a:r>
            <a:r>
              <a:rPr lang="en-US" dirty="0" err="1"/>
              <a:t>nvarchar</a:t>
            </a:r>
            <a:r>
              <a:rPr lang="en-US" dirty="0"/>
              <a:t>(100),</a:t>
            </a:r>
          </a:p>
          <a:p>
            <a:pPr marL="0" lvl="0" indent="0">
              <a:buNone/>
            </a:pPr>
            <a:r>
              <a:rPr lang="en-US" dirty="0"/>
              <a:t>	</a:t>
            </a:r>
            <a:r>
              <a:rPr lang="en-US" dirty="0" err="1"/>
              <a:t>PrimaryColor</a:t>
            </a:r>
            <a:r>
              <a:rPr lang="en-US" dirty="0"/>
              <a:t> </a:t>
            </a:r>
            <a:r>
              <a:rPr lang="en-US" dirty="0" err="1"/>
              <a:t>nvarchar</a:t>
            </a:r>
            <a:r>
              <a:rPr lang="en-US" dirty="0"/>
              <a:t>(30),</a:t>
            </a:r>
          </a:p>
          <a:p>
            <a:pPr marL="0" lvl="0" indent="0">
              <a:buNone/>
            </a:pPr>
            <a:r>
              <a:rPr lang="en-US" dirty="0"/>
              <a:t>	</a:t>
            </a:r>
            <a:r>
              <a:rPr lang="en-US" dirty="0" err="1"/>
              <a:t>SecondaryColor</a:t>
            </a:r>
            <a:r>
              <a:rPr lang="en-US" dirty="0"/>
              <a:t> </a:t>
            </a:r>
            <a:r>
              <a:rPr lang="en-US" dirty="0" err="1"/>
              <a:t>nvarchar</a:t>
            </a:r>
            <a:r>
              <a:rPr lang="en-US" dirty="0"/>
              <a:t>(30),</a:t>
            </a:r>
          </a:p>
          <a:p>
            <a:pPr marL="0" lvl="0" indent="0">
              <a:buNone/>
            </a:pPr>
            <a:r>
              <a:rPr lang="en-US" dirty="0"/>
              <a:t>	</a:t>
            </a:r>
            <a:r>
              <a:rPr lang="en-US" dirty="0" err="1"/>
              <a:t>HeightInches</a:t>
            </a:r>
            <a:r>
              <a:rPr lang="en-US" dirty="0"/>
              <a:t> </a:t>
            </a:r>
            <a:r>
              <a:rPr lang="en-US" dirty="0" err="1"/>
              <a:t>tinyint</a:t>
            </a:r>
            <a:endParaRPr lang="en-US" dirty="0"/>
          </a:p>
          <a:p>
            <a:pPr marL="0" lvl="0" indent="0">
              <a:buNone/>
            </a:pPr>
            <a:r>
              <a:rPr lang="en-US" dirty="0"/>
              <a:t>);</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17</a:t>
            </a:fld>
            <a:endParaRPr lang="en-US"/>
          </a:p>
        </p:txBody>
      </p:sp>
    </p:spTree>
    <p:extLst>
      <p:ext uri="{BB962C8B-B14F-4D97-AF65-F5344CB8AC3E}">
        <p14:creationId xmlns:p14="http://schemas.microsoft.com/office/powerpoint/2010/main" val="2750612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INCLUDE DEMO SCRIPT: just CREATE TABLE.  No PK.  No index.  No nothing.</a:t>
            </a:r>
          </a:p>
          <a:p>
            <a:pPr lvl="0"/>
            <a:r>
              <a:rPr lang="en-US" dirty="0"/>
              <a:t>Staging data</a:t>
            </a:r>
          </a:p>
          <a:p>
            <a:pPr lvl="0"/>
            <a:r>
              <a:rPr lang="en-US" dirty="0"/>
              <a:t>If straight insert, then straight read, and you don't care about order, then MAYBE this is the fastest.</a:t>
            </a:r>
          </a:p>
          <a:p>
            <a:pPr lvl="0"/>
            <a:r>
              <a:rPr lang="en-US" dirty="0"/>
              <a:t>Usually I end up writing queries to transform staged data </a:t>
            </a:r>
            <a:r>
              <a:rPr lang="en-US" dirty="0" err="1"/>
              <a:t>thoguh</a:t>
            </a:r>
            <a:r>
              <a:rPr lang="en-US" dirty="0"/>
              <a:t>, so I rarely have a scenario where this works.  It's a hypothetical scenario that should work, but doesn't come up often in the real world.</a:t>
            </a:r>
          </a:p>
          <a:p>
            <a:pPr lvl="0"/>
            <a:r>
              <a:rPr lang="en-US" dirty="0"/>
              <a:t>Heaps are REALLY bad for all other scenarios - table scans, forwarded records (once a record outgrows a page, like with an UPDATE, </a:t>
            </a:r>
            <a:r>
              <a:rPr lang="en-US" dirty="0" err="1"/>
              <a:t>sql</a:t>
            </a:r>
            <a:r>
              <a:rPr lang="en-US" dirty="0"/>
              <a:t> moves data to new page and leaves behind a forwarding pointer.  Each read requires 2 or more pages read!)</a:t>
            </a:r>
          </a:p>
          <a:p>
            <a:pPr lvl="0"/>
            <a:r>
              <a:rPr lang="en-US" dirty="0" err="1"/>
              <a:t>CLustered</a:t>
            </a:r>
            <a:r>
              <a:rPr lang="en-US" dirty="0"/>
              <a:t> index that's built on an ever increasing key will nearly always be faster at inserting data (because of extra pages inserted into heaps, using </a:t>
            </a:r>
            <a:r>
              <a:rPr lang="en-US" dirty="0" err="1"/>
              <a:t>estiamtes</a:t>
            </a:r>
            <a:r>
              <a:rPr lang="en-US" dirty="0"/>
              <a:t> for free space)</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18</a:t>
            </a:fld>
            <a:endParaRPr lang="en-US"/>
          </a:p>
        </p:txBody>
      </p:sp>
    </p:spTree>
    <p:extLst>
      <p:ext uri="{BB962C8B-B14F-4D97-AF65-F5344CB8AC3E}">
        <p14:creationId xmlns:p14="http://schemas.microsoft.com/office/powerpoint/2010/main" val="2455229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INCLUDE DEMO SCRIPT: just CREATE TABLE.  No PK.  No index.  No nothing.</a:t>
            </a:r>
          </a:p>
          <a:p>
            <a:pPr lvl="0"/>
            <a:r>
              <a:rPr lang="en-US" dirty="0"/>
              <a:t>Staging data</a:t>
            </a:r>
          </a:p>
          <a:p>
            <a:pPr lvl="0"/>
            <a:r>
              <a:rPr lang="en-US" dirty="0"/>
              <a:t>If straight insert, then straight read, and you don't care about order, then MAYBE this is the fastest.</a:t>
            </a:r>
          </a:p>
          <a:p>
            <a:pPr lvl="0"/>
            <a:r>
              <a:rPr lang="en-US" dirty="0"/>
              <a:t>Usually I end up writing queries to transform staged data </a:t>
            </a:r>
            <a:r>
              <a:rPr lang="en-US" dirty="0" err="1"/>
              <a:t>thoguh</a:t>
            </a:r>
            <a:r>
              <a:rPr lang="en-US" dirty="0"/>
              <a:t>, so I rarely have a scenario where this works.  It's a hypothetical scenario that should work, but doesn't come up often in the real world.</a:t>
            </a:r>
          </a:p>
          <a:p>
            <a:pPr lvl="0"/>
            <a:r>
              <a:rPr lang="en-US" dirty="0"/>
              <a:t>Heaps are REALLY bad for all other scenarios - table scans, forwarded records (once a record outgrows a page, like with an UPDATE, </a:t>
            </a:r>
            <a:r>
              <a:rPr lang="en-US" dirty="0" err="1"/>
              <a:t>sql</a:t>
            </a:r>
            <a:r>
              <a:rPr lang="en-US" dirty="0"/>
              <a:t> moves data to new page and leaves behind a forwarding pointer.  Each read requires 2 or more pages read!)</a:t>
            </a:r>
          </a:p>
          <a:p>
            <a:pPr lvl="0"/>
            <a:r>
              <a:rPr lang="en-US" dirty="0" err="1"/>
              <a:t>CLustered</a:t>
            </a:r>
            <a:r>
              <a:rPr lang="en-US" dirty="0"/>
              <a:t> index that's built on an ever increasing key will nearly always be faster at inserting data (because of extra pages inserted into heaps, using </a:t>
            </a:r>
            <a:r>
              <a:rPr lang="en-US" dirty="0" err="1"/>
              <a:t>estiamtes</a:t>
            </a:r>
            <a:r>
              <a:rPr lang="en-US" dirty="0"/>
              <a:t> for free space)</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19</a:t>
            </a:fld>
            <a:endParaRPr lang="en-US"/>
          </a:p>
        </p:txBody>
      </p:sp>
    </p:spTree>
    <p:extLst>
      <p:ext uri="{BB962C8B-B14F-4D97-AF65-F5344CB8AC3E}">
        <p14:creationId xmlns:p14="http://schemas.microsoft.com/office/powerpoint/2010/main" val="3550171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ID - int or big int is small and unique</a:t>
            </a:r>
          </a:p>
          <a:p>
            <a:pPr lvl="0"/>
            <a:r>
              <a:rPr lang="en-US" dirty="0"/>
              <a:t>We want our cluster key to be unique, otherwise </a:t>
            </a:r>
            <a:r>
              <a:rPr lang="en-US" dirty="0" err="1"/>
              <a:t>sql</a:t>
            </a:r>
            <a:r>
              <a:rPr lang="en-US" dirty="0"/>
              <a:t> will add a </a:t>
            </a:r>
            <a:r>
              <a:rPr lang="en-US" dirty="0" err="1"/>
              <a:t>uniqueifier</a:t>
            </a:r>
            <a:r>
              <a:rPr lang="en-US" dirty="0"/>
              <a:t> behind the scenes anyway.</a:t>
            </a:r>
          </a:p>
          <a:p>
            <a:pPr lvl="0"/>
            <a:r>
              <a:rPr lang="en-US" dirty="0"/>
              <a:t>Internally, CL keys get copied to every index page (point back to where they find other data for key lookups)</a:t>
            </a:r>
          </a:p>
          <a:p>
            <a:pPr lvl="0"/>
            <a:r>
              <a:rPr lang="en-US" dirty="0"/>
              <a:t>not something that will change.  for example if we represent a record by a datetime will get updated, later, we don't want to use that</a:t>
            </a:r>
          </a:p>
          <a:p>
            <a:pPr lvl="0"/>
            <a:r>
              <a:rPr lang="en-US" dirty="0"/>
              <a:t>datetime ok too, but if multiple row inserts per transaction, possible won't be unique.  create on </a:t>
            </a:r>
            <a:r>
              <a:rPr lang="en-US" dirty="0" err="1"/>
              <a:t>datetime,smallint</a:t>
            </a:r>
            <a:r>
              <a:rPr lang="en-US" dirty="0"/>
              <a:t>, </a:t>
            </a:r>
            <a:r>
              <a:rPr lang="en-US" dirty="0" err="1"/>
              <a:t>tinyint</a:t>
            </a:r>
            <a:r>
              <a:rPr lang="en-US" dirty="0"/>
              <a:t> depending on level</a:t>
            </a:r>
          </a:p>
          <a:p>
            <a:pPr lvl="1"/>
            <a:r>
              <a:rPr lang="en-US" dirty="0"/>
              <a:t>this works well if a lot of your queries will be filtering on that date range</a:t>
            </a:r>
          </a:p>
          <a:p>
            <a:pPr lvl="0"/>
            <a:r>
              <a:rPr lang="en-US" dirty="0" err="1"/>
              <a:t>guid</a:t>
            </a:r>
            <a:r>
              <a:rPr lang="en-US" dirty="0"/>
              <a:t>?</a:t>
            </a:r>
          </a:p>
          <a:p>
            <a:pPr lvl="1"/>
            <a:r>
              <a:rPr lang="en-US" dirty="0"/>
              <a:t>sequential </a:t>
            </a:r>
            <a:r>
              <a:rPr lang="en-US" dirty="0" err="1"/>
              <a:t>guids</a:t>
            </a:r>
            <a:r>
              <a:rPr lang="en-US" dirty="0"/>
              <a:t> sure</a:t>
            </a:r>
          </a:p>
          <a:p>
            <a:pPr lvl="1"/>
            <a:r>
              <a:rPr lang="en-US" dirty="0"/>
              <a:t>Unique across every table, every database and every server</a:t>
            </a:r>
          </a:p>
          <a:p>
            <a:pPr lvl="1"/>
            <a:r>
              <a:rPr lang="en-US" dirty="0"/>
              <a:t>Allows easy merging of records from different databases</a:t>
            </a:r>
          </a:p>
          <a:p>
            <a:pPr lvl="1"/>
            <a:r>
              <a:rPr lang="en-US" dirty="0"/>
              <a:t>Allows easy distribution of databases across multiple servers</a:t>
            </a:r>
          </a:p>
          <a:p>
            <a:pPr lvl="1"/>
            <a:r>
              <a:rPr lang="en-US" dirty="0"/>
              <a:t>You can generate IDs anywhere, instead of having to roundtrip to the database</a:t>
            </a:r>
          </a:p>
          <a:p>
            <a:pPr lvl="1"/>
            <a:r>
              <a:rPr lang="en-US" dirty="0"/>
              <a:t>Most replication scenarios require GUID columns anyway</a:t>
            </a:r>
          </a:p>
        </p:txBody>
      </p:sp>
      <p:sp>
        <p:nvSpPr>
          <p:cNvPr id="4" name="Slide Number Placeholder 3"/>
          <p:cNvSpPr>
            <a:spLocks noGrp="1"/>
          </p:cNvSpPr>
          <p:nvPr>
            <p:ph type="sldNum" sz="quarter" idx="5"/>
          </p:nvPr>
        </p:nvSpPr>
        <p:spPr/>
        <p:txBody>
          <a:bodyPr/>
          <a:lstStyle/>
          <a:p>
            <a:fld id="{72929141-2E9F-48D0-A75A-B37154EABD28}" type="slidenum">
              <a:rPr lang="en-US" smtClean="0"/>
              <a:t>20</a:t>
            </a:fld>
            <a:endParaRPr lang="en-US"/>
          </a:p>
        </p:txBody>
      </p:sp>
    </p:spTree>
    <p:extLst>
      <p:ext uri="{BB962C8B-B14F-4D97-AF65-F5344CB8AC3E}">
        <p14:creationId xmlns:p14="http://schemas.microsoft.com/office/powerpoint/2010/main" val="2610391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CREATE TABLE </a:t>
            </a:r>
            <a:r>
              <a:rPr lang="en-US" sz="1200" kern="1200" dirty="0" err="1">
                <a:solidFill>
                  <a:schemeClr val="tx1"/>
                </a:solidFill>
                <a:latin typeface="+mn-lt"/>
                <a:ea typeface="+mn-ea"/>
                <a:cs typeface="+mn-cs"/>
              </a:rPr>
              <a:t>dbo.FieldObservations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Id </a:t>
            </a:r>
            <a:r>
              <a:rPr lang="en-US" sz="1200" kern="1200" dirty="0" err="1">
                <a:solidFill>
                  <a:schemeClr val="tx1"/>
                </a:solidFill>
                <a:latin typeface="+mn-lt"/>
                <a:ea typeface="+mn-ea"/>
                <a:cs typeface="+mn-cs"/>
              </a:rPr>
              <a:t>bigint</a:t>
            </a:r>
            <a:r>
              <a:rPr lang="en-US" sz="1200" kern="1200" dirty="0">
                <a:solidFill>
                  <a:schemeClr val="tx1"/>
                </a:solidFill>
                <a:latin typeface="+mn-lt"/>
                <a:ea typeface="+mn-ea"/>
                <a:cs typeface="+mn-cs"/>
              </a:rPr>
              <a:t> IDENTITY, </a:t>
            </a:r>
          </a:p>
          <a:p>
            <a:r>
              <a:rPr lang="en-US" sz="1200" kern="1200" dirty="0" err="1">
                <a:solidFill>
                  <a:schemeClr val="tx1"/>
                </a:solidFill>
                <a:latin typeface="+mn-lt"/>
                <a:ea typeface="+mn-ea"/>
                <a:cs typeface="+mn-cs"/>
              </a:rPr>
              <a:t>BirdSpeciesId</a:t>
            </a:r>
            <a:r>
              <a:rPr lang="en-US" sz="1200" kern="1200" dirty="0">
                <a:solidFill>
                  <a:schemeClr val="tx1"/>
                </a:solidFill>
                <a:latin typeface="+mn-lt"/>
                <a:ea typeface="+mn-ea"/>
                <a:cs typeface="+mn-cs"/>
              </a:rPr>
              <a:t> int,</a:t>
            </a:r>
          </a:p>
          <a:p>
            <a:r>
              <a:rPr lang="en-US" sz="1200" kern="1200" dirty="0" err="1">
                <a:solidFill>
                  <a:schemeClr val="tx1"/>
                </a:solidFill>
                <a:latin typeface="+mn-lt"/>
                <a:ea typeface="+mn-ea"/>
                <a:cs typeface="+mn-cs"/>
              </a:rPr>
              <a:t>DateSeen</a:t>
            </a:r>
            <a:r>
              <a:rPr lang="en-US" sz="1200" kern="1200" dirty="0">
                <a:solidFill>
                  <a:schemeClr val="tx1"/>
                </a:solidFill>
                <a:latin typeface="+mn-lt"/>
                <a:ea typeface="+mn-ea"/>
                <a:cs typeface="+mn-cs"/>
              </a:rPr>
              <a:t> datetime2,</a:t>
            </a:r>
          </a:p>
          <a:p>
            <a:r>
              <a:rPr lang="en-US" sz="1200" kern="1200" dirty="0" err="1">
                <a:solidFill>
                  <a:schemeClr val="tx1"/>
                </a:solidFill>
                <a:latin typeface="+mn-lt"/>
                <a:ea typeface="+mn-ea"/>
                <a:cs typeface="+mn-cs"/>
              </a:rPr>
              <a:t>LocationLatLong</a:t>
            </a:r>
            <a:r>
              <a:rPr lang="en-US" sz="1200" kern="1200" dirty="0">
                <a:solidFill>
                  <a:schemeClr val="tx1"/>
                </a:solidFill>
                <a:latin typeface="+mn-lt"/>
                <a:ea typeface="+mn-ea"/>
                <a:cs typeface="+mn-cs"/>
              </a:rPr>
              <a:t> geography,</a:t>
            </a:r>
          </a:p>
          <a:p>
            <a:r>
              <a:rPr lang="en-US" sz="1200" kern="1200" dirty="0" err="1">
                <a:solidFill>
                  <a:schemeClr val="tx1"/>
                </a:solidFill>
                <a:latin typeface="+mn-lt"/>
                <a:ea typeface="+mn-ea"/>
                <a:cs typeface="+mn-cs"/>
              </a:rPr>
              <a:t>ObserverName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nvarchar</a:t>
            </a:r>
            <a:r>
              <a:rPr lang="en-US" sz="1200" kern="1200" dirty="0">
                <a:solidFill>
                  <a:schemeClr val="tx1"/>
                </a:solidFill>
                <a:latin typeface="+mn-lt"/>
                <a:ea typeface="+mn-ea"/>
                <a:cs typeface="+mn-cs"/>
              </a:rPr>
              <a:t>(100),</a:t>
            </a:r>
          </a:p>
          <a:p>
            <a:r>
              <a:rPr lang="en-US" sz="1200" kern="1200" dirty="0">
                <a:solidFill>
                  <a:schemeClr val="tx1"/>
                </a:solidFill>
                <a:latin typeface="+mn-lt"/>
                <a:ea typeface="+mn-ea"/>
                <a:cs typeface="+mn-cs"/>
              </a:rPr>
              <a:t>CONSTRAINT </a:t>
            </a:r>
            <a:r>
              <a:rPr lang="en-US" sz="1200" kern="1200" dirty="0" err="1">
                <a:solidFill>
                  <a:schemeClr val="tx1"/>
                </a:solidFill>
                <a:latin typeface="+mn-lt"/>
                <a:ea typeface="+mn-ea"/>
                <a:cs typeface="+mn-cs"/>
              </a:rPr>
              <a:t>PK_FieldObservationsId</a:t>
            </a:r>
            <a:r>
              <a:rPr lang="en-US" sz="1200" kern="1200" dirty="0">
                <a:solidFill>
                  <a:schemeClr val="tx1"/>
                </a:solidFill>
                <a:latin typeface="+mn-lt"/>
                <a:ea typeface="+mn-ea"/>
                <a:cs typeface="+mn-cs"/>
              </a:rPr>
              <a:t> PRIMARY KEY CLUSTERED (Id)</a:t>
            </a: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21</a:t>
            </a:fld>
            <a:endParaRPr lang="en-US"/>
          </a:p>
        </p:txBody>
      </p:sp>
    </p:spTree>
    <p:extLst>
      <p:ext uri="{BB962C8B-B14F-4D97-AF65-F5344CB8AC3E}">
        <p14:creationId xmlns:p14="http://schemas.microsoft.com/office/powerpoint/2010/main" val="3899031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CREATE TABLE </a:t>
            </a:r>
            <a:r>
              <a:rPr lang="en-US" sz="1200" kern="1200" dirty="0" err="1">
                <a:solidFill>
                  <a:schemeClr val="tx1"/>
                </a:solidFill>
                <a:latin typeface="+mn-lt"/>
                <a:ea typeface="+mn-ea"/>
                <a:cs typeface="+mn-cs"/>
              </a:rPr>
              <a:t>dbo.FieldObservations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DateSeen</a:t>
            </a:r>
            <a:r>
              <a:rPr lang="en-US" sz="1200" kern="1200" dirty="0">
                <a:solidFill>
                  <a:schemeClr val="tx1"/>
                </a:solidFill>
                <a:latin typeface="+mn-lt"/>
                <a:ea typeface="+mn-ea"/>
                <a:cs typeface="+mn-cs"/>
              </a:rPr>
              <a:t> datetime2,</a:t>
            </a:r>
          </a:p>
          <a:p>
            <a:r>
              <a:rPr lang="en-US" sz="1200" kern="1200" dirty="0">
                <a:solidFill>
                  <a:schemeClr val="tx1"/>
                </a:solidFill>
                <a:latin typeface="+mn-lt"/>
                <a:ea typeface="+mn-ea"/>
                <a:cs typeface="+mn-cs"/>
              </a:rPr>
              <a:t>Id </a:t>
            </a:r>
            <a:r>
              <a:rPr lang="en-US" sz="1200" kern="1200" dirty="0" err="1">
                <a:solidFill>
                  <a:schemeClr val="tx1"/>
                </a:solidFill>
                <a:latin typeface="+mn-lt"/>
                <a:ea typeface="+mn-ea"/>
                <a:cs typeface="+mn-cs"/>
              </a:rPr>
              <a:t>bigint</a:t>
            </a:r>
            <a:r>
              <a:rPr lang="en-US" sz="1200" kern="1200" dirty="0">
                <a:solidFill>
                  <a:schemeClr val="tx1"/>
                </a:solidFill>
                <a:latin typeface="+mn-lt"/>
                <a:ea typeface="+mn-ea"/>
                <a:cs typeface="+mn-cs"/>
              </a:rPr>
              <a:t> IDENTITY, </a:t>
            </a:r>
          </a:p>
          <a:p>
            <a:r>
              <a:rPr lang="en-US" sz="1200" kern="1200" dirty="0" err="1">
                <a:solidFill>
                  <a:schemeClr val="tx1"/>
                </a:solidFill>
                <a:latin typeface="+mn-lt"/>
                <a:ea typeface="+mn-ea"/>
                <a:cs typeface="+mn-cs"/>
              </a:rPr>
              <a:t>BirdSpeciesId</a:t>
            </a:r>
            <a:r>
              <a:rPr lang="en-US" sz="1200" kern="1200" dirty="0">
                <a:solidFill>
                  <a:schemeClr val="tx1"/>
                </a:solidFill>
                <a:latin typeface="+mn-lt"/>
                <a:ea typeface="+mn-ea"/>
                <a:cs typeface="+mn-cs"/>
              </a:rPr>
              <a:t> int,</a:t>
            </a:r>
          </a:p>
          <a:p>
            <a:r>
              <a:rPr lang="en-US" sz="1200" kern="1200" dirty="0" err="1">
                <a:solidFill>
                  <a:schemeClr val="tx1"/>
                </a:solidFill>
                <a:latin typeface="+mn-lt"/>
                <a:ea typeface="+mn-ea"/>
                <a:cs typeface="+mn-cs"/>
              </a:rPr>
              <a:t>LocationLatLong</a:t>
            </a:r>
            <a:r>
              <a:rPr lang="en-US" sz="1200" kern="1200" dirty="0">
                <a:solidFill>
                  <a:schemeClr val="tx1"/>
                </a:solidFill>
                <a:latin typeface="+mn-lt"/>
                <a:ea typeface="+mn-ea"/>
                <a:cs typeface="+mn-cs"/>
              </a:rPr>
              <a:t> geography,</a:t>
            </a:r>
          </a:p>
          <a:p>
            <a:r>
              <a:rPr lang="en-US" sz="1200" kern="1200" dirty="0" err="1">
                <a:solidFill>
                  <a:schemeClr val="tx1"/>
                </a:solidFill>
                <a:latin typeface="+mn-lt"/>
                <a:ea typeface="+mn-ea"/>
                <a:cs typeface="+mn-cs"/>
              </a:rPr>
              <a:t>ObserverName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nvarchar</a:t>
            </a:r>
            <a:r>
              <a:rPr lang="en-US" sz="1200" kern="1200" dirty="0">
                <a:solidFill>
                  <a:schemeClr val="tx1"/>
                </a:solidFill>
                <a:latin typeface="+mn-lt"/>
                <a:ea typeface="+mn-ea"/>
                <a:cs typeface="+mn-cs"/>
              </a:rPr>
              <a:t>(100),</a:t>
            </a:r>
          </a:p>
          <a:p>
            <a:r>
              <a:rPr lang="en-US" sz="1200" kern="1200" dirty="0">
                <a:solidFill>
                  <a:schemeClr val="tx1"/>
                </a:solidFill>
                <a:latin typeface="+mn-lt"/>
                <a:ea typeface="+mn-ea"/>
                <a:cs typeface="+mn-cs"/>
              </a:rPr>
              <a:t>CONSTRAINT </a:t>
            </a:r>
            <a:r>
              <a:rPr lang="en-US" sz="1200" kern="1200" dirty="0" err="1">
                <a:solidFill>
                  <a:schemeClr val="tx1"/>
                </a:solidFill>
                <a:latin typeface="+mn-lt"/>
                <a:ea typeface="+mn-ea"/>
                <a:cs typeface="+mn-cs"/>
              </a:rPr>
              <a:t>PK_DateSeen_Id</a:t>
            </a:r>
            <a:r>
              <a:rPr lang="en-US" sz="1200" kern="1200" dirty="0">
                <a:solidFill>
                  <a:schemeClr val="tx1"/>
                </a:solidFill>
                <a:latin typeface="+mn-lt"/>
                <a:ea typeface="+mn-ea"/>
                <a:cs typeface="+mn-cs"/>
              </a:rPr>
              <a:t> PRIMARY KEY CLUSTERED (</a:t>
            </a:r>
            <a:r>
              <a:rPr lang="en-US" sz="1200" kern="1200" dirty="0" err="1">
                <a:solidFill>
                  <a:schemeClr val="tx1"/>
                </a:solidFill>
                <a:latin typeface="+mn-lt"/>
                <a:ea typeface="+mn-ea"/>
                <a:cs typeface="+mn-cs"/>
              </a:rPr>
              <a:t>DateSeen,Id</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22</a:t>
            </a:fld>
            <a:endParaRPr lang="en-US"/>
          </a:p>
        </p:txBody>
      </p:sp>
    </p:spTree>
    <p:extLst>
      <p:ext uri="{BB962C8B-B14F-4D97-AF65-F5344CB8AC3E}">
        <p14:creationId xmlns:p14="http://schemas.microsoft.com/office/powerpoint/2010/main" val="275551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CREATE TABLE </a:t>
            </a:r>
            <a:r>
              <a:rPr lang="en-US" sz="1200" kern="1200" dirty="0" err="1">
                <a:solidFill>
                  <a:schemeClr val="tx1"/>
                </a:solidFill>
                <a:latin typeface="+mn-lt"/>
                <a:ea typeface="+mn-ea"/>
                <a:cs typeface="+mn-cs"/>
              </a:rPr>
              <a:t>dbo.FieldObservations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Id </a:t>
            </a:r>
            <a:r>
              <a:rPr lang="en-US" sz="1200" kern="1200" dirty="0" err="1">
                <a:solidFill>
                  <a:schemeClr val="tx1"/>
                </a:solidFill>
                <a:latin typeface="+mn-lt"/>
                <a:ea typeface="+mn-ea"/>
                <a:cs typeface="+mn-cs"/>
              </a:rPr>
              <a:t>uniqueidentifier</a:t>
            </a:r>
            <a:r>
              <a:rPr lang="en-US" sz="1200" kern="1200" dirty="0">
                <a:solidFill>
                  <a:schemeClr val="tx1"/>
                </a:solidFill>
                <a:latin typeface="+mn-lt"/>
                <a:ea typeface="+mn-ea"/>
                <a:cs typeface="+mn-cs"/>
              </a:rPr>
              <a:t> CONSTRAINT </a:t>
            </a:r>
            <a:r>
              <a:rPr lang="en-US" sz="1200" kern="1200" dirty="0" err="1">
                <a:solidFill>
                  <a:schemeClr val="tx1"/>
                </a:solidFill>
                <a:latin typeface="+mn-lt"/>
                <a:ea typeface="+mn-ea"/>
                <a:cs typeface="+mn-cs"/>
              </a:rPr>
              <a:t>DF_FieldObservationId</a:t>
            </a:r>
            <a:r>
              <a:rPr lang="en-US" sz="1200" kern="1200" dirty="0">
                <a:solidFill>
                  <a:schemeClr val="tx1"/>
                </a:solidFill>
                <a:latin typeface="+mn-lt"/>
                <a:ea typeface="+mn-ea"/>
                <a:cs typeface="+mn-cs"/>
              </a:rPr>
              <a:t> DEFAULT NEWSEQUENTIALID(), </a:t>
            </a:r>
          </a:p>
          <a:p>
            <a:r>
              <a:rPr lang="en-US" sz="1200" kern="1200" dirty="0" err="1">
                <a:solidFill>
                  <a:schemeClr val="tx1"/>
                </a:solidFill>
                <a:latin typeface="+mn-lt"/>
                <a:ea typeface="+mn-ea"/>
                <a:cs typeface="+mn-cs"/>
              </a:rPr>
              <a:t>BirdSpeciesId</a:t>
            </a:r>
            <a:r>
              <a:rPr lang="en-US" sz="1200" kern="1200" dirty="0">
                <a:solidFill>
                  <a:schemeClr val="tx1"/>
                </a:solidFill>
                <a:latin typeface="+mn-lt"/>
                <a:ea typeface="+mn-ea"/>
                <a:cs typeface="+mn-cs"/>
              </a:rPr>
              <a:t> int,</a:t>
            </a:r>
          </a:p>
          <a:p>
            <a:r>
              <a:rPr lang="en-US" sz="1200" kern="1200" dirty="0" err="1">
                <a:solidFill>
                  <a:schemeClr val="tx1"/>
                </a:solidFill>
                <a:latin typeface="+mn-lt"/>
                <a:ea typeface="+mn-ea"/>
                <a:cs typeface="+mn-cs"/>
              </a:rPr>
              <a:t>DateSeen</a:t>
            </a:r>
            <a:r>
              <a:rPr lang="en-US" sz="1200" kern="1200" dirty="0">
                <a:solidFill>
                  <a:schemeClr val="tx1"/>
                </a:solidFill>
                <a:latin typeface="+mn-lt"/>
                <a:ea typeface="+mn-ea"/>
                <a:cs typeface="+mn-cs"/>
              </a:rPr>
              <a:t> datetime2,</a:t>
            </a:r>
          </a:p>
          <a:p>
            <a:r>
              <a:rPr lang="en-US" sz="1200" kern="1200" dirty="0" err="1">
                <a:solidFill>
                  <a:schemeClr val="tx1"/>
                </a:solidFill>
                <a:latin typeface="+mn-lt"/>
                <a:ea typeface="+mn-ea"/>
                <a:cs typeface="+mn-cs"/>
              </a:rPr>
              <a:t>LocationLatLong</a:t>
            </a:r>
            <a:r>
              <a:rPr lang="en-US" sz="1200" kern="1200" dirty="0">
                <a:solidFill>
                  <a:schemeClr val="tx1"/>
                </a:solidFill>
                <a:latin typeface="+mn-lt"/>
                <a:ea typeface="+mn-ea"/>
                <a:cs typeface="+mn-cs"/>
              </a:rPr>
              <a:t> geography,</a:t>
            </a:r>
          </a:p>
          <a:p>
            <a:r>
              <a:rPr lang="en-US" sz="1200" kern="1200" dirty="0" err="1">
                <a:solidFill>
                  <a:schemeClr val="tx1"/>
                </a:solidFill>
                <a:latin typeface="+mn-lt"/>
                <a:ea typeface="+mn-ea"/>
                <a:cs typeface="+mn-cs"/>
              </a:rPr>
              <a:t>ObserverName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nvarchar</a:t>
            </a:r>
            <a:r>
              <a:rPr lang="en-US" sz="1200" kern="1200" dirty="0">
                <a:solidFill>
                  <a:schemeClr val="tx1"/>
                </a:solidFill>
                <a:latin typeface="+mn-lt"/>
                <a:ea typeface="+mn-ea"/>
                <a:cs typeface="+mn-cs"/>
              </a:rPr>
              <a:t>(100),</a:t>
            </a:r>
          </a:p>
          <a:p>
            <a:r>
              <a:rPr lang="en-US" sz="1200" kern="1200" dirty="0">
                <a:solidFill>
                  <a:schemeClr val="tx1"/>
                </a:solidFill>
                <a:latin typeface="+mn-lt"/>
                <a:ea typeface="+mn-ea"/>
                <a:cs typeface="+mn-cs"/>
              </a:rPr>
              <a:t>CONSTRAINT </a:t>
            </a:r>
            <a:r>
              <a:rPr lang="en-US" sz="1200" kern="1200" dirty="0" err="1">
                <a:solidFill>
                  <a:schemeClr val="tx1"/>
                </a:solidFill>
                <a:latin typeface="+mn-lt"/>
                <a:ea typeface="+mn-ea"/>
                <a:cs typeface="+mn-cs"/>
              </a:rPr>
              <a:t>PK_FieldObservationId</a:t>
            </a:r>
            <a:r>
              <a:rPr lang="en-US" sz="1200" kern="1200" dirty="0">
                <a:solidFill>
                  <a:schemeClr val="tx1"/>
                </a:solidFill>
                <a:latin typeface="+mn-lt"/>
                <a:ea typeface="+mn-ea"/>
                <a:cs typeface="+mn-cs"/>
              </a:rPr>
              <a:t> PRIMARY KEY CLUSTERED (Id)</a:t>
            </a: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23</a:t>
            </a:fld>
            <a:endParaRPr lang="en-US"/>
          </a:p>
        </p:txBody>
      </p:sp>
    </p:spTree>
    <p:extLst>
      <p:ext uri="{BB962C8B-B14F-4D97-AF65-F5344CB8AC3E}">
        <p14:creationId xmlns:p14="http://schemas.microsoft.com/office/powerpoint/2010/main" val="19535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24</a:t>
            </a:fld>
            <a:endParaRPr lang="en-US"/>
          </a:p>
        </p:txBody>
      </p:sp>
    </p:spTree>
    <p:extLst>
      <p:ext uri="{BB962C8B-B14F-4D97-AF65-F5344CB8AC3E}">
        <p14:creationId xmlns:p14="http://schemas.microsoft.com/office/powerpoint/2010/main" val="172648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That doesn't mean they don't come without a cost/Not always the *right* way to fix a problem</a:t>
            </a:r>
          </a:p>
          <a:p>
            <a:pPr lvl="2"/>
            <a:r>
              <a:rPr lang="en-US" dirty="0"/>
              <a:t>Hard drive space</a:t>
            </a:r>
          </a:p>
          <a:p>
            <a:pPr lvl="2"/>
            <a:r>
              <a:rPr lang="en-US" dirty="0"/>
              <a:t>Insert/update/delete performance</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4</a:t>
            </a:fld>
            <a:endParaRPr lang="en-US"/>
          </a:p>
        </p:txBody>
      </p:sp>
    </p:spTree>
    <p:extLst>
      <p:ext uri="{BB962C8B-B14F-4D97-AF65-F5344CB8AC3E}">
        <p14:creationId xmlns:p14="http://schemas.microsoft.com/office/powerpoint/2010/main" val="33497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25</a:t>
            </a:fld>
            <a:endParaRPr lang="en-US"/>
          </a:p>
        </p:txBody>
      </p:sp>
    </p:spTree>
    <p:extLst>
      <p:ext uri="{BB962C8B-B14F-4D97-AF65-F5344CB8AC3E}">
        <p14:creationId xmlns:p14="http://schemas.microsoft.com/office/powerpoint/2010/main" val="120890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dirty="0"/>
              <a:t>Space – consumer </a:t>
            </a:r>
            <a:r>
              <a:rPr lang="en-US" dirty="0" err="1"/>
              <a:t>harddrives</a:t>
            </a:r>
            <a:r>
              <a:rPr lang="en-US" dirty="0"/>
              <a:t> are cheap, enterprise storage and san not always.  One more thing to affect your planning and budgets.</a:t>
            </a:r>
          </a:p>
          <a:p>
            <a:pPr marL="628650" lvl="1" indent="-171450">
              <a:buFontTx/>
              <a:buChar char="-"/>
            </a:pPr>
            <a:r>
              <a:rPr lang="en-US" dirty="0"/>
              <a:t>Overhead – every time data in table changes, your indexes need to be </a:t>
            </a:r>
            <a:r>
              <a:rPr lang="en-US" dirty="0" err="1"/>
              <a:t>pdated</a:t>
            </a:r>
            <a:r>
              <a:rPr lang="en-US" dirty="0"/>
              <a:t> to reflect those changes</a:t>
            </a:r>
          </a:p>
          <a:p>
            <a:pPr marL="1085850" lvl="2" indent="-171450">
              <a:buFontTx/>
              <a:buChar char="-"/>
            </a:pPr>
            <a:r>
              <a:rPr lang="en-US" dirty="0"/>
              <a:t>That means every operation that’s not a read will be slower.</a:t>
            </a:r>
          </a:p>
          <a:p>
            <a:pPr marL="628650" lvl="1" indent="-171450">
              <a:buFontTx/>
              <a:buChar char="-"/>
            </a:pPr>
            <a:r>
              <a:rPr lang="en-US" dirty="0"/>
              <a:t>Maintenance – they are like a pet.  They live with you, you need to take care of them, otherwise they start smelling bad, don’t clean themselves, bark at the neighbors</a:t>
            </a:r>
          </a:p>
          <a:p>
            <a:pPr marL="457200" lvl="1" indent="0">
              <a:buFontTx/>
              <a:buNone/>
            </a:pPr>
            <a:r>
              <a:rPr lang="en-US" dirty="0"/>
              <a:t>	- external (physical page order doesn’t match logical – this is not as big of a problem for SSDs)</a:t>
            </a:r>
          </a:p>
          <a:p>
            <a:pPr marL="457200" lvl="1" indent="0">
              <a:buFontTx/>
              <a:buNone/>
            </a:pPr>
            <a:r>
              <a:rPr lang="en-US" dirty="0"/>
              <a:t>	- Internal (page density/free space from page splits)</a:t>
            </a:r>
          </a:p>
          <a:p>
            <a:pPr marL="457200" lvl="1" indent="0">
              <a:buFontTx/>
              <a:buNone/>
            </a:pPr>
            <a:r>
              <a:rPr lang="en-US" dirty="0"/>
              <a:t>	- Someone owns.  This is ripe area for automating, but you need to be sure you make the time to do it, document it, </a:t>
            </a:r>
            <a:r>
              <a:rPr lang="en-US" dirty="0" err="1"/>
              <a:t>etc</a:t>
            </a:r>
            <a:r>
              <a:rPr lang="en-US" dirty="0"/>
              <a:t>…  Lots of free scripts to help with this, but at end of the day it’s just one more thing you have to do.</a:t>
            </a:r>
          </a:p>
          <a:p>
            <a:pPr marL="457200" lvl="1" indent="0">
              <a:buFontTx/>
              <a:buNone/>
            </a:pPr>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5</a:t>
            </a:fld>
            <a:endParaRPr lang="en-US"/>
          </a:p>
        </p:txBody>
      </p:sp>
    </p:spTree>
    <p:extLst>
      <p:ext uri="{BB962C8B-B14F-4D97-AF65-F5344CB8AC3E}">
        <p14:creationId xmlns:p14="http://schemas.microsoft.com/office/powerpoint/2010/main" val="357442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query lots of </a:t>
            </a:r>
            <a:r>
              <a:rPr lang="en-US" dirty="0" err="1"/>
              <a:t>excutions</a:t>
            </a:r>
            <a:r>
              <a:rPr lang="en-US" dirty="0"/>
              <a:t> - (if single query, might refactor query first but ultimately index can speed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Scans - Not all scans are necessarily bad.  But if you only see scans, or your seeing scans and NOT returning lots of data, then you might have opportunity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 recommendations-Some people hate these, but I like them!  Don't use them blindly though.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If experiencing blocking (the less data dense pages you have, the more likely blocking will occur)</a:t>
            </a:r>
          </a:p>
          <a:p>
            <a:pPr lvl="1"/>
            <a:r>
              <a:rPr lang="en-US" dirty="0"/>
              <a:t>If data isn't staying cached (physical reads instead of logical reads, statistics </a:t>
            </a:r>
            <a:r>
              <a:rPr lang="en-US" dirty="0" err="1"/>
              <a:t>io</a:t>
            </a:r>
            <a:r>
              <a:rPr lang="en-US" dirty="0"/>
              <a:t>), maybe you're reading too much in (scans)</a:t>
            </a:r>
          </a:p>
          <a:p>
            <a:pPr lvl="2"/>
            <a:r>
              <a:rPr lang="en-US" dirty="0" err="1"/>
              <a:t>sidenote</a:t>
            </a:r>
            <a:r>
              <a:rPr lang="en-US" dirty="0"/>
              <a:t>: all data, read, inserted, or update, travels through SQL Server's memory, or buffer pool, first</a:t>
            </a:r>
          </a:p>
          <a:p>
            <a:pPr lvl="2"/>
            <a:r>
              <a:rPr lang="en-US" dirty="0"/>
              <a:t>if running </a:t>
            </a:r>
            <a:r>
              <a:rPr lang="en-US" dirty="0" err="1"/>
              <a:t>ssds</a:t>
            </a:r>
            <a:r>
              <a:rPr lang="en-US" dirty="0"/>
              <a:t>, it's definitely faster, but there is still some cost of buffer pool, and </a:t>
            </a:r>
            <a:r>
              <a:rPr lang="en-US" dirty="0" err="1"/>
              <a:t>ssds</a:t>
            </a:r>
            <a:r>
              <a:rPr lang="en-US" dirty="0"/>
              <a:t> are still order of magnitude slower than memory</a:t>
            </a:r>
          </a:p>
          <a:p>
            <a:pPr lvl="2"/>
            <a:r>
              <a:rPr lang="en-US" dirty="0"/>
              <a:t>if PLE is low, then you aren't utilizing caching which will mean things are slower</a:t>
            </a:r>
          </a:p>
          <a:p>
            <a:pPr lvl="1"/>
            <a:r>
              <a:rPr lang="en-US" dirty="0"/>
              <a:t>If you want speed - fewer pages - more data density - less to read and things are faster</a:t>
            </a:r>
          </a:p>
          <a:p>
            <a:pPr lvl="1"/>
            <a:endParaRPr lang="en-US" dirty="0"/>
          </a:p>
          <a:p>
            <a:pPr lvl="1"/>
            <a:r>
              <a:rPr lang="en-US" dirty="0"/>
              <a:t>Microsoft recommendations</a:t>
            </a:r>
          </a:p>
          <a:p>
            <a:pPr marL="171450" lvl="0" indent="-171450">
              <a:buFontTx/>
              <a:buChar char="-"/>
            </a:pPr>
            <a:r>
              <a:rPr lang="en-US" dirty="0"/>
              <a:t>some people hate them.  why?  sometimes they are really dumb.  It's like you can program all of these logical steps that we are talking about how to program and index, and </a:t>
            </a:r>
            <a:r>
              <a:rPr lang="en-US" dirty="0" err="1"/>
              <a:t>microsoft</a:t>
            </a:r>
            <a:r>
              <a:rPr lang="en-US" dirty="0"/>
              <a:t> programmed them but some how the index recommendations always stop after the first step</a:t>
            </a:r>
          </a:p>
          <a:p>
            <a:pPr marL="171450" lvl="0" indent="-171450">
              <a:buFontTx/>
              <a:buChar char="-"/>
            </a:pPr>
            <a:endParaRPr lang="en-US" dirty="0"/>
          </a:p>
          <a:p>
            <a:pPr marL="171450" lvl="0" indent="-171450">
              <a:buFontTx/>
              <a:buChar char="-"/>
            </a:pPr>
            <a:r>
              <a:rPr lang="en-US" dirty="0"/>
              <a:t>They also are not always optimal.  there can be multiple indexes for a table, but </a:t>
            </a:r>
            <a:r>
              <a:rPr lang="en-US" dirty="0" err="1"/>
              <a:t>microsoft</a:t>
            </a:r>
            <a:r>
              <a:rPr lang="en-US" dirty="0"/>
              <a:t> only shows the first.  the first isn't necessarily always the better one.</a:t>
            </a:r>
          </a:p>
          <a:p>
            <a:pPr marL="171450" lvl="0" indent="-171450">
              <a:buFontTx/>
              <a:buChar char="-"/>
            </a:pPr>
            <a:r>
              <a:rPr lang="en-US" dirty="0"/>
              <a:t> They are not consistently there</a:t>
            </a:r>
          </a:p>
          <a:p>
            <a:pPr marL="171450" lvl="0" indent="-171450">
              <a:buFontTx/>
              <a:buChar char="-"/>
            </a:pPr>
            <a:r>
              <a:rPr lang="en-US" dirty="0"/>
              <a:t>I love them. they make easy to find great starting points.</a:t>
            </a:r>
          </a:p>
          <a:p>
            <a:pPr marL="171450" lvl="0" indent="-171450">
              <a:buFontTx/>
              <a:buChar char="-"/>
            </a:pPr>
            <a:r>
              <a:rPr lang="en-US" dirty="0" err="1"/>
              <a:t>sp_BlitzIndex</a:t>
            </a:r>
            <a:r>
              <a:rPr lang="en-US" dirty="0"/>
              <a:t> is incredible.  If you need to tune queries at a database or server level, this script summarizes all changes neatly and in one place, allowing you to blast through cleaning up a poor performing database very quickly.</a:t>
            </a:r>
          </a:p>
          <a:p>
            <a:pPr marL="0" lvl="0" indent="0">
              <a:buFontTx/>
              <a:buNone/>
            </a:pPr>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6</a:t>
            </a:fld>
            <a:endParaRPr lang="en-US"/>
          </a:p>
        </p:txBody>
      </p:sp>
    </p:spTree>
    <p:extLst>
      <p:ext uri="{BB962C8B-B14F-4D97-AF65-F5344CB8AC3E}">
        <p14:creationId xmlns:p14="http://schemas.microsoft.com/office/powerpoint/2010/main" val="87831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dirty="0"/>
              <a:t>Stack of pages - this is our table</a:t>
            </a:r>
          </a:p>
          <a:p>
            <a:pPr marL="171450" lvl="0" indent="-171450">
              <a:buFontTx/>
              <a:buChar char="-"/>
            </a:pPr>
            <a:r>
              <a:rPr lang="en-US" dirty="0"/>
              <a:t>Each page has information about a bird on it – the bird’s name, picture, description, habitat, migration patterns, visual markings, </a:t>
            </a:r>
            <a:r>
              <a:rPr lang="en-US" dirty="0" err="1"/>
              <a:t>etc</a:t>
            </a:r>
            <a:r>
              <a:rPr lang="en-US" dirty="0"/>
              <a:t>…  You can think of each of these pages as a row of data.</a:t>
            </a:r>
          </a:p>
          <a:p>
            <a:pPr marL="171450" lvl="0" indent="-171450">
              <a:buFontTx/>
              <a:buChar char="-"/>
            </a:pPr>
            <a:r>
              <a:rPr lang="en-US" dirty="0"/>
              <a:t>No enforced order: it’s a heap.  Searching for individual birds is time consuming; if you want blue bird, have to go through page by page until you find the right entry.</a:t>
            </a:r>
          </a:p>
          <a:p>
            <a:pPr marL="171450" lvl="0" indent="-171450">
              <a:buFontTx/>
              <a:buChar char="-"/>
            </a:pPr>
            <a:r>
              <a:rPr lang="en-US" dirty="0"/>
              <a:t>The scanning doesn’t stop there though. Even though we find 1, there's no guarantee that's the only one. This means we have to continue flipping through every page until we finish searching through the whole heap of pages.</a:t>
            </a:r>
          </a:p>
          <a:p>
            <a:pPr marL="171450" lvl="0" indent="-171450">
              <a:buFontTx/>
              <a:buChar char="-"/>
            </a:pPr>
            <a:r>
              <a:rPr lang="en-US" dirty="0"/>
              <a:t>Having to do this process every single time we need to retrieve data from our bird table is painful.  To make our job easier, we can define and enforce an order on the data by defining a clustered index.</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8</a:t>
            </a:fld>
            <a:endParaRPr lang="en-US"/>
          </a:p>
        </p:txBody>
      </p:sp>
    </p:spTree>
    <p:extLst>
      <p:ext uri="{BB962C8B-B14F-4D97-AF65-F5344CB8AC3E}">
        <p14:creationId xmlns:p14="http://schemas.microsoft.com/office/powerpoint/2010/main" val="377500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dirty="0"/>
              <a:t>Clustered index is our table.  Exactly like our heap, just now data is in a specific order.  It's like we sorted our pages alphabetical by bird name and then bound them together into a book.</a:t>
            </a:r>
          </a:p>
          <a:p>
            <a:pPr marL="628650" lvl="1" indent="-171450">
              <a:buFontTx/>
              <a:buChar char="-"/>
            </a:pPr>
            <a:r>
              <a:rPr lang="en-US" dirty="0"/>
              <a:t>Repeat - the clustered index is our table.  Just in a sorted order.</a:t>
            </a:r>
          </a:p>
          <a:p>
            <a:pPr marL="171450" lvl="0" indent="-171450">
              <a:buFontTx/>
              <a:buChar char="-"/>
            </a:pPr>
            <a:r>
              <a:rPr lang="en-US" dirty="0"/>
              <a:t>Our index “key” columns are those that the data is sorted on</a:t>
            </a:r>
          </a:p>
          <a:p>
            <a:pPr marL="171450" lvl="0" indent="-171450">
              <a:buFontTx/>
              <a:buChar char="-"/>
            </a:pPr>
            <a:r>
              <a:rPr lang="en-US" dirty="0"/>
              <a:t>Having data in sorted order by bird name makes certain queries really fast and efficient</a:t>
            </a:r>
          </a:p>
          <a:p>
            <a:pPr marL="628650" lvl="1" indent="-171450">
              <a:buFontTx/>
              <a:buChar char="-"/>
            </a:pPr>
            <a:r>
              <a:rPr lang="en-US" dirty="0"/>
              <a:t>instead of having to scan through every page to find the blue bird entry, we can now quickly flip to the “B” section, then the “BL” section, then the “BLU” section, </a:t>
            </a:r>
            <a:r>
              <a:rPr lang="en-US" dirty="0" err="1"/>
              <a:t>etc</a:t>
            </a:r>
            <a:r>
              <a:rPr lang="en-US" dirty="0"/>
              <a:t>… until we find BLUE JAY.  This is done quickly and efficiently because we know where to find blue jays in the book because the bird names are stored in alphabetical order</a:t>
            </a:r>
          </a:p>
          <a:p>
            <a:pPr marL="628650" lvl="1" indent="-171450">
              <a:buFontTx/>
              <a:buChar char="-"/>
            </a:pPr>
            <a:r>
              <a:rPr lang="en-US" dirty="0"/>
              <a:t>Even better, after we find the blue jay page, we flip to the next page and see a page for cardinal.  Since we know all of the entries are stored alphabetically, we know that once we get to the next bird we have found all of our blue jay pages and don’t need to continue flipping through the rest of the book.</a:t>
            </a:r>
          </a:p>
          <a:p>
            <a:pPr marL="171450" lvl="0" indent="-171450">
              <a:buFontTx/>
              <a:buChar char="-"/>
            </a:pPr>
            <a:r>
              <a:rPr lang="en-US" dirty="0"/>
              <a:t>While the clustered index allows us to find birds by name quickly, it’s not perfect; since the clustered index is the table, it contains every property (column) of each bird, which is a lot of data!</a:t>
            </a:r>
          </a:p>
          <a:p>
            <a:pPr marL="171450" lvl="0" indent="-171450">
              <a:buFontTx/>
              <a:buChar char="-"/>
            </a:pPr>
            <a:r>
              <a:rPr lang="en-US" dirty="0"/>
              <a:t>Having to constantly reference this large, clustered index for each of my queries can be too cumbersome.  For most of our queries, we could get by with condensed version of my bird book that only contains the most essential information in it.</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9</a:t>
            </a:fld>
            <a:endParaRPr lang="en-US"/>
          </a:p>
        </p:txBody>
      </p:sp>
    </p:spTree>
    <p:extLst>
      <p:ext uri="{BB962C8B-B14F-4D97-AF65-F5344CB8AC3E}">
        <p14:creationId xmlns:p14="http://schemas.microsoft.com/office/powerpoint/2010/main" val="217627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dirty="0"/>
              <a:t>I like to think of NC indexes as staged data.  It's stored in a format that will make certain queries quicker to retrieve. </a:t>
            </a:r>
          </a:p>
          <a:p>
            <a:pPr marL="171450" lvl="0" indent="-171450">
              <a:buFontTx/>
              <a:buChar char="-"/>
            </a:pPr>
            <a:r>
              <a:rPr lang="en-US" dirty="0"/>
              <a:t>Let’s say we want a lighter-weight version of our book that contains the most relevant information (bird name, color, description).</a:t>
            </a:r>
          </a:p>
          <a:p>
            <a:pPr marL="171450" lvl="0" indent="-171450">
              <a:buFontTx/>
              <a:buChar char="-"/>
            </a:pPr>
            <a:r>
              <a:rPr lang="en-US" dirty="0"/>
              <a:t>We can photocopy the entire book and then cut out and keep only the pieces of information that are relevant while discarding the rest.  If we paste all of those relevant pieces of information into a new book, still sorted by bird name, we now have a second copy of our data.  This is our </a:t>
            </a:r>
            <a:r>
              <a:rPr lang="en-US" dirty="0" err="1"/>
              <a:t>nonclustered</a:t>
            </a:r>
            <a:r>
              <a:rPr lang="en-US" dirty="0"/>
              <a:t> index.</a:t>
            </a:r>
          </a:p>
          <a:p>
            <a:pPr marL="171450" lvl="0" indent="-171450">
              <a:buFontTx/>
              <a:buChar char="-"/>
            </a:pPr>
            <a:r>
              <a:rPr lang="en-US" dirty="0"/>
              <a:t>This </a:t>
            </a:r>
            <a:r>
              <a:rPr lang="en-US" dirty="0" err="1"/>
              <a:t>nonclustered</a:t>
            </a:r>
            <a:r>
              <a:rPr lang="en-US" dirty="0"/>
              <a:t> index contains all of the same birds as my clustered index, just with fewer columns.  This means I can fit multiple birds onto a page, requiring me to flip through fewer pages to find the bird I need.</a:t>
            </a:r>
          </a:p>
          <a:p>
            <a:pPr marL="171450" lvl="0" indent="-171450">
              <a:buFontTx/>
              <a:buChar char="-"/>
            </a:pPr>
            <a:r>
              <a:rPr lang="en-US" dirty="0"/>
              <a:t>If we ever need to look up additional information about a particular bird that’s not in our </a:t>
            </a:r>
            <a:r>
              <a:rPr lang="en-US" dirty="0" err="1"/>
              <a:t>nonclustered</a:t>
            </a:r>
            <a:r>
              <a:rPr lang="en-US" dirty="0"/>
              <a:t> index, we can always go back to my giant clustered index and retrieve any information we need.</a:t>
            </a:r>
          </a:p>
          <a:p>
            <a:pPr marL="171450" lvl="0" indent="-171450">
              <a:buFontTx/>
              <a:buChar char="-"/>
            </a:pPr>
            <a:r>
              <a:rPr lang="en-US" dirty="0"/>
              <a:t>With the lighter-weight </a:t>
            </a:r>
            <a:r>
              <a:rPr lang="en-US" dirty="0" err="1"/>
              <a:t>nonclustered</a:t>
            </a:r>
            <a:r>
              <a:rPr lang="en-US" dirty="0"/>
              <a:t> index in-hand, we go out to the woods to start identifying some birds.</a:t>
            </a:r>
          </a:p>
          <a:p>
            <a:pPr marL="171450" lvl="0" indent="-171450">
              <a:buFontTx/>
              <a:buChar char="-"/>
            </a:pPr>
            <a:r>
              <a:rPr lang="en-US" dirty="0"/>
              <a:t>Upon spotting an unfamiliar bird in our binoculars, we can flip open the </a:t>
            </a:r>
            <a:r>
              <a:rPr lang="en-US" dirty="0" err="1"/>
              <a:t>nonclustered</a:t>
            </a:r>
            <a:r>
              <a:rPr lang="en-US" dirty="0"/>
              <a:t> index to identify the bird.</a:t>
            </a:r>
          </a:p>
          <a:p>
            <a:pPr marL="171450" lvl="0" indent="-171450">
              <a:buFontTx/>
              <a:buChar char="-"/>
            </a:pPr>
            <a:r>
              <a:rPr lang="en-US" dirty="0"/>
              <a:t>The only problem is, since we don’t know this bird’s name, our </a:t>
            </a:r>
            <a:r>
              <a:rPr lang="en-US" dirty="0" err="1"/>
              <a:t>nonclustered</a:t>
            </a:r>
            <a:r>
              <a:rPr lang="en-US" dirty="0"/>
              <a:t> index by bird name is of no help.  We end up having to flip through each page one at a time trying to identify the bird instead of flipping directly to the correct page.</a:t>
            </a:r>
          </a:p>
          <a:p>
            <a:pPr marL="171450" lvl="0" indent="-171450">
              <a:buFontTx/>
              <a:buChar char="-"/>
            </a:pPr>
            <a:r>
              <a:rPr lang="en-US" dirty="0"/>
              <a:t>For these types of inquires where we want to identify a bird don’t know the bird’s name, a different index would beneficial…</a:t>
            </a:r>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10</a:t>
            </a:fld>
            <a:endParaRPr lang="en-US"/>
          </a:p>
        </p:txBody>
      </p:sp>
    </p:spTree>
    <p:extLst>
      <p:ext uri="{BB962C8B-B14F-4D97-AF65-F5344CB8AC3E}">
        <p14:creationId xmlns:p14="http://schemas.microsoft.com/office/powerpoint/2010/main" val="4139133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dirty="0"/>
              <a:t>Instead of having a </a:t>
            </a:r>
            <a:r>
              <a:rPr lang="en-US" dirty="0" err="1"/>
              <a:t>nonclustered</a:t>
            </a:r>
            <a:r>
              <a:rPr lang="en-US" dirty="0"/>
              <a:t> index sorted by bird name, what we really need is a way to filter down to the list of potential birds quickly.</a:t>
            </a:r>
          </a:p>
          <a:p>
            <a:pPr marL="171450" lvl="0" indent="-171450">
              <a:buFontTx/>
              <a:buChar char="-"/>
            </a:pPr>
            <a:r>
              <a:rPr lang="en-US" dirty="0"/>
              <a:t>One way we can do this is to create another copy of my book, still containing just bird names, colors, and descriptions, but this time order the book pages so they are in order of color first, then bird name.</a:t>
            </a:r>
          </a:p>
          <a:p>
            <a:pPr marL="171450" lvl="0" indent="-171450">
              <a:buFontTx/>
              <a:buChar char="-"/>
            </a:pPr>
            <a:r>
              <a:rPr lang="en-US" dirty="0"/>
              <a:t>When trying to identify an unknown bird, we can first limit the number of pages to search through by filtering on the bird’s color.  In our case, color is a highly selective trait, since it filters down our list of potential birds to only a small subset of the whole book.  In our blue jay example, this means we would find the small subset of pages that contain blue birds, and then just check each one of those pages individually until we find the blue jay.</a:t>
            </a:r>
          </a:p>
          <a:p>
            <a:pPr marL="171450" lvl="0" indent="-171450">
              <a:buFontTx/>
              <a:buChar char="-"/>
            </a:pPr>
            <a:r>
              <a:rPr lang="en-US" dirty="0"/>
              <a:t>Once again...I like to think of NC indexes as staged data.  It's stored in a format that will make certain queries quicker to retrieve. </a:t>
            </a:r>
          </a:p>
          <a:p>
            <a:pPr marL="171450" lvl="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11</a:t>
            </a:fld>
            <a:endParaRPr lang="en-US"/>
          </a:p>
        </p:txBody>
      </p:sp>
    </p:spTree>
    <p:extLst>
      <p:ext uri="{BB962C8B-B14F-4D97-AF65-F5344CB8AC3E}">
        <p14:creationId xmlns:p14="http://schemas.microsoft.com/office/powerpoint/2010/main" val="412910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dirty="0"/>
              <a:t>People often confuse Primary keys and clustered indexes </a:t>
            </a:r>
            <a:r>
              <a:rPr lang="en-US" dirty="0" err="1"/>
              <a:t>becuase</a:t>
            </a:r>
            <a:r>
              <a:rPr lang="en-US" dirty="0"/>
              <a:t> by default when you create a PK in SQL Server, it creates a clustered index.</a:t>
            </a:r>
          </a:p>
          <a:p>
            <a:pPr marL="171450" lvl="0" indent="-171450">
              <a:buFontTx/>
              <a:buChar char="-"/>
            </a:pPr>
            <a:r>
              <a:rPr lang="en-US" dirty="0"/>
              <a:t>A PK in SQL server is just a constraint indicating a combination of values makes a row unique.  SQL Server enforces uniqueness via indexes (think back to finding blue jay - if data is sorted, we know if it exists or not and if there are any more)</a:t>
            </a:r>
          </a:p>
          <a:p>
            <a:pPr marL="171450" lvl="0" indent="-171450">
              <a:buFontTx/>
              <a:buChar char="-"/>
            </a:pPr>
            <a:r>
              <a:rPr lang="en-US" dirty="0"/>
              <a:t>So you can have a PK as a </a:t>
            </a:r>
            <a:r>
              <a:rPr lang="en-US" dirty="0" err="1"/>
              <a:t>nonclustered</a:t>
            </a:r>
            <a:r>
              <a:rPr lang="en-US" dirty="0"/>
              <a:t> index too.  Or you can have a clustered index </a:t>
            </a:r>
            <a:r>
              <a:rPr lang="en-US" dirty="0" err="1"/>
              <a:t>iwthout</a:t>
            </a:r>
            <a:r>
              <a:rPr lang="en-US" dirty="0"/>
              <a:t> a PK.  They are independent.</a:t>
            </a:r>
          </a:p>
          <a:p>
            <a:pPr marL="0" lvl="0" indent="0">
              <a:buFontTx/>
              <a:buNone/>
            </a:pPr>
            <a:endParaRPr lang="en-US" dirty="0"/>
          </a:p>
          <a:p>
            <a:endParaRPr lang="en-US" dirty="0"/>
          </a:p>
        </p:txBody>
      </p:sp>
      <p:sp>
        <p:nvSpPr>
          <p:cNvPr id="4" name="Slide Number Placeholder 3"/>
          <p:cNvSpPr>
            <a:spLocks noGrp="1"/>
          </p:cNvSpPr>
          <p:nvPr>
            <p:ph type="sldNum" sz="quarter" idx="5"/>
          </p:nvPr>
        </p:nvSpPr>
        <p:spPr/>
        <p:txBody>
          <a:bodyPr/>
          <a:lstStyle/>
          <a:p>
            <a:fld id="{72929141-2E9F-48D0-A75A-B37154EABD28}" type="slidenum">
              <a:rPr lang="en-US" smtClean="0"/>
              <a:t>12</a:t>
            </a:fld>
            <a:endParaRPr lang="en-US"/>
          </a:p>
        </p:txBody>
      </p:sp>
    </p:spTree>
    <p:extLst>
      <p:ext uri="{BB962C8B-B14F-4D97-AF65-F5344CB8AC3E}">
        <p14:creationId xmlns:p14="http://schemas.microsoft.com/office/powerpoint/2010/main" val="320301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EE6E-81A7-4DD1-BF0D-44948E0C97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6F5B2C-93C9-4F8D-B6E5-BED82C32F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E18CC0-FEE2-4B87-B067-A596E6C5A519}"/>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5" name="Footer Placeholder 4">
            <a:extLst>
              <a:ext uri="{FF2B5EF4-FFF2-40B4-BE49-F238E27FC236}">
                <a16:creationId xmlns:a16="http://schemas.microsoft.com/office/drawing/2014/main" id="{4AE4F7FF-A7D0-4781-954C-F97059F76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A4F-11A5-413E-B503-05828AED3CCB}"/>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410364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5DA0-9AEE-45AE-8334-5259C220BB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245051-B935-43FD-9EA7-1953E7FC6C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64E9D-0173-4E01-9F8C-B14A90E757B8}"/>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5" name="Footer Placeholder 4">
            <a:extLst>
              <a:ext uri="{FF2B5EF4-FFF2-40B4-BE49-F238E27FC236}">
                <a16:creationId xmlns:a16="http://schemas.microsoft.com/office/drawing/2014/main" id="{8B785A73-42A9-4F49-9DBC-7D3AB24EE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3075F-6A62-46F9-B0B9-EF53685C84DF}"/>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196296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01452-F88D-471D-A5C7-260E550363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EE88E-A131-40E8-A3A9-183B8917AE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76EBA-30DC-47B8-B741-160337540978}"/>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5" name="Footer Placeholder 4">
            <a:extLst>
              <a:ext uri="{FF2B5EF4-FFF2-40B4-BE49-F238E27FC236}">
                <a16:creationId xmlns:a16="http://schemas.microsoft.com/office/drawing/2014/main" id="{E83214D0-04B9-46C9-BA17-5D327700B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A093C-FD8A-452B-9574-685AACBEBBE4}"/>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1994986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CA76-6C52-43CB-826A-9777E4401DB1}"/>
              </a:ext>
            </a:extLst>
          </p:cNvPr>
          <p:cNvSpPr>
            <a:spLocks noGrp="1"/>
          </p:cNvSpPr>
          <p:nvPr>
            <p:ph type="title"/>
          </p:nvPr>
        </p:nvSpPr>
        <p:spPr/>
        <p:txBody>
          <a:bodyPr/>
          <a:lstStyle>
            <a:lvl1pPr>
              <a:defRPr b="1">
                <a:solidFill>
                  <a:schemeClr val="accent1">
                    <a:lumMod val="75000"/>
                  </a:schemeClr>
                </a:solidFill>
                <a:latin typeface="Roboto"/>
              </a:defRPr>
            </a:lvl1pPr>
          </a:lstStyle>
          <a:p>
            <a:r>
              <a:rPr lang="en-US" dirty="0"/>
              <a:t>Click to edit Master title style</a:t>
            </a:r>
          </a:p>
        </p:txBody>
      </p:sp>
      <p:sp>
        <p:nvSpPr>
          <p:cNvPr id="3" name="Text Placeholder 2">
            <a:extLst>
              <a:ext uri="{FF2B5EF4-FFF2-40B4-BE49-F238E27FC236}">
                <a16:creationId xmlns:a16="http://schemas.microsoft.com/office/drawing/2014/main" id="{4843A6B1-2527-468B-AAC8-45079500EF8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D6FF9-63F3-4612-A240-C14A40FB7026}"/>
              </a:ext>
            </a:extLst>
          </p:cNvPr>
          <p:cNvSpPr>
            <a:spLocks noGrp="1"/>
          </p:cNvSpPr>
          <p:nvPr>
            <p:ph type="dt" sz="half" idx="10"/>
          </p:nvPr>
        </p:nvSpPr>
        <p:spPr/>
        <p:txBody>
          <a:bodyPr/>
          <a:lstStyle/>
          <a:p>
            <a:fld id="{CF8D3B0E-AE5C-4787-A579-7D829CA80937}" type="datetimeFigureOut">
              <a:rPr lang="en-US" smtClean="0"/>
              <a:t>9/19/2018</a:t>
            </a:fld>
            <a:endParaRPr lang="en-US"/>
          </a:p>
        </p:txBody>
      </p:sp>
      <p:sp>
        <p:nvSpPr>
          <p:cNvPr id="5" name="Footer Placeholder 4">
            <a:extLst>
              <a:ext uri="{FF2B5EF4-FFF2-40B4-BE49-F238E27FC236}">
                <a16:creationId xmlns:a16="http://schemas.microsoft.com/office/drawing/2014/main" id="{7481BF49-6E52-4468-8D2E-08EFC45F5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18012-18AF-4846-8756-7E1938F762B2}"/>
              </a:ext>
            </a:extLst>
          </p:cNvPr>
          <p:cNvSpPr>
            <a:spLocks noGrp="1"/>
          </p:cNvSpPr>
          <p:nvPr>
            <p:ph type="sldNum" sz="quarter" idx="12"/>
          </p:nvPr>
        </p:nvSpPr>
        <p:spPr/>
        <p:txBody>
          <a:bodyPr/>
          <a:lstStyle/>
          <a:p>
            <a:fld id="{E883FA46-9E8A-4D6F-8252-D4C58D5BB32B}" type="slidenum">
              <a:rPr lang="en-US" smtClean="0"/>
              <a:t>‹#›</a:t>
            </a:fld>
            <a:endParaRPr lang="en-US"/>
          </a:p>
        </p:txBody>
      </p:sp>
    </p:spTree>
    <p:extLst>
      <p:ext uri="{BB962C8B-B14F-4D97-AF65-F5344CB8AC3E}">
        <p14:creationId xmlns:p14="http://schemas.microsoft.com/office/powerpoint/2010/main" val="276722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7D06-1442-437B-999F-C50B2C7406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044E2F-6503-4FBC-B887-4440C4C9DC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FD719-BEA3-41A8-9D01-344D5AC7E35F}"/>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5" name="Footer Placeholder 4">
            <a:extLst>
              <a:ext uri="{FF2B5EF4-FFF2-40B4-BE49-F238E27FC236}">
                <a16:creationId xmlns:a16="http://schemas.microsoft.com/office/drawing/2014/main" id="{648034EC-8E27-4B86-9820-E7F28B4FF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4C968-7E6C-46BD-AA68-A6106E3D0336}"/>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154885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1087-0C7E-4C61-B044-E707F20B7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2B99C-551A-4044-B932-DCDDB1DC6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D4C662-A02E-46D2-8FAA-C765B7D7F66D}"/>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5" name="Footer Placeholder 4">
            <a:extLst>
              <a:ext uri="{FF2B5EF4-FFF2-40B4-BE49-F238E27FC236}">
                <a16:creationId xmlns:a16="http://schemas.microsoft.com/office/drawing/2014/main" id="{B54E5A5C-D25C-4251-9336-528FE8FB9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91320-2C68-4B78-8245-A3CE7107809E}"/>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316087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BE71-9425-4761-B6C3-26AC8A7AB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4653E-E4AD-41E1-8DC6-AC0A3E3B00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F717DA-8C84-4B4E-8986-FDB4332513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047CD-B224-465E-B095-48D648A779AB}"/>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6" name="Footer Placeholder 5">
            <a:extLst>
              <a:ext uri="{FF2B5EF4-FFF2-40B4-BE49-F238E27FC236}">
                <a16:creationId xmlns:a16="http://schemas.microsoft.com/office/drawing/2014/main" id="{DF5C65E7-7A91-41D8-802E-73F76201F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3AF6D-BAA1-421F-A2A0-487DE9D74F9D}"/>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421050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0F11-C5AF-48D9-986C-B21F9DFB4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BF4B3-7866-4CF9-86A5-3CE364B31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6E04C1-A35B-4328-A7CD-2716FFAE9B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3E1A4-90A4-4984-A6D3-DFC068C4D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69B29E-5CDD-49E0-AEFD-D71A3B574C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834BA-ED5A-49FC-AC3E-5BD522DE02F8}"/>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8" name="Footer Placeholder 7">
            <a:extLst>
              <a:ext uri="{FF2B5EF4-FFF2-40B4-BE49-F238E27FC236}">
                <a16:creationId xmlns:a16="http://schemas.microsoft.com/office/drawing/2014/main" id="{E541D1AB-378D-4E10-9C8A-5451172518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1F0B5-E816-4FCD-A2D2-7E64B6A714E9}"/>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174113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8743-DC68-4B85-B9C9-0878F8885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D1AAB-3FF4-40F7-A925-212E690F18DB}"/>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4" name="Footer Placeholder 3">
            <a:extLst>
              <a:ext uri="{FF2B5EF4-FFF2-40B4-BE49-F238E27FC236}">
                <a16:creationId xmlns:a16="http://schemas.microsoft.com/office/drawing/2014/main" id="{0BF6B1DA-7449-4792-A51E-9871033F0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7FA54-2FC2-4B13-AFDA-8220DCB78F71}"/>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328534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7A101-24CA-470A-85F2-05A3A5C10BEB}"/>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3" name="Footer Placeholder 2">
            <a:extLst>
              <a:ext uri="{FF2B5EF4-FFF2-40B4-BE49-F238E27FC236}">
                <a16:creationId xmlns:a16="http://schemas.microsoft.com/office/drawing/2014/main" id="{436577D6-3B11-4767-A3E5-135B1FD96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392F88-2E64-43A4-9386-75D37F6A880C}"/>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133759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C6F1-7FD9-4294-B774-ED02C294A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C1D0D9-85E9-4145-95F6-77C281F33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99E58-D90E-487F-8984-35952E3C9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6F212-F495-4B98-961F-B8E0063D0700}"/>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6" name="Footer Placeholder 5">
            <a:extLst>
              <a:ext uri="{FF2B5EF4-FFF2-40B4-BE49-F238E27FC236}">
                <a16:creationId xmlns:a16="http://schemas.microsoft.com/office/drawing/2014/main" id="{F6A54107-0E7B-4986-803E-D4C776BEB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251E3-AF28-448A-8822-BC73E5BF4D7D}"/>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148770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B7E-E65A-4CDE-8219-8A617CB3A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45C78B-A776-41C4-9F27-A8FC6A0825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E0B104-9224-4011-8411-9EA695E17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4F84F7-64A7-43FF-AA98-85BB44824CF3}"/>
              </a:ext>
            </a:extLst>
          </p:cNvPr>
          <p:cNvSpPr>
            <a:spLocks noGrp="1"/>
          </p:cNvSpPr>
          <p:nvPr>
            <p:ph type="dt" sz="half" idx="10"/>
          </p:nvPr>
        </p:nvSpPr>
        <p:spPr/>
        <p:txBody>
          <a:bodyPr/>
          <a:lstStyle/>
          <a:p>
            <a:fld id="{0C199377-00CA-441F-A2AE-FC89EC7E869E}" type="datetimeFigureOut">
              <a:rPr lang="en-US" smtClean="0"/>
              <a:t>9/19/2018</a:t>
            </a:fld>
            <a:endParaRPr lang="en-US"/>
          </a:p>
        </p:txBody>
      </p:sp>
      <p:sp>
        <p:nvSpPr>
          <p:cNvPr id="6" name="Footer Placeholder 5">
            <a:extLst>
              <a:ext uri="{FF2B5EF4-FFF2-40B4-BE49-F238E27FC236}">
                <a16:creationId xmlns:a16="http://schemas.microsoft.com/office/drawing/2014/main" id="{09763467-EE80-4652-A9F6-AF709038A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B04AC-C532-4936-9DFF-667D132C602A}"/>
              </a:ext>
            </a:extLst>
          </p:cNvPr>
          <p:cNvSpPr>
            <a:spLocks noGrp="1"/>
          </p:cNvSpPr>
          <p:nvPr>
            <p:ph type="sldNum" sz="quarter" idx="12"/>
          </p:nvPr>
        </p:nvSpPr>
        <p:spPr/>
        <p:txBody>
          <a:bodyPr/>
          <a:lstStyle/>
          <a:p>
            <a:fld id="{CF6EA7FF-63A4-4F96-B5D4-7F0E6A5D81C1}" type="slidenum">
              <a:rPr lang="en-US" smtClean="0"/>
              <a:t>‹#›</a:t>
            </a:fld>
            <a:endParaRPr lang="en-US"/>
          </a:p>
        </p:txBody>
      </p:sp>
    </p:spTree>
    <p:extLst>
      <p:ext uri="{BB962C8B-B14F-4D97-AF65-F5344CB8AC3E}">
        <p14:creationId xmlns:p14="http://schemas.microsoft.com/office/powerpoint/2010/main" val="394749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9B71E-3FC1-422C-967B-389B9DC68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33213E-47CC-44DC-B1C4-97D0B8D28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7407F-655A-469A-A1FA-5EDB1AC53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99377-00CA-441F-A2AE-FC89EC7E869E}" type="datetimeFigureOut">
              <a:rPr lang="en-US" smtClean="0"/>
              <a:t>9/19/2018</a:t>
            </a:fld>
            <a:endParaRPr lang="en-US"/>
          </a:p>
        </p:txBody>
      </p:sp>
      <p:sp>
        <p:nvSpPr>
          <p:cNvPr id="5" name="Footer Placeholder 4">
            <a:extLst>
              <a:ext uri="{FF2B5EF4-FFF2-40B4-BE49-F238E27FC236}">
                <a16:creationId xmlns:a16="http://schemas.microsoft.com/office/drawing/2014/main" id="{DF814227-C6AD-41AE-B0BC-BE1E8AEF1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8BB61-D641-4DAF-A1B5-CEAD8A751E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EA7FF-63A4-4F96-B5D4-7F0E6A5D81C1}" type="slidenum">
              <a:rPr lang="en-US" smtClean="0"/>
              <a:t>‹#›</a:t>
            </a:fld>
            <a:endParaRPr lang="en-US"/>
          </a:p>
        </p:txBody>
      </p:sp>
    </p:spTree>
    <p:extLst>
      <p:ext uri="{BB962C8B-B14F-4D97-AF65-F5344CB8AC3E}">
        <p14:creationId xmlns:p14="http://schemas.microsoft.com/office/powerpoint/2010/main" val="3235849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blog.bertwagner.com/" TargetMode="External"/><Relationship Id="rId7" Type="http://schemas.openxmlformats.org/officeDocument/2006/relationships/image" Target="../media/image5.png"/><Relationship Id="rId2" Type="http://schemas.openxmlformats.org/officeDocument/2006/relationships/hyperlink" Target="http://twitter.com/bertwagner" TargetMode="Externa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bertwagner@bertwagner.com?Subject=Yo%20bert!" TargetMode="External"/><Relationship Id="rId10" Type="http://schemas.openxmlformats.org/officeDocument/2006/relationships/image" Target="../media/image14.png"/><Relationship Id="rId4" Type="http://schemas.openxmlformats.org/officeDocument/2006/relationships/hyperlink" Target="https://www.youtube.com/c/bertwagner" TargetMode="Externa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c/bertwagn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blog.bertwagner.com/" TargetMode="External"/><Relationship Id="rId11" Type="http://schemas.openxmlformats.org/officeDocument/2006/relationships/image" Target="../media/image7.jpg"/><Relationship Id="rId5" Type="http://schemas.openxmlformats.org/officeDocument/2006/relationships/image" Target="../media/image4.png"/><Relationship Id="rId10" Type="http://schemas.openxmlformats.org/officeDocument/2006/relationships/hyperlink" Target="http://bertwagner@bertwagner.com?Subject=Yo%20bert!" TargetMode="External"/><Relationship Id="rId4" Type="http://schemas.openxmlformats.org/officeDocument/2006/relationships/hyperlink" Target="http://twitter.com/bertwagner"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C20C48-8325-4C50-8FF4-839AA6301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24" y="1822089"/>
            <a:ext cx="6187232" cy="3480318"/>
          </a:xfrm>
          <a:prstGeom prst="rect">
            <a:avLst/>
          </a:prstGeom>
        </p:spPr>
      </p:pic>
    </p:spTree>
    <p:extLst>
      <p:ext uri="{BB962C8B-B14F-4D97-AF65-F5344CB8AC3E}">
        <p14:creationId xmlns:p14="http://schemas.microsoft.com/office/powerpoint/2010/main" val="244017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A64F-9F69-4B0C-9C8C-86EA91CCDF31}"/>
              </a:ext>
            </a:extLst>
          </p:cNvPr>
          <p:cNvSpPr>
            <a:spLocks noGrp="1"/>
          </p:cNvSpPr>
          <p:nvPr>
            <p:ph type="title"/>
          </p:nvPr>
        </p:nvSpPr>
        <p:spPr/>
        <p:txBody>
          <a:bodyPr/>
          <a:lstStyle/>
          <a:p>
            <a:r>
              <a:rPr lang="en-US"/>
              <a:t>Nonclustered</a:t>
            </a:r>
          </a:p>
        </p:txBody>
      </p:sp>
      <p:sp>
        <p:nvSpPr>
          <p:cNvPr id="6" name="TextBox 5">
            <a:extLst>
              <a:ext uri="{FF2B5EF4-FFF2-40B4-BE49-F238E27FC236}">
                <a16:creationId xmlns:a16="http://schemas.microsoft.com/office/drawing/2014/main" id="{CE2AC53D-63EE-44DD-B983-3360F747CC07}"/>
              </a:ext>
            </a:extLst>
          </p:cNvPr>
          <p:cNvSpPr txBox="1"/>
          <p:nvPr/>
        </p:nvSpPr>
        <p:spPr>
          <a:xfrm>
            <a:off x="838200" y="3059668"/>
            <a:ext cx="2061846" cy="369332"/>
          </a:xfrm>
          <a:prstGeom prst="rect">
            <a:avLst/>
          </a:prstGeom>
          <a:noFill/>
        </p:spPr>
        <p:txBody>
          <a:bodyPr wrap="none" rtlCol="0">
            <a:spAutoFit/>
          </a:bodyPr>
          <a:lstStyle/>
          <a:p>
            <a:r>
              <a:rPr lang="en-US" dirty="0"/>
              <a:t>Bound book graphic</a:t>
            </a:r>
          </a:p>
        </p:txBody>
      </p:sp>
      <p:sp>
        <p:nvSpPr>
          <p:cNvPr id="7" name="TextBox 6">
            <a:extLst>
              <a:ext uri="{FF2B5EF4-FFF2-40B4-BE49-F238E27FC236}">
                <a16:creationId xmlns:a16="http://schemas.microsoft.com/office/drawing/2014/main" id="{9FD674EF-FB61-4FD9-988E-75AFBB30F089}"/>
              </a:ext>
            </a:extLst>
          </p:cNvPr>
          <p:cNvSpPr txBox="1"/>
          <p:nvPr/>
        </p:nvSpPr>
        <p:spPr>
          <a:xfrm>
            <a:off x="6096000" y="2005846"/>
            <a:ext cx="5574218" cy="369332"/>
          </a:xfrm>
          <a:prstGeom prst="rect">
            <a:avLst/>
          </a:prstGeom>
          <a:noFill/>
        </p:spPr>
        <p:txBody>
          <a:bodyPr wrap="none" rtlCol="0">
            <a:spAutoFit/>
          </a:bodyPr>
          <a:lstStyle/>
          <a:p>
            <a:r>
              <a:rPr lang="en-US" dirty="0"/>
              <a:t>3 Pages in alphabetical order.  But multiple birds per page</a:t>
            </a:r>
          </a:p>
        </p:txBody>
      </p:sp>
      <p:sp>
        <p:nvSpPr>
          <p:cNvPr id="8" name="TextBox 7">
            <a:extLst>
              <a:ext uri="{FF2B5EF4-FFF2-40B4-BE49-F238E27FC236}">
                <a16:creationId xmlns:a16="http://schemas.microsoft.com/office/drawing/2014/main" id="{31DEC2AD-0C58-40DD-A48B-A31D0C3D07BE}"/>
              </a:ext>
            </a:extLst>
          </p:cNvPr>
          <p:cNvSpPr txBox="1"/>
          <p:nvPr/>
        </p:nvSpPr>
        <p:spPr>
          <a:xfrm>
            <a:off x="4069976" y="5486400"/>
            <a:ext cx="5569025" cy="369332"/>
          </a:xfrm>
          <a:prstGeom prst="rect">
            <a:avLst/>
          </a:prstGeom>
          <a:noFill/>
        </p:spPr>
        <p:txBody>
          <a:bodyPr wrap="none" rtlCol="0">
            <a:spAutoFit/>
          </a:bodyPr>
          <a:lstStyle/>
          <a:p>
            <a:r>
              <a:rPr lang="en-US" dirty="0"/>
              <a:t>Seeking even faster because we have less pages to search</a:t>
            </a:r>
          </a:p>
        </p:txBody>
      </p:sp>
    </p:spTree>
    <p:extLst>
      <p:ext uri="{BB962C8B-B14F-4D97-AF65-F5344CB8AC3E}">
        <p14:creationId xmlns:p14="http://schemas.microsoft.com/office/powerpoint/2010/main" val="407680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B879-61F5-4168-BEE0-FE09642F4334}"/>
              </a:ext>
            </a:extLst>
          </p:cNvPr>
          <p:cNvSpPr>
            <a:spLocks noGrp="1"/>
          </p:cNvSpPr>
          <p:nvPr>
            <p:ph type="title"/>
          </p:nvPr>
        </p:nvSpPr>
        <p:spPr/>
        <p:txBody>
          <a:bodyPr/>
          <a:lstStyle/>
          <a:p>
            <a:r>
              <a:rPr lang="en-US"/>
              <a:t>Nonclusered part 2</a:t>
            </a:r>
          </a:p>
        </p:txBody>
      </p:sp>
      <p:sp>
        <p:nvSpPr>
          <p:cNvPr id="6" name="TextBox 5">
            <a:extLst>
              <a:ext uri="{FF2B5EF4-FFF2-40B4-BE49-F238E27FC236}">
                <a16:creationId xmlns:a16="http://schemas.microsoft.com/office/drawing/2014/main" id="{38BE0FC8-3B37-4634-87F1-D6B5DC9BDA34}"/>
              </a:ext>
            </a:extLst>
          </p:cNvPr>
          <p:cNvSpPr txBox="1"/>
          <p:nvPr/>
        </p:nvSpPr>
        <p:spPr>
          <a:xfrm>
            <a:off x="838200" y="3059668"/>
            <a:ext cx="3444341" cy="369332"/>
          </a:xfrm>
          <a:prstGeom prst="rect">
            <a:avLst/>
          </a:prstGeom>
          <a:noFill/>
        </p:spPr>
        <p:txBody>
          <a:bodyPr wrap="none" rtlCol="0">
            <a:spAutoFit/>
          </a:bodyPr>
          <a:lstStyle/>
          <a:p>
            <a:r>
              <a:rPr lang="en-US" dirty="0"/>
              <a:t>3 Bound books graphic,2 same size</a:t>
            </a:r>
          </a:p>
        </p:txBody>
      </p:sp>
      <p:sp>
        <p:nvSpPr>
          <p:cNvPr id="7" name="TextBox 6">
            <a:extLst>
              <a:ext uri="{FF2B5EF4-FFF2-40B4-BE49-F238E27FC236}">
                <a16:creationId xmlns:a16="http://schemas.microsoft.com/office/drawing/2014/main" id="{4361BF5D-D5AC-4EBB-B055-2E4F212E2AF7}"/>
              </a:ext>
            </a:extLst>
          </p:cNvPr>
          <p:cNvSpPr txBox="1"/>
          <p:nvPr/>
        </p:nvSpPr>
        <p:spPr>
          <a:xfrm>
            <a:off x="6096000" y="2005846"/>
            <a:ext cx="6658426" cy="369332"/>
          </a:xfrm>
          <a:prstGeom prst="rect">
            <a:avLst/>
          </a:prstGeom>
          <a:noFill/>
        </p:spPr>
        <p:txBody>
          <a:bodyPr wrap="none" rtlCol="0">
            <a:spAutoFit/>
          </a:bodyPr>
          <a:lstStyle/>
          <a:p>
            <a:r>
              <a:rPr lang="en-US" dirty="0"/>
              <a:t>3 Pages in color order.  Size order second  But multiple birds per page</a:t>
            </a:r>
          </a:p>
        </p:txBody>
      </p:sp>
      <p:sp>
        <p:nvSpPr>
          <p:cNvPr id="8" name="TextBox 7">
            <a:extLst>
              <a:ext uri="{FF2B5EF4-FFF2-40B4-BE49-F238E27FC236}">
                <a16:creationId xmlns:a16="http://schemas.microsoft.com/office/drawing/2014/main" id="{391786FC-568E-4DEC-8101-293A8473EEB2}"/>
              </a:ext>
            </a:extLst>
          </p:cNvPr>
          <p:cNvSpPr txBox="1"/>
          <p:nvPr/>
        </p:nvSpPr>
        <p:spPr>
          <a:xfrm>
            <a:off x="4069976" y="5486400"/>
            <a:ext cx="8964826" cy="369332"/>
          </a:xfrm>
          <a:prstGeom prst="rect">
            <a:avLst/>
          </a:prstGeom>
          <a:noFill/>
        </p:spPr>
        <p:txBody>
          <a:bodyPr wrap="none" rtlCol="0">
            <a:spAutoFit/>
          </a:bodyPr>
          <a:lstStyle/>
          <a:p>
            <a:r>
              <a:rPr lang="en-US" dirty="0"/>
              <a:t>This index is perfect for a specific type of query where we need to look up data based on order</a:t>
            </a:r>
          </a:p>
        </p:txBody>
      </p:sp>
    </p:spTree>
    <p:extLst>
      <p:ext uri="{BB962C8B-B14F-4D97-AF65-F5344CB8AC3E}">
        <p14:creationId xmlns:p14="http://schemas.microsoft.com/office/powerpoint/2010/main" val="241484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93CD-0741-4DB8-BD2B-373B940E95F7}"/>
              </a:ext>
            </a:extLst>
          </p:cNvPr>
          <p:cNvSpPr>
            <a:spLocks noGrp="1"/>
          </p:cNvSpPr>
          <p:nvPr>
            <p:ph type="title"/>
          </p:nvPr>
        </p:nvSpPr>
        <p:spPr/>
        <p:txBody>
          <a:bodyPr/>
          <a:lstStyle/>
          <a:p>
            <a:r>
              <a:rPr lang="en-US" dirty="0"/>
              <a:t>A Quick Note about Primary Keys</a:t>
            </a:r>
          </a:p>
        </p:txBody>
      </p:sp>
      <p:sp>
        <p:nvSpPr>
          <p:cNvPr id="3" name="Text Placeholder 2">
            <a:extLst>
              <a:ext uri="{FF2B5EF4-FFF2-40B4-BE49-F238E27FC236}">
                <a16:creationId xmlns:a16="http://schemas.microsoft.com/office/drawing/2014/main" id="{791CA0D5-CBB4-444E-84CF-4128E6F0FF2B}"/>
              </a:ext>
            </a:extLst>
          </p:cNvPr>
          <p:cNvSpPr>
            <a:spLocks noGrp="1"/>
          </p:cNvSpPr>
          <p:nvPr>
            <p:ph type="body" idx="1"/>
          </p:nvPr>
        </p:nvSpPr>
        <p:spPr/>
        <p:txBody>
          <a:bodyPr/>
          <a:lstStyle/>
          <a:p>
            <a:pPr lvl="0"/>
            <a:r>
              <a:rPr lang="en-US" dirty="0"/>
              <a:t>PKs != Clustered Indexes</a:t>
            </a:r>
          </a:p>
          <a:p>
            <a:pPr lvl="0"/>
            <a:r>
              <a:rPr lang="en-US" dirty="0"/>
              <a:t>PKs are a constraint that indicate column combination makes a row unique</a:t>
            </a:r>
          </a:p>
          <a:p>
            <a:pPr lvl="0"/>
            <a:r>
              <a:rPr lang="en-US" dirty="0"/>
              <a:t>You can have PK as a </a:t>
            </a:r>
            <a:r>
              <a:rPr lang="en-US" dirty="0" err="1"/>
              <a:t>nonclustered</a:t>
            </a:r>
            <a:r>
              <a:rPr lang="en-US" dirty="0"/>
              <a:t> index.  Or a clustered index without a PK.  They’re independent</a:t>
            </a:r>
          </a:p>
        </p:txBody>
      </p:sp>
    </p:spTree>
    <p:extLst>
      <p:ext uri="{BB962C8B-B14F-4D97-AF65-F5344CB8AC3E}">
        <p14:creationId xmlns:p14="http://schemas.microsoft.com/office/powerpoint/2010/main" val="178752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C1F-B5D3-4984-A7E3-428EEE500AE9}"/>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0D866B3F-F12D-4E5E-A19E-B7E0144895D3}"/>
              </a:ext>
            </a:extLst>
          </p:cNvPr>
          <p:cNvSpPr>
            <a:spLocks noGrp="1"/>
          </p:cNvSpPr>
          <p:nvPr>
            <p:ph type="body" idx="1"/>
          </p:nvPr>
        </p:nvSpPr>
        <p:spPr/>
        <p:txBody>
          <a:bodyPr/>
          <a:lstStyle/>
          <a:p>
            <a:pPr marL="0" lvl="0" indent="0">
              <a:buNone/>
            </a:pPr>
            <a:r>
              <a:rPr lang="en-US" dirty="0"/>
              <a:t>Indexes solve two big problems:</a:t>
            </a:r>
          </a:p>
          <a:p>
            <a:pPr marL="514350" lvl="0" indent="-514350">
              <a:buFont typeface="+mj-lt"/>
              <a:buAutoNum type="arabicPeriod"/>
            </a:pPr>
            <a:r>
              <a:rPr lang="en-US" dirty="0"/>
              <a:t>Sort Your Data</a:t>
            </a:r>
          </a:p>
          <a:p>
            <a:pPr lvl="1"/>
            <a:r>
              <a:rPr lang="en-US" dirty="0"/>
              <a:t>JOIN, WHERE, GROUP BY, </a:t>
            </a:r>
            <a:r>
              <a:rPr lang="en-US" dirty="0" err="1"/>
              <a:t>etc</a:t>
            </a:r>
            <a:r>
              <a:rPr lang="en-US" dirty="0"/>
              <a:t>… can utilize this pre-sorted data.</a:t>
            </a:r>
          </a:p>
          <a:p>
            <a:pPr marL="514350" indent="-514350">
              <a:buFont typeface="+mj-lt"/>
              <a:buAutoNum type="arabicPeriod"/>
            </a:pPr>
            <a:r>
              <a:rPr lang="en-US" dirty="0"/>
              <a:t>Allow for Higher Data Density</a:t>
            </a:r>
          </a:p>
          <a:p>
            <a:pPr lvl="1"/>
            <a:r>
              <a:rPr lang="en-US" dirty="0"/>
              <a:t>So there’s less data pages to read</a:t>
            </a:r>
          </a:p>
        </p:txBody>
      </p:sp>
    </p:spTree>
    <p:extLst>
      <p:ext uri="{BB962C8B-B14F-4D97-AF65-F5344CB8AC3E}">
        <p14:creationId xmlns:p14="http://schemas.microsoft.com/office/powerpoint/2010/main" val="38042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FF51-7BA2-4D4E-AA76-47AA895582BE}"/>
              </a:ext>
            </a:extLst>
          </p:cNvPr>
          <p:cNvSpPr>
            <a:spLocks noGrp="1"/>
          </p:cNvSpPr>
          <p:nvPr>
            <p:ph type="ctrTitle"/>
          </p:nvPr>
        </p:nvSpPr>
        <p:spPr/>
        <p:txBody>
          <a:bodyPr/>
          <a:lstStyle/>
          <a:p>
            <a:r>
              <a:rPr lang="en-US" dirty="0"/>
              <a:t>Any questions so far?</a:t>
            </a:r>
          </a:p>
        </p:txBody>
      </p:sp>
    </p:spTree>
    <p:extLst>
      <p:ext uri="{BB962C8B-B14F-4D97-AF65-F5344CB8AC3E}">
        <p14:creationId xmlns:p14="http://schemas.microsoft.com/office/powerpoint/2010/main" val="2381145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FD2F-DCAF-4D14-89EE-AEE1134338F9}"/>
              </a:ext>
            </a:extLst>
          </p:cNvPr>
          <p:cNvSpPr>
            <a:spLocks noGrp="1"/>
          </p:cNvSpPr>
          <p:nvPr>
            <p:ph type="title"/>
          </p:nvPr>
        </p:nvSpPr>
        <p:spPr>
          <a:xfrm>
            <a:off x="838200" y="365125"/>
            <a:ext cx="10515600" cy="1325563"/>
          </a:xfrm>
        </p:spPr>
        <p:txBody>
          <a:bodyPr/>
          <a:lstStyle/>
          <a:p>
            <a:r>
              <a:rPr lang="en-US" b="1" dirty="0">
                <a:solidFill>
                  <a:srgbClr val="00B050"/>
                </a:solidFill>
              </a:rPr>
              <a:t>Q</a:t>
            </a:r>
            <a:r>
              <a:rPr lang="en-US" b="1" dirty="0">
                <a:solidFill>
                  <a:srgbClr val="00B0F0"/>
                </a:solidFill>
              </a:rPr>
              <a:t>U</a:t>
            </a:r>
            <a:r>
              <a:rPr lang="en-US" b="1" dirty="0">
                <a:solidFill>
                  <a:srgbClr val="FF0000"/>
                </a:solidFill>
              </a:rPr>
              <a:t>I</a:t>
            </a:r>
            <a:r>
              <a:rPr lang="en-US" b="1" dirty="0">
                <a:solidFill>
                  <a:srgbClr val="7030A0"/>
                </a:solidFill>
              </a:rPr>
              <a:t>Z</a:t>
            </a:r>
            <a:r>
              <a:rPr lang="en-US" b="1" dirty="0"/>
              <a:t> </a:t>
            </a:r>
            <a:r>
              <a:rPr lang="en-US" b="1" dirty="0">
                <a:solidFill>
                  <a:srgbClr val="FFC000"/>
                </a:solidFill>
              </a:rPr>
              <a:t>T</a:t>
            </a:r>
            <a:r>
              <a:rPr lang="en-US" b="1" dirty="0">
                <a:solidFill>
                  <a:srgbClr val="002060"/>
                </a:solidFill>
              </a:rPr>
              <a:t>I</a:t>
            </a:r>
            <a:r>
              <a:rPr lang="en-US" b="1" dirty="0">
                <a:solidFill>
                  <a:srgbClr val="00B050"/>
                </a:solidFill>
              </a:rPr>
              <a:t>M</a:t>
            </a:r>
            <a:r>
              <a:rPr lang="en-US" b="1" dirty="0">
                <a:solidFill>
                  <a:srgbClr val="0070C0"/>
                </a:solidFill>
              </a:rPr>
              <a:t>E</a:t>
            </a:r>
            <a:r>
              <a:rPr lang="en-US" b="1" dirty="0">
                <a:solidFill>
                  <a:srgbClr val="FF0000"/>
                </a:solidFill>
              </a:rPr>
              <a:t>!</a:t>
            </a:r>
            <a:r>
              <a:rPr lang="en-US" b="1" dirty="0"/>
              <a:t> </a:t>
            </a:r>
            <a:r>
              <a:rPr lang="en-US" dirty="0"/>
              <a:t>Does index column order matter?</a:t>
            </a:r>
          </a:p>
        </p:txBody>
      </p:sp>
      <p:sp>
        <p:nvSpPr>
          <p:cNvPr id="3" name="Text Placeholder 2">
            <a:extLst>
              <a:ext uri="{FF2B5EF4-FFF2-40B4-BE49-F238E27FC236}">
                <a16:creationId xmlns:a16="http://schemas.microsoft.com/office/drawing/2014/main" id="{B07FA8AC-7E96-48DD-9361-E540867A8A98}"/>
              </a:ext>
            </a:extLst>
          </p:cNvPr>
          <p:cNvSpPr>
            <a:spLocks noGrp="1"/>
          </p:cNvSpPr>
          <p:nvPr>
            <p:ph type="body" idx="1"/>
          </p:nvPr>
        </p:nvSpPr>
        <p:spPr/>
        <p:txBody>
          <a:bodyPr>
            <a:normAutofit/>
          </a:bodyPr>
          <a:lstStyle/>
          <a:p>
            <a:pPr lvl="0"/>
            <a:r>
              <a:rPr lang="en-US" dirty="0"/>
              <a:t>Does key column order matter?</a:t>
            </a:r>
          </a:p>
          <a:p>
            <a:pPr lvl="1"/>
            <a:r>
              <a:rPr lang="en-US" dirty="0"/>
              <a:t>Imagine a book of birds sorted on bird name, will it help me find unknown birds? </a:t>
            </a:r>
          </a:p>
          <a:p>
            <a:pPr lvl="2"/>
            <a:r>
              <a:rPr lang="en-US" dirty="0"/>
              <a:t>No – it’s better to sort on some other attribute first, such as color.</a:t>
            </a:r>
          </a:p>
          <a:p>
            <a:pPr lvl="1"/>
            <a:r>
              <a:rPr lang="en-US" dirty="0"/>
              <a:t>Imagine my book has 100 birds – evenly distributed across 20 distinct colors and 5 different sizes.  Do I sort on color first, or by size?</a:t>
            </a:r>
          </a:p>
          <a:p>
            <a:pPr lvl="2"/>
            <a:r>
              <a:rPr lang="en-US" dirty="0"/>
              <a:t>Color – it’s more selective b/c it leaves me with 5 options.  Sorting on size first would leave me with 20 options.</a:t>
            </a:r>
          </a:p>
          <a:p>
            <a:pPr lvl="0"/>
            <a:r>
              <a:rPr lang="en-US" dirty="0"/>
              <a:t>Does include column order matter?</a:t>
            </a:r>
          </a:p>
          <a:p>
            <a:pPr lvl="1"/>
            <a:r>
              <a:rPr lang="en-US" dirty="0"/>
              <a:t>Include columns are primarily there to prevent your queries from having to go to a different index to get additional columns. Order doesn’t matter here.</a:t>
            </a:r>
          </a:p>
        </p:txBody>
      </p:sp>
    </p:spTree>
    <p:extLst>
      <p:ext uri="{BB962C8B-B14F-4D97-AF65-F5344CB8AC3E}">
        <p14:creationId xmlns:p14="http://schemas.microsoft.com/office/powerpoint/2010/main" val="113807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B3AE-C1C9-4C69-B93D-3B0F33F85059}"/>
              </a:ext>
            </a:extLst>
          </p:cNvPr>
          <p:cNvSpPr>
            <a:spLocks noGrp="1"/>
          </p:cNvSpPr>
          <p:nvPr>
            <p:ph type="title"/>
          </p:nvPr>
        </p:nvSpPr>
        <p:spPr/>
        <p:txBody>
          <a:bodyPr/>
          <a:lstStyle/>
          <a:p>
            <a:r>
              <a:rPr lang="en-US"/>
              <a:t>Common Indexing Recommendations</a:t>
            </a:r>
          </a:p>
        </p:txBody>
      </p:sp>
      <p:sp>
        <p:nvSpPr>
          <p:cNvPr id="3" name="Text Placeholder 2">
            <a:extLst>
              <a:ext uri="{FF2B5EF4-FFF2-40B4-BE49-F238E27FC236}">
                <a16:creationId xmlns:a16="http://schemas.microsoft.com/office/drawing/2014/main" id="{53FB677E-7CD9-4B18-9991-BFFBF363574C}"/>
              </a:ext>
            </a:extLst>
          </p:cNvPr>
          <p:cNvSpPr>
            <a:spLocks noGrp="1"/>
          </p:cNvSpPr>
          <p:nvPr>
            <p:ph type="body" idx="1"/>
          </p:nvPr>
        </p:nvSpPr>
        <p:spPr/>
        <p:txBody>
          <a:bodyPr>
            <a:normAutofit/>
          </a:bodyPr>
          <a:lstStyle/>
          <a:p>
            <a:pPr lvl="0"/>
            <a:r>
              <a:rPr lang="en-US" dirty="0"/>
              <a:t>These are suggestions, not absolutes! </a:t>
            </a:r>
          </a:p>
          <a:p>
            <a:pPr lvl="0"/>
            <a:r>
              <a:rPr lang="en-US" dirty="0"/>
              <a:t>They are good to get you going, but they won’t be the best option in every scenario (especially complex situations).</a:t>
            </a:r>
          </a:p>
          <a:p>
            <a:pPr lvl="0"/>
            <a:r>
              <a:rPr lang="en-US" dirty="0"/>
              <a:t>But they are good starting points.</a:t>
            </a:r>
          </a:p>
        </p:txBody>
      </p:sp>
    </p:spTree>
    <p:extLst>
      <p:ext uri="{BB962C8B-B14F-4D97-AF65-F5344CB8AC3E}">
        <p14:creationId xmlns:p14="http://schemas.microsoft.com/office/powerpoint/2010/main" val="398367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a:t>Heap</a:t>
            </a:r>
          </a:p>
        </p:txBody>
      </p:sp>
      <p:pic>
        <p:nvPicPr>
          <p:cNvPr id="4" name="Picture 3">
            <a:extLst>
              <a:ext uri="{FF2B5EF4-FFF2-40B4-BE49-F238E27FC236}">
                <a16:creationId xmlns:a16="http://schemas.microsoft.com/office/drawing/2014/main" id="{A00A85A2-C495-4A57-98BF-BB8D0A7CC886}"/>
              </a:ext>
            </a:extLst>
          </p:cNvPr>
          <p:cNvPicPr>
            <a:picLocks noChangeAspect="1"/>
          </p:cNvPicPr>
          <p:nvPr/>
        </p:nvPicPr>
        <p:blipFill>
          <a:blip r:embed="rId3"/>
          <a:stretch>
            <a:fillRect/>
          </a:stretch>
        </p:blipFill>
        <p:spPr>
          <a:xfrm>
            <a:off x="2725225" y="1690688"/>
            <a:ext cx="6571429" cy="3742857"/>
          </a:xfrm>
          <a:prstGeom prst="rect">
            <a:avLst/>
          </a:prstGeom>
        </p:spPr>
      </p:pic>
    </p:spTree>
    <p:extLst>
      <p:ext uri="{BB962C8B-B14F-4D97-AF65-F5344CB8AC3E}">
        <p14:creationId xmlns:p14="http://schemas.microsoft.com/office/powerpoint/2010/main" val="378956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a:t>Heap</a:t>
            </a:r>
          </a:p>
        </p:txBody>
      </p:sp>
      <p:sp>
        <p:nvSpPr>
          <p:cNvPr id="3" name="Text Placeholder 2">
            <a:extLst>
              <a:ext uri="{FF2B5EF4-FFF2-40B4-BE49-F238E27FC236}">
                <a16:creationId xmlns:a16="http://schemas.microsoft.com/office/drawing/2014/main" id="{1EF35994-C97D-4CB4-96C7-6EF01C6773D7}"/>
              </a:ext>
            </a:extLst>
          </p:cNvPr>
          <p:cNvSpPr>
            <a:spLocks noGrp="1"/>
          </p:cNvSpPr>
          <p:nvPr>
            <p:ph type="body" idx="1"/>
          </p:nvPr>
        </p:nvSpPr>
        <p:spPr/>
        <p:txBody>
          <a:bodyPr>
            <a:normAutofit/>
          </a:bodyPr>
          <a:lstStyle/>
          <a:p>
            <a:pPr lvl="0"/>
            <a:r>
              <a:rPr lang="en-US" dirty="0"/>
              <a:t>Benefits: </a:t>
            </a:r>
          </a:p>
          <a:p>
            <a:pPr lvl="1"/>
            <a:r>
              <a:rPr lang="en-US" dirty="0"/>
              <a:t>If no clustered index, it means data can be written quickly wherever there is free space.  </a:t>
            </a:r>
            <a:r>
              <a:rPr lang="en-US" i="1" dirty="0"/>
              <a:t>Possibly </a:t>
            </a:r>
            <a:r>
              <a:rPr lang="en-US" dirty="0"/>
              <a:t>useful in ETL staging.</a:t>
            </a:r>
          </a:p>
          <a:p>
            <a:pPr lvl="0"/>
            <a:r>
              <a:rPr lang="en-US" dirty="0"/>
              <a:t>Disadvantages: </a:t>
            </a:r>
          </a:p>
          <a:p>
            <a:pPr lvl="1"/>
            <a:r>
              <a:rPr lang="en-US" dirty="0"/>
              <a:t>A well-defined clustered index will almost always beat out a heap.  </a:t>
            </a:r>
          </a:p>
          <a:p>
            <a:pPr lvl="1"/>
            <a:r>
              <a:rPr lang="en-US" dirty="0"/>
              <a:t>Every operation that is not an insert will be as fast or significantly faster on a clustered index than on a heap.</a:t>
            </a:r>
          </a:p>
          <a:p>
            <a:r>
              <a:rPr lang="en-US" dirty="0"/>
              <a:t>Recommendation:</a:t>
            </a:r>
          </a:p>
          <a:p>
            <a:pPr lvl="1"/>
            <a:r>
              <a:rPr lang="en-US" dirty="0"/>
              <a:t>Don’t use them.</a:t>
            </a:r>
          </a:p>
        </p:txBody>
      </p:sp>
    </p:spTree>
    <p:extLst>
      <p:ext uri="{BB962C8B-B14F-4D97-AF65-F5344CB8AC3E}">
        <p14:creationId xmlns:p14="http://schemas.microsoft.com/office/powerpoint/2010/main" val="86300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a:t>Clustered Index</a:t>
            </a:r>
          </a:p>
        </p:txBody>
      </p:sp>
      <p:sp>
        <p:nvSpPr>
          <p:cNvPr id="3" name="Text Placeholder 2">
            <a:extLst>
              <a:ext uri="{FF2B5EF4-FFF2-40B4-BE49-F238E27FC236}">
                <a16:creationId xmlns:a16="http://schemas.microsoft.com/office/drawing/2014/main" id="{1EF35994-C97D-4CB4-96C7-6EF01C6773D7}"/>
              </a:ext>
            </a:extLst>
          </p:cNvPr>
          <p:cNvSpPr>
            <a:spLocks noGrp="1"/>
          </p:cNvSpPr>
          <p:nvPr>
            <p:ph type="body" idx="1"/>
          </p:nvPr>
        </p:nvSpPr>
        <p:spPr/>
        <p:txBody>
          <a:bodyPr>
            <a:normAutofit/>
          </a:bodyPr>
          <a:lstStyle/>
          <a:p>
            <a:pPr lvl="0"/>
            <a:r>
              <a:rPr lang="en-US" dirty="0"/>
              <a:t>Benefits: </a:t>
            </a:r>
          </a:p>
          <a:p>
            <a:pPr lvl="1"/>
            <a:r>
              <a:rPr lang="en-US" dirty="0"/>
              <a:t>Better than a heap 99% of the time.</a:t>
            </a:r>
          </a:p>
          <a:p>
            <a:pPr lvl="1"/>
            <a:r>
              <a:rPr lang="en-US" dirty="0"/>
              <a:t>Can make lookups quicker.</a:t>
            </a:r>
          </a:p>
          <a:p>
            <a:pPr lvl="0"/>
            <a:r>
              <a:rPr lang="en-US" dirty="0"/>
              <a:t>Disadvantages: </a:t>
            </a:r>
          </a:p>
          <a:p>
            <a:pPr lvl="1"/>
            <a:r>
              <a:rPr lang="en-US" dirty="0"/>
              <a:t>A poorly defined clustered index could take up extra space and be inefficient.</a:t>
            </a:r>
          </a:p>
          <a:p>
            <a:r>
              <a:rPr lang="en-US" dirty="0"/>
              <a:t>Other Notes:</a:t>
            </a:r>
          </a:p>
          <a:p>
            <a:pPr lvl="1"/>
            <a:r>
              <a:rPr lang="en-US" dirty="0"/>
              <a:t>You get one per table – choose wisely!</a:t>
            </a:r>
          </a:p>
          <a:p>
            <a:pPr lvl="1"/>
            <a:r>
              <a:rPr lang="en-US" dirty="0"/>
              <a:t>The clustering key gets copied to every </a:t>
            </a:r>
            <a:r>
              <a:rPr lang="en-US" dirty="0" err="1"/>
              <a:t>nonclustered</a:t>
            </a:r>
            <a:r>
              <a:rPr lang="en-US" dirty="0"/>
              <a:t> index page…don’t make it wide (either # of columns or byte size of columns)</a:t>
            </a:r>
          </a:p>
        </p:txBody>
      </p:sp>
    </p:spTree>
    <p:extLst>
      <p:ext uri="{BB962C8B-B14F-4D97-AF65-F5344CB8AC3E}">
        <p14:creationId xmlns:p14="http://schemas.microsoft.com/office/powerpoint/2010/main" val="346465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3ECC-17C4-49E3-B123-CFADDE550F40}"/>
              </a:ext>
            </a:extLst>
          </p:cNvPr>
          <p:cNvSpPr>
            <a:spLocks noGrp="1"/>
          </p:cNvSpPr>
          <p:nvPr>
            <p:ph type="ctrTitle"/>
          </p:nvPr>
        </p:nvSpPr>
        <p:spPr>
          <a:xfrm>
            <a:off x="471376" y="868362"/>
            <a:ext cx="9144000" cy="2387600"/>
          </a:xfrm>
        </p:spPr>
        <p:txBody>
          <a:bodyPr anchor="t"/>
          <a:lstStyle/>
          <a:p>
            <a:pPr algn="l"/>
            <a:r>
              <a:rPr lang="en-US" dirty="0"/>
              <a:t>I Want To Go Faster!</a:t>
            </a:r>
          </a:p>
        </p:txBody>
      </p:sp>
      <p:sp>
        <p:nvSpPr>
          <p:cNvPr id="6" name="Subtitle 5">
            <a:extLst>
              <a:ext uri="{FF2B5EF4-FFF2-40B4-BE49-F238E27FC236}">
                <a16:creationId xmlns:a16="http://schemas.microsoft.com/office/drawing/2014/main" id="{E982A967-7953-45BB-A70F-01775B73AA94}"/>
              </a:ext>
            </a:extLst>
          </p:cNvPr>
          <p:cNvSpPr>
            <a:spLocks noGrp="1"/>
          </p:cNvSpPr>
          <p:nvPr>
            <p:ph type="subTitle" idx="1"/>
          </p:nvPr>
        </p:nvSpPr>
        <p:spPr>
          <a:xfrm>
            <a:off x="471376" y="1773238"/>
            <a:ext cx="9144000" cy="1655762"/>
          </a:xfrm>
        </p:spPr>
        <p:txBody>
          <a:bodyPr/>
          <a:lstStyle/>
          <a:p>
            <a:pPr algn="l"/>
            <a:r>
              <a:rPr lang="en-US" dirty="0"/>
              <a:t>A beginner’s guide to indexing</a:t>
            </a:r>
          </a:p>
        </p:txBody>
      </p:sp>
      <p:pic>
        <p:nvPicPr>
          <p:cNvPr id="4" name="Picture 3" descr="A close up of a sign&#10;&#10;Description generated with high confidence">
            <a:extLst>
              <a:ext uri="{FF2B5EF4-FFF2-40B4-BE49-F238E27FC236}">
                <a16:creationId xmlns:a16="http://schemas.microsoft.com/office/drawing/2014/main" id="{2169DAD0-ABA5-4BAF-995A-F01CE62E3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419" y="1133356"/>
            <a:ext cx="5884608" cy="5516820"/>
          </a:xfrm>
          <a:prstGeom prst="rect">
            <a:avLst/>
          </a:prstGeom>
        </p:spPr>
      </p:pic>
    </p:spTree>
    <p:extLst>
      <p:ext uri="{BB962C8B-B14F-4D97-AF65-F5344CB8AC3E}">
        <p14:creationId xmlns:p14="http://schemas.microsoft.com/office/powerpoint/2010/main" val="23732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a:t>Clustered Index</a:t>
            </a:r>
          </a:p>
        </p:txBody>
      </p:sp>
      <p:sp>
        <p:nvSpPr>
          <p:cNvPr id="3" name="Text Placeholder 2">
            <a:extLst>
              <a:ext uri="{FF2B5EF4-FFF2-40B4-BE49-F238E27FC236}">
                <a16:creationId xmlns:a16="http://schemas.microsoft.com/office/drawing/2014/main" id="{1EF35994-C97D-4CB4-96C7-6EF01C6773D7}"/>
              </a:ext>
            </a:extLst>
          </p:cNvPr>
          <p:cNvSpPr>
            <a:spLocks noGrp="1"/>
          </p:cNvSpPr>
          <p:nvPr>
            <p:ph type="body" idx="1"/>
          </p:nvPr>
        </p:nvSpPr>
        <p:spPr/>
        <p:txBody>
          <a:bodyPr>
            <a:normAutofit/>
          </a:bodyPr>
          <a:lstStyle/>
          <a:p>
            <a:pPr lvl="0"/>
            <a:r>
              <a:rPr lang="en-US" dirty="0"/>
              <a:t>Recommended keys for a clustered index:</a:t>
            </a:r>
          </a:p>
          <a:p>
            <a:pPr lvl="1"/>
            <a:r>
              <a:rPr lang="en-US" b="1" dirty="0"/>
              <a:t>Int/</a:t>
            </a:r>
            <a:r>
              <a:rPr lang="en-US" b="1" dirty="0" err="1"/>
              <a:t>bigint</a:t>
            </a:r>
            <a:r>
              <a:rPr lang="en-US" b="1" dirty="0"/>
              <a:t> IDENTITY </a:t>
            </a:r>
            <a:r>
              <a:rPr lang="en-US" dirty="0"/>
              <a:t>– will guarantee uniqueness, ever-increasing.</a:t>
            </a:r>
          </a:p>
          <a:p>
            <a:pPr lvl="2"/>
            <a:r>
              <a:rPr lang="en-US" dirty="0"/>
              <a:t>If I don’t know what to do, this is my default.</a:t>
            </a:r>
          </a:p>
          <a:p>
            <a:pPr lvl="1"/>
            <a:r>
              <a:rPr lang="en-US" b="1" dirty="0"/>
              <a:t>Datetime2</a:t>
            </a:r>
            <a:r>
              <a:rPr lang="en-US" dirty="0"/>
              <a:t> – ever increasing, may not be unique so might want to add a second IDENTITY column as part of the key.</a:t>
            </a:r>
          </a:p>
          <a:p>
            <a:pPr lvl="2"/>
            <a:r>
              <a:rPr lang="en-US" dirty="0"/>
              <a:t>This is particularly useful if you are always going to be querying on that datetime2 field.</a:t>
            </a:r>
          </a:p>
          <a:p>
            <a:pPr lvl="1"/>
            <a:r>
              <a:rPr lang="en-US" b="1" dirty="0"/>
              <a:t>Sequential GUIDs</a:t>
            </a:r>
            <a:r>
              <a:rPr lang="en-US" dirty="0"/>
              <a:t> – ever increasing, unique across systems</a:t>
            </a:r>
          </a:p>
          <a:p>
            <a:pPr lvl="2"/>
            <a:r>
              <a:rPr lang="en-US" dirty="0"/>
              <a:t>Only would use this option </a:t>
            </a:r>
            <a:r>
              <a:rPr lang="en-US" b="1" dirty="0"/>
              <a:t>if</a:t>
            </a:r>
            <a:r>
              <a:rPr lang="en-US" dirty="0"/>
              <a:t> need a unique value across tables, servers.</a:t>
            </a:r>
          </a:p>
          <a:p>
            <a:pPr lvl="1"/>
            <a:endParaRPr lang="en-US" dirty="0"/>
          </a:p>
        </p:txBody>
      </p:sp>
    </p:spTree>
    <p:extLst>
      <p:ext uri="{BB962C8B-B14F-4D97-AF65-F5344CB8AC3E}">
        <p14:creationId xmlns:p14="http://schemas.microsoft.com/office/powerpoint/2010/main" val="337918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a:t>Clustered Index - Identity</a:t>
            </a:r>
          </a:p>
        </p:txBody>
      </p:sp>
      <p:pic>
        <p:nvPicPr>
          <p:cNvPr id="6" name="Picture 5">
            <a:extLst>
              <a:ext uri="{FF2B5EF4-FFF2-40B4-BE49-F238E27FC236}">
                <a16:creationId xmlns:a16="http://schemas.microsoft.com/office/drawing/2014/main" id="{41D496F4-FA5E-46E5-AF1B-7721D8FD9C0C}"/>
              </a:ext>
            </a:extLst>
          </p:cNvPr>
          <p:cNvPicPr>
            <a:picLocks noChangeAspect="1"/>
          </p:cNvPicPr>
          <p:nvPr/>
        </p:nvPicPr>
        <p:blipFill>
          <a:blip r:embed="rId3"/>
          <a:stretch>
            <a:fillRect/>
          </a:stretch>
        </p:blipFill>
        <p:spPr>
          <a:xfrm>
            <a:off x="320074" y="2005661"/>
            <a:ext cx="11551851" cy="3937939"/>
          </a:xfrm>
          <a:prstGeom prst="rect">
            <a:avLst/>
          </a:prstGeom>
        </p:spPr>
      </p:pic>
    </p:spTree>
    <p:extLst>
      <p:ext uri="{BB962C8B-B14F-4D97-AF65-F5344CB8AC3E}">
        <p14:creationId xmlns:p14="http://schemas.microsoft.com/office/powerpoint/2010/main" val="163981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a:t>Clustered Index – Datetime2 + identity</a:t>
            </a:r>
          </a:p>
        </p:txBody>
      </p:sp>
      <p:pic>
        <p:nvPicPr>
          <p:cNvPr id="3" name="Picture 2">
            <a:extLst>
              <a:ext uri="{FF2B5EF4-FFF2-40B4-BE49-F238E27FC236}">
                <a16:creationId xmlns:a16="http://schemas.microsoft.com/office/drawing/2014/main" id="{67F55C7C-6899-49E4-B543-868F8BABE4DF}"/>
              </a:ext>
            </a:extLst>
          </p:cNvPr>
          <p:cNvPicPr>
            <a:picLocks noChangeAspect="1"/>
          </p:cNvPicPr>
          <p:nvPr/>
        </p:nvPicPr>
        <p:blipFill>
          <a:blip r:embed="rId3"/>
          <a:stretch>
            <a:fillRect/>
          </a:stretch>
        </p:blipFill>
        <p:spPr>
          <a:xfrm>
            <a:off x="301214" y="2202102"/>
            <a:ext cx="11589572" cy="3796295"/>
          </a:xfrm>
          <a:prstGeom prst="rect">
            <a:avLst/>
          </a:prstGeom>
        </p:spPr>
      </p:pic>
    </p:spTree>
    <p:extLst>
      <p:ext uri="{BB962C8B-B14F-4D97-AF65-F5344CB8AC3E}">
        <p14:creationId xmlns:p14="http://schemas.microsoft.com/office/powerpoint/2010/main" val="1638604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a:t>Clustered Index – Sequential GUID</a:t>
            </a:r>
          </a:p>
        </p:txBody>
      </p:sp>
      <p:pic>
        <p:nvPicPr>
          <p:cNvPr id="4" name="Picture 3">
            <a:extLst>
              <a:ext uri="{FF2B5EF4-FFF2-40B4-BE49-F238E27FC236}">
                <a16:creationId xmlns:a16="http://schemas.microsoft.com/office/drawing/2014/main" id="{56F5C7A6-A8CF-48FF-9DCD-6067EB1AD7BA}"/>
              </a:ext>
            </a:extLst>
          </p:cNvPr>
          <p:cNvPicPr>
            <a:picLocks noChangeAspect="1"/>
          </p:cNvPicPr>
          <p:nvPr/>
        </p:nvPicPr>
        <p:blipFill>
          <a:blip r:embed="rId3"/>
          <a:stretch>
            <a:fillRect/>
          </a:stretch>
        </p:blipFill>
        <p:spPr>
          <a:xfrm>
            <a:off x="0" y="2160451"/>
            <a:ext cx="12192000" cy="3182556"/>
          </a:xfrm>
          <a:prstGeom prst="rect">
            <a:avLst/>
          </a:prstGeom>
        </p:spPr>
      </p:pic>
    </p:spTree>
    <p:extLst>
      <p:ext uri="{BB962C8B-B14F-4D97-AF65-F5344CB8AC3E}">
        <p14:creationId xmlns:p14="http://schemas.microsoft.com/office/powerpoint/2010/main" val="4169291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err="1"/>
              <a:t>Nonclustered</a:t>
            </a:r>
            <a:r>
              <a:rPr lang="en-US" dirty="0"/>
              <a:t> Index</a:t>
            </a:r>
          </a:p>
        </p:txBody>
      </p:sp>
      <p:sp>
        <p:nvSpPr>
          <p:cNvPr id="3" name="Text Placeholder 2">
            <a:extLst>
              <a:ext uri="{FF2B5EF4-FFF2-40B4-BE49-F238E27FC236}">
                <a16:creationId xmlns:a16="http://schemas.microsoft.com/office/drawing/2014/main" id="{1EF35994-C97D-4CB4-96C7-6EF01C6773D7}"/>
              </a:ext>
            </a:extLst>
          </p:cNvPr>
          <p:cNvSpPr>
            <a:spLocks noGrp="1"/>
          </p:cNvSpPr>
          <p:nvPr>
            <p:ph type="body" idx="1"/>
          </p:nvPr>
        </p:nvSpPr>
        <p:spPr/>
        <p:txBody>
          <a:bodyPr>
            <a:normAutofit/>
          </a:bodyPr>
          <a:lstStyle/>
          <a:p>
            <a:pPr lvl="0"/>
            <a:r>
              <a:rPr lang="en-US" dirty="0"/>
              <a:t>Benefits: </a:t>
            </a:r>
          </a:p>
          <a:p>
            <a:pPr lvl="1"/>
            <a:r>
              <a:rPr lang="en-US" dirty="0"/>
              <a:t>Can store data sorted in a different order.</a:t>
            </a:r>
          </a:p>
          <a:p>
            <a:pPr lvl="1"/>
            <a:r>
              <a:rPr lang="en-US" dirty="0"/>
              <a:t>Can store data with fewer columns (greater density)</a:t>
            </a:r>
          </a:p>
          <a:p>
            <a:pPr lvl="0"/>
            <a:r>
              <a:rPr lang="en-US" dirty="0"/>
              <a:t>Disadvantages: </a:t>
            </a:r>
          </a:p>
          <a:p>
            <a:pPr lvl="1"/>
            <a:r>
              <a:rPr lang="en-US" dirty="0"/>
              <a:t>Use extra space.</a:t>
            </a:r>
          </a:p>
          <a:p>
            <a:pPr lvl="1"/>
            <a:r>
              <a:rPr lang="en-US" dirty="0"/>
              <a:t>Need to be modified on every insert/update/delete.</a:t>
            </a:r>
          </a:p>
          <a:p>
            <a:pPr lvl="1"/>
            <a:r>
              <a:rPr lang="en-US" dirty="0"/>
              <a:t>Need to be maintained for fragmentation.</a:t>
            </a:r>
          </a:p>
        </p:txBody>
      </p:sp>
    </p:spTree>
    <p:extLst>
      <p:ext uri="{BB962C8B-B14F-4D97-AF65-F5344CB8AC3E}">
        <p14:creationId xmlns:p14="http://schemas.microsoft.com/office/powerpoint/2010/main" val="1579711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99F-A01E-434E-9D3C-28A4778D93FB}"/>
              </a:ext>
            </a:extLst>
          </p:cNvPr>
          <p:cNvSpPr>
            <a:spLocks noGrp="1"/>
          </p:cNvSpPr>
          <p:nvPr>
            <p:ph type="title"/>
          </p:nvPr>
        </p:nvSpPr>
        <p:spPr/>
        <p:txBody>
          <a:bodyPr/>
          <a:lstStyle/>
          <a:p>
            <a:r>
              <a:rPr lang="en-US" dirty="0" err="1"/>
              <a:t>Nonclustered</a:t>
            </a:r>
            <a:r>
              <a:rPr lang="en-US" dirty="0"/>
              <a:t> Index</a:t>
            </a:r>
          </a:p>
        </p:txBody>
      </p:sp>
      <p:sp>
        <p:nvSpPr>
          <p:cNvPr id="3" name="Text Placeholder 2">
            <a:extLst>
              <a:ext uri="{FF2B5EF4-FFF2-40B4-BE49-F238E27FC236}">
                <a16:creationId xmlns:a16="http://schemas.microsoft.com/office/drawing/2014/main" id="{1EF35994-C97D-4CB4-96C7-6EF01C6773D7}"/>
              </a:ext>
            </a:extLst>
          </p:cNvPr>
          <p:cNvSpPr>
            <a:spLocks noGrp="1"/>
          </p:cNvSpPr>
          <p:nvPr>
            <p:ph type="body" idx="1"/>
          </p:nvPr>
        </p:nvSpPr>
        <p:spPr/>
        <p:txBody>
          <a:bodyPr>
            <a:normAutofit/>
          </a:bodyPr>
          <a:lstStyle/>
          <a:p>
            <a:pPr lvl="0"/>
            <a:r>
              <a:rPr lang="en-US" dirty="0"/>
              <a:t>Recommended keys for a </a:t>
            </a:r>
            <a:r>
              <a:rPr lang="en-US" dirty="0" err="1"/>
              <a:t>nonclustered</a:t>
            </a:r>
            <a:r>
              <a:rPr lang="en-US" dirty="0"/>
              <a:t> index:</a:t>
            </a:r>
          </a:p>
          <a:p>
            <a:pPr lvl="1"/>
            <a:r>
              <a:rPr lang="en-US" b="1" dirty="0"/>
              <a:t>Foreign keys</a:t>
            </a:r>
            <a:r>
              <a:rPr lang="en-US" dirty="0"/>
              <a:t> – fields used to join on (regardless if they have a FK constraint or not)</a:t>
            </a:r>
          </a:p>
          <a:p>
            <a:pPr lvl="1"/>
            <a:r>
              <a:rPr lang="en-US" b="1" dirty="0"/>
              <a:t>WHERE predicates</a:t>
            </a:r>
            <a:r>
              <a:rPr lang="en-US" dirty="0"/>
              <a:t> – if a query is filtering on a subset of rows</a:t>
            </a:r>
          </a:p>
          <a:p>
            <a:pPr lvl="1"/>
            <a:r>
              <a:rPr lang="en-US" b="1" dirty="0"/>
              <a:t>GROUP BYs </a:t>
            </a:r>
            <a:r>
              <a:rPr lang="en-US" dirty="0"/>
              <a:t>– if using GROUP BYs or window functions, use your grouping/partitioning columns as keys</a:t>
            </a:r>
            <a:endParaRPr lang="en-US" b="1" dirty="0"/>
          </a:p>
          <a:p>
            <a:pPr lvl="1"/>
            <a:endParaRPr lang="en-US" dirty="0"/>
          </a:p>
        </p:txBody>
      </p:sp>
    </p:spTree>
    <p:extLst>
      <p:ext uri="{BB962C8B-B14F-4D97-AF65-F5344CB8AC3E}">
        <p14:creationId xmlns:p14="http://schemas.microsoft.com/office/powerpoint/2010/main" val="1035583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5F6A-8E17-4447-9100-AE0D7BEC4807}"/>
              </a:ext>
            </a:extLst>
          </p:cNvPr>
          <p:cNvSpPr>
            <a:spLocks noGrp="1"/>
          </p:cNvSpPr>
          <p:nvPr>
            <p:ph type="title"/>
          </p:nvPr>
        </p:nvSpPr>
        <p:spPr/>
        <p:txBody>
          <a:bodyPr/>
          <a:lstStyle/>
          <a:p>
            <a:r>
              <a:rPr lang="en-US"/>
              <a:t>Nonclustered   </a:t>
            </a:r>
          </a:p>
        </p:txBody>
      </p:sp>
      <p:sp>
        <p:nvSpPr>
          <p:cNvPr id="3" name="Text Placeholder 2">
            <a:extLst>
              <a:ext uri="{FF2B5EF4-FFF2-40B4-BE49-F238E27FC236}">
                <a16:creationId xmlns:a16="http://schemas.microsoft.com/office/drawing/2014/main" id="{6AECB020-4012-42F0-89CC-1F93BD714EFA}"/>
              </a:ext>
            </a:extLst>
          </p:cNvPr>
          <p:cNvSpPr>
            <a:spLocks noGrp="1"/>
          </p:cNvSpPr>
          <p:nvPr>
            <p:ph type="body" idx="1"/>
          </p:nvPr>
        </p:nvSpPr>
        <p:spPr/>
        <p:txBody>
          <a:bodyPr/>
          <a:lstStyle/>
          <a:p>
            <a:pPr lvl="0"/>
            <a:r>
              <a:rPr lang="en-US"/>
              <a:t>single query example</a:t>
            </a:r>
          </a:p>
          <a:p>
            <a:pPr lvl="0"/>
            <a:r>
              <a:rPr lang="en-US"/>
              <a:t>two queries that need slightly different columns</a:t>
            </a:r>
          </a:p>
          <a:p>
            <a:pPr lvl="0"/>
            <a:r>
              <a:rPr lang="en-US"/>
              <a:t>search query multiple columns - normalize!</a:t>
            </a:r>
          </a:p>
        </p:txBody>
      </p:sp>
    </p:spTree>
    <p:extLst>
      <p:ext uri="{BB962C8B-B14F-4D97-AF65-F5344CB8AC3E}">
        <p14:creationId xmlns:p14="http://schemas.microsoft.com/office/powerpoint/2010/main" val="1730413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8">
            <a:extLst>
              <a:ext uri="{FF2B5EF4-FFF2-40B4-BE49-F238E27FC236}">
                <a16:creationId xmlns:a16="http://schemas.microsoft.com/office/drawing/2014/main" id="{58A872DE-FCE8-45AC-9244-E5E839AF8DA7}"/>
              </a:ext>
            </a:extLst>
          </p:cNvPr>
          <p:cNvSpPr txBox="1">
            <a:spLocks noGrp="1"/>
          </p:cNvSpPr>
          <p:nvPr/>
        </p:nvSpPr>
        <p:spPr>
          <a:xfrm>
            <a:off x="1603161" y="1573478"/>
            <a:ext cx="8315472" cy="3108960"/>
          </a:xfrm>
          <a:prstGeom prst="rect">
            <a:avLst/>
          </a:prstGeom>
          <a:solidFill>
            <a:schemeClr val="bg1">
              <a:alpha val="80000"/>
            </a:schemeClr>
          </a:solidFill>
        </p:spPr>
        <p:txBody>
          <a:bodyPr vert="horz"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1598" indent="0">
              <a:lnSpc>
                <a:spcPct val="150000"/>
              </a:lnSpc>
              <a:buNone/>
            </a:pPr>
            <a:r>
              <a:rPr lang="en" sz="3600" dirty="0">
                <a:solidFill>
                  <a:srgbClr val="153490"/>
                </a:solidFill>
                <a:latin typeface="Roboto" panose="02000000000000000000" pitchFamily="2" charset="0"/>
                <a:ea typeface="Roboto" panose="02000000000000000000" pitchFamily="2" charset="0"/>
                <a:cs typeface="Proxima Nova"/>
                <a:sym typeface="Proxima Nova"/>
                <a:hlinkClick r:id="rId2"/>
              </a:rPr>
              <a:t>@bertwagner </a:t>
            </a:r>
          </a:p>
          <a:p>
            <a:pPr marL="101598" indent="0">
              <a:lnSpc>
                <a:spcPct val="150000"/>
              </a:lnSpc>
              <a:buNone/>
            </a:pPr>
            <a:r>
              <a:rPr lang="en" sz="3600" dirty="0">
                <a:solidFill>
                  <a:srgbClr val="153490"/>
                </a:solidFill>
                <a:latin typeface="Roboto" panose="02000000000000000000" pitchFamily="2" charset="0"/>
                <a:ea typeface="Roboto" panose="02000000000000000000" pitchFamily="2" charset="0"/>
                <a:hlinkClick r:id="rId3"/>
              </a:rPr>
              <a:t>bertwagner.com</a:t>
            </a:r>
            <a:r>
              <a:rPr lang="en" sz="3600" dirty="0">
                <a:solidFill>
                  <a:srgbClr val="153490"/>
                </a:solidFill>
                <a:latin typeface="Roboto" panose="02000000000000000000" pitchFamily="2" charset="0"/>
                <a:ea typeface="Roboto" panose="02000000000000000000" pitchFamily="2" charset="0"/>
              </a:rPr>
              <a:t> </a:t>
            </a:r>
          </a:p>
          <a:p>
            <a:pPr marL="101598" indent="0">
              <a:lnSpc>
                <a:spcPct val="150000"/>
              </a:lnSpc>
              <a:buNone/>
            </a:pPr>
            <a:r>
              <a:rPr lang="en-US" sz="3600" dirty="0">
                <a:solidFill>
                  <a:srgbClr val="153490"/>
                </a:solidFill>
                <a:latin typeface="Roboto" panose="02000000000000000000" pitchFamily="2" charset="0"/>
                <a:ea typeface="Roboto" panose="02000000000000000000" pitchFamily="2" charset="0"/>
                <a:hlinkClick r:id="rId4"/>
              </a:rPr>
              <a:t>youtube.com/c/</a:t>
            </a:r>
            <a:r>
              <a:rPr lang="en-US" sz="3600" dirty="0" err="1">
                <a:solidFill>
                  <a:srgbClr val="153490"/>
                </a:solidFill>
                <a:latin typeface="Roboto" panose="02000000000000000000" pitchFamily="2" charset="0"/>
                <a:ea typeface="Roboto" panose="02000000000000000000" pitchFamily="2" charset="0"/>
                <a:hlinkClick r:id="rId4"/>
              </a:rPr>
              <a:t>bertwagner</a:t>
            </a:r>
            <a:endParaRPr lang="en" sz="2400" dirty="0">
              <a:solidFill>
                <a:srgbClr val="153490"/>
              </a:solidFill>
              <a:latin typeface="Roboto" panose="02000000000000000000" pitchFamily="2" charset="0"/>
              <a:ea typeface="Roboto" panose="02000000000000000000" pitchFamily="2" charset="0"/>
            </a:endParaRPr>
          </a:p>
          <a:p>
            <a:pPr marL="101598" indent="0">
              <a:lnSpc>
                <a:spcPct val="150000"/>
              </a:lnSpc>
              <a:buNone/>
            </a:pPr>
            <a:r>
              <a:rPr lang="en" sz="3600" dirty="0">
                <a:solidFill>
                  <a:srgbClr val="153490"/>
                </a:solidFill>
                <a:latin typeface="Roboto" panose="02000000000000000000" pitchFamily="2" charset="0"/>
                <a:ea typeface="Roboto" panose="02000000000000000000" pitchFamily="2" charset="0"/>
                <a:cs typeface="Proxima Nova"/>
                <a:sym typeface="Proxima Nova"/>
                <a:hlinkClick r:id="rId5"/>
              </a:rPr>
              <a:t>bert@bertwagner.com</a:t>
            </a:r>
          </a:p>
          <a:p>
            <a:pPr marL="101598" indent="0">
              <a:lnSpc>
                <a:spcPct val="150000"/>
              </a:lnSpc>
              <a:buNone/>
            </a:pPr>
            <a:endParaRPr lang="en" sz="3600" dirty="0">
              <a:solidFill>
                <a:srgbClr val="153490"/>
              </a:solidFill>
              <a:latin typeface="Roboto" panose="02000000000000000000" pitchFamily="2" charset="0"/>
              <a:ea typeface="Roboto" panose="02000000000000000000" pitchFamily="2" charset="0"/>
              <a:cs typeface="Proxima Nova"/>
              <a:sym typeface="Proxima Nova"/>
              <a:hlinkClick r:id="rId5"/>
            </a:endParaRPr>
          </a:p>
          <a:p>
            <a:pPr>
              <a:lnSpc>
                <a:spcPct val="150000"/>
              </a:lnSpc>
              <a:buNone/>
            </a:pPr>
            <a:endParaRPr sz="3600" dirty="0">
              <a:solidFill>
                <a:srgbClr val="153490"/>
              </a:solidFill>
              <a:latin typeface="Roboto" panose="02000000000000000000" pitchFamily="2" charset="0"/>
              <a:ea typeface="Roboto" panose="02000000000000000000" pitchFamily="2" charset="0"/>
            </a:endParaRPr>
          </a:p>
        </p:txBody>
      </p:sp>
      <p:sp>
        <p:nvSpPr>
          <p:cNvPr id="22" name="Arrow: Right 21">
            <a:extLst>
              <a:ext uri="{FF2B5EF4-FFF2-40B4-BE49-F238E27FC236}">
                <a16:creationId xmlns:a16="http://schemas.microsoft.com/office/drawing/2014/main" id="{81A7916C-074D-4972-AB51-609F7EA373DA}"/>
              </a:ext>
            </a:extLst>
          </p:cNvPr>
          <p:cNvSpPr/>
          <p:nvPr/>
        </p:nvSpPr>
        <p:spPr>
          <a:xfrm rot="9766524">
            <a:off x="7517694" y="3364572"/>
            <a:ext cx="857250" cy="476250"/>
          </a:xfrm>
          <a:prstGeom prst="rightArrow">
            <a:avLst/>
          </a:prstGeom>
          <a:solidFill>
            <a:srgbClr val="FF4F17"/>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row: Right 22">
            <a:extLst>
              <a:ext uri="{FF2B5EF4-FFF2-40B4-BE49-F238E27FC236}">
                <a16:creationId xmlns:a16="http://schemas.microsoft.com/office/drawing/2014/main" id="{87688490-0D6A-4B17-B624-63FAD715658F}"/>
              </a:ext>
            </a:extLst>
          </p:cNvPr>
          <p:cNvSpPr/>
          <p:nvPr/>
        </p:nvSpPr>
        <p:spPr>
          <a:xfrm rot="10800000">
            <a:off x="7346245" y="2855857"/>
            <a:ext cx="857250" cy="476250"/>
          </a:xfrm>
          <a:prstGeom prst="rightArrow">
            <a:avLst/>
          </a:prstGeom>
          <a:solidFill>
            <a:srgbClr val="FF4F17"/>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2">
            <a:extLst>
              <a:ext uri="{FF2B5EF4-FFF2-40B4-BE49-F238E27FC236}">
                <a16:creationId xmlns:a16="http://schemas.microsoft.com/office/drawing/2014/main" id="{E5588ED8-954D-45B1-9FAC-2830B4365358}"/>
              </a:ext>
            </a:extLst>
          </p:cNvPr>
          <p:cNvSpPr txBox="1"/>
          <p:nvPr/>
        </p:nvSpPr>
        <p:spPr>
          <a:xfrm>
            <a:off x="8426234" y="2790078"/>
            <a:ext cx="350705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FF4F17"/>
                </a:solidFill>
              </a:rPr>
              <a:t>New posts and videos every Tuesday!</a:t>
            </a:r>
          </a:p>
        </p:txBody>
      </p:sp>
      <p:pic>
        <p:nvPicPr>
          <p:cNvPr id="25" name="Picture 24">
            <a:extLst>
              <a:ext uri="{FF2B5EF4-FFF2-40B4-BE49-F238E27FC236}">
                <a16:creationId xmlns:a16="http://schemas.microsoft.com/office/drawing/2014/main" id="{62879DFE-B563-4ED7-8DD3-2DB3C791A954}"/>
              </a:ext>
            </a:extLst>
          </p:cNvPr>
          <p:cNvPicPr>
            <a:picLocks noChangeAspect="1"/>
          </p:cNvPicPr>
          <p:nvPr/>
        </p:nvPicPr>
        <p:blipFill>
          <a:blip r:embed="rId6"/>
          <a:stretch>
            <a:fillRect/>
          </a:stretch>
        </p:blipFill>
        <p:spPr>
          <a:xfrm>
            <a:off x="868601" y="4633342"/>
            <a:ext cx="857250" cy="809625"/>
          </a:xfrm>
          <a:prstGeom prst="rect">
            <a:avLst/>
          </a:prstGeom>
        </p:spPr>
      </p:pic>
      <p:pic>
        <p:nvPicPr>
          <p:cNvPr id="26" name="Picture 25">
            <a:extLst>
              <a:ext uri="{FF2B5EF4-FFF2-40B4-BE49-F238E27FC236}">
                <a16:creationId xmlns:a16="http://schemas.microsoft.com/office/drawing/2014/main" id="{9D152DB3-8B2F-4499-B0C5-6A04B0795F35}"/>
              </a:ext>
            </a:extLst>
          </p:cNvPr>
          <p:cNvPicPr>
            <a:picLocks noChangeAspect="1"/>
          </p:cNvPicPr>
          <p:nvPr/>
        </p:nvPicPr>
        <p:blipFill>
          <a:blip r:embed="rId7"/>
          <a:stretch>
            <a:fillRect/>
          </a:stretch>
        </p:blipFill>
        <p:spPr>
          <a:xfrm>
            <a:off x="911464" y="3676952"/>
            <a:ext cx="771525" cy="838200"/>
          </a:xfrm>
          <a:prstGeom prst="rect">
            <a:avLst/>
          </a:prstGeom>
        </p:spPr>
      </p:pic>
      <p:pic>
        <p:nvPicPr>
          <p:cNvPr id="27" name="Picture 26">
            <a:extLst>
              <a:ext uri="{FF2B5EF4-FFF2-40B4-BE49-F238E27FC236}">
                <a16:creationId xmlns:a16="http://schemas.microsoft.com/office/drawing/2014/main" id="{12C37793-B908-4C81-A0B4-CFF08D09A30F}"/>
              </a:ext>
            </a:extLst>
          </p:cNvPr>
          <p:cNvPicPr>
            <a:picLocks noChangeAspect="1"/>
          </p:cNvPicPr>
          <p:nvPr/>
        </p:nvPicPr>
        <p:blipFill>
          <a:blip r:embed="rId8"/>
          <a:stretch>
            <a:fillRect/>
          </a:stretch>
        </p:blipFill>
        <p:spPr>
          <a:xfrm>
            <a:off x="849551" y="1754869"/>
            <a:ext cx="895350" cy="895350"/>
          </a:xfrm>
          <a:prstGeom prst="rect">
            <a:avLst/>
          </a:prstGeom>
        </p:spPr>
      </p:pic>
      <p:pic>
        <p:nvPicPr>
          <p:cNvPr id="28" name="Picture 27">
            <a:extLst>
              <a:ext uri="{FF2B5EF4-FFF2-40B4-BE49-F238E27FC236}">
                <a16:creationId xmlns:a16="http://schemas.microsoft.com/office/drawing/2014/main" id="{3B97D1CE-B03C-4B9B-B5BA-57FF7EB7734A}"/>
              </a:ext>
            </a:extLst>
          </p:cNvPr>
          <p:cNvPicPr>
            <a:picLocks noChangeAspect="1"/>
          </p:cNvPicPr>
          <p:nvPr/>
        </p:nvPicPr>
        <p:blipFill>
          <a:blip r:embed="rId9"/>
          <a:stretch>
            <a:fillRect/>
          </a:stretch>
        </p:blipFill>
        <p:spPr>
          <a:xfrm>
            <a:off x="901939" y="2692098"/>
            <a:ext cx="790575" cy="876300"/>
          </a:xfrm>
          <a:prstGeom prst="rect">
            <a:avLst/>
          </a:prstGeom>
        </p:spPr>
      </p:pic>
      <p:pic>
        <p:nvPicPr>
          <p:cNvPr id="29" name="Picture 28">
            <a:extLst>
              <a:ext uri="{FF2B5EF4-FFF2-40B4-BE49-F238E27FC236}">
                <a16:creationId xmlns:a16="http://schemas.microsoft.com/office/drawing/2014/main" id="{B6B630D2-AFFB-4874-BF62-7E61041D906C}"/>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5414383" y="83707"/>
            <a:ext cx="6374218" cy="2280871"/>
          </a:xfrm>
          <a:prstGeom prst="rect">
            <a:avLst/>
          </a:prstGeom>
        </p:spPr>
      </p:pic>
      <p:sp>
        <p:nvSpPr>
          <p:cNvPr id="30" name="Title 1">
            <a:extLst>
              <a:ext uri="{FF2B5EF4-FFF2-40B4-BE49-F238E27FC236}">
                <a16:creationId xmlns:a16="http://schemas.microsoft.com/office/drawing/2014/main" id="{2D0F7164-5618-4386-ADC7-F3FCC2CA9A06}"/>
              </a:ext>
            </a:extLst>
          </p:cNvPr>
          <p:cNvSpPr>
            <a:spLocks noGrp="1"/>
          </p:cNvSpPr>
          <p:nvPr>
            <p:ph type="title"/>
          </p:nvPr>
        </p:nvSpPr>
        <p:spPr>
          <a:xfrm>
            <a:off x="838200" y="365125"/>
            <a:ext cx="10515600" cy="1325563"/>
          </a:xfrm>
        </p:spPr>
        <p:txBody>
          <a:bodyPr/>
          <a:lstStyle/>
          <a:p>
            <a:r>
              <a:rPr lang="en-US" dirty="0"/>
              <a:t>Thank you!</a:t>
            </a:r>
          </a:p>
        </p:txBody>
      </p:sp>
    </p:spTree>
    <p:extLst>
      <p:ext uri="{BB962C8B-B14F-4D97-AF65-F5344CB8AC3E}">
        <p14:creationId xmlns:p14="http://schemas.microsoft.com/office/powerpoint/2010/main" val="2002136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A6BC-1BF5-4EB3-9B31-9C3F51F754BD}"/>
              </a:ext>
            </a:extLst>
          </p:cNvPr>
          <p:cNvSpPr>
            <a:spLocks noGrp="1"/>
          </p:cNvSpPr>
          <p:nvPr>
            <p:ph type="title"/>
          </p:nvPr>
        </p:nvSpPr>
        <p:spPr/>
        <p:txBody>
          <a:bodyPr/>
          <a:lstStyle/>
          <a:p>
            <a:r>
              <a:rPr lang="en-US" dirty="0"/>
              <a:t>Appendix - When do indexes hurt</a:t>
            </a:r>
          </a:p>
        </p:txBody>
      </p:sp>
      <p:sp>
        <p:nvSpPr>
          <p:cNvPr id="3" name="Text Placeholder 2">
            <a:extLst>
              <a:ext uri="{FF2B5EF4-FFF2-40B4-BE49-F238E27FC236}">
                <a16:creationId xmlns:a16="http://schemas.microsoft.com/office/drawing/2014/main" id="{D08D7AB8-84ED-4D9E-8C12-7AD55384836C}"/>
              </a:ext>
            </a:extLst>
          </p:cNvPr>
          <p:cNvSpPr>
            <a:spLocks noGrp="1"/>
          </p:cNvSpPr>
          <p:nvPr>
            <p:ph type="body" idx="1"/>
          </p:nvPr>
        </p:nvSpPr>
        <p:spPr/>
        <p:txBody>
          <a:bodyPr>
            <a:normAutofit fontScale="70000" lnSpcReduction="20000"/>
          </a:bodyPr>
          <a:lstStyle/>
          <a:p>
            <a:pPr lvl="0"/>
            <a:r>
              <a:rPr lang="en-US" dirty="0"/>
              <a:t>Hotspots - last page is constantly being locked by inserts - this can slow things down.  This may be a time where a clustered index may not want to be on something incremental like identity or date.  GUIDs actually solve some performance issues here *shudder*</a:t>
            </a:r>
          </a:p>
          <a:p>
            <a:pPr lvl="0"/>
            <a:r>
              <a:rPr lang="en-US" dirty="0"/>
              <a:t>If you have a query that is slow, but runs once per month for reporting, don’t index it.  Either deal with the slow tradeoff, or do something like run a job to create that index then remove it after the job runs.</a:t>
            </a:r>
          </a:p>
          <a:p>
            <a:pPr lvl="0"/>
            <a:r>
              <a:rPr lang="en-US" dirty="0"/>
              <a:t>Insert/Update/Delete - every time this happens, every index must be modified</a:t>
            </a:r>
          </a:p>
          <a:p>
            <a:pPr lvl="0"/>
            <a:r>
              <a:rPr lang="en-US" dirty="0"/>
              <a:t>page splits</a:t>
            </a:r>
          </a:p>
          <a:p>
            <a:pPr lvl="0"/>
            <a:r>
              <a:rPr lang="en-US" dirty="0"/>
              <a:t>fill factor</a:t>
            </a:r>
          </a:p>
          <a:p>
            <a:pPr lvl="0"/>
            <a:r>
              <a:rPr lang="en-US" dirty="0"/>
              <a:t>fragmentation (even </a:t>
            </a:r>
            <a:r>
              <a:rPr lang="en-US" dirty="0" err="1"/>
              <a:t>ssds</a:t>
            </a:r>
            <a:r>
              <a:rPr lang="en-US" dirty="0"/>
              <a:t>, fragmentation stinks </a:t>
            </a:r>
            <a:r>
              <a:rPr lang="en-US" dirty="0" err="1"/>
              <a:t>bc</a:t>
            </a:r>
            <a:r>
              <a:rPr lang="en-US" dirty="0"/>
              <a:t> still reading more pages into buffer pool</a:t>
            </a:r>
          </a:p>
          <a:p>
            <a:pPr lvl="0"/>
            <a:r>
              <a:rPr lang="en-US" dirty="0"/>
              <a:t>maintenance - operational burden.  someone needs to run maintenance scripts.  index maintenance scripts can have lots of problems with blocking.  the more indexes you have to manage, the more </a:t>
            </a:r>
            <a:r>
              <a:rPr lang="en-US" dirty="0" err="1"/>
              <a:t>possibilyt</a:t>
            </a:r>
            <a:r>
              <a:rPr lang="en-US" dirty="0"/>
              <a:t> you have with trouble arising.</a:t>
            </a:r>
          </a:p>
        </p:txBody>
      </p:sp>
    </p:spTree>
    <p:extLst>
      <p:ext uri="{BB962C8B-B14F-4D97-AF65-F5344CB8AC3E}">
        <p14:creationId xmlns:p14="http://schemas.microsoft.com/office/powerpoint/2010/main" val="4150755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4821-627E-47F4-97D4-2D4A6FCAC961}"/>
              </a:ext>
            </a:extLst>
          </p:cNvPr>
          <p:cNvSpPr>
            <a:spLocks noGrp="1"/>
          </p:cNvSpPr>
          <p:nvPr>
            <p:ph type="title"/>
          </p:nvPr>
        </p:nvSpPr>
        <p:spPr/>
        <p:txBody>
          <a:bodyPr/>
          <a:lstStyle/>
          <a:p>
            <a:r>
              <a:rPr lang="en-US" dirty="0"/>
              <a:t>Appendix - Other types of indexes</a:t>
            </a:r>
          </a:p>
        </p:txBody>
      </p:sp>
      <p:sp>
        <p:nvSpPr>
          <p:cNvPr id="3" name="Text Placeholder 2">
            <a:extLst>
              <a:ext uri="{FF2B5EF4-FFF2-40B4-BE49-F238E27FC236}">
                <a16:creationId xmlns:a16="http://schemas.microsoft.com/office/drawing/2014/main" id="{B7AE4870-3851-4CC9-A96E-1FD991E1D659}"/>
              </a:ext>
            </a:extLst>
          </p:cNvPr>
          <p:cNvSpPr>
            <a:spLocks noGrp="1"/>
          </p:cNvSpPr>
          <p:nvPr>
            <p:ph type="body" idx="1"/>
          </p:nvPr>
        </p:nvSpPr>
        <p:spPr/>
        <p:txBody>
          <a:bodyPr/>
          <a:lstStyle/>
          <a:p>
            <a:pPr lvl="0"/>
            <a:r>
              <a:rPr lang="en-US"/>
              <a:t>Filtered, computed column index (storing preparsed data or fixing conversion issues without changing queries), Columnstore (analytical queries), spatial, hierarchical, xml, etc..</a:t>
            </a:r>
          </a:p>
          <a:p>
            <a:pPr lvl="0"/>
            <a:r>
              <a:rPr lang="en-US"/>
              <a:t>Link to resources</a:t>
            </a:r>
          </a:p>
        </p:txBody>
      </p:sp>
    </p:spTree>
    <p:extLst>
      <p:ext uri="{BB962C8B-B14F-4D97-AF65-F5344CB8AC3E}">
        <p14:creationId xmlns:p14="http://schemas.microsoft.com/office/powerpoint/2010/main" val="418884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A42-DB68-4625-9932-859D3D97014A}"/>
              </a:ext>
            </a:extLst>
          </p:cNvPr>
          <p:cNvSpPr>
            <a:spLocks noGrp="1"/>
          </p:cNvSpPr>
          <p:nvPr>
            <p:ph type="title"/>
          </p:nvPr>
        </p:nvSpPr>
        <p:spPr/>
        <p:txBody>
          <a:bodyPr/>
          <a:lstStyle/>
          <a:p>
            <a:r>
              <a:rPr lang="en-US" dirty="0"/>
              <a:t>Bert Wagner</a:t>
            </a:r>
          </a:p>
        </p:txBody>
      </p:sp>
      <p:grpSp>
        <p:nvGrpSpPr>
          <p:cNvPr id="22" name="Group 21">
            <a:extLst>
              <a:ext uri="{FF2B5EF4-FFF2-40B4-BE49-F238E27FC236}">
                <a16:creationId xmlns:a16="http://schemas.microsoft.com/office/drawing/2014/main" id="{68276838-DFD6-43B5-B3C7-8DBA2A009322}"/>
              </a:ext>
            </a:extLst>
          </p:cNvPr>
          <p:cNvGrpSpPr/>
          <p:nvPr/>
        </p:nvGrpSpPr>
        <p:grpSpPr>
          <a:xfrm>
            <a:off x="54015" y="6073703"/>
            <a:ext cx="2203098" cy="560360"/>
            <a:chOff x="256068" y="6041045"/>
            <a:chExt cx="2203098" cy="560360"/>
          </a:xfrm>
        </p:grpSpPr>
        <p:pic>
          <p:nvPicPr>
            <p:cNvPr id="14" name="Picture 13">
              <a:extLst>
                <a:ext uri="{FF2B5EF4-FFF2-40B4-BE49-F238E27FC236}">
                  <a16:creationId xmlns:a16="http://schemas.microsoft.com/office/drawing/2014/main" id="{61C5D638-4CB2-4B60-AE62-E17AF9B53098}"/>
                </a:ext>
              </a:extLst>
            </p:cNvPr>
            <p:cNvPicPr>
              <a:picLocks noChangeAspect="1"/>
            </p:cNvPicPr>
            <p:nvPr/>
          </p:nvPicPr>
          <p:blipFill>
            <a:blip r:embed="rId3"/>
            <a:stretch>
              <a:fillRect/>
            </a:stretch>
          </p:blipFill>
          <p:spPr>
            <a:xfrm>
              <a:off x="256068" y="6041045"/>
              <a:ext cx="560360" cy="560360"/>
            </a:xfrm>
            <a:prstGeom prst="rect">
              <a:avLst/>
            </a:prstGeom>
          </p:spPr>
        </p:pic>
        <p:sp>
          <p:nvSpPr>
            <p:cNvPr id="16" name="TextBox 15">
              <a:extLst>
                <a:ext uri="{FF2B5EF4-FFF2-40B4-BE49-F238E27FC236}">
                  <a16:creationId xmlns:a16="http://schemas.microsoft.com/office/drawing/2014/main" id="{0C5EE740-F0FC-4956-ABA3-DB7FA2702095}"/>
                </a:ext>
              </a:extLst>
            </p:cNvPr>
            <p:cNvSpPr txBox="1"/>
            <p:nvPr/>
          </p:nvSpPr>
          <p:spPr>
            <a:xfrm>
              <a:off x="689066" y="6121170"/>
              <a:ext cx="1770100" cy="430887"/>
            </a:xfrm>
            <a:prstGeom prst="rect">
              <a:avLst/>
            </a:prstGeom>
            <a:noFill/>
          </p:spPr>
          <p:txBody>
            <a:bodyPr wrap="none" rtlCol="0">
              <a:spAutoFit/>
            </a:bodyPr>
            <a:lstStyle/>
            <a:p>
              <a:r>
                <a:rPr lang="en-US" sz="2200" dirty="0">
                  <a:hlinkClick r:id="rId4"/>
                </a:rPr>
                <a:t>@bertwagner</a:t>
              </a:r>
              <a:endParaRPr lang="en-US" sz="2200" dirty="0"/>
            </a:p>
          </p:txBody>
        </p:sp>
      </p:grpSp>
      <p:grpSp>
        <p:nvGrpSpPr>
          <p:cNvPr id="21" name="Group 20">
            <a:extLst>
              <a:ext uri="{FF2B5EF4-FFF2-40B4-BE49-F238E27FC236}">
                <a16:creationId xmlns:a16="http://schemas.microsoft.com/office/drawing/2014/main" id="{2092A9C6-768F-4733-A689-F481FB2DFF9A}"/>
              </a:ext>
            </a:extLst>
          </p:cNvPr>
          <p:cNvGrpSpPr/>
          <p:nvPr/>
        </p:nvGrpSpPr>
        <p:grpSpPr>
          <a:xfrm>
            <a:off x="2432708" y="6079664"/>
            <a:ext cx="2451993" cy="548438"/>
            <a:chOff x="2626430" y="6047006"/>
            <a:chExt cx="2451993" cy="548438"/>
          </a:xfrm>
        </p:grpSpPr>
        <p:pic>
          <p:nvPicPr>
            <p:cNvPr id="15" name="Picture 14">
              <a:extLst>
                <a:ext uri="{FF2B5EF4-FFF2-40B4-BE49-F238E27FC236}">
                  <a16:creationId xmlns:a16="http://schemas.microsoft.com/office/drawing/2014/main" id="{02927E36-70BD-45E9-B7A1-67E327775521}"/>
                </a:ext>
              </a:extLst>
            </p:cNvPr>
            <p:cNvPicPr>
              <a:picLocks noChangeAspect="1"/>
            </p:cNvPicPr>
            <p:nvPr/>
          </p:nvPicPr>
          <p:blipFill>
            <a:blip r:embed="rId5"/>
            <a:stretch>
              <a:fillRect/>
            </a:stretch>
          </p:blipFill>
          <p:spPr>
            <a:xfrm>
              <a:off x="2626430" y="6047006"/>
              <a:ext cx="494786" cy="548438"/>
            </a:xfrm>
            <a:prstGeom prst="rect">
              <a:avLst/>
            </a:prstGeom>
          </p:spPr>
        </p:pic>
        <p:sp>
          <p:nvSpPr>
            <p:cNvPr id="17" name="TextBox 16">
              <a:extLst>
                <a:ext uri="{FF2B5EF4-FFF2-40B4-BE49-F238E27FC236}">
                  <a16:creationId xmlns:a16="http://schemas.microsoft.com/office/drawing/2014/main" id="{61F279FE-D925-4705-97BF-480F6802A1AB}"/>
                </a:ext>
              </a:extLst>
            </p:cNvPr>
            <p:cNvSpPr txBox="1"/>
            <p:nvPr/>
          </p:nvSpPr>
          <p:spPr>
            <a:xfrm>
              <a:off x="3026515" y="6121170"/>
              <a:ext cx="2051908" cy="430887"/>
            </a:xfrm>
            <a:prstGeom prst="rect">
              <a:avLst/>
            </a:prstGeom>
            <a:noFill/>
          </p:spPr>
          <p:txBody>
            <a:bodyPr wrap="none" rtlCol="0">
              <a:spAutoFit/>
            </a:bodyPr>
            <a:lstStyle/>
            <a:p>
              <a:r>
                <a:rPr lang="en-US" sz="2200" dirty="0">
                  <a:hlinkClick r:id="rId6"/>
                </a:rPr>
                <a:t>bertwagner.com</a:t>
              </a:r>
              <a:endParaRPr lang="en-US" sz="2200" dirty="0"/>
            </a:p>
          </p:txBody>
        </p:sp>
      </p:grpSp>
      <p:grpSp>
        <p:nvGrpSpPr>
          <p:cNvPr id="23" name="Group 22">
            <a:extLst>
              <a:ext uri="{FF2B5EF4-FFF2-40B4-BE49-F238E27FC236}">
                <a16:creationId xmlns:a16="http://schemas.microsoft.com/office/drawing/2014/main" id="{0877029B-3AE5-4D92-8307-D86D779585F5}"/>
              </a:ext>
            </a:extLst>
          </p:cNvPr>
          <p:cNvGrpSpPr/>
          <p:nvPr/>
        </p:nvGrpSpPr>
        <p:grpSpPr>
          <a:xfrm>
            <a:off x="5060296" y="6091587"/>
            <a:ext cx="3741212" cy="524593"/>
            <a:chOff x="5170095" y="6058929"/>
            <a:chExt cx="3741212" cy="524593"/>
          </a:xfrm>
        </p:grpSpPr>
        <p:pic>
          <p:nvPicPr>
            <p:cNvPr id="13" name="Picture 12">
              <a:extLst>
                <a:ext uri="{FF2B5EF4-FFF2-40B4-BE49-F238E27FC236}">
                  <a16:creationId xmlns:a16="http://schemas.microsoft.com/office/drawing/2014/main" id="{A45BD054-3E30-4382-A8AD-DDBF7B0A0E55}"/>
                </a:ext>
              </a:extLst>
            </p:cNvPr>
            <p:cNvPicPr>
              <a:picLocks noChangeAspect="1"/>
            </p:cNvPicPr>
            <p:nvPr/>
          </p:nvPicPr>
          <p:blipFill>
            <a:blip r:embed="rId7"/>
            <a:stretch>
              <a:fillRect/>
            </a:stretch>
          </p:blipFill>
          <p:spPr>
            <a:xfrm>
              <a:off x="5170095" y="6058929"/>
              <a:ext cx="482864" cy="524593"/>
            </a:xfrm>
            <a:prstGeom prst="rect">
              <a:avLst/>
            </a:prstGeom>
          </p:spPr>
        </p:pic>
        <p:sp>
          <p:nvSpPr>
            <p:cNvPr id="18" name="TextBox 17">
              <a:extLst>
                <a:ext uri="{FF2B5EF4-FFF2-40B4-BE49-F238E27FC236}">
                  <a16:creationId xmlns:a16="http://schemas.microsoft.com/office/drawing/2014/main" id="{7E485AC9-E2FD-438F-B522-30F5D08AAFD5}"/>
                </a:ext>
              </a:extLst>
            </p:cNvPr>
            <p:cNvSpPr txBox="1"/>
            <p:nvPr/>
          </p:nvSpPr>
          <p:spPr>
            <a:xfrm>
              <a:off x="5547373" y="6121170"/>
              <a:ext cx="3363934" cy="430887"/>
            </a:xfrm>
            <a:prstGeom prst="rect">
              <a:avLst/>
            </a:prstGeom>
            <a:noFill/>
          </p:spPr>
          <p:txBody>
            <a:bodyPr wrap="none" rtlCol="0">
              <a:spAutoFit/>
            </a:bodyPr>
            <a:lstStyle/>
            <a:p>
              <a:r>
                <a:rPr lang="en-US" sz="2200" dirty="0">
                  <a:hlinkClick r:id="rId8"/>
                </a:rPr>
                <a:t>youtube.com/c/bertwagner</a:t>
              </a:r>
              <a:endParaRPr lang="en-US" sz="2200" dirty="0"/>
            </a:p>
          </p:txBody>
        </p:sp>
      </p:grpSp>
      <p:grpSp>
        <p:nvGrpSpPr>
          <p:cNvPr id="20" name="Group 19">
            <a:extLst>
              <a:ext uri="{FF2B5EF4-FFF2-40B4-BE49-F238E27FC236}">
                <a16:creationId xmlns:a16="http://schemas.microsoft.com/office/drawing/2014/main" id="{D329E2F6-D68D-440B-977B-62E80B947EEC}"/>
              </a:ext>
            </a:extLst>
          </p:cNvPr>
          <p:cNvGrpSpPr/>
          <p:nvPr/>
        </p:nvGrpSpPr>
        <p:grpSpPr>
          <a:xfrm>
            <a:off x="8977103" y="6100529"/>
            <a:ext cx="3204522" cy="506709"/>
            <a:chOff x="8885239" y="6067871"/>
            <a:chExt cx="3204522" cy="506709"/>
          </a:xfrm>
        </p:grpSpPr>
        <p:pic>
          <p:nvPicPr>
            <p:cNvPr id="12" name="Picture 11">
              <a:extLst>
                <a:ext uri="{FF2B5EF4-FFF2-40B4-BE49-F238E27FC236}">
                  <a16:creationId xmlns:a16="http://schemas.microsoft.com/office/drawing/2014/main" id="{BF0522AD-C6F8-4052-90D2-762DF9C7CE29}"/>
                </a:ext>
              </a:extLst>
            </p:cNvPr>
            <p:cNvPicPr>
              <a:picLocks noChangeAspect="1"/>
            </p:cNvPicPr>
            <p:nvPr/>
          </p:nvPicPr>
          <p:blipFill>
            <a:blip r:embed="rId9"/>
            <a:stretch>
              <a:fillRect/>
            </a:stretch>
          </p:blipFill>
          <p:spPr>
            <a:xfrm>
              <a:off x="8885239" y="6067871"/>
              <a:ext cx="536515" cy="506709"/>
            </a:xfrm>
            <a:prstGeom prst="rect">
              <a:avLst/>
            </a:prstGeom>
          </p:spPr>
        </p:pic>
        <p:sp>
          <p:nvSpPr>
            <p:cNvPr id="19" name="TextBox 18">
              <a:extLst>
                <a:ext uri="{FF2B5EF4-FFF2-40B4-BE49-F238E27FC236}">
                  <a16:creationId xmlns:a16="http://schemas.microsoft.com/office/drawing/2014/main" id="{B89A8739-CB39-4306-AB5C-85AE2A3783CB}"/>
                </a:ext>
              </a:extLst>
            </p:cNvPr>
            <p:cNvSpPr txBox="1"/>
            <p:nvPr/>
          </p:nvSpPr>
          <p:spPr>
            <a:xfrm>
              <a:off x="9305281" y="6121170"/>
              <a:ext cx="2784480" cy="430887"/>
            </a:xfrm>
            <a:prstGeom prst="rect">
              <a:avLst/>
            </a:prstGeom>
            <a:noFill/>
          </p:spPr>
          <p:txBody>
            <a:bodyPr wrap="none" rtlCol="0">
              <a:spAutoFit/>
            </a:bodyPr>
            <a:lstStyle/>
            <a:p>
              <a:r>
                <a:rPr lang="en-US" sz="2200" dirty="0">
                  <a:hlinkClick r:id="rId10"/>
                </a:rPr>
                <a:t>bert@bertwagner.com</a:t>
              </a:r>
              <a:endParaRPr lang="en-US" sz="2200" dirty="0"/>
            </a:p>
          </p:txBody>
        </p:sp>
      </p:grpSp>
      <p:grpSp>
        <p:nvGrpSpPr>
          <p:cNvPr id="9" name="Group 8">
            <a:extLst>
              <a:ext uri="{FF2B5EF4-FFF2-40B4-BE49-F238E27FC236}">
                <a16:creationId xmlns:a16="http://schemas.microsoft.com/office/drawing/2014/main" id="{D767961A-8428-4EBA-842D-CE2B7D0B1DE7}"/>
              </a:ext>
            </a:extLst>
          </p:cNvPr>
          <p:cNvGrpSpPr/>
          <p:nvPr/>
        </p:nvGrpSpPr>
        <p:grpSpPr>
          <a:xfrm>
            <a:off x="4584109" y="1873002"/>
            <a:ext cx="3023781" cy="3409708"/>
            <a:chOff x="4665920" y="2064776"/>
            <a:chExt cx="3023781" cy="3409708"/>
          </a:xfrm>
        </p:grpSpPr>
        <p:pic>
          <p:nvPicPr>
            <p:cNvPr id="6" name="Picture 5">
              <a:extLst>
                <a:ext uri="{FF2B5EF4-FFF2-40B4-BE49-F238E27FC236}">
                  <a16:creationId xmlns:a16="http://schemas.microsoft.com/office/drawing/2014/main" id="{70FB9DFB-E4E7-44D6-8A77-182E156BC78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65920" y="2064776"/>
              <a:ext cx="3023781" cy="3023781"/>
            </a:xfrm>
            <a:prstGeom prst="rect">
              <a:avLst/>
            </a:prstGeom>
          </p:spPr>
        </p:pic>
        <p:pic>
          <p:nvPicPr>
            <p:cNvPr id="8" name="Picture 7">
              <a:extLst>
                <a:ext uri="{FF2B5EF4-FFF2-40B4-BE49-F238E27FC236}">
                  <a16:creationId xmlns:a16="http://schemas.microsoft.com/office/drawing/2014/main" id="{7D1F7079-ABD5-4E45-9888-4611517BDF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45843" y="5150798"/>
              <a:ext cx="1443858" cy="323686"/>
            </a:xfrm>
            <a:prstGeom prst="rect">
              <a:avLst/>
            </a:prstGeom>
          </p:spPr>
        </p:pic>
      </p:grpSp>
    </p:spTree>
    <p:extLst>
      <p:ext uri="{BB962C8B-B14F-4D97-AF65-F5344CB8AC3E}">
        <p14:creationId xmlns:p14="http://schemas.microsoft.com/office/powerpoint/2010/main" val="227325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ADDA-2039-464F-A9F7-68F26857A868}"/>
              </a:ext>
            </a:extLst>
          </p:cNvPr>
          <p:cNvSpPr>
            <a:spLocks noGrp="1"/>
          </p:cNvSpPr>
          <p:nvPr>
            <p:ph type="title"/>
          </p:nvPr>
        </p:nvSpPr>
        <p:spPr>
          <a:xfrm>
            <a:off x="838200" y="365125"/>
            <a:ext cx="1298944" cy="1325563"/>
          </a:xfrm>
        </p:spPr>
        <p:txBody>
          <a:bodyPr/>
          <a:lstStyle/>
          <a:p>
            <a:r>
              <a:rPr lang="en-US" dirty="0"/>
              <a:t>Why</a:t>
            </a:r>
          </a:p>
        </p:txBody>
      </p:sp>
      <p:sp>
        <p:nvSpPr>
          <p:cNvPr id="3" name="Text Placeholder 2">
            <a:extLst>
              <a:ext uri="{FF2B5EF4-FFF2-40B4-BE49-F238E27FC236}">
                <a16:creationId xmlns:a16="http://schemas.microsoft.com/office/drawing/2014/main" id="{D9B210D2-6823-4054-A3F1-2889C694D673}"/>
              </a:ext>
            </a:extLst>
          </p:cNvPr>
          <p:cNvSpPr>
            <a:spLocks noGrp="1"/>
          </p:cNvSpPr>
          <p:nvPr>
            <p:ph type="body" idx="1"/>
          </p:nvPr>
        </p:nvSpPr>
        <p:spPr/>
        <p:txBody>
          <a:bodyPr>
            <a:normAutofit/>
          </a:bodyPr>
          <a:lstStyle/>
          <a:p>
            <a:r>
              <a:rPr lang="en-US" dirty="0"/>
              <a:t>Usually they’re the easiest way to get improved read performance for many queries at once</a:t>
            </a:r>
          </a:p>
          <a:p>
            <a:r>
              <a:rPr lang="en-US" dirty="0"/>
              <a:t>Can have downstream benefits like solving blocking, caching problems</a:t>
            </a:r>
          </a:p>
          <a:p>
            <a:endParaRPr lang="en-US" dirty="0"/>
          </a:p>
          <a:p>
            <a:endParaRPr lang="en-US" dirty="0"/>
          </a:p>
          <a:p>
            <a:pPr marL="0" lvl="0" indent="0">
              <a:buNone/>
            </a:pPr>
            <a:endParaRPr lang="en-US" dirty="0"/>
          </a:p>
        </p:txBody>
      </p:sp>
      <p:sp>
        <p:nvSpPr>
          <p:cNvPr id="4" name="Title 1">
            <a:extLst>
              <a:ext uri="{FF2B5EF4-FFF2-40B4-BE49-F238E27FC236}">
                <a16:creationId xmlns:a16="http://schemas.microsoft.com/office/drawing/2014/main" id="{9F6C1496-A452-457A-AD8F-EE4F0AA4C0DF}"/>
              </a:ext>
            </a:extLst>
          </p:cNvPr>
          <p:cNvSpPr txBox="1">
            <a:spLocks/>
          </p:cNvSpPr>
          <p:nvPr/>
        </p:nvSpPr>
        <p:spPr>
          <a:xfrm>
            <a:off x="2011325" y="365124"/>
            <a:ext cx="216727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Indexes?</a:t>
            </a:r>
          </a:p>
        </p:txBody>
      </p:sp>
    </p:spTree>
    <p:extLst>
      <p:ext uri="{BB962C8B-B14F-4D97-AF65-F5344CB8AC3E}">
        <p14:creationId xmlns:p14="http://schemas.microsoft.com/office/powerpoint/2010/main" val="46888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ADDA-2039-464F-A9F7-68F26857A868}"/>
              </a:ext>
            </a:extLst>
          </p:cNvPr>
          <p:cNvSpPr>
            <a:spLocks noGrp="1"/>
          </p:cNvSpPr>
          <p:nvPr>
            <p:ph type="title"/>
          </p:nvPr>
        </p:nvSpPr>
        <p:spPr>
          <a:xfrm>
            <a:off x="838200" y="365125"/>
            <a:ext cx="1298944" cy="1325563"/>
          </a:xfrm>
        </p:spPr>
        <p:txBody>
          <a:bodyPr/>
          <a:lstStyle/>
          <a:p>
            <a:r>
              <a:rPr lang="en-US" dirty="0"/>
              <a:t>Why</a:t>
            </a:r>
          </a:p>
        </p:txBody>
      </p:sp>
      <p:sp>
        <p:nvSpPr>
          <p:cNvPr id="3" name="Text Placeholder 2">
            <a:extLst>
              <a:ext uri="{FF2B5EF4-FFF2-40B4-BE49-F238E27FC236}">
                <a16:creationId xmlns:a16="http://schemas.microsoft.com/office/drawing/2014/main" id="{D9B210D2-6823-4054-A3F1-2889C694D673}"/>
              </a:ext>
            </a:extLst>
          </p:cNvPr>
          <p:cNvSpPr>
            <a:spLocks noGrp="1"/>
          </p:cNvSpPr>
          <p:nvPr>
            <p:ph type="body" idx="1"/>
          </p:nvPr>
        </p:nvSpPr>
        <p:spPr/>
        <p:txBody>
          <a:bodyPr>
            <a:normAutofit/>
          </a:bodyPr>
          <a:lstStyle/>
          <a:p>
            <a:r>
              <a:rPr lang="en-US" dirty="0"/>
              <a:t>They take up space</a:t>
            </a:r>
          </a:p>
          <a:p>
            <a:r>
              <a:rPr lang="en-US" dirty="0"/>
              <a:t>Every index adds overhead on insert, updates, deletes</a:t>
            </a:r>
          </a:p>
          <a:p>
            <a:r>
              <a:rPr lang="en-US" dirty="0"/>
              <a:t>Maintenance</a:t>
            </a:r>
          </a:p>
          <a:p>
            <a:pPr lvl="1"/>
            <a:r>
              <a:rPr lang="en-US" dirty="0"/>
              <a:t>Fragmentation – external and internal</a:t>
            </a:r>
          </a:p>
          <a:p>
            <a:pPr lvl="1"/>
            <a:r>
              <a:rPr lang="en-US" dirty="0"/>
              <a:t>Ownership</a:t>
            </a:r>
          </a:p>
          <a:p>
            <a:pPr lvl="1"/>
            <a:r>
              <a:rPr lang="en-US" dirty="0"/>
              <a:t>Maintenance windows introduce blocking, downtime, coordination</a:t>
            </a:r>
          </a:p>
          <a:p>
            <a:pPr lvl="1"/>
            <a:endParaRPr lang="en-US" dirty="0"/>
          </a:p>
          <a:p>
            <a:endParaRPr lang="en-US" dirty="0"/>
          </a:p>
          <a:p>
            <a:endParaRPr lang="en-US" dirty="0"/>
          </a:p>
          <a:p>
            <a:endParaRPr lang="en-US" dirty="0"/>
          </a:p>
          <a:p>
            <a:pPr marL="0" lvl="0" indent="0">
              <a:buNone/>
            </a:pPr>
            <a:endParaRPr lang="en-US" dirty="0"/>
          </a:p>
        </p:txBody>
      </p:sp>
      <p:sp>
        <p:nvSpPr>
          <p:cNvPr id="4" name="Title 1">
            <a:extLst>
              <a:ext uri="{FF2B5EF4-FFF2-40B4-BE49-F238E27FC236}">
                <a16:creationId xmlns:a16="http://schemas.microsoft.com/office/drawing/2014/main" id="{9F6C1496-A452-457A-AD8F-EE4F0AA4C0DF}"/>
              </a:ext>
            </a:extLst>
          </p:cNvPr>
          <p:cNvSpPr txBox="1">
            <a:spLocks/>
          </p:cNvSpPr>
          <p:nvPr/>
        </p:nvSpPr>
        <p:spPr>
          <a:xfrm>
            <a:off x="3392590" y="365125"/>
            <a:ext cx="216727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Indexes?</a:t>
            </a:r>
          </a:p>
        </p:txBody>
      </p:sp>
      <p:sp>
        <p:nvSpPr>
          <p:cNvPr id="5" name="TextBox 4">
            <a:extLst>
              <a:ext uri="{FF2B5EF4-FFF2-40B4-BE49-F238E27FC236}">
                <a16:creationId xmlns:a16="http://schemas.microsoft.com/office/drawing/2014/main" id="{7E87D096-4DB9-45B0-B04C-E0EF74C7928D}"/>
              </a:ext>
            </a:extLst>
          </p:cNvPr>
          <p:cNvSpPr txBox="1"/>
          <p:nvPr/>
        </p:nvSpPr>
        <p:spPr>
          <a:xfrm rot="20519408">
            <a:off x="2094619" y="545432"/>
            <a:ext cx="1298048" cy="830997"/>
          </a:xfrm>
          <a:prstGeom prst="rect">
            <a:avLst/>
          </a:prstGeom>
          <a:noFill/>
        </p:spPr>
        <p:txBody>
          <a:bodyPr wrap="none" rtlCol="0">
            <a:spAutoFit/>
          </a:bodyPr>
          <a:lstStyle/>
          <a:p>
            <a:r>
              <a:rPr lang="en-US" sz="4800" b="1" dirty="0">
                <a:solidFill>
                  <a:srgbClr val="FF0000"/>
                </a:solidFill>
              </a:rPr>
              <a:t>NOT</a:t>
            </a:r>
          </a:p>
        </p:txBody>
      </p:sp>
    </p:spTree>
    <p:extLst>
      <p:ext uri="{BB962C8B-B14F-4D97-AF65-F5344CB8AC3E}">
        <p14:creationId xmlns:p14="http://schemas.microsoft.com/office/powerpoint/2010/main" val="21869124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ADDA-2039-464F-A9F7-68F26857A868}"/>
              </a:ext>
            </a:extLst>
          </p:cNvPr>
          <p:cNvSpPr>
            <a:spLocks noGrp="1"/>
          </p:cNvSpPr>
          <p:nvPr>
            <p:ph type="title"/>
          </p:nvPr>
        </p:nvSpPr>
        <p:spPr/>
        <p:txBody>
          <a:bodyPr/>
          <a:lstStyle/>
          <a:p>
            <a:r>
              <a:rPr lang="en-US" dirty="0"/>
              <a:t>When you need to index</a:t>
            </a:r>
          </a:p>
        </p:txBody>
      </p:sp>
      <p:sp>
        <p:nvSpPr>
          <p:cNvPr id="3" name="Text Placeholder 2">
            <a:extLst>
              <a:ext uri="{FF2B5EF4-FFF2-40B4-BE49-F238E27FC236}">
                <a16:creationId xmlns:a16="http://schemas.microsoft.com/office/drawing/2014/main" id="{D9B210D2-6823-4054-A3F1-2889C694D673}"/>
              </a:ext>
            </a:extLst>
          </p:cNvPr>
          <p:cNvSpPr>
            <a:spLocks noGrp="1"/>
          </p:cNvSpPr>
          <p:nvPr>
            <p:ph type="body" idx="1"/>
          </p:nvPr>
        </p:nvSpPr>
        <p:spPr/>
        <p:txBody>
          <a:bodyPr>
            <a:normAutofit/>
          </a:bodyPr>
          <a:lstStyle/>
          <a:p>
            <a:pPr lvl="1"/>
            <a:r>
              <a:rPr lang="en-US" dirty="0"/>
              <a:t>You have many different queries running slowly against  a table (or multiple tables)</a:t>
            </a:r>
          </a:p>
          <a:p>
            <a:pPr lvl="1"/>
            <a:r>
              <a:rPr lang="en-US" dirty="0"/>
              <a:t>You have one query with lots of executions is slow (tune first)</a:t>
            </a:r>
          </a:p>
          <a:p>
            <a:pPr lvl="1"/>
            <a:r>
              <a:rPr lang="en-US" dirty="0"/>
              <a:t>You see Microsoft’s green index recommendations in execution plans</a:t>
            </a:r>
          </a:p>
          <a:p>
            <a:pPr lvl="1"/>
            <a:r>
              <a:rPr lang="en-US" dirty="0"/>
              <a:t>Seeing lots of scans in execution plans</a:t>
            </a:r>
          </a:p>
          <a:p>
            <a:pPr lvl="1"/>
            <a:endParaRPr lang="en-US" dirty="0"/>
          </a:p>
          <a:p>
            <a:pPr marL="457200" lvl="1" indent="0">
              <a:buNone/>
            </a:pPr>
            <a:r>
              <a:rPr lang="en-US" dirty="0"/>
              <a:t>Other warning signs:</a:t>
            </a:r>
          </a:p>
          <a:p>
            <a:pPr lvl="1"/>
            <a:r>
              <a:rPr lang="en-US" dirty="0"/>
              <a:t>Excessive blocking</a:t>
            </a:r>
          </a:p>
          <a:p>
            <a:pPr lvl="1"/>
            <a:r>
              <a:rPr lang="en-US" dirty="0"/>
              <a:t>Low Page Life Expectancy (PLE)</a:t>
            </a:r>
          </a:p>
          <a:p>
            <a:pPr lvl="1"/>
            <a:endParaRPr lang="en-US" dirty="0"/>
          </a:p>
        </p:txBody>
      </p:sp>
    </p:spTree>
    <p:extLst>
      <p:ext uri="{BB962C8B-B14F-4D97-AF65-F5344CB8AC3E}">
        <p14:creationId xmlns:p14="http://schemas.microsoft.com/office/powerpoint/2010/main" val="90774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F364-9569-43C7-B739-98E8CB6A6734}"/>
              </a:ext>
            </a:extLst>
          </p:cNvPr>
          <p:cNvSpPr>
            <a:spLocks noGrp="1"/>
          </p:cNvSpPr>
          <p:nvPr>
            <p:ph type="ctrTitle"/>
          </p:nvPr>
        </p:nvSpPr>
        <p:spPr>
          <a:xfrm>
            <a:off x="5459247" y="2962645"/>
            <a:ext cx="4964735" cy="932710"/>
          </a:xfrm>
        </p:spPr>
        <p:txBody>
          <a:bodyPr anchor="t"/>
          <a:lstStyle/>
          <a:p>
            <a:pPr algn="l"/>
            <a:r>
              <a:rPr lang="en-US" dirty="0"/>
              <a:t>Index Internals</a:t>
            </a:r>
          </a:p>
        </p:txBody>
      </p:sp>
      <p:pic>
        <p:nvPicPr>
          <p:cNvPr id="9" name="Picture 8">
            <a:extLst>
              <a:ext uri="{FF2B5EF4-FFF2-40B4-BE49-F238E27FC236}">
                <a16:creationId xmlns:a16="http://schemas.microsoft.com/office/drawing/2014/main" id="{C1436BD2-46C5-465C-955E-0F34EC4E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52" y="568727"/>
            <a:ext cx="4774695" cy="5507972"/>
          </a:xfrm>
          <a:prstGeom prst="rect">
            <a:avLst/>
          </a:prstGeom>
        </p:spPr>
      </p:pic>
    </p:spTree>
    <p:extLst>
      <p:ext uri="{BB962C8B-B14F-4D97-AF65-F5344CB8AC3E}">
        <p14:creationId xmlns:p14="http://schemas.microsoft.com/office/powerpoint/2010/main" val="292001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6A3C-1EB9-4868-B74F-80483A33D871}"/>
              </a:ext>
            </a:extLst>
          </p:cNvPr>
          <p:cNvSpPr>
            <a:spLocks noGrp="1"/>
          </p:cNvSpPr>
          <p:nvPr>
            <p:ph type="title"/>
          </p:nvPr>
        </p:nvSpPr>
        <p:spPr/>
        <p:txBody>
          <a:bodyPr/>
          <a:lstStyle/>
          <a:p>
            <a:r>
              <a:rPr lang="en-US"/>
              <a:t>Heap</a:t>
            </a:r>
          </a:p>
        </p:txBody>
      </p:sp>
      <p:sp>
        <p:nvSpPr>
          <p:cNvPr id="3" name="Text Placeholder 2">
            <a:extLst>
              <a:ext uri="{FF2B5EF4-FFF2-40B4-BE49-F238E27FC236}">
                <a16:creationId xmlns:a16="http://schemas.microsoft.com/office/drawing/2014/main" id="{A133DA42-E206-46E1-9665-348E92171181}"/>
              </a:ext>
            </a:extLst>
          </p:cNvPr>
          <p:cNvSpPr>
            <a:spLocks noGrp="1"/>
          </p:cNvSpPr>
          <p:nvPr>
            <p:ph type="body" idx="1"/>
          </p:nvPr>
        </p:nvSpPr>
        <p:spPr>
          <a:xfrm>
            <a:off x="992747" y="2743245"/>
            <a:ext cx="3733800" cy="685755"/>
          </a:xfrm>
        </p:spPr>
        <p:txBody>
          <a:bodyPr>
            <a:normAutofit fontScale="47500" lnSpcReduction="20000"/>
          </a:bodyPr>
          <a:lstStyle/>
          <a:p>
            <a:pPr lvl="0"/>
            <a:r>
              <a:rPr lang="en-US"/>
              <a:t>Stack of pages graphic</a:t>
            </a:r>
            <a:r>
              <a:rPr lang="en-US" dirty="0"/>
              <a:t> – 1000 pages – need to only read 10 pages to find the one I need.  B trees a little more efficient than that, but same idea</a:t>
            </a:r>
            <a:endParaRPr lang="en-US"/>
          </a:p>
        </p:txBody>
      </p:sp>
      <p:sp>
        <p:nvSpPr>
          <p:cNvPr id="4" name="Text Placeholder 2">
            <a:extLst>
              <a:ext uri="{FF2B5EF4-FFF2-40B4-BE49-F238E27FC236}">
                <a16:creationId xmlns:a16="http://schemas.microsoft.com/office/drawing/2014/main" id="{47CD9EDC-D0BA-4F3B-9059-6641F25C9C3E}"/>
              </a:ext>
            </a:extLst>
          </p:cNvPr>
          <p:cNvSpPr txBox="1">
            <a:spLocks/>
          </p:cNvSpPr>
          <p:nvPr/>
        </p:nvSpPr>
        <p:spPr>
          <a:xfrm>
            <a:off x="7779913" y="2743245"/>
            <a:ext cx="3733800" cy="68575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individual page graphic</a:t>
            </a:r>
          </a:p>
        </p:txBody>
      </p:sp>
      <p:sp>
        <p:nvSpPr>
          <p:cNvPr id="5" name="TextBox 4">
            <a:extLst>
              <a:ext uri="{FF2B5EF4-FFF2-40B4-BE49-F238E27FC236}">
                <a16:creationId xmlns:a16="http://schemas.microsoft.com/office/drawing/2014/main" id="{2C56B3C0-ED49-4A63-8537-B14884A1C0FE}"/>
              </a:ext>
            </a:extLst>
          </p:cNvPr>
          <p:cNvSpPr txBox="1"/>
          <p:nvPr/>
        </p:nvSpPr>
        <p:spPr>
          <a:xfrm>
            <a:off x="4726547" y="5934635"/>
            <a:ext cx="2493760" cy="369332"/>
          </a:xfrm>
          <a:prstGeom prst="rect">
            <a:avLst/>
          </a:prstGeom>
          <a:noFill/>
        </p:spPr>
        <p:txBody>
          <a:bodyPr wrap="none" rtlCol="0">
            <a:spAutoFit/>
          </a:bodyPr>
          <a:lstStyle/>
          <a:p>
            <a:r>
              <a:rPr lang="en-US" dirty="0"/>
              <a:t>Every operation is a scan</a:t>
            </a:r>
          </a:p>
        </p:txBody>
      </p:sp>
    </p:spTree>
    <p:extLst>
      <p:ext uri="{BB962C8B-B14F-4D97-AF65-F5344CB8AC3E}">
        <p14:creationId xmlns:p14="http://schemas.microsoft.com/office/powerpoint/2010/main" val="30592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97C2-96CC-4390-A7EA-19DCBC04877F}"/>
              </a:ext>
            </a:extLst>
          </p:cNvPr>
          <p:cNvSpPr>
            <a:spLocks noGrp="1"/>
          </p:cNvSpPr>
          <p:nvPr>
            <p:ph type="title"/>
          </p:nvPr>
        </p:nvSpPr>
        <p:spPr/>
        <p:txBody>
          <a:bodyPr/>
          <a:lstStyle/>
          <a:p>
            <a:r>
              <a:rPr lang="en-US"/>
              <a:t>Clustered</a:t>
            </a:r>
          </a:p>
        </p:txBody>
      </p:sp>
      <p:sp>
        <p:nvSpPr>
          <p:cNvPr id="6" name="TextBox 5">
            <a:extLst>
              <a:ext uri="{FF2B5EF4-FFF2-40B4-BE49-F238E27FC236}">
                <a16:creationId xmlns:a16="http://schemas.microsoft.com/office/drawing/2014/main" id="{329F66D6-FC2E-4B8C-BBB6-DFB7ED5589D8}"/>
              </a:ext>
            </a:extLst>
          </p:cNvPr>
          <p:cNvSpPr txBox="1"/>
          <p:nvPr/>
        </p:nvSpPr>
        <p:spPr>
          <a:xfrm>
            <a:off x="838200" y="3059668"/>
            <a:ext cx="2061846" cy="369332"/>
          </a:xfrm>
          <a:prstGeom prst="rect">
            <a:avLst/>
          </a:prstGeom>
          <a:noFill/>
        </p:spPr>
        <p:txBody>
          <a:bodyPr wrap="none" rtlCol="0">
            <a:spAutoFit/>
          </a:bodyPr>
          <a:lstStyle/>
          <a:p>
            <a:r>
              <a:rPr lang="en-US" dirty="0"/>
              <a:t>Bound book graphic</a:t>
            </a:r>
          </a:p>
        </p:txBody>
      </p:sp>
      <p:sp>
        <p:nvSpPr>
          <p:cNvPr id="7" name="TextBox 6">
            <a:extLst>
              <a:ext uri="{FF2B5EF4-FFF2-40B4-BE49-F238E27FC236}">
                <a16:creationId xmlns:a16="http://schemas.microsoft.com/office/drawing/2014/main" id="{AB1A987A-34AE-4D50-9D5A-6D26BAF30CCB}"/>
              </a:ext>
            </a:extLst>
          </p:cNvPr>
          <p:cNvSpPr txBox="1"/>
          <p:nvPr/>
        </p:nvSpPr>
        <p:spPr>
          <a:xfrm>
            <a:off x="7010400" y="1506022"/>
            <a:ext cx="6783395" cy="369332"/>
          </a:xfrm>
          <a:prstGeom prst="rect">
            <a:avLst/>
          </a:prstGeom>
          <a:noFill/>
        </p:spPr>
        <p:txBody>
          <a:bodyPr wrap="none" rtlCol="0">
            <a:spAutoFit/>
          </a:bodyPr>
          <a:lstStyle/>
          <a:p>
            <a:r>
              <a:rPr lang="en-US" dirty="0"/>
              <a:t>3 Pages in alphabetical order.  Same drawing, just change name, colors</a:t>
            </a:r>
          </a:p>
        </p:txBody>
      </p:sp>
      <p:sp>
        <p:nvSpPr>
          <p:cNvPr id="8" name="TextBox 7">
            <a:extLst>
              <a:ext uri="{FF2B5EF4-FFF2-40B4-BE49-F238E27FC236}">
                <a16:creationId xmlns:a16="http://schemas.microsoft.com/office/drawing/2014/main" id="{DD06B52C-F13E-49BE-B426-65A6A71A70A5}"/>
              </a:ext>
            </a:extLst>
          </p:cNvPr>
          <p:cNvSpPr txBox="1"/>
          <p:nvPr/>
        </p:nvSpPr>
        <p:spPr>
          <a:xfrm>
            <a:off x="4069976" y="5486400"/>
            <a:ext cx="4861524" cy="369332"/>
          </a:xfrm>
          <a:prstGeom prst="rect">
            <a:avLst/>
          </a:prstGeom>
          <a:noFill/>
        </p:spPr>
        <p:txBody>
          <a:bodyPr wrap="none" rtlCol="0">
            <a:spAutoFit/>
          </a:bodyPr>
          <a:lstStyle/>
          <a:p>
            <a:r>
              <a:rPr lang="en-US" dirty="0"/>
              <a:t>This allows us to seek – divide in half and conquer</a:t>
            </a:r>
          </a:p>
        </p:txBody>
      </p:sp>
    </p:spTree>
    <p:extLst>
      <p:ext uri="{BB962C8B-B14F-4D97-AF65-F5344CB8AC3E}">
        <p14:creationId xmlns:p14="http://schemas.microsoft.com/office/powerpoint/2010/main" val="337551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2379</TotalTime>
  <Words>3627</Words>
  <Application>Microsoft Office PowerPoint</Application>
  <PresentationFormat>Widescreen</PresentationFormat>
  <Paragraphs>289</Paragraphs>
  <Slides>29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Proxima Nova</vt:lpstr>
      <vt:lpstr>Roboto</vt:lpstr>
      <vt:lpstr>Office Theme</vt:lpstr>
      <vt:lpstr>PowerPoint Presentation</vt:lpstr>
      <vt:lpstr>I Want To Go Faster!</vt:lpstr>
      <vt:lpstr>Bert Wagner</vt:lpstr>
      <vt:lpstr>Why</vt:lpstr>
      <vt:lpstr>Why</vt:lpstr>
      <vt:lpstr>When you need to index</vt:lpstr>
      <vt:lpstr>Index Internals</vt:lpstr>
      <vt:lpstr>Heap</vt:lpstr>
      <vt:lpstr>Clustered</vt:lpstr>
      <vt:lpstr>Nonclustered</vt:lpstr>
      <vt:lpstr>Nonclusered part 2</vt:lpstr>
      <vt:lpstr>A Quick Note about Primary Keys</vt:lpstr>
      <vt:lpstr>Summary</vt:lpstr>
      <vt:lpstr>Any questions so far?</vt:lpstr>
      <vt:lpstr>QUIZ TIME! Does index column order matter?</vt:lpstr>
      <vt:lpstr>Common Indexing Recommendations</vt:lpstr>
      <vt:lpstr>Heap</vt:lpstr>
      <vt:lpstr>Heap</vt:lpstr>
      <vt:lpstr>Clustered Index</vt:lpstr>
      <vt:lpstr>Clustered Index</vt:lpstr>
      <vt:lpstr>Clustered Index - Identity</vt:lpstr>
      <vt:lpstr>Clustered Index – Datetime2 + identity</vt:lpstr>
      <vt:lpstr>Clustered Index – Sequential GUID</vt:lpstr>
      <vt:lpstr>Nonclustered Index</vt:lpstr>
      <vt:lpstr>Nonclustered Index</vt:lpstr>
      <vt:lpstr>Nonclustered   </vt:lpstr>
      <vt:lpstr>Thank you!</vt:lpstr>
      <vt:lpstr>Appendix - When do indexes hurt</vt:lpstr>
      <vt:lpstr>Appendix - Other types of indexes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bertwagner</dc:creator>
  <cp:lastModifiedBy>Bert Wagner</cp:lastModifiedBy>
  <cp:revision>8</cp:revision>
  <dcterms:created xsi:type="dcterms:W3CDTF">2018-09-13T23:50:29Z</dcterms:created>
  <dcterms:modified xsi:type="dcterms:W3CDTF">2018-09-21T00:14:51Z</dcterms:modified>
</cp:coreProperties>
</file>