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669E93-3B59-4947-A456-6C2F4B5C04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1632A1-93A1-435E-A560-F6ABB8A362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B52103A-310C-4519-B596-334ED3FCA4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C99365-E6CB-424B-87C3-AC0539AD91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9FF498-C86B-4E67-BD3B-506C053D10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FA24FB-526A-4661-85A8-2F86B63114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AB6717-511C-41B1-93C9-B51E34E7E7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F71B7-4A6D-493F-B3C5-6EE7397BE4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91AD57-93FA-4DAF-8835-8D1D42C8FD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9BBE92-B807-47E5-83B5-01D9475A83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0EE687-5C9E-4674-ABDB-47E44ABEFB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68F483-D8C1-4EF8-B936-0AB4BCFB7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17C629-85E9-4FB9-98A7-BD8384CB4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7F1130-2FC8-4FBA-8558-DA7547F2C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7B037E-DB8F-4EBB-B84C-FC0AF9DF36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A4DA1D-CB54-4F0A-817E-C0496B28B5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0A6404-84C4-4535-B342-79D30DCCDC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4448A7D-E958-4DDB-93F7-4477BA1FFA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C99BD8A-008E-49C1-8346-5C5F25B5A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E416E73-438B-44C2-ACB2-C161C1CA23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EA2A82C-CDDE-4DA8-86E5-D6A3903DE3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DC9CFED-68F5-439D-8E5E-97AAF26A34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A7099A-BB98-44E6-BDFB-721E4857BA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6037AE2-039C-4ACF-A619-4CD374DB59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99DA65C-8BCD-4394-944A-C11B6EF3C8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E8D7E2E-7648-4679-8933-C3ED243279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9EB60F-D872-4819-A470-AB5D2E1B58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D97F94A-C3E2-4B7B-85E8-8C7814A1EC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D1674B4-CBD6-446B-942A-251EFF8423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46392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567480" y="135000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36000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46392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567480" y="3183480"/>
            <a:ext cx="29556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8D20964-45B8-4CF7-AE37-E19B16785C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A12E8C-EA06-4005-A75A-AD35B35452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196B22-DBE3-44EA-97A9-4DE476EFC1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60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53AD56-68E6-4747-BD63-AA822BFE73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885554-234B-43AB-AB46-061E19246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63760" y="318348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DCA699-4550-495F-A96E-1BF73E2D2F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60000" y="3183480"/>
            <a:ext cx="9180000" cy="16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1E43F9-04FB-42D1-9ABC-85A05F6BD4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 indent="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 indent="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3"/>
          <p:cNvSpPr>
            <a:spLocks noGrp="1"/>
          </p:cNvSpPr>
          <p:nvPr>
            <p:ph type="sldNum" idx="1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B5AB099E-E723-483D-B6D6-54FE4BEE49F0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3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1980000"/>
            <a:ext cx="9720000" cy="99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40000" y="3150000"/>
            <a:ext cx="9000000" cy="18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 indent="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 indent="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7560000" y="5130000"/>
            <a:ext cx="234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c9211e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080000" y="5130000"/>
            <a:ext cx="324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c9211e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1" lang="en-US" sz="1800" spc="-1" strike="noStrike">
                <a:solidFill>
                  <a:srgbClr val="c9211e"/>
                </a:solidFill>
                <a:latin typeface="Source Sans Pro Black"/>
              </a:defRPr>
            </a:lvl1pPr>
          </a:lstStyle>
          <a:p>
            <a:pPr indent="0" algn="r">
              <a:buNone/>
            </a:pPr>
            <a:fld id="{CC439518-B8AF-4555-BD2A-FEAF38EC08C2}" type="slidenum">
              <a:rPr b="1" lang="en-US" sz="1800" spc="-1" strike="noStrike">
                <a:solidFill>
                  <a:srgbClr val="c9211e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c9211e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180000"/>
            <a:ext cx="9720000" cy="900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7560000" y="5130000"/>
            <a:ext cx="252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900000" y="5130000"/>
            <a:ext cx="6480000" cy="40500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350000"/>
            <a:ext cx="91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 indent="0">
              <a:spcAft>
                <a:spcPts val="635"/>
              </a:spcAft>
            </a:pPr>
            <a:r>
              <a:rPr b="0" lang="en-US" sz="135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 indent="0">
              <a:spcAft>
                <a:spcPts val="425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 indent="0">
              <a:spcAft>
                <a:spcPts val="213"/>
              </a:spcAft>
            </a:pPr>
            <a:r>
              <a:rPr b="0" lang="en-US" sz="12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94" name=""/>
          <p:cNvSpPr/>
          <p:nvPr/>
        </p:nvSpPr>
        <p:spPr>
          <a:xfrm>
            <a:off x="180000" y="5130000"/>
            <a:ext cx="540000" cy="40500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"/>
          <p:cNvSpPr>
            <a:spLocks noGrp="1"/>
          </p:cNvSpPr>
          <p:nvPr>
            <p:ph type="sldNum" idx="7"/>
          </p:nvPr>
        </p:nvSpPr>
        <p:spPr>
          <a:xfrm>
            <a:off x="-180000" y="5130000"/>
            <a:ext cx="126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F85917C5-6AFE-4A83-B273-FB077FF4A6C4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8"/>
          </p:nvPr>
        </p:nvSpPr>
        <p:spPr>
          <a:xfrm>
            <a:off x="900000" y="5130000"/>
            <a:ext cx="6480000" cy="405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9"/>
          </p:nvPr>
        </p:nvSpPr>
        <p:spPr>
          <a:xfrm>
            <a:off x="7560000" y="5130000"/>
            <a:ext cx="2340000" cy="391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2160000"/>
            <a:ext cx="918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Studio dell’effetto Zeeman </a:t>
            </a:r>
            <a:br>
              <a:rPr sz="2400"/>
            </a:b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su complessi azoto-vacanza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40000" y="3150000"/>
            <a:ext cx="4391640" cy="9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Matteo Barbagiovanni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696080" y="3367800"/>
            <a:ext cx="1107360" cy="1661400"/>
          </a:xfrm>
          <a:prstGeom prst="rect">
            <a:avLst/>
          </a:prstGeom>
          <a:ln w="18000">
            <a:noFill/>
          </a:ln>
        </p:spPr>
      </p:pic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40000" y="4127760"/>
            <a:ext cx="5632200" cy="113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</a:pP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Relatore: 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Dott. Jacopo Forneris</a:t>
            </a:r>
            <a:endParaRPr b="1" lang="en-US" sz="15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</a:pP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Correlatore: 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Dott. Sviatoslav Ditalia Tchernij</a:t>
            </a:r>
            <a:endParaRPr b="1" lang="en-US" sz="15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</a:pPr>
            <a:r>
              <a:rPr b="1" lang="en-US" sz="1550" spc="-1" strike="noStrike">
                <a:solidFill>
                  <a:srgbClr val="1c1c1c"/>
                </a:solidFill>
                <a:latin typeface="Source Sans Pro Semibold"/>
              </a:rPr>
              <a:t>A.A. 2021 - 2022</a:t>
            </a:r>
            <a:endParaRPr b="1" lang="en-US" sz="155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Effetto Zeeman sullo stato fondamentale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Proporzionalità tra la distanza tra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 picchi ed il campo magnetico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Per campi magnetici ridotti la capacità di risoluzione è ridotta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-183240" y="398880"/>
            <a:ext cx="5669640" cy="5669640"/>
          </a:xfrm>
          <a:prstGeom prst="rect">
            <a:avLst/>
          </a:prstGeom>
          <a:ln w="1800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47538AC-9681-47FF-A7DC-8F7E63EC5DF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componente di B 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844560" y="1350000"/>
            <a:ext cx="3510000" cy="3510000"/>
          </a:xfrm>
          <a:prstGeom prst="rect">
            <a:avLst/>
          </a:prstGeom>
          <a:ln w="18000">
            <a:noFill/>
          </a:ln>
        </p:spPr>
      </p:pic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Vettore B</a:t>
            </a:r>
            <a:r>
              <a:rPr b="0" lang="en-US" sz="1950" spc="-1" strike="noStrike" baseline="-8000">
                <a:solidFill>
                  <a:srgbClr val="1c1c1c"/>
                </a:solidFill>
                <a:latin typeface="Noto Sans Display Light"/>
              </a:rPr>
              <a:t>i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allineato con l’asse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del centro NV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Calcolo della singola componente: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0">
              <a:spcAft>
                <a:spcPts val="848"/>
              </a:spcAft>
              <a:buNone/>
            </a:pP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 indent="0">
              <a:spcAft>
                <a:spcPts val="848"/>
              </a:spcAft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4800600" y="2971800"/>
            <a:ext cx="3886200" cy="1558440"/>
          </a:xfrm>
          <a:prstGeom prst="rect">
            <a:avLst/>
          </a:prstGeom>
          <a:ln w="18000">
            <a:noFill/>
          </a:ln>
        </p:spPr>
      </p:pic>
      <p:sp>
        <p:nvSpPr>
          <p:cNvPr id="180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5C985E8-6976-45FA-AB92-339554C4CBC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di B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844560" y="1350000"/>
            <a:ext cx="3510000" cy="3510000"/>
          </a:xfrm>
          <a:prstGeom prst="rect">
            <a:avLst/>
          </a:prstGeom>
          <a:ln w="18000">
            <a:noFill/>
          </a:ln>
        </p:spPr>
      </p:pic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Calcolo delle permutazioni dei versori (segno compreso)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0">
              <a:spcAft>
                <a:spcPts val="848"/>
              </a:spcAft>
              <a:buNone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Seleziono la permutazione per cui la differenza percentuale tra                                                 e        è minore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     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4343400" y="2057400"/>
            <a:ext cx="5489640" cy="3659760"/>
          </a:xfrm>
          <a:prstGeom prst="rect">
            <a:avLst/>
          </a:prstGeom>
          <a:ln w="18000">
            <a:noFill/>
          </a:ln>
        </p:spPr>
      </p:pic>
      <p:sp>
        <p:nvSpPr>
          <p:cNvPr id="18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3F963B-0F1D-4B6D-8A72-54A090003DF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Splitting in caso di B disallineato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59640" y="1424520"/>
            <a:ext cx="4479480" cy="3360600"/>
          </a:xfrm>
          <a:prstGeom prst="rect">
            <a:avLst/>
          </a:prstGeom>
          <a:ln w="18000">
            <a:noFill/>
          </a:ln>
        </p:spPr>
      </p:pic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Le 4 orientazioni del complesso subiscono effetti di splitting differenti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Dalle 4 coppie di risonanze si ricavano le componenti di B lungo i centri del campione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Nel caso di due soli picchi si ha degenerazione delle quattro risonanze nella stessa frequenza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524BE3F-9366-4E2D-9C0B-C04C95C78EB8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Considerazioni aggiuntive sull’hamiltoniana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675360" y="1132560"/>
            <a:ext cx="3896640" cy="3896640"/>
          </a:xfrm>
          <a:prstGeom prst="rect">
            <a:avLst/>
          </a:prstGeom>
          <a:ln w="18000">
            <a:noFill/>
          </a:ln>
        </p:spPr>
      </p:pic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1" lang="en-US" sz="195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f10d0c"/>
                </a:solidFill>
                <a:latin typeface="Noto Sans Display Light"/>
              </a:rPr>
              <a:t>Termine di interazione magentica: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Allineamento con l’asse Z: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Noto Sans Display Light"/>
              </a:rPr>
              <a:t>Andamento lineare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Noto Sans Display Light"/>
              </a:rPr>
              <a:t>Termine trascurabile rispetto a quello quadratico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Altrimenti: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Noto Sans Display Light"/>
              </a:rPr>
              <a:t>Componente aggiuntiva non più trascurabile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5186880" y="1581480"/>
            <a:ext cx="3499920" cy="704520"/>
          </a:xfrm>
          <a:prstGeom prst="rect">
            <a:avLst/>
          </a:prstGeom>
          <a:ln w="18000">
            <a:noFill/>
          </a:ln>
        </p:spPr>
      </p:pic>
      <p:sp>
        <p:nvSpPr>
          <p:cNvPr id="194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83494F7-22A3-4776-BF14-4F071AFF954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Microscopio confocale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31556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Laser </a:t>
            </a:r>
            <a:r>
              <a:rPr b="0" lang="en-US" sz="1950" spc="-1" strike="noStrike">
                <a:solidFill>
                  <a:srgbClr val="5eb91e"/>
                </a:solidFill>
                <a:latin typeface="Noto Sans Display Light"/>
              </a:rPr>
              <a:t>520 nm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Aumento risoluzione spaziale del campione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Visione singolo punto del campione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Apparato sperimentale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74600" y="228600"/>
            <a:ext cx="7369200" cy="5212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2341C27-1CA7-437C-AB10-607F164480C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Antenna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230160" y="1350000"/>
            <a:ext cx="29138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Antenna MW ottimizzata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Campo omogeneo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Apparato sperimentale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-1471680" y="0"/>
            <a:ext cx="8725680" cy="61722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E66BD29-0C4B-42C1-A075-6E92C693EBF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Circuito generale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59640" y="1672200"/>
            <a:ext cx="6498360" cy="2844720"/>
          </a:xfrm>
          <a:prstGeom prst="rect">
            <a:avLst/>
          </a:prstGeom>
          <a:ln w="18000">
            <a:noFill/>
          </a:ln>
        </p:spPr>
      </p:pic>
      <p:sp>
        <p:nvSpPr>
          <p:cNvPr id="20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Apparato sperimentale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179120" y="1350000"/>
            <a:ext cx="26506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000000"/>
                </a:solidFill>
                <a:latin typeface="Noto Sans Display Light"/>
              </a:rPr>
              <a:t>ODMR: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Eccitazione ottica (Laser)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Applicazione MW (Antenna)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Risonanza: m</a:t>
            </a:r>
            <a:r>
              <a:rPr b="0" lang="en-US" sz="1650" spc="-1" strike="noStrike" baseline="-8000">
                <a:solidFill>
                  <a:srgbClr val="000000"/>
                </a:solidFill>
                <a:latin typeface="Noto Sans Display Light"/>
              </a:rPr>
              <a:t>s</a:t>
            </a: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=0 mischiato con m</a:t>
            </a:r>
            <a:r>
              <a:rPr b="0" lang="en-US" sz="1650" spc="-1" strike="noStrike" baseline="-8000">
                <a:solidFill>
                  <a:srgbClr val="000000"/>
                </a:solidFill>
                <a:latin typeface="Noto Sans Display Light"/>
              </a:rPr>
              <a:t>s</a:t>
            </a:r>
            <a:r>
              <a:rPr b="0" lang="en-US" sz="1650" spc="-1" strike="noStrike">
                <a:solidFill>
                  <a:srgbClr val="000000"/>
                </a:solidFill>
                <a:latin typeface="Noto Sans Display Light"/>
              </a:rPr>
              <a:t>=-1/+1 (minore fluorescenza)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E11649D-0FC8-43E1-843F-B02CE6666FA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731520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4 Risonanze degeneri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B</a:t>
            </a:r>
            <a:r>
              <a:rPr b="0" lang="en-US" sz="1950" spc="-1" strike="noStrike" baseline="-8000">
                <a:solidFill>
                  <a:srgbClr val="1c1c1c"/>
                </a:solidFill>
                <a:latin typeface="Noto Sans Display Light"/>
              </a:rPr>
              <a:t>i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tutti uguali in modulo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Incertezza sulla direzione da attribure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-453240" y="1143000"/>
            <a:ext cx="7768440" cy="3886200"/>
          </a:xfrm>
          <a:prstGeom prst="rect">
            <a:avLst/>
          </a:prstGeom>
          <a:ln w="18000">
            <a:noFill/>
          </a:ln>
        </p:spPr>
      </p:pic>
      <p:sp>
        <p:nvSpPr>
          <p:cNvPr id="210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902CE69-EC9D-406F-A22C-6FA1F5E8D6E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0" r="47081" b="0"/>
          <a:stretch/>
        </p:blipFill>
        <p:spPr>
          <a:xfrm>
            <a:off x="-453240" y="1143000"/>
            <a:ext cx="4110480" cy="3886200"/>
          </a:xfrm>
          <a:prstGeom prst="rect">
            <a:avLst/>
          </a:prstGeom>
          <a:ln w="18000">
            <a:noFill/>
          </a:ln>
        </p:spPr>
      </p:pic>
      <p:sp>
        <p:nvSpPr>
          <p:cNvPr id="213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4102200" y="1528200"/>
            <a:ext cx="5365800" cy="31298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4EDEB93-0085-444C-B67E-6BE52C8CBAE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Sommario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914400" y="1350000"/>
            <a:ext cx="39250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Centro NV: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Proprietà cristallografiche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Struttura energetica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Interazione con campo magnetico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Apparato sperimentale: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Microscopio confocale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Circuito generale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Analisi Dati: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Risonanze degeneri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Risonanze non degeneri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In entrambi i casi: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Calcolo vettore campo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Derivazione angolo tra centro NV e campo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-453960" y="1143000"/>
            <a:ext cx="7769160" cy="3886200"/>
          </a:xfrm>
          <a:prstGeom prst="rect">
            <a:avLst/>
          </a:prstGeom>
          <a:ln w="18000">
            <a:noFill/>
          </a:ln>
        </p:spPr>
      </p:pic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731520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 dati seguono l’andamento teorico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La grande incertezza è data dalle degenerazione tra le risonanze che rende il picco meno nitido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2B34EE1-2CD8-4F45-A44F-4E4F2D5AD679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rcRect l="48930" t="0" r="0" b="0"/>
          <a:stretch/>
        </p:blipFill>
        <p:spPr>
          <a:xfrm>
            <a:off x="396000" y="1143000"/>
            <a:ext cx="3967200" cy="3886200"/>
          </a:xfrm>
          <a:prstGeom prst="rect">
            <a:avLst/>
          </a:prstGeom>
          <a:ln w="18000">
            <a:noFill/>
          </a:ln>
        </p:spPr>
      </p:pic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7315200" y="1782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Gli angoli        teoricamente accettabili affinchè I moduli B</a:t>
            </a:r>
            <a:r>
              <a:rPr b="0" lang="en-US" sz="1950" spc="-1" strike="noStrike" baseline="-8000">
                <a:solidFill>
                  <a:srgbClr val="1c1c1c"/>
                </a:solidFill>
                <a:latin typeface="Noto Sans Display Light"/>
              </a:rPr>
              <a:t>i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siano identici sono: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indent="0"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353360" y="3592080"/>
            <a:ext cx="2597040" cy="865800"/>
          </a:xfrm>
          <a:prstGeom prst="rect">
            <a:avLst/>
          </a:prstGeom>
          <a:ln w="18000"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2971800" y="1198800"/>
            <a:ext cx="4815000" cy="38304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D76AC5-3FAD-46D1-86C4-825ACDF8AAA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non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31520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4 Risonanze non degeneri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Calcolo vettore  campo dalle singole componenti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-457200" y="1143000"/>
            <a:ext cx="7772400" cy="3888360"/>
          </a:xfrm>
          <a:prstGeom prst="rect">
            <a:avLst/>
          </a:prstGeom>
          <a:ln w="18000">
            <a:noFill/>
          </a:ln>
        </p:spPr>
      </p:pic>
      <p:sp>
        <p:nvSpPr>
          <p:cNvPr id="228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CDF2D6F-1EC4-49A2-B025-8382A3EB6F8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Calcolo vettore B per risonanze non degeneri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rcRect l="0" t="0" r="47059" b="0"/>
          <a:stretch/>
        </p:blipFill>
        <p:spPr>
          <a:xfrm>
            <a:off x="-457200" y="1143000"/>
            <a:ext cx="4114440" cy="3888360"/>
          </a:xfrm>
          <a:prstGeom prst="rect">
            <a:avLst/>
          </a:prstGeom>
          <a:ln w="18000">
            <a:noFill/>
          </a:ln>
        </p:spPr>
      </p:pic>
      <p:sp>
        <p:nvSpPr>
          <p:cNvPr id="23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3735360" y="1443600"/>
            <a:ext cx="5757840" cy="33584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83FCEFD-969F-48C9-8500-257867E133C5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-457200" y="1143000"/>
            <a:ext cx="7800120" cy="3902040"/>
          </a:xfrm>
          <a:prstGeom prst="rect">
            <a:avLst/>
          </a:prstGeom>
          <a:ln w="18000">
            <a:noFill/>
          </a:ln>
        </p:spPr>
      </p:pic>
      <p:sp>
        <p:nvSpPr>
          <p:cNvPr id="235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7315560" y="1350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Incertezze sui picchi ovviamente inferiori 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Nonostante il setup artigianale è stato possibile mantenere un’angolazione circa costante del campo magnetico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3DD14B-2C3C-4A25-A188-D19F47152790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Angolazione tra campo e centro NV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7315200" y="1782000"/>
            <a:ext cx="22280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Angolazioni perfettamente compatibili dal punto di vista geometrico con la direzione di crescita del cristallo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Analisi dati</a:t>
            </a:r>
            <a:endParaRPr b="0" lang="en-US" sz="1800" spc="-1" strike="noStrike">
              <a:latin typeface="Source Sans Pro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rcRect l="49872" t="0" r="0" b="0"/>
          <a:stretch/>
        </p:blipFill>
        <p:spPr>
          <a:xfrm>
            <a:off x="457200" y="1144800"/>
            <a:ext cx="3909600" cy="3902040"/>
          </a:xfrm>
          <a:prstGeom prst="rect">
            <a:avLst/>
          </a:prstGeom>
          <a:ln w="18000"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2935800" y="1195560"/>
            <a:ext cx="4872600" cy="38764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372C028-B0D0-400F-960F-E9F1C77965DB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Ringraziamenti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6000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853"/>
              </a:spcAft>
              <a:buNone/>
            </a:pP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7D42F9-1197-4D43-9B8B-61171C6760C1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Proprietà cristallografiche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60052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Reticolo di Bravais: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fcc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000000"/>
                </a:solidFill>
                <a:latin typeface="Noto Sans Display Light"/>
              </a:rPr>
              <a:t>Difetto puntuale in diamante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000000"/>
                </a:solidFill>
                <a:latin typeface="Noto Sans Display Light"/>
              </a:rPr>
              <a:t>C – C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Noto Sans Display Light"/>
              </a:rPr>
              <a:t>sostituito da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c9211e"/>
                </a:solidFill>
                <a:latin typeface="Noto Sans Display Light"/>
              </a:rPr>
              <a:t>N =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b2b2b2"/>
                </a:solidFill>
                <a:latin typeface="Noto Sans Display Light"/>
              </a:rPr>
              <a:t>Vacanza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4280" y="685800"/>
            <a:ext cx="6127920" cy="4873680"/>
          </a:xfrm>
          <a:prstGeom prst="rect">
            <a:avLst/>
          </a:prstGeom>
          <a:ln w="1800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950400" y="511380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Centro NV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D28EA2-9AE6-42F2-83EE-2C83B1936F5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Proprietà cristallografiche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715000" y="1350000"/>
            <a:ext cx="38282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Pentavalenza dell’azoto: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3 legami covalenti C – N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2 elettroni spaiati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4 Orientazioni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644120" y="3429000"/>
            <a:ext cx="3156480" cy="1776600"/>
          </a:xfrm>
          <a:prstGeom prst="rect">
            <a:avLst/>
          </a:prstGeom>
          <a:ln w="1800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600200" y="770400"/>
            <a:ext cx="3200400" cy="3200400"/>
          </a:xfrm>
          <a:prstGeom prst="rect">
            <a:avLst/>
          </a:prstGeom>
          <a:ln w="1800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Centro NV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9F6440-BDA0-4190-BC43-A04C29C7A7A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Proprietà cristallografiche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715000" y="1350000"/>
            <a:ext cx="38282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Pentavalenza dell’azoto: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3 legami covalenti C – N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2 elettroni spaiati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4 Orientazioni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2 stati di carica: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2" marL="648000" indent="0">
              <a:spcAft>
                <a:spcPts val="635"/>
              </a:spcAft>
              <a:buNone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0">
              <a:spcAft>
                <a:spcPts val="635"/>
              </a:spcAft>
              <a:buNone/>
            </a:pPr>
            <a:r>
              <a:rPr b="0" lang="en-US" sz="13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3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85800" y="842400"/>
            <a:ext cx="4518360" cy="4518360"/>
          </a:xfrm>
          <a:prstGeom prst="rect">
            <a:avLst/>
          </a:prstGeom>
          <a:ln w="1800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200640" y="3886200"/>
            <a:ext cx="583560" cy="583560"/>
          </a:xfrm>
          <a:prstGeom prst="rect">
            <a:avLst/>
          </a:prstGeom>
          <a:ln w="1800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Centro NV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12B7E14-ED45-4473-983F-2EE7B6944E4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Hamiltoniana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274400" y="990000"/>
            <a:ext cx="7540200" cy="4242960"/>
          </a:xfrm>
          <a:prstGeom prst="rect">
            <a:avLst/>
          </a:prstGeom>
          <a:ln w="1800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Struttura energetica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4DB4780-D5B6-4B4B-BCB5-64271D3BEBD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Livelli energetici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903960" y="990000"/>
            <a:ext cx="4353840" cy="4353840"/>
          </a:xfrm>
          <a:prstGeom prst="rect">
            <a:avLst/>
          </a:prstGeom>
          <a:ln w="18000">
            <a:noFill/>
          </a:ln>
        </p:spPr>
      </p:pic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715000" y="1371600"/>
            <a:ext cx="35996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2 Tripletti: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Stato fondamentale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Stato eccitato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1 Singoletto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Stato metastabile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Eccitazione:  </a:t>
            </a:r>
            <a:r>
              <a:rPr b="1" lang="en-US" sz="1950" spc="-1" strike="noStrike">
                <a:solidFill>
                  <a:srgbClr val="5eb91e"/>
                </a:solidFill>
                <a:latin typeface="Noto Sans Display Light"/>
              </a:rPr>
              <a:t>532 nm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Emissione: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	</a:t>
            </a: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  </a:t>
            </a:r>
            <a:r>
              <a:rPr b="1" lang="en-US" sz="1950" spc="-1" strike="noStrike">
                <a:solidFill>
                  <a:srgbClr val="f10d0c"/>
                </a:solidFill>
                <a:latin typeface="Noto Sans Display Light"/>
              </a:rPr>
              <a:t>637 nm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Struttura energetica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35A09C6-7BB3-4727-8830-8A9AEE4F8A5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Effetto Zeeman sullo stato fondamentale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914400" y="990000"/>
            <a:ext cx="4343400" cy="4343400"/>
          </a:xfrm>
          <a:prstGeom prst="rect">
            <a:avLst/>
          </a:prstGeom>
          <a:ln w="18000">
            <a:noFill/>
          </a:ln>
        </p:spPr>
      </p:pic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715000" y="1350000"/>
            <a:ext cx="382824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Stato fondamentale: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Degenere in assenza di campo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2.87 GHz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Zeeman splitting: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0">
              <a:spcAft>
                <a:spcPts val="848"/>
              </a:spcAft>
              <a:buNone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0">
              <a:spcAft>
                <a:spcPts val="848"/>
              </a:spcAft>
              <a:buNone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 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220000" y="3139200"/>
            <a:ext cx="4437360" cy="1483200"/>
          </a:xfrm>
          <a:prstGeom prst="rect">
            <a:avLst/>
          </a:prstGeom>
          <a:ln w="1800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14B3DBD-42C8-4825-9EFD-F4F46A3EF64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</a:rPr>
              <a:t>Effetto Zeeman sullo stato fondamentale</a:t>
            </a:r>
            <a:endParaRPr b="1" lang="en-US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46760" y="903960"/>
            <a:ext cx="4353840" cy="4353840"/>
          </a:xfrm>
          <a:prstGeom prst="rect">
            <a:avLst/>
          </a:prstGeom>
          <a:ln w="18000">
            <a:noFill/>
          </a:ln>
        </p:spPr>
      </p:pic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63760" y="1350000"/>
            <a:ext cx="447948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950" spc="-1" strike="noStrike">
                <a:solidFill>
                  <a:srgbClr val="1c1c1c"/>
                </a:solidFill>
                <a:latin typeface="Noto Sans Display Light"/>
              </a:rPr>
              <a:t>Campo allineato all’asse del centro NV:</a:t>
            </a:r>
            <a:endParaRPr b="1" lang="en-US" sz="195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Dipendenza lineare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8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1c1c1c"/>
                </a:solidFill>
                <a:latin typeface="Noto Sans Display Light"/>
              </a:rPr>
              <a:t>Splitting Zeeman centrato in 2.87 GHz</a:t>
            </a:r>
            <a:endParaRPr b="0" lang="en-US" sz="165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4712400" y="1828800"/>
            <a:ext cx="5117400" cy="574920"/>
          </a:xfrm>
          <a:prstGeom prst="rect">
            <a:avLst/>
          </a:prstGeom>
          <a:ln w="1800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950400" y="5114160"/>
            <a:ext cx="6400800" cy="401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Source Sans Pro"/>
              </a:rPr>
              <a:t>Interazione con campo magnetico</a:t>
            </a:r>
            <a:endParaRPr b="0" lang="en-US" sz="1800" spc="-1" strike="noStrike"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F6531A5-BD4B-4E88-9089-02A4A611A4F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Application>LibreOffice/7.4.1.2$Linux_X86_64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2022-09-22T21:27:03Z</dcterms:created>
  <dc:creator/>
  <dc:description/>
  <dc:language>en-US</dc:language>
  <cp:lastModifiedBy/>
  <dcterms:modified xsi:type="dcterms:W3CDTF">2022-09-25T18:05:32Z</dcterms:modified>
  <cp:revision>17</cp:revision>
  <dc:subject/>
  <dc:title>Alizarin</dc:title>
</cp:coreProperties>
</file>