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27179B-AC5A-49F2-8488-8EC668F779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3593A9-1DBA-4D01-97A4-CC390C3D8A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F4FBCC-89C2-48B8-8A5C-5C65E805D8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5CD4A7-8EAA-4355-83A2-677D3B80A9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6E5C15-49DC-48D1-A41A-CFBB13230A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2890C4-45E2-4D21-BCA5-A39FA129DC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070CD-722F-49A6-B1E6-A55A902A2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6270F1-CC84-4279-B11B-602FEED5E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66CBF5-39BC-4B35-91E7-EBBE9036D1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5036E9-13FB-447A-940E-D64D5C041D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F98BF-A93C-4641-86FA-DB43566E1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0EB38E-BDC3-4BCC-A490-E63AD0DEC8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4D5751-109B-4F9C-9EC0-D64E6F8CC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4BC80-4B18-40C9-861F-B4CE80F6E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A1F716-47BE-42B9-91A8-4230A62D34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8E2913-DB40-4B3A-9FCC-E6652CCF85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5FBAE1-92CF-4B86-B0CA-30B560D323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698619D-BAFA-4DD3-8CEC-C8EC7E7EE7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E32A49-2A7F-49C4-8FE2-059998D135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1E6933-5AA7-4871-9062-AFB95D09A7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3BE61C4-4B2D-4CB0-9BBD-E77797DEC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0503F9-F34F-482E-8314-993C6A1F04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C478DF-5586-473D-ABDA-5998788396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AA86FB-957A-4794-9514-0EDA2D07A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CF1B66A-7B96-4DF7-9A40-DA574BF4D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E3C1D0-CB2A-4146-BFDB-75198CAFE6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4970EA-B5D4-4CE3-A198-6867EA002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16563F-3C20-4CD4-96B8-47B4FE3689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1188EE-BA1B-4CD8-81AA-6782D76AFC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111BB72-719B-4285-8D12-BA26FED75B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DAB112-7BD8-4D17-BEA2-921229FEF4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9023E9-255B-4875-9163-12690CDC7F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D386C1-9231-47C1-A497-E12A877759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14CB44-10CA-4570-9D94-E9D7381FC7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5142BF-E682-491C-9694-EF798193B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4BFCA6-E6B4-4AD3-A3E9-E909225A9E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3"/>
          <p:cNvSpPr>
            <a:spLocks noGrp="1"/>
          </p:cNvSpPr>
          <p:nvPr>
            <p:ph type="sldNum" idx="1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84DC2450-04B6-42D3-8021-E13C106E3029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fld id="{8E949A0D-4C4C-42A9-B1D5-47856C40A96C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"/>
          <p:cNvSpPr>
            <a:spLocks noGrp="1"/>
          </p:cNvSpPr>
          <p:nvPr>
            <p:ph type="sldNum" idx="7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0FC9202B-D280-4AB2-96DC-E531E966DD3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8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9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Studio dell’effetto Zeeman </a:t>
            </a:r>
            <a:br>
              <a:rPr sz="2400"/>
            </a:b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su complessi azoto-vacanza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Matteo Barbagiovanni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696080" y="3367800"/>
            <a:ext cx="1107360" cy="1661400"/>
          </a:xfrm>
          <a:prstGeom prst="rect">
            <a:avLst/>
          </a:prstGeom>
          <a:ln w="18000">
            <a:noFill/>
          </a:ln>
        </p:spPr>
      </p:pic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40000" y="4127760"/>
            <a:ext cx="5632200" cy="113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Relatore: 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Dott. Jacopo Forneris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Correlatore: 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Dott. Sviatoslav Ditalia Tchernij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A.A. 2021 - 2022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Proporzionalità tra la distanza tra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 picchi ed il campo magnetico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Per campi magnetici ridotti la capacità di risoluzione è ridotta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-183240" y="398880"/>
            <a:ext cx="5669640" cy="5669640"/>
          </a:xfrm>
          <a:prstGeom prst="rect">
            <a:avLst/>
          </a:prstGeom>
          <a:ln w="1800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F80978-3067-4EC9-91CF-E1E8596A84C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componente di B 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44560" y="1350000"/>
            <a:ext cx="3510000" cy="3510000"/>
          </a:xfrm>
          <a:prstGeom prst="rect">
            <a:avLst/>
          </a:prstGeom>
          <a:ln w="18000">
            <a:noFill/>
          </a:ln>
        </p:spPr>
      </p:pic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Vettore 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allineato con l’asse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del centro NV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Calcolo della singola componente: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800600" y="2971800"/>
            <a:ext cx="3886200" cy="1558440"/>
          </a:xfrm>
          <a:prstGeom prst="rect">
            <a:avLst/>
          </a:prstGeom>
          <a:ln w="18000">
            <a:noFill/>
          </a:ln>
        </p:spPr>
      </p:pic>
      <p:sp>
        <p:nvSpPr>
          <p:cNvPr id="180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6B0151-A09F-4F7E-BF5C-BAC5E739906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di B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44560" y="1350000"/>
            <a:ext cx="3510000" cy="3510000"/>
          </a:xfrm>
          <a:prstGeom prst="rect">
            <a:avLst/>
          </a:prstGeom>
          <a:ln w="18000">
            <a:noFill/>
          </a:ln>
        </p:spPr>
      </p:pic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Calcolo delle permutazioni dei versori (segno compreso)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Seleziono la permutazione per cui la differenza percentuale tra                                                 e        è minore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    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4343400" y="2057400"/>
            <a:ext cx="5489640" cy="3659760"/>
          </a:xfrm>
          <a:prstGeom prst="rect">
            <a:avLst/>
          </a:prstGeom>
          <a:ln w="1800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B1A981F-1820-4FF4-A06D-F78C3EF2430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Splitting in caso di B disallineato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59640" y="1424520"/>
            <a:ext cx="4479480" cy="3360600"/>
          </a:xfrm>
          <a:prstGeom prst="rect">
            <a:avLst/>
          </a:prstGeom>
          <a:ln w="18000">
            <a:noFill/>
          </a:ln>
        </p:spPr>
      </p:pic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Le 4 orientazioni del complesso subiscono effetti di splitting differenti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Dalle 4 coppie di risonanze si ricavano le componenti di B lungo i centri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Nel caso di due soli picchi si ha degenerazione delle quattro risonanze nella stessa frequenza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789DC70-C205-44EE-8477-FF8CBCCA588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Considerazioni aggiuntive sull’hamiltoniana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675360" y="1132560"/>
            <a:ext cx="3896640" cy="3896640"/>
          </a:xfrm>
          <a:prstGeom prst="rect">
            <a:avLst/>
          </a:prstGeom>
          <a:ln w="18000">
            <a:noFill/>
          </a:ln>
        </p:spPr>
      </p:pic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f10d0c"/>
                </a:solidFill>
                <a:latin typeface="Noto Sans Display Light"/>
              </a:rPr>
              <a:t>Termine di interazione magentica: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Allineamento con l’asse Z: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Andamento lineare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Termine trascurabile rispetto a quello quadratico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Altrimenti: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Componente aggiuntiva non più trascurabile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5186880" y="1581480"/>
            <a:ext cx="3499920" cy="704520"/>
          </a:xfrm>
          <a:prstGeom prst="rect">
            <a:avLst/>
          </a:prstGeom>
          <a:ln w="1800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F8AC250-86DF-409F-B7E1-96788A0C165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Microscopio confocale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31556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Laser </a:t>
            </a:r>
            <a:r>
              <a:rPr b="0" lang="en-US" sz="1950" spc="-1" strike="noStrike">
                <a:solidFill>
                  <a:srgbClr val="5eb91e"/>
                </a:solidFill>
                <a:latin typeface="Noto Sans Display Light"/>
              </a:rPr>
              <a:t>520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Aumento risoluzione spaziale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Visione singolo punto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4600" y="228600"/>
            <a:ext cx="7369200" cy="5212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4D14B16-25A5-4785-AB6C-9699713D659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Antenna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230160" y="1350000"/>
            <a:ext cx="29138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Antenna MW ottimizzata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Campo omogeneo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-1471680" y="0"/>
            <a:ext cx="8725680" cy="6172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A2E2C47-35D1-4E93-9878-C56EB70934A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Circuito generale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59640" y="1672200"/>
            <a:ext cx="6498360" cy="2844720"/>
          </a:xfrm>
          <a:prstGeom prst="rect">
            <a:avLst/>
          </a:prstGeom>
          <a:ln w="1800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179120" y="1350000"/>
            <a:ext cx="26506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000000"/>
                </a:solidFill>
                <a:latin typeface="Noto Sans Display Light"/>
              </a:rPr>
              <a:t>ODMR: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Eccitazione ottica (Laser)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Applicazione MW (Antenna)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Risonanza: m</a:t>
            </a:r>
            <a:r>
              <a:rPr b="0" lang="en-US" sz="1650" spc="-1" strike="noStrike" baseline="-8000">
                <a:solidFill>
                  <a:srgbClr val="000000"/>
                </a:solidFill>
                <a:latin typeface="Noto Sans Display Light"/>
              </a:rPr>
              <a:t>s</a:t>
            </a: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=0 mischiato con m</a:t>
            </a:r>
            <a:r>
              <a:rPr b="0" lang="en-US" sz="1650" spc="-1" strike="noStrike" baseline="-8000">
                <a:solidFill>
                  <a:srgbClr val="000000"/>
                </a:solidFill>
                <a:latin typeface="Noto Sans Display Light"/>
              </a:rPr>
              <a:t>s</a:t>
            </a: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=-1/+1 (minore fluorescenza)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224317B-CDA3-4F91-89ED-204D8B74EEC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4 Risonanze degeneri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tutti uguali in modulo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Incertezza sulla direzione da attribure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-453240" y="1143000"/>
            <a:ext cx="7768440" cy="3886200"/>
          </a:xfrm>
          <a:prstGeom prst="rect">
            <a:avLst/>
          </a:prstGeom>
          <a:ln w="18000">
            <a:noFill/>
          </a:ln>
        </p:spPr>
      </p:pic>
      <p:sp>
        <p:nvSpPr>
          <p:cNvPr id="210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6552338-EF29-4944-92EB-9F87FAFD2B3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0" r="47081" b="0"/>
          <a:stretch/>
        </p:blipFill>
        <p:spPr>
          <a:xfrm>
            <a:off x="-453240" y="1143000"/>
            <a:ext cx="4110480" cy="3886200"/>
          </a:xfrm>
          <a:prstGeom prst="rect">
            <a:avLst/>
          </a:prstGeom>
          <a:ln w="1800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4102200" y="1528200"/>
            <a:ext cx="5365800" cy="31298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8EDBAF-C023-4747-8528-46D6A21DE769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Sommario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14400" y="1350000"/>
            <a:ext cx="39250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Centro NV: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Proprietà cristallografiche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Struttura energetica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Interazione con campo magnetico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Apparato sperimentale: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Microscopio confocale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Circuito generale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Analisi Dati: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Risonanze degeneri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Risonanze non degeneri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In entrambi i casi: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Calcolo vettore campo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Derivazione angolo tra centro NV e campo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-453960" y="1143000"/>
            <a:ext cx="7769160" cy="3886200"/>
          </a:xfrm>
          <a:prstGeom prst="rect">
            <a:avLst/>
          </a:prstGeom>
          <a:ln w="18000">
            <a:noFill/>
          </a:ln>
        </p:spPr>
      </p:pic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 dati seguono l’andamento teorico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La grande incertezza è data dalle degenerazione tra le risonanze che rende il picco meno nitido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0BDC34C-9DB8-47E9-A5A8-8A844AEE2180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rcRect l="48930" t="0" r="0" b="0"/>
          <a:stretch/>
        </p:blipFill>
        <p:spPr>
          <a:xfrm>
            <a:off x="396000" y="1143000"/>
            <a:ext cx="3967200" cy="3886200"/>
          </a:xfrm>
          <a:prstGeom prst="rect">
            <a:avLst/>
          </a:prstGeom>
          <a:ln w="18000">
            <a:noFill/>
          </a:ln>
        </p:spPr>
      </p:pic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7315200" y="1782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Gli angoli        teoricamente accettabili affinchè I moduli 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siano identici sono: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353360" y="3592080"/>
            <a:ext cx="2597040" cy="865800"/>
          </a:xfrm>
          <a:prstGeom prst="rect">
            <a:avLst/>
          </a:prstGeom>
          <a:ln w="18000"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2971800" y="1198800"/>
            <a:ext cx="4815000" cy="38304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3456FB2-3F51-4BBC-9111-DF4CBBEB15B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non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4 Risonanze non degeneri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Calcolo vettore  campo dalle singole componenti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-457200" y="1143000"/>
            <a:ext cx="7772400" cy="3888360"/>
          </a:xfrm>
          <a:prstGeom prst="rect">
            <a:avLst/>
          </a:prstGeom>
          <a:ln w="1800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BCCB88C-9F57-46C6-AA23-31B10CE6C86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non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0" r="47059" b="0"/>
          <a:stretch/>
        </p:blipFill>
        <p:spPr>
          <a:xfrm>
            <a:off x="-457200" y="1143000"/>
            <a:ext cx="4114440" cy="3888360"/>
          </a:xfrm>
          <a:prstGeom prst="rect">
            <a:avLst/>
          </a:prstGeom>
          <a:ln w="1800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3735360" y="1443600"/>
            <a:ext cx="5757840" cy="33584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82640B-766C-4FFF-8A67-D66E6BB77664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-457200" y="1143000"/>
            <a:ext cx="7800120" cy="3902040"/>
          </a:xfrm>
          <a:prstGeom prst="rect">
            <a:avLst/>
          </a:prstGeom>
          <a:ln w="1800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731556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Incertezze sui picchi ovviamente inferiori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Nonostante il setup artigianale è stato possibile mantenere un’angolazione circa costante del campo magnetico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D11432D-8415-435F-93A7-1D954AE294C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7315200" y="1782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Angolazioni perfettamente compatibili dal punto di vista geometrico con la direzione di crescita del cristallo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rcRect l="49872" t="0" r="0" b="0"/>
          <a:stretch/>
        </p:blipFill>
        <p:spPr>
          <a:xfrm>
            <a:off x="457200" y="1144800"/>
            <a:ext cx="3909600" cy="3902040"/>
          </a:xfrm>
          <a:prstGeom prst="rect">
            <a:avLst/>
          </a:prstGeom>
          <a:ln w="1800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2935800" y="1195560"/>
            <a:ext cx="4872600" cy="3876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6EEFA2-E1F5-4BFB-B001-2E68EAA67AA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Ringraziamenti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03798E5-054C-4856-9D71-CEB21E4ECDF9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60052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Reticolo di Bravais: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fcc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000000"/>
                </a:solidFill>
                <a:latin typeface="Noto Sans Display Light"/>
              </a:rPr>
              <a:t>Difetto puntuale in diamante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000000"/>
                </a:solidFill>
                <a:latin typeface="Noto Sans Display Light"/>
              </a:rPr>
              <a:t>C – C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sostituito da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c9211e"/>
                </a:solidFill>
                <a:latin typeface="Noto Sans Display Light"/>
              </a:rPr>
              <a:t>N =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b2b2b2"/>
                </a:solidFill>
                <a:latin typeface="Noto Sans Display Light"/>
              </a:rPr>
              <a:t>Vacanza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4280" y="685800"/>
            <a:ext cx="6127920" cy="4873680"/>
          </a:xfrm>
          <a:prstGeom prst="rect">
            <a:avLst/>
          </a:prstGeom>
          <a:ln w="1800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950400" y="511380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F6CEA6-2B2B-48B8-A13B-31C28B6A6DE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Pentavalenza dell’azoto: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3 legami covalenti C – N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 elettroni spaiati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4 Orientazioni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644120" y="3429000"/>
            <a:ext cx="3156480" cy="1776600"/>
          </a:xfrm>
          <a:prstGeom prst="rect">
            <a:avLst/>
          </a:prstGeom>
          <a:ln w="1800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600200" y="770400"/>
            <a:ext cx="3200400" cy="3200400"/>
          </a:xfrm>
          <a:prstGeom prst="rect">
            <a:avLst/>
          </a:prstGeom>
          <a:ln w="1800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77724E4-3A0E-42DF-B197-43F69F375A9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Pentavalenza dell’azoto: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3 legami covalenti C – N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 elettroni spaiati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4 Orientazioni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2 stati di carica: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0">
              <a:spcAft>
                <a:spcPts val="635"/>
              </a:spcAft>
              <a:buNone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0">
              <a:spcAft>
                <a:spcPts val="635"/>
              </a:spcAft>
              <a:buNone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85800" y="842400"/>
            <a:ext cx="4518360" cy="4518360"/>
          </a:xfrm>
          <a:prstGeom prst="rect">
            <a:avLst/>
          </a:prstGeom>
          <a:ln w="180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200640" y="3886200"/>
            <a:ext cx="583560" cy="583560"/>
          </a:xfrm>
          <a:prstGeom prst="rect">
            <a:avLst/>
          </a:prstGeom>
          <a:ln w="1800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454F92-05FB-4310-AD6C-4BCF2EBD731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Hamiltoniana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74400" y="990000"/>
            <a:ext cx="7540200" cy="4242960"/>
          </a:xfrm>
          <a:prstGeom prst="rect">
            <a:avLst/>
          </a:prstGeom>
          <a:ln w="1800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Struttura energetica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963754F-11C3-4348-92A1-72843A87DA0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Livelli energetici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03960" y="990000"/>
            <a:ext cx="4353840" cy="4353840"/>
          </a:xfrm>
          <a:prstGeom prst="rect">
            <a:avLst/>
          </a:prstGeom>
          <a:ln w="18000">
            <a:noFill/>
          </a:ln>
        </p:spPr>
      </p:pic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715000" y="1371600"/>
            <a:ext cx="3599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2 Tripletti: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fondamentale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eccitato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1 Singoletto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metastabile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Eccitazione:  </a:t>
            </a:r>
            <a:r>
              <a:rPr b="1" lang="en-US" sz="1950" spc="-1" strike="noStrike">
                <a:solidFill>
                  <a:srgbClr val="5eb91e"/>
                </a:solidFill>
                <a:latin typeface="Noto Sans Display Light"/>
              </a:rPr>
              <a:t>532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Emissione: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	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</a:t>
            </a:r>
            <a:r>
              <a:rPr b="1" lang="en-US" sz="1950" spc="-1" strike="noStrike">
                <a:solidFill>
                  <a:srgbClr val="f10d0c"/>
                </a:solidFill>
                <a:latin typeface="Noto Sans Display Light"/>
              </a:rPr>
              <a:t>637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Struttura energetica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DD677E-A0C9-486F-BC50-252A6BA8398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0" y="990000"/>
            <a:ext cx="4343400" cy="4343400"/>
          </a:xfrm>
          <a:prstGeom prst="rect">
            <a:avLst/>
          </a:prstGeom>
          <a:ln w="18000">
            <a:noFill/>
          </a:ln>
        </p:spPr>
      </p:pic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Stato fondamentale: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Degenere in assenza di campo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2.87 GHz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Zeeman splitting: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220000" y="3139200"/>
            <a:ext cx="4437360" cy="1483200"/>
          </a:xfrm>
          <a:prstGeom prst="rect">
            <a:avLst/>
          </a:prstGeom>
          <a:ln w="1800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510180-A4EB-4D67-82E2-4D5D78A8722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46760" y="903960"/>
            <a:ext cx="4353840" cy="4353840"/>
          </a:xfrm>
          <a:prstGeom prst="rect">
            <a:avLst/>
          </a:prstGeom>
          <a:ln w="18000">
            <a:noFill/>
          </a:ln>
        </p:spPr>
      </p:pic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Campo allineato all’asse del centro NV: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Dipendenza lineare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Splitting Zeeman centrato in 2.87 GHz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712400" y="1828800"/>
            <a:ext cx="5117400" cy="574920"/>
          </a:xfrm>
          <a:prstGeom prst="rect">
            <a:avLst/>
          </a:prstGeom>
          <a:ln w="1800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C06CEF0-C8D5-418F-8D1D-9A268642358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Application>LibreOffice/7.4.1.2$Linux_X86_64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2022-09-22T21:27:03Z</dcterms:created>
  <dc:creator/>
  <dc:description/>
  <dc:language>en-US</dc:language>
  <cp:lastModifiedBy/>
  <dcterms:modified xsi:type="dcterms:W3CDTF">2022-09-25T18:05:32Z</dcterms:modified>
  <cp:revision>17</cp:revision>
  <dc:subject/>
  <dc:title>Alizarin</dc:title>
</cp:coreProperties>
</file>