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442" r:id="rId5"/>
    <p:sldId id="446" r:id="rId6"/>
    <p:sldId id="447" r:id="rId7"/>
    <p:sldId id="455" r:id="rId8"/>
    <p:sldId id="448" r:id="rId9"/>
    <p:sldId id="456" r:id="rId10"/>
    <p:sldId id="449" r:id="rId11"/>
    <p:sldId id="450" r:id="rId12"/>
    <p:sldId id="451" r:id="rId13"/>
    <p:sldId id="453" r:id="rId14"/>
    <p:sldId id="454" r:id="rId15"/>
    <p:sldId id="457" r:id="rId16"/>
  </p:sldIdLst>
  <p:sldSz cx="12192000" cy="6858000"/>
  <p:notesSz cx="9928225" cy="67976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ykanbayeva, Aliya (Fortebank)" initials="DA(" lastIdx="1" clrIdx="0">
    <p:extLst>
      <p:ext uri="{19B8F6BF-5375-455C-9EA6-DF929625EA0E}">
        <p15:presenceInfo xmlns:p15="http://schemas.microsoft.com/office/powerpoint/2012/main" userId="S-1-5-21-2677478766-2621818762-2013255991-57450" providerId="AD"/>
      </p:ext>
    </p:extLst>
  </p:cmAuthor>
  <p:cmAuthor id="2" name="Serikbayeva, Bibigul (Fortebank)" initials="SB(" lastIdx="6" clrIdx="1">
    <p:extLst>
      <p:ext uri="{19B8F6BF-5375-455C-9EA6-DF929625EA0E}">
        <p15:presenceInfo xmlns:p15="http://schemas.microsoft.com/office/powerpoint/2012/main" userId="S-1-5-21-2677478766-2621818762-2013255991-11587" providerId="AD"/>
      </p:ext>
    </p:extLst>
  </p:cmAuthor>
  <p:cmAuthor id="3" name="Zhampeissova, Gulnara (Fortebank)" initials="ZG(" lastIdx="6" clrIdx="2">
    <p:extLst>
      <p:ext uri="{19B8F6BF-5375-455C-9EA6-DF929625EA0E}">
        <p15:presenceInfo xmlns:p15="http://schemas.microsoft.com/office/powerpoint/2012/main" userId="S-1-5-21-2677478766-2621818762-2013255991-45288" providerId="AD"/>
      </p:ext>
    </p:extLst>
  </p:cmAuthor>
  <p:cmAuthor id="4" name="Keskinbayev, Azamat (Fortebank)" initials="KA(" lastIdx="1" clrIdx="3">
    <p:extLst>
      <p:ext uri="{19B8F6BF-5375-455C-9EA6-DF929625EA0E}">
        <p15:presenceInfo xmlns:p15="http://schemas.microsoft.com/office/powerpoint/2012/main" userId="S-1-5-21-2677478766-2621818762-2013255991-661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3CB"/>
    <a:srgbClr val="AD1F69"/>
    <a:srgbClr val="8C3053"/>
    <a:srgbClr val="0000FF"/>
    <a:srgbClr val="CEF3FE"/>
    <a:srgbClr val="FEECFA"/>
    <a:srgbClr val="19898F"/>
    <a:srgbClr val="EBFAFF"/>
    <a:srgbClr val="6DD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86B63-6CE7-4A37-9763-90AD84C8BB34}" v="4" dt="2020-11-17T03:57:20.193"/>
    <p1510:client id="{38B39D7F-8A1E-46AA-84A1-0AA847FE6364}" v="528" dt="2020-11-17T10:58:06.996"/>
    <p1510:client id="{5B69F629-D805-46B8-A159-3B27687A6FC5}" v="592" dt="2020-11-17T02:54:47.384"/>
    <p1510:client id="{69F53F7A-20AD-4180-82BA-CC8CF6355042}" v="318" dt="2020-11-17T08:30:37.51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89" autoAdjust="0"/>
    <p:restoredTop sz="95349" autoAdjust="0"/>
  </p:normalViewPr>
  <p:slideViewPr>
    <p:cSldViewPr>
      <p:cViewPr varScale="1">
        <p:scale>
          <a:sx n="110" d="100"/>
          <a:sy n="110" d="100"/>
        </p:scale>
        <p:origin x="103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0E53D-DE41-4C06-9E63-C3D6A8CF9FC2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/>
              <a:t>Драфт KPI на 2021 год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4D512-D003-43D9-993B-5B7A69FD8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3710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41458"/>
          </a:xfrm>
          <a:prstGeom prst="rect">
            <a:avLst/>
          </a:prstGeom>
        </p:spPr>
        <p:txBody>
          <a:bodyPr vert="horz" lIns="80284" tIns="40142" rIns="80284" bIns="40142" rtlCol="0"/>
          <a:lstStyle>
            <a:lvl1pPr algn="l">
              <a:defRPr sz="11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23409" y="0"/>
            <a:ext cx="4302231" cy="341458"/>
          </a:xfrm>
          <a:prstGeom prst="rect">
            <a:avLst/>
          </a:prstGeom>
        </p:spPr>
        <p:txBody>
          <a:bodyPr vert="horz" lIns="80284" tIns="40142" rIns="80284" bIns="40142" rtlCol="0"/>
          <a:lstStyle>
            <a:lvl1pPr algn="r">
              <a:defRPr sz="1100"/>
            </a:lvl1pPr>
          </a:lstStyle>
          <a:p>
            <a:fld id="{E8A46944-582C-489D-A356-3EC15B3F40B9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0284" tIns="40142" rIns="80284" bIns="40142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2823" y="3271382"/>
            <a:ext cx="7942580" cy="2676584"/>
          </a:xfrm>
          <a:prstGeom prst="rect">
            <a:avLst/>
          </a:prstGeom>
        </p:spPr>
        <p:txBody>
          <a:bodyPr vert="horz" lIns="80284" tIns="40142" rIns="80284" bIns="40142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456219"/>
            <a:ext cx="4302231" cy="341457"/>
          </a:xfrm>
          <a:prstGeom prst="rect">
            <a:avLst/>
          </a:prstGeom>
        </p:spPr>
        <p:txBody>
          <a:bodyPr vert="horz" lIns="80284" tIns="40142" rIns="80284" bIns="40142" rtlCol="0" anchor="b"/>
          <a:lstStyle>
            <a:lvl1pPr algn="l">
              <a:defRPr sz="1100"/>
            </a:lvl1pPr>
          </a:lstStyle>
          <a:p>
            <a:r>
              <a:rPr lang="ru-RU"/>
              <a:t>Драфт KPI на 2021 год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23409" y="6456219"/>
            <a:ext cx="4302231" cy="341457"/>
          </a:xfrm>
          <a:prstGeom prst="rect">
            <a:avLst/>
          </a:prstGeom>
        </p:spPr>
        <p:txBody>
          <a:bodyPr vert="horz" lIns="80284" tIns="40142" rIns="80284" bIns="40142" rtlCol="0" anchor="b"/>
          <a:lstStyle>
            <a:lvl1pPr algn="r">
              <a:defRPr sz="1100"/>
            </a:lvl1pPr>
          </a:lstStyle>
          <a:p>
            <a:fld id="{1E47F81B-E59D-4F35-A720-3EE81E394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3046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8EA0D-2DF1-CD4C-98D5-41E3C273A0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6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Драфт KPI на 2021 год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6BEFE-791D-4798-B58A-2ACB289AF8CE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‹#›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>
                <a:solidFill>
                  <a:srgbClr val="96124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Драфт KPI на 2021 год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8E2D0-654A-4283-993A-9A38B90B9688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‹#›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>
                <a:solidFill>
                  <a:srgbClr val="96124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Драфт KPI на 2021 год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3E08-C79D-4605-87D4-11F6CC9C2E2B}" type="datetime1">
              <a:rPr lang="en-US" smtClean="0"/>
              <a:t>4/2/2025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‹#›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>
                <a:solidFill>
                  <a:srgbClr val="96124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Драфт KPI на 2021 год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44F05-49F0-479E-AC24-CE08D487F047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‹#›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Драфт KPI на 2021 год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F922A-F703-4294-AB57-C058536BCBC6}" type="datetime1">
              <a:rPr lang="en-US" smtClean="0"/>
              <a:t>4/2/2025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‹#›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80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23"/>
            <a:ext cx="12181332" cy="68564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1477" y="-58673"/>
            <a:ext cx="11509044" cy="71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>
                <a:solidFill>
                  <a:srgbClr val="96124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655" y="1606296"/>
            <a:ext cx="11200688" cy="1979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Драфт KPI на 2021 год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D6F39-5090-4329-A2A5-B84BAB750C20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46230" y="6433311"/>
            <a:ext cx="19430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‹#›</a:t>
            </a:fld>
            <a:endParaRPr sz="11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63200" y="39458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17352" y="481"/>
            <a:ext cx="5347580" cy="6857519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6" name="object 2"/>
          <p:cNvSpPr txBox="1"/>
          <p:nvPr/>
        </p:nvSpPr>
        <p:spPr>
          <a:xfrm>
            <a:off x="468399" y="2209800"/>
            <a:ext cx="10809201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715">
              <a:lnSpc>
                <a:spcPct val="100000"/>
              </a:lnSpc>
              <a:tabLst>
                <a:tab pos="3208655" algn="l"/>
              </a:tabLst>
            </a:pPr>
            <a:r>
              <a:rPr lang="ru-RU" sz="3200" b="1" spc="-20" dirty="0" smtClean="0">
                <a:solidFill>
                  <a:srgbClr val="8C3053"/>
                </a:solidFill>
                <a:latin typeface="Century Gothic" panose="020B0502020202020204" pitchFamily="34" charset="0"/>
                <a:cs typeface="Calibri"/>
              </a:rPr>
              <a:t>Доступные данные в </a:t>
            </a:r>
            <a:r>
              <a:rPr lang="ru-RU" sz="3200" b="1" spc="-20" dirty="0" err="1" smtClean="0">
                <a:solidFill>
                  <a:srgbClr val="8C3053"/>
                </a:solidFill>
                <a:latin typeface="Century Gothic" panose="020B0502020202020204" pitchFamily="34" charset="0"/>
                <a:cs typeface="Calibri"/>
              </a:rPr>
              <a:t>серви</a:t>
            </a:r>
            <a:r>
              <a:rPr lang="en-US" sz="3200" b="1" spc="-20" dirty="0" smtClean="0">
                <a:solidFill>
                  <a:srgbClr val="8C3053"/>
                </a:solidFill>
                <a:latin typeface="Century Gothic" panose="020B0502020202020204" pitchFamily="34" charset="0"/>
                <a:cs typeface="Calibri"/>
              </a:rPr>
              <a:t>c</a:t>
            </a:r>
            <a:r>
              <a:rPr lang="ru-RU" sz="3200" b="1" spc="-20" dirty="0" smtClean="0">
                <a:solidFill>
                  <a:srgbClr val="8C3053"/>
                </a:solidFill>
                <a:latin typeface="Century Gothic" panose="020B0502020202020204" pitchFamily="34" charset="0"/>
                <a:cs typeface="Calibri"/>
              </a:rPr>
              <a:t>е </a:t>
            </a:r>
            <a:r>
              <a:rPr lang="en-US" sz="3200" b="1" spc="-20" dirty="0" smtClean="0">
                <a:solidFill>
                  <a:srgbClr val="8C3053"/>
                </a:solidFill>
                <a:latin typeface="Century Gothic" panose="020B0502020202020204" pitchFamily="34" charset="0"/>
                <a:cs typeface="Calibri"/>
              </a:rPr>
              <a:t>ADATA </a:t>
            </a:r>
            <a:r>
              <a:rPr lang="ru-RU" sz="3200" b="1" spc="-20" dirty="0" smtClean="0">
                <a:solidFill>
                  <a:srgbClr val="8C3053"/>
                </a:solidFill>
                <a:latin typeface="Century Gothic" panose="020B0502020202020204" pitchFamily="34" charset="0"/>
                <a:cs typeface="Calibri"/>
              </a:rPr>
              <a:t>для </a:t>
            </a:r>
            <a:r>
              <a:rPr lang="ru-RU" sz="3200" b="1" spc="-20" dirty="0" err="1" smtClean="0">
                <a:solidFill>
                  <a:srgbClr val="8C3053"/>
                </a:solidFill>
                <a:latin typeface="Century Gothic" panose="020B0502020202020204" pitchFamily="34" charset="0"/>
                <a:cs typeface="Calibri"/>
              </a:rPr>
              <a:t>пр</a:t>
            </a:r>
            <a:r>
              <a:rPr lang="ru-RU" sz="3200" b="1" spc="-20" dirty="0" err="1">
                <a:solidFill>
                  <a:srgbClr val="8C3053"/>
                </a:solidFill>
                <a:latin typeface="Century Gothic" panose="020B0502020202020204" pitchFamily="34" charset="0"/>
                <a:cs typeface="Calibri"/>
              </a:rPr>
              <a:t>е</a:t>
            </a:r>
            <a:r>
              <a:rPr lang="ru-RU" sz="3200" b="1" spc="-20" dirty="0" err="1" smtClean="0">
                <a:solidFill>
                  <a:srgbClr val="8C3053"/>
                </a:solidFill>
                <a:latin typeface="Century Gothic" panose="020B0502020202020204" pitchFamily="34" charset="0"/>
                <a:cs typeface="Calibri"/>
              </a:rPr>
              <a:t>скрининга</a:t>
            </a:r>
            <a:r>
              <a:rPr lang="ru-RU" sz="3200" b="1" spc="-20" dirty="0" smtClean="0">
                <a:solidFill>
                  <a:srgbClr val="8C3053"/>
                </a:solidFill>
                <a:latin typeface="Century Gothic" panose="020B0502020202020204" pitchFamily="34" charset="0"/>
                <a:cs typeface="Calibri"/>
              </a:rPr>
              <a:t> по </a:t>
            </a:r>
            <a:r>
              <a:rPr lang="ru-RU" sz="3200" b="1" spc="-20" dirty="0" err="1" smtClean="0">
                <a:solidFill>
                  <a:srgbClr val="8C3053"/>
                </a:solidFill>
                <a:latin typeface="Century Gothic" panose="020B0502020202020204" pitchFamily="34" charset="0"/>
                <a:cs typeface="Calibri"/>
              </a:rPr>
              <a:t>мерчантам</a:t>
            </a:r>
            <a:endParaRPr lang="ru-RU" sz="3200" b="1" spc="-20" dirty="0">
              <a:solidFill>
                <a:srgbClr val="8C3053"/>
              </a:solidFill>
              <a:latin typeface="Century Gothic" panose="020B0502020202020204" pitchFamily="34" charset="0"/>
              <a:cs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84" b="-10727"/>
          <a:stretch/>
        </p:blipFill>
        <p:spPr>
          <a:xfrm>
            <a:off x="10896600" y="280280"/>
            <a:ext cx="762000" cy="25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1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8215" y="304800"/>
            <a:ext cx="7166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Факторы </a:t>
            </a:r>
            <a:r>
              <a:rPr lang="en-US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ADATA </a:t>
            </a:r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и возможные пути их использования</a:t>
            </a:r>
            <a:endParaRPr lang="ru-RU" sz="2400" b="1" dirty="0">
              <a:solidFill>
                <a:srgbClr val="8C3053"/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118800"/>
            <a:ext cx="618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Рейтинг компании – как вариант лучше, чем у 50% компаний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38" y="1981200"/>
            <a:ext cx="10136015" cy="264832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147901" y="4918076"/>
            <a:ext cx="42240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Open Sans"/>
              </a:rPr>
              <a:t>Рейтинг</a:t>
            </a:r>
            <a:r>
              <a:rPr lang="en-US" b="1" dirty="0" smtClean="0">
                <a:latin typeface="Open Sans"/>
              </a:rPr>
              <a:t>&gt;</a:t>
            </a:r>
            <a:r>
              <a:rPr lang="ru-RU" b="1" dirty="0" smtClean="0">
                <a:latin typeface="Open Sans"/>
              </a:rPr>
              <a:t>Место </a:t>
            </a:r>
            <a:r>
              <a:rPr lang="ru-RU" b="1" dirty="0">
                <a:latin typeface="Open Sans"/>
              </a:rPr>
              <a:t>компании на </a:t>
            </a:r>
            <a:r>
              <a:rPr lang="ru-RU" b="1" dirty="0" smtClean="0">
                <a:latin typeface="Open Sans"/>
              </a:rPr>
              <a:t>рынке</a:t>
            </a:r>
          </a:p>
          <a:p>
            <a:r>
              <a:rPr lang="en-US" dirty="0" smtClean="0"/>
              <a:t>/</a:t>
            </a:r>
            <a:r>
              <a:rPr lang="en-US" dirty="0" err="1"/>
              <a:t>api</a:t>
            </a:r>
            <a:r>
              <a:rPr lang="en-US" dirty="0"/>
              <a:t>/company/rating</a:t>
            </a:r>
            <a:r>
              <a:rPr lang="en-US" dirty="0" smtClean="0"/>
              <a:t>/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942" y="3041389"/>
            <a:ext cx="3820058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72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8215" y="304800"/>
            <a:ext cx="7166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Факторы </a:t>
            </a:r>
            <a:r>
              <a:rPr lang="en-US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ADATA </a:t>
            </a:r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и возможные пути их использования</a:t>
            </a:r>
            <a:endParaRPr lang="ru-RU" sz="2400" b="1" dirty="0">
              <a:solidFill>
                <a:srgbClr val="8C3053"/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118800"/>
            <a:ext cx="569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Наличие активов – как вариант «нет имущества» - отказ 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60982"/>
            <a:ext cx="10439400" cy="349787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57200" y="5562600"/>
            <a:ext cx="1013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Налоги в динамике по </a:t>
            </a:r>
            <a:r>
              <a:rPr lang="ru-RU" b="1" dirty="0" smtClean="0"/>
              <a:t>годам: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</a:t>
            </a:r>
            <a:r>
              <a:rPr lang="en-US" dirty="0" err="1" smtClean="0">
                <a:latin typeface="Open Sans"/>
              </a:rPr>
              <a:t>api</a:t>
            </a:r>
            <a:r>
              <a:rPr lang="en-US" dirty="0" smtClean="0">
                <a:latin typeface="Open Sans"/>
              </a:rPr>
              <a:t>/company/tax-deduction/dynamics/</a:t>
            </a:r>
          </a:p>
          <a:p>
            <a:r>
              <a:rPr lang="en-US" dirty="0" smtClean="0">
                <a:latin typeface="Open Sans"/>
              </a:rPr>
              <a:t>[“</a:t>
            </a:r>
            <a:r>
              <a:rPr lang="en-US" b="1" dirty="0" err="1"/>
              <a:t>has_auto</a:t>
            </a:r>
            <a:r>
              <a:rPr lang="en-US" dirty="0" smtClean="0">
                <a:latin typeface="Open Sans"/>
              </a:rPr>
              <a:t>”], [“</a:t>
            </a:r>
            <a:r>
              <a:rPr lang="en-US" b="1" dirty="0" err="1"/>
              <a:t>no_land</a:t>
            </a:r>
            <a:r>
              <a:rPr lang="en-US" dirty="0" smtClean="0">
                <a:latin typeface="Open Sans"/>
              </a:rPr>
              <a:t>”], [“</a:t>
            </a:r>
            <a:r>
              <a:rPr lang="en-US" b="1" dirty="0" err="1"/>
              <a:t>has_property</a:t>
            </a:r>
            <a:r>
              <a:rPr lang="en-US" dirty="0" smtClean="0">
                <a:latin typeface="Open Sans"/>
              </a:rPr>
              <a:t>”]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158209"/>
            <a:ext cx="4048690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6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8215" y="304800"/>
            <a:ext cx="7166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Факторы </a:t>
            </a:r>
            <a:r>
              <a:rPr lang="en-US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ADATA </a:t>
            </a:r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и возможные пути их использования</a:t>
            </a:r>
            <a:endParaRPr lang="ru-RU" sz="2400" b="1" dirty="0">
              <a:solidFill>
                <a:srgbClr val="8C3053"/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118800"/>
            <a:ext cx="593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Динамика рынка – возможные поправки к уровню дохода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07" y="1840467"/>
            <a:ext cx="10302098" cy="379462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655333" y="5505083"/>
            <a:ext cx="5838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Налоговая </a:t>
            </a:r>
            <a:r>
              <a:rPr lang="ru-RU" b="1" dirty="0" smtClean="0"/>
              <a:t>информация</a:t>
            </a:r>
            <a:r>
              <a:rPr lang="en-US" b="1" dirty="0" smtClean="0"/>
              <a:t>&gt;</a:t>
            </a:r>
            <a:r>
              <a:rPr lang="ru-RU" b="1" dirty="0" smtClean="0"/>
              <a:t>Динамика </a:t>
            </a:r>
            <a:r>
              <a:rPr lang="ru-RU" b="1" dirty="0"/>
              <a:t>рынка по налогам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</a:t>
            </a:r>
            <a:r>
              <a:rPr lang="en-US" dirty="0" err="1" smtClean="0">
                <a:latin typeface="Open Sans"/>
              </a:rPr>
              <a:t>api</a:t>
            </a:r>
            <a:r>
              <a:rPr lang="en-US" dirty="0" smtClean="0">
                <a:latin typeface="Open Sans"/>
              </a:rPr>
              <a:t>/company/market-dynamics/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46" y="511683"/>
            <a:ext cx="3391533" cy="615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5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8215" y="304800"/>
            <a:ext cx="7166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Факторы </a:t>
            </a:r>
            <a:r>
              <a:rPr lang="en-US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ADATA </a:t>
            </a:r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и возможные пути их использования</a:t>
            </a:r>
            <a:endParaRPr lang="ru-RU" sz="2400" b="1" dirty="0">
              <a:solidFill>
                <a:srgbClr val="8C3053"/>
              </a:solidFill>
              <a:latin typeface="Aptos" panose="020B00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11279642" cy="29006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118800"/>
            <a:ext cx="697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Степень риска налогоплательщика – отказ при параметре «высокая»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06591" y="5662730"/>
            <a:ext cx="52704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Open Sans"/>
              </a:rPr>
              <a:t>Полная информация</a:t>
            </a:r>
            <a:r>
              <a:rPr lang="en-US" dirty="0" smtClean="0">
                <a:latin typeface="Open Sans"/>
              </a:rPr>
              <a:t>&gt;</a:t>
            </a:r>
            <a:r>
              <a:rPr lang="ru-RU" dirty="0">
                <a:latin typeface="Open Sans"/>
              </a:rPr>
              <a:t> Полная информация</a:t>
            </a:r>
            <a:endParaRPr lang="en-US" dirty="0" smtClean="0">
              <a:latin typeface="Open Sans"/>
            </a:endParaRPr>
          </a:p>
          <a:p>
            <a:r>
              <a:rPr lang="en-US" dirty="0" smtClean="0">
                <a:latin typeface="Open Sans"/>
              </a:rPr>
              <a:t>/</a:t>
            </a:r>
            <a:r>
              <a:rPr lang="en-US" dirty="0" err="1">
                <a:latin typeface="Open Sans"/>
              </a:rPr>
              <a:t>api</a:t>
            </a:r>
            <a:r>
              <a:rPr lang="en-US" dirty="0">
                <a:latin typeface="Open Sans"/>
              </a:rPr>
              <a:t>/company/info</a:t>
            </a:r>
            <a:r>
              <a:rPr lang="en-US" dirty="0" smtClean="0">
                <a:latin typeface="Open Sans"/>
              </a:rPr>
              <a:t>/</a:t>
            </a:r>
          </a:p>
          <a:p>
            <a:r>
              <a:rPr lang="ru-RU" dirty="0" smtClean="0">
                <a:latin typeface="Open Sans"/>
              </a:rPr>
              <a:t>(перепроверить)</a:t>
            </a:r>
            <a:endParaRPr lang="en-US" dirty="0" smtClean="0">
              <a:latin typeface="Open San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940" y="2346108"/>
            <a:ext cx="5210902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8215" y="304800"/>
            <a:ext cx="7166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Факторы </a:t>
            </a:r>
            <a:r>
              <a:rPr lang="en-US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ADATA </a:t>
            </a:r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и возможные пути их использования</a:t>
            </a:r>
            <a:endParaRPr lang="ru-RU" sz="2400" b="1" dirty="0">
              <a:solidFill>
                <a:srgbClr val="8C3053"/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1143000"/>
            <a:ext cx="714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Участие в судебных делах – отказ при параметре «Уголовные» более 0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33600"/>
            <a:ext cx="11342273" cy="20574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458200" y="443299"/>
            <a:ext cx="6570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"/>
              </a:rPr>
              <a:t>/</a:t>
            </a:r>
            <a:r>
              <a:rPr lang="en-US" dirty="0" err="1" smtClean="0">
                <a:latin typeface="Open Sans"/>
              </a:rPr>
              <a:t>api</a:t>
            </a:r>
            <a:r>
              <a:rPr lang="en-US" dirty="0" smtClean="0">
                <a:latin typeface="Open Sans"/>
              </a:rPr>
              <a:t>/company/trustworthy-plus/</a:t>
            </a:r>
          </a:p>
          <a:p>
            <a:r>
              <a:rPr lang="en-US" dirty="0"/>
              <a:t>[“</a:t>
            </a:r>
            <a:r>
              <a:rPr lang="en-US" dirty="0" err="1"/>
              <a:t>court_case_participation</a:t>
            </a:r>
            <a:r>
              <a:rPr lang="en-US" dirty="0"/>
              <a:t>”]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652039" y="20597"/>
            <a:ext cx="2578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/</a:t>
            </a:r>
            <a:r>
              <a:rPr lang="ru-RU" dirty="0" err="1"/>
              <a:t>api</a:t>
            </a:r>
            <a:r>
              <a:rPr lang="ru-RU" dirty="0"/>
              <a:t>/</a:t>
            </a:r>
            <a:r>
              <a:rPr lang="ru-RU" dirty="0" err="1"/>
              <a:t>company</a:t>
            </a:r>
            <a:r>
              <a:rPr lang="ru-RU" dirty="0"/>
              <a:t>/</a:t>
            </a:r>
            <a:r>
              <a:rPr lang="ru-RU" dirty="0" err="1"/>
              <a:t>courtcase</a:t>
            </a:r>
            <a:r>
              <a:rPr lang="ru-RU" dirty="0"/>
              <a:t>/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555" y="2743200"/>
            <a:ext cx="3867690" cy="362000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286001" y="5239324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Open Sans"/>
              </a:rPr>
              <a:t>Полная информация</a:t>
            </a:r>
            <a:r>
              <a:rPr lang="en-US" dirty="0" smtClean="0">
                <a:latin typeface="Open Sans"/>
              </a:rPr>
              <a:t>&gt;</a:t>
            </a:r>
            <a:r>
              <a:rPr lang="ru-RU" dirty="0" smtClean="0">
                <a:latin typeface="Open Sans"/>
              </a:rPr>
              <a:t>Полная </a:t>
            </a:r>
            <a:r>
              <a:rPr lang="ru-RU" dirty="0">
                <a:latin typeface="Open Sans"/>
              </a:rPr>
              <a:t>информация</a:t>
            </a:r>
            <a:endParaRPr lang="en-US" dirty="0" smtClean="0">
              <a:latin typeface="Open Sans"/>
            </a:endParaRPr>
          </a:p>
          <a:p>
            <a:r>
              <a:rPr lang="en-US" dirty="0" smtClean="0">
                <a:latin typeface="Open Sans"/>
              </a:rPr>
              <a:t>/</a:t>
            </a:r>
            <a:r>
              <a:rPr lang="en-US" dirty="0" err="1">
                <a:latin typeface="Open Sans"/>
              </a:rPr>
              <a:t>api</a:t>
            </a:r>
            <a:r>
              <a:rPr lang="en-US" dirty="0">
                <a:latin typeface="Open Sans"/>
              </a:rPr>
              <a:t>/company/info</a:t>
            </a:r>
            <a:r>
              <a:rPr lang="en-US" dirty="0" smtClean="0">
                <a:latin typeface="Open Sans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4212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8215" y="304800"/>
            <a:ext cx="7166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Факторы </a:t>
            </a:r>
            <a:r>
              <a:rPr lang="en-US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ADATA </a:t>
            </a:r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и возможные пути их использования</a:t>
            </a:r>
            <a:endParaRPr lang="ru-RU" sz="2400" b="1" dirty="0">
              <a:solidFill>
                <a:srgbClr val="8C3053"/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118800"/>
            <a:ext cx="720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Оценочная прибыль компании – выход на возможную ЧП в динамике*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10811725" cy="28932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8215" y="5714020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* - по всем слайдам , если доход 0, то отказ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28800" y="4971084"/>
            <a:ext cx="7388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Налоговая </a:t>
            </a:r>
            <a:r>
              <a:rPr lang="ru-RU" dirty="0" smtClean="0"/>
              <a:t>информация</a:t>
            </a:r>
            <a:r>
              <a:rPr lang="en-US" dirty="0" smtClean="0"/>
              <a:t>&gt;</a:t>
            </a:r>
            <a:r>
              <a:rPr lang="ru-RU" b="1" dirty="0" smtClean="0"/>
              <a:t>Оценочная </a:t>
            </a:r>
            <a:r>
              <a:rPr lang="ru-RU" b="1" dirty="0"/>
              <a:t>прибыль компании</a:t>
            </a:r>
            <a:endParaRPr lang="ru-RU" dirty="0" smtClean="0">
              <a:latin typeface="Open Sans"/>
            </a:endParaRPr>
          </a:p>
          <a:p>
            <a:r>
              <a:rPr lang="en-US" dirty="0" smtClean="0">
                <a:latin typeface="Open Sans"/>
              </a:rPr>
              <a:t>/</a:t>
            </a:r>
            <a:r>
              <a:rPr lang="en-US" dirty="0" err="1">
                <a:latin typeface="Open Sans"/>
              </a:rPr>
              <a:t>api</a:t>
            </a:r>
            <a:r>
              <a:rPr lang="en-US" dirty="0">
                <a:latin typeface="Open Sans"/>
              </a:rPr>
              <a:t>/company/profit</a:t>
            </a:r>
            <a:r>
              <a:rPr lang="en-US" dirty="0" smtClean="0">
                <a:latin typeface="Open Sans"/>
              </a:rPr>
              <a:t>/</a:t>
            </a:r>
            <a:endParaRPr lang="en-US" dirty="0" smtClean="0">
              <a:latin typeface="Open Sans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057" y="1828800"/>
            <a:ext cx="4153480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8215" y="304800"/>
            <a:ext cx="7166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Факторы </a:t>
            </a:r>
            <a:r>
              <a:rPr lang="en-US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ADATA </a:t>
            </a:r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и возможные пути их использования</a:t>
            </a:r>
            <a:endParaRPr lang="ru-RU" sz="2400" b="1" dirty="0">
              <a:solidFill>
                <a:srgbClr val="8C3053"/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6312669"/>
            <a:ext cx="541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Налоговые отчисления – выход на возможный доход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9905"/>
            <a:ext cx="9677400" cy="43994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322217"/>
            <a:ext cx="3801005" cy="335326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924310" y="766465"/>
            <a:ext cx="51716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Налоговая </a:t>
            </a:r>
            <a:r>
              <a:rPr lang="ru-RU" dirty="0" smtClean="0"/>
              <a:t>информация</a:t>
            </a:r>
            <a:r>
              <a:rPr lang="en-US" dirty="0" smtClean="0"/>
              <a:t>&gt;</a:t>
            </a:r>
            <a:r>
              <a:rPr lang="ru-RU" b="1" dirty="0" smtClean="0">
                <a:latin typeface="Open Sans"/>
              </a:rPr>
              <a:t>Сводная информация</a:t>
            </a:r>
            <a:endParaRPr lang="en-US" b="1" dirty="0" smtClean="0">
              <a:latin typeface="Open Sans"/>
            </a:endParaRP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/company/tax</a:t>
            </a:r>
            <a:r>
              <a:rPr lang="en-US" dirty="0" smtClean="0"/>
              <a:t>/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/company/estimated-wage-fund</a:t>
            </a:r>
            <a:r>
              <a:rPr lang="en-US" dirty="0" smtClean="0"/>
              <a:t>/ (</a:t>
            </a:r>
            <a:r>
              <a:rPr lang="ru-RU" dirty="0" smtClean="0"/>
              <a:t>ФОТ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995820"/>
            <a:ext cx="2562029" cy="372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8215" y="304800"/>
            <a:ext cx="7166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Факторы </a:t>
            </a:r>
            <a:r>
              <a:rPr lang="en-US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ADATA </a:t>
            </a:r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и возможные пути их использования</a:t>
            </a:r>
            <a:endParaRPr lang="ru-RU" sz="2400" b="1" dirty="0">
              <a:solidFill>
                <a:srgbClr val="8C3053"/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118800"/>
            <a:ext cx="541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Налоговые отчисления – выход на возможный доход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11578"/>
            <a:ext cx="10092752" cy="516865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964680" y="766465"/>
            <a:ext cx="411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Налоговая </a:t>
            </a:r>
            <a:r>
              <a:rPr lang="ru-RU" dirty="0" smtClean="0"/>
              <a:t>информация</a:t>
            </a:r>
            <a:r>
              <a:rPr lang="en-US" dirty="0" smtClean="0"/>
              <a:t>&gt;</a:t>
            </a:r>
            <a:r>
              <a:rPr lang="ru-RU" b="1" dirty="0" smtClean="0"/>
              <a:t>Налоги </a:t>
            </a:r>
            <a:r>
              <a:rPr lang="ru-RU" b="1" dirty="0"/>
              <a:t>по КБК</a:t>
            </a:r>
            <a:endParaRPr lang="en-US" dirty="0" smtClean="0">
              <a:latin typeface="Open Sans"/>
            </a:endParaRPr>
          </a:p>
          <a:p>
            <a:r>
              <a:rPr lang="en-US" dirty="0" smtClean="0">
                <a:latin typeface="Open Sans"/>
              </a:rPr>
              <a:t>/</a:t>
            </a:r>
            <a:r>
              <a:rPr lang="en-US" dirty="0" err="1">
                <a:latin typeface="Open Sans"/>
              </a:rPr>
              <a:t>api</a:t>
            </a:r>
            <a:r>
              <a:rPr lang="en-US" dirty="0">
                <a:latin typeface="Open Sans"/>
              </a:rPr>
              <a:t>/company/tax-deduction/</a:t>
            </a:r>
            <a:r>
              <a:rPr lang="en-US" dirty="0" err="1">
                <a:latin typeface="Open Sans"/>
              </a:rPr>
              <a:t>kbk</a:t>
            </a:r>
            <a:r>
              <a:rPr lang="en-US" dirty="0" smtClean="0">
                <a:latin typeface="Open Sans"/>
              </a:rPr>
              <a:t>/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680" y="1488132"/>
            <a:ext cx="5020258" cy="275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7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8215" y="304800"/>
            <a:ext cx="7166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Факторы </a:t>
            </a:r>
            <a:r>
              <a:rPr lang="en-US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ADATA </a:t>
            </a:r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и возможные пути их использования</a:t>
            </a:r>
            <a:endParaRPr lang="ru-RU" sz="2400" b="1" dirty="0">
              <a:solidFill>
                <a:srgbClr val="8C3053"/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118800"/>
            <a:ext cx="672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Налоговые отчисления – КБК по КПН, возможен выход на прибыль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11381634" cy="36576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57200" y="5334517"/>
            <a:ext cx="6347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Налоговая </a:t>
            </a:r>
            <a:r>
              <a:rPr lang="ru-RU" dirty="0" smtClean="0"/>
              <a:t>информация</a:t>
            </a:r>
            <a:r>
              <a:rPr lang="en-US" dirty="0" smtClean="0"/>
              <a:t>&gt;</a:t>
            </a:r>
            <a:r>
              <a:rPr lang="ru-RU" b="1" dirty="0" smtClean="0"/>
              <a:t>Детали </a:t>
            </a:r>
            <a:r>
              <a:rPr lang="ru-RU" b="1" dirty="0"/>
              <a:t>по налоговым отчислениям</a:t>
            </a:r>
            <a:endParaRPr lang="en-US" dirty="0" smtClean="0">
              <a:latin typeface="Open Sans"/>
            </a:endParaRPr>
          </a:p>
          <a:p>
            <a:r>
              <a:rPr lang="en-US" dirty="0" smtClean="0">
                <a:latin typeface="Open Sans"/>
              </a:rPr>
              <a:t>/</a:t>
            </a:r>
            <a:r>
              <a:rPr lang="en-US" dirty="0" err="1">
                <a:latin typeface="Open Sans"/>
              </a:rPr>
              <a:t>api</a:t>
            </a:r>
            <a:r>
              <a:rPr lang="en-US" dirty="0">
                <a:latin typeface="Open Sans"/>
              </a:rPr>
              <a:t>/company/tax-deduction/extended/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707" y="3843652"/>
            <a:ext cx="4272184" cy="298173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57200" y="597890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  <a:latin typeface="Open Sans"/>
              </a:rPr>
              <a:t>https://api.adata.kz/api/company/info/check/{tokenAuth}?token={token}&amp;page={page}&amp;year={year}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20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8215" y="304800"/>
            <a:ext cx="7166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Факторы </a:t>
            </a:r>
            <a:r>
              <a:rPr lang="en-US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ADATA </a:t>
            </a:r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и возможные пути их использования</a:t>
            </a:r>
            <a:endParaRPr lang="ru-RU" sz="2400" b="1" dirty="0">
              <a:solidFill>
                <a:srgbClr val="8C3053"/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118800"/>
            <a:ext cx="478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Задолженности – отказ по первым 3 позициям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97486"/>
            <a:ext cx="11125200" cy="3250303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>
          <a:xfrm>
            <a:off x="5990466" y="381000"/>
            <a:ext cx="5439534" cy="5496692"/>
            <a:chOff x="6400800" y="787105"/>
            <a:chExt cx="5439534" cy="5496692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0800" y="787105"/>
              <a:ext cx="5439534" cy="5496692"/>
            </a:xfrm>
            <a:prstGeom prst="rect">
              <a:avLst/>
            </a:prstGeom>
          </p:spPr>
        </p:pic>
        <p:sp>
          <p:nvSpPr>
            <p:cNvPr id="7" name="Прямоугольник 6"/>
            <p:cNvSpPr/>
            <p:nvPr/>
          </p:nvSpPr>
          <p:spPr>
            <a:xfrm>
              <a:off x="7010400" y="2819400"/>
              <a:ext cx="10668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7086600" y="4572000"/>
              <a:ext cx="2133600" cy="15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7086600" y="4258381"/>
              <a:ext cx="2133600" cy="15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" name="Прямоугольник 10"/>
          <p:cNvSpPr/>
          <p:nvPr/>
        </p:nvSpPr>
        <p:spPr>
          <a:xfrm>
            <a:off x="503720" y="5555480"/>
            <a:ext cx="52704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Open Sans"/>
              </a:rPr>
              <a:t>Полная информация</a:t>
            </a:r>
            <a:r>
              <a:rPr lang="en-US" dirty="0" smtClean="0">
                <a:latin typeface="Open Sans"/>
              </a:rPr>
              <a:t>&gt;</a:t>
            </a:r>
            <a:r>
              <a:rPr lang="ru-RU" dirty="0">
                <a:latin typeface="Open Sans"/>
              </a:rPr>
              <a:t> Полная информация</a:t>
            </a:r>
            <a:endParaRPr lang="en-US" dirty="0" smtClean="0">
              <a:latin typeface="Open Sans"/>
            </a:endParaRPr>
          </a:p>
          <a:p>
            <a:r>
              <a:rPr lang="en-US" dirty="0" smtClean="0">
                <a:latin typeface="Open Sans"/>
              </a:rPr>
              <a:t>/</a:t>
            </a:r>
            <a:r>
              <a:rPr lang="en-US" dirty="0" err="1">
                <a:latin typeface="Open Sans"/>
              </a:rPr>
              <a:t>api</a:t>
            </a:r>
            <a:r>
              <a:rPr lang="en-US" dirty="0">
                <a:latin typeface="Open Sans"/>
              </a:rPr>
              <a:t>/company/info</a:t>
            </a:r>
            <a:r>
              <a:rPr lang="en-US" dirty="0" smtClean="0">
                <a:latin typeface="Open Sans"/>
              </a:rPr>
              <a:t>/</a:t>
            </a:r>
          </a:p>
          <a:p>
            <a:r>
              <a:rPr lang="ru-RU" dirty="0" smtClean="0">
                <a:latin typeface="Open Sans"/>
              </a:rPr>
              <a:t>(перепроверить)</a:t>
            </a:r>
            <a:endParaRPr lang="en-US" dirty="0" smtClean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1709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8215" y="304800"/>
            <a:ext cx="7166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Факторы </a:t>
            </a:r>
            <a:r>
              <a:rPr lang="en-US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ADATA </a:t>
            </a:r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и возможные пути их использования</a:t>
            </a:r>
            <a:endParaRPr lang="ru-RU" sz="2400" b="1" dirty="0">
              <a:solidFill>
                <a:srgbClr val="8C3053"/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118800"/>
            <a:ext cx="509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Участие в закупках – </a:t>
            </a:r>
            <a:r>
              <a:rPr lang="ru-RU" dirty="0">
                <a:solidFill>
                  <a:srgbClr val="FF0000"/>
                </a:solidFill>
              </a:rPr>
              <a:t>выход на возможный доход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15" y="1514509"/>
            <a:ext cx="8869925" cy="31877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15" y="4953000"/>
            <a:ext cx="9476574" cy="175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7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0CD0A597126A46BBBF8E7DD9F0EA81" ma:contentTypeVersion="2" ma:contentTypeDescription="Create a new document." ma:contentTypeScope="" ma:versionID="ffa6bfcb65231f1003eae6f55373021b">
  <xsd:schema xmlns:xsd="http://www.w3.org/2001/XMLSchema" xmlns:xs="http://www.w3.org/2001/XMLSchema" xmlns:p="http://schemas.microsoft.com/office/2006/metadata/properties" xmlns:ns2="b547bae6-7cd5-4636-8b35-e182f8158239" targetNamespace="http://schemas.microsoft.com/office/2006/metadata/properties" ma:root="true" ma:fieldsID="91270b8abbf6d98f529f86cf2f7beb4b" ns2:_="">
    <xsd:import namespace="b547bae6-7cd5-4636-8b35-e182f81582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47bae6-7cd5-4636-8b35-e182f81582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33993E-73B5-4047-8D21-3584685AD0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9C16B9-B6E7-41EF-80F2-38821217A3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47bae6-7cd5-4636-8b35-e182f81582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D06095-437E-4D45-B1AD-980671CA3D41}">
  <ds:schemaRefs>
    <ds:schemaRef ds:uri="http://schemas.microsoft.com/office/2006/documentManagement/types"/>
    <ds:schemaRef ds:uri="http://schemas.microsoft.com/office/infopath/2007/PartnerControls"/>
    <ds:schemaRef ds:uri="b547bae6-7cd5-4636-8b35-e182f8158239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200237</TotalTime>
  <Words>346</Words>
  <Application>Microsoft Office PowerPoint</Application>
  <PresentationFormat>Широкоэкранный</PresentationFormat>
  <Paragraphs>51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Aptos</vt:lpstr>
      <vt:lpstr>Calibri</vt:lpstr>
      <vt:lpstr>Century Gothic</vt:lpstr>
      <vt:lpstr>Open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Гладышев</dc:creator>
  <cp:lastModifiedBy>Salimov, Rayymbek (Fortebank)</cp:lastModifiedBy>
  <cp:revision>3217</cp:revision>
  <cp:lastPrinted>2022-05-06T07:00:51Z</cp:lastPrinted>
  <dcterms:created xsi:type="dcterms:W3CDTF">2020-01-20T15:42:23Z</dcterms:created>
  <dcterms:modified xsi:type="dcterms:W3CDTF">2025-04-02T12:24:16Z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2020-01-17T00:00:00Z</vt:filetime>
  </property>
  <property fmtid="{D5CDD505-2E9C-101B-9397-08002B2CF9AE}" pid="3" name="LastSaved">
    <vt:filetime>2020-01-20T00:00:00Z</vt:filetime>
  </property>
  <property fmtid="{D5CDD505-2E9C-101B-9397-08002B2CF9AE}" pid="4" name="ContentTypeId">
    <vt:lpwstr>0x010100720CD0A597126A46BBBF8E7DD9F0EA81</vt:lpwstr>
  </property>
</Properties>
</file>