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42" r:id="rId5"/>
    <p:sldId id="446" r:id="rId6"/>
    <p:sldId id="447" r:id="rId7"/>
    <p:sldId id="455" r:id="rId8"/>
    <p:sldId id="448" r:id="rId9"/>
    <p:sldId id="456" r:id="rId10"/>
    <p:sldId id="449" r:id="rId11"/>
    <p:sldId id="450" r:id="rId12"/>
    <p:sldId id="451" r:id="rId13"/>
    <p:sldId id="453" r:id="rId14"/>
    <p:sldId id="454" r:id="rId15"/>
    <p:sldId id="457" r:id="rId16"/>
  </p:sldIdLst>
  <p:sldSz cx="12192000" cy="6858000"/>
  <p:notesSz cx="9928225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kanbayeva, Aliya (Fortebank)" initials="DA(" lastIdx="1" clrIdx="0">
    <p:extLst>
      <p:ext uri="{19B8F6BF-5375-455C-9EA6-DF929625EA0E}">
        <p15:presenceInfo xmlns:p15="http://schemas.microsoft.com/office/powerpoint/2012/main" userId="S-1-5-21-2677478766-2621818762-2013255991-57450" providerId="AD"/>
      </p:ext>
    </p:extLst>
  </p:cmAuthor>
  <p:cmAuthor id="2" name="Serikbayeva, Bibigul (Fortebank)" initials="SB(" lastIdx="6" clrIdx="1">
    <p:extLst>
      <p:ext uri="{19B8F6BF-5375-455C-9EA6-DF929625EA0E}">
        <p15:presenceInfo xmlns:p15="http://schemas.microsoft.com/office/powerpoint/2012/main" userId="S-1-5-21-2677478766-2621818762-2013255991-11587" providerId="AD"/>
      </p:ext>
    </p:extLst>
  </p:cmAuthor>
  <p:cmAuthor id="3" name="Zhampeissova, Gulnara (Fortebank)" initials="ZG(" lastIdx="6" clrIdx="2">
    <p:extLst>
      <p:ext uri="{19B8F6BF-5375-455C-9EA6-DF929625EA0E}">
        <p15:presenceInfo xmlns:p15="http://schemas.microsoft.com/office/powerpoint/2012/main" userId="S-1-5-21-2677478766-2621818762-2013255991-45288" providerId="AD"/>
      </p:ext>
    </p:extLst>
  </p:cmAuthor>
  <p:cmAuthor id="4" name="Keskinbayev, Azamat (Fortebank)" initials="KA(" lastIdx="1" clrIdx="3">
    <p:extLst>
      <p:ext uri="{19B8F6BF-5375-455C-9EA6-DF929625EA0E}">
        <p15:presenceInfo xmlns:p15="http://schemas.microsoft.com/office/powerpoint/2012/main" userId="S-1-5-21-2677478766-2621818762-2013255991-661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3CB"/>
    <a:srgbClr val="AD1F69"/>
    <a:srgbClr val="8C3053"/>
    <a:srgbClr val="0000FF"/>
    <a:srgbClr val="CEF3FE"/>
    <a:srgbClr val="FEECFA"/>
    <a:srgbClr val="19898F"/>
    <a:srgbClr val="EBFAFF"/>
    <a:srgbClr val="6D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86B63-6CE7-4A37-9763-90AD84C8BB34}" v="4" dt="2020-11-17T03:57:20.193"/>
    <p1510:client id="{38B39D7F-8A1E-46AA-84A1-0AA847FE6364}" v="528" dt="2020-11-17T10:58:06.996"/>
    <p1510:client id="{5B69F629-D805-46B8-A159-3B27687A6FC5}" v="592" dt="2020-11-17T02:54:47.384"/>
    <p1510:client id="{69F53F7A-20AD-4180-82BA-CC8CF6355042}" v="318" dt="2020-11-17T08:30:37.5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5349" autoAdjust="0"/>
  </p:normalViewPr>
  <p:slideViewPr>
    <p:cSldViewPr>
      <p:cViewPr varScale="1">
        <p:scale>
          <a:sx n="109" d="100"/>
          <a:sy n="109" d="100"/>
        </p:scale>
        <p:origin x="10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0E53D-DE41-4C06-9E63-C3D6A8CF9FC2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Драфт KPI на 2021 год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4D512-D003-43D9-993B-5B7A69FD8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371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l">
              <a:defRPr sz="11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3409" y="0"/>
            <a:ext cx="4302231" cy="341458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r">
              <a:defRPr sz="1100"/>
            </a:lvl1pPr>
          </a:lstStyle>
          <a:p>
            <a:fld id="{E8A46944-582C-489D-A356-3EC15B3F40B9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284" tIns="40142" rIns="80284" bIns="40142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lIns="80284" tIns="40142" rIns="80284" bIns="4014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l">
              <a:defRPr sz="1100"/>
            </a:lvl1pPr>
          </a:lstStyle>
          <a:p>
            <a:r>
              <a:rPr lang="ru-RU"/>
              <a:t>Драфт KPI на 2021 год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3409" y="6456219"/>
            <a:ext cx="4302231" cy="341457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r">
              <a:defRPr sz="1100"/>
            </a:lvl1pPr>
          </a:lstStyle>
          <a:p>
            <a:fld id="{1E47F81B-E59D-4F35-A720-3EE81E394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3046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EA0D-2DF1-CD4C-98D5-41E3C273A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BEFE-791D-4798-B58A-2ACB289AF8CE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>
                <a:solidFill>
                  <a:srgbClr val="96124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E2D0-654A-4283-993A-9A38B90B9688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>
                <a:solidFill>
                  <a:srgbClr val="96124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3E08-C79D-4605-87D4-11F6CC9C2E2B}" type="datetime1">
              <a:rPr lang="en-US" smtClean="0"/>
              <a:t>3/19/2025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>
                <a:solidFill>
                  <a:srgbClr val="96124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4F05-49F0-479E-AC24-CE08D487F047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922A-F703-4294-AB57-C058536BCBC6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8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3"/>
            <a:ext cx="12181332" cy="6856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477" y="-58673"/>
            <a:ext cx="11509044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>
                <a:solidFill>
                  <a:srgbClr val="96124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55" y="1606296"/>
            <a:ext cx="11200688" cy="1979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Драфт KPI на 2021 год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6F39-5090-4329-A2A5-B84BAB750C20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6230" y="6433311"/>
            <a:ext cx="19430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63200" y="3945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7352" y="481"/>
            <a:ext cx="5347580" cy="6857519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6" name="object 2"/>
          <p:cNvSpPr txBox="1"/>
          <p:nvPr/>
        </p:nvSpPr>
        <p:spPr>
          <a:xfrm>
            <a:off x="468399" y="2209800"/>
            <a:ext cx="10809201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715">
              <a:lnSpc>
                <a:spcPct val="100000"/>
              </a:lnSpc>
              <a:tabLst>
                <a:tab pos="3208655" algn="l"/>
              </a:tabLst>
            </a:pPr>
            <a:r>
              <a:rPr lang="ru-RU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Доступные данные в </a:t>
            </a:r>
            <a:r>
              <a:rPr lang="ru-RU" sz="3200" b="1" spc="-20" dirty="0" err="1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серви</a:t>
            </a:r>
            <a:r>
              <a:rPr lang="en-US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c</a:t>
            </a:r>
            <a:r>
              <a:rPr lang="ru-RU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е </a:t>
            </a:r>
            <a:r>
              <a:rPr lang="en-US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ADATA </a:t>
            </a:r>
            <a:r>
              <a:rPr lang="ru-RU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для </a:t>
            </a:r>
            <a:r>
              <a:rPr lang="ru-RU" sz="3200" b="1" spc="-20" dirty="0" err="1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пр</a:t>
            </a:r>
            <a:r>
              <a:rPr lang="ru-RU" sz="3200" b="1" spc="-20" dirty="0" err="1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е</a:t>
            </a:r>
            <a:r>
              <a:rPr lang="ru-RU" sz="3200" b="1" spc="-20" dirty="0" err="1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скрининга</a:t>
            </a:r>
            <a:r>
              <a:rPr lang="ru-RU" sz="3200" b="1" spc="-20" dirty="0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 по </a:t>
            </a:r>
            <a:r>
              <a:rPr lang="ru-RU" sz="3200" b="1" spc="-20" dirty="0" err="1" smtClean="0">
                <a:solidFill>
                  <a:srgbClr val="8C3053"/>
                </a:solidFill>
                <a:latin typeface="Century Gothic" panose="020B0502020202020204" pitchFamily="34" charset="0"/>
                <a:cs typeface="Calibri"/>
              </a:rPr>
              <a:t>мерчантам</a:t>
            </a:r>
            <a:endParaRPr lang="ru-RU" sz="3200" b="1" spc="-20" dirty="0">
              <a:solidFill>
                <a:srgbClr val="8C3053"/>
              </a:solidFill>
              <a:latin typeface="Century Gothic" panose="020B0502020202020204" pitchFamily="34" charset="0"/>
              <a:cs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84" b="-10727"/>
          <a:stretch/>
        </p:blipFill>
        <p:spPr>
          <a:xfrm>
            <a:off x="10896600" y="280280"/>
            <a:ext cx="762000" cy="2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618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Рейтинг компании – как вариант лучше, чем у 50% компаний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8" y="1981200"/>
            <a:ext cx="1013601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Наличие активов – как вариант «нет имущества» - отказ 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982"/>
            <a:ext cx="10439400" cy="34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593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Динамика рынка – возможные поправки к уровню дохода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7" y="1840467"/>
            <a:ext cx="10302098" cy="37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11279642" cy="2900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18800"/>
            <a:ext cx="697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Степень риска налогоплательщика – отказ при параметре «высокая»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714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Участие в судебных делах – отказ при параметре «Уголовные» более 0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1134227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720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Оценочная прибыль компании – выход на возможную ЧП в </a:t>
            </a:r>
            <a:r>
              <a:rPr lang="ru-RU" dirty="0" smtClean="0">
                <a:solidFill>
                  <a:srgbClr val="FF0000"/>
                </a:solidFill>
              </a:rPr>
              <a:t>динамике*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10811725" cy="2893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215" y="571402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 - по всем слайдам , если доход 0, то отказ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541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Налоговые отчисления – выход на возможный доход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9905"/>
            <a:ext cx="9677400" cy="43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541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Налоговые отчисления – выход на возможный доход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11578"/>
            <a:ext cx="10092752" cy="51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7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672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Налоговые отчисления – КБК по КПН, возможен выход на прибыль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113816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478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Задолженности – отказ по первым 3 позициям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97486"/>
            <a:ext cx="11125200" cy="32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9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8215" y="304800"/>
            <a:ext cx="7166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Факторы </a:t>
            </a:r>
            <a:r>
              <a:rPr lang="en-US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ADATA </a:t>
            </a:r>
            <a:r>
              <a:rPr lang="ru-RU" sz="2400" b="1" dirty="0" smtClean="0">
                <a:solidFill>
                  <a:srgbClr val="8C3053"/>
                </a:solidFill>
                <a:latin typeface="Aptos" panose="020B0004020202020204" pitchFamily="34" charset="0"/>
              </a:rPr>
              <a:t>и возможные пути их использования</a:t>
            </a:r>
            <a:endParaRPr lang="ru-RU" sz="2400" b="1" dirty="0">
              <a:solidFill>
                <a:srgbClr val="8C3053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18800"/>
            <a:ext cx="509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Участие в закупках – </a:t>
            </a:r>
            <a:r>
              <a:rPr lang="ru-RU" dirty="0">
                <a:solidFill>
                  <a:srgbClr val="FF0000"/>
                </a:solidFill>
              </a:rPr>
              <a:t>выход на возможный доход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5" y="1514509"/>
            <a:ext cx="8869925" cy="31877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5" y="4953000"/>
            <a:ext cx="9476574" cy="17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CD0A597126A46BBBF8E7DD9F0EA81" ma:contentTypeVersion="2" ma:contentTypeDescription="Create a new document." ma:contentTypeScope="" ma:versionID="ffa6bfcb65231f1003eae6f55373021b">
  <xsd:schema xmlns:xsd="http://www.w3.org/2001/XMLSchema" xmlns:xs="http://www.w3.org/2001/XMLSchema" xmlns:p="http://schemas.microsoft.com/office/2006/metadata/properties" xmlns:ns2="b547bae6-7cd5-4636-8b35-e182f8158239" targetNamespace="http://schemas.microsoft.com/office/2006/metadata/properties" ma:root="true" ma:fieldsID="91270b8abbf6d98f529f86cf2f7beb4b" ns2:_="">
    <xsd:import namespace="b547bae6-7cd5-4636-8b35-e182f81582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bae6-7cd5-4636-8b35-e182f81582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D06095-437E-4D45-B1AD-980671CA3D41}">
  <ds:schemaRefs>
    <ds:schemaRef ds:uri="http://schemas.microsoft.com/office/2006/documentManagement/types"/>
    <ds:schemaRef ds:uri="http://schemas.microsoft.com/office/infopath/2007/PartnerControls"/>
    <ds:schemaRef ds:uri="b547bae6-7cd5-4636-8b35-e182f815823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433993E-73B5-4047-8D21-3584685AD0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9C16B9-B6E7-41EF-80F2-38821217A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7bae6-7cd5-4636-8b35-e182f81582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199561</TotalTime>
  <Words>206</Words>
  <Application>Microsoft Office PowerPoint</Application>
  <PresentationFormat>Широкоэкранный</PresentationFormat>
  <Paragraphs>25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Aptos</vt:lpstr>
      <vt:lpstr>Calibri</vt:lpstr>
      <vt:lpstr>Century Gothic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Гладышев</dc:creator>
  <cp:lastModifiedBy>Kanifatov, Andrey (Fortebank)</cp:lastModifiedBy>
  <cp:revision>3201</cp:revision>
  <cp:lastPrinted>2022-05-06T07:00:51Z</cp:lastPrinted>
  <dcterms:created xsi:type="dcterms:W3CDTF">2020-01-20T15:42:23Z</dcterms:created>
  <dcterms:modified xsi:type="dcterms:W3CDTF">2025-03-19T12:34:08Z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2020-01-17T00:00:00Z</vt:filetime>
  </property>
  <property fmtid="{D5CDD505-2E9C-101B-9397-08002B2CF9AE}" pid="3" name="LastSaved">
    <vt:filetime>2020-01-20T00:00:00Z</vt:filetime>
  </property>
  <property fmtid="{D5CDD505-2E9C-101B-9397-08002B2CF9AE}" pid="4" name="ContentTypeId">
    <vt:lpwstr>0x010100720CD0A597126A46BBBF8E7DD9F0EA81</vt:lpwstr>
  </property>
</Properties>
</file>