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7"/>
  </p:notesMasterIdLst>
  <p:sldIdLst>
    <p:sldId id="522" r:id="rId3"/>
    <p:sldId id="520" r:id="rId4"/>
    <p:sldId id="541" r:id="rId5"/>
    <p:sldId id="5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C00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3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8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67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91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3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13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7" r:id="rId3"/>
    <p:sldLayoutId id="2147483663" r:id="rId4"/>
    <p:sldLayoutId id="2147483652" r:id="rId5"/>
    <p:sldLayoutId id="2147483660" r:id="rId6"/>
    <p:sldLayoutId id="2147483654" r:id="rId7"/>
    <p:sldLayoutId id="214748366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github.com/jdi-testing/jdi-li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jdi.epam.com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63" y="1320512"/>
            <a:ext cx="10363200" cy="2387600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JDI </a:t>
            </a:r>
            <a:r>
              <a:rPr lang="en-US" sz="14000" i="1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l</a:t>
            </a:r>
            <a:r>
              <a:rPr lang="en-US" sz="14000" i="1" dirty="0" smtClean="0">
                <a:solidFill>
                  <a:srgbClr val="F29C00"/>
                </a:solidFill>
                <a:latin typeface="Bauhaus 93" panose="04030905020B02020C02" pitchFamily="82" charset="0"/>
              </a:rPr>
              <a:t>i</a:t>
            </a:r>
            <a:r>
              <a:rPr lang="en-US" sz="14000" i="1" dirty="0" smtClean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rPr>
              <a:t>g</a:t>
            </a:r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h</a:t>
            </a:r>
            <a:r>
              <a:rPr lang="en-US" sz="14000" i="1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t</a:t>
            </a:r>
            <a:endParaRPr lang="en-US" sz="14000" i="1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582984" y="3800476"/>
            <a:ext cx="87111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Simple Web UI Test Automation Framework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i="1" dirty="0" smtClean="0"/>
              <a:t>Replace </a:t>
            </a:r>
            <a:r>
              <a:rPr lang="en-US" sz="3200" i="1" dirty="0"/>
              <a:t>big </a:t>
            </a:r>
            <a:r>
              <a:rPr lang="en-US" sz="3200" i="1" dirty="0" smtClean="0"/>
              <a:t>legacy Selenium projects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i="1" dirty="0" smtClean="0"/>
              <a:t>Excellent solution for small new Web UI projects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41350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TO USE </a:t>
            </a:r>
            <a:r>
              <a:rPr lang="en-US" dirty="0" smtClean="0">
                <a:solidFill>
                  <a:schemeClr val="tx1"/>
                </a:solidFill>
              </a:rPr>
              <a:t>SELENIUM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66" y="1342600"/>
            <a:ext cx="105351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Switch your framework with thousands of Selenium tests to JDI Light in minutes</a:t>
            </a: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Achieve immediate profit: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Log all Web elements actions 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Increase tests endurance (no waits, no flaky fails)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Get new features from your common </a:t>
            </a:r>
            <a:r>
              <a:rPr lang="en-US" dirty="0" err="1" smtClean="0"/>
              <a:t>WebElements</a:t>
            </a:r>
            <a:endParaRPr lang="en-US" dirty="0" smtClean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Auto-download WebDriver feature. Use latest or specific driver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dirty="0"/>
              <a:t>Decrease effort on test runs results </a:t>
            </a:r>
            <a:r>
              <a:rPr lang="en-US" dirty="0" smtClean="0"/>
              <a:t>analysis</a:t>
            </a: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One </a:t>
            </a:r>
            <a:r>
              <a:rPr lang="en-US" sz="2000" b="1" dirty="0" smtClean="0">
                <a:solidFill>
                  <a:srgbClr val="0070C0"/>
                </a:solidFill>
              </a:rPr>
              <a:t>line for all </a:t>
            </a:r>
            <a:r>
              <a:rPr lang="en-US" sz="2000" b="1" dirty="0" err="1" smtClean="0">
                <a:solidFill>
                  <a:srgbClr val="0070C0"/>
                </a:solidFill>
              </a:rPr>
              <a:t>PageObjects</a:t>
            </a:r>
            <a:r>
              <a:rPr lang="en-US" sz="2000" b="1" dirty="0" smtClean="0">
                <a:solidFill>
                  <a:srgbClr val="0070C0"/>
                </a:solidFill>
              </a:rPr>
              <a:t> cascade initialization</a:t>
            </a:r>
            <a:endParaRPr lang="en-US" sz="20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Ability to use more complex elements: Dropdown, Forms and </a:t>
            </a:r>
            <a:r>
              <a:rPr lang="en-US" sz="2000" b="1" dirty="0" smtClean="0">
                <a:solidFill>
                  <a:srgbClr val="0070C0"/>
                </a:solidFill>
              </a:rPr>
              <a:t>tables</a:t>
            </a: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sz="2000" b="1" dirty="0" smtClean="0">
                <a:solidFill>
                  <a:srgbClr val="0070C0"/>
                </a:solidFill>
              </a:rPr>
              <a:t>Small entry level for Selenium users</a:t>
            </a: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Reduce amount of code (remove waits, log </a:t>
            </a:r>
            <a:r>
              <a:rPr lang="en-US" sz="2000" b="1" dirty="0" smtClean="0">
                <a:solidFill>
                  <a:srgbClr val="0070C0"/>
                </a:solidFill>
              </a:rPr>
              <a:t>steps, use complex elements </a:t>
            </a:r>
            <a:r>
              <a:rPr lang="en-US" sz="2000" b="1" dirty="0">
                <a:solidFill>
                  <a:srgbClr val="0070C0"/>
                </a:solidFill>
              </a:rPr>
              <a:t>etc</a:t>
            </a:r>
            <a:r>
              <a:rPr lang="en-US" sz="2000" b="1" dirty="0" smtClean="0">
                <a:solidFill>
                  <a:srgbClr val="0070C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666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SELLING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579" y="947621"/>
            <a:ext cx="862071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Increase legacy Selenium projects quality with minimum effort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Just few minutes to switch Selenium projects to JDI Light</a:t>
            </a:r>
          </a:p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Improve </a:t>
            </a:r>
            <a:r>
              <a:rPr lang="en-US" sz="2400" b="1" dirty="0">
                <a:solidFill>
                  <a:srgbClr val="0070C0"/>
                </a:solidFill>
              </a:rPr>
              <a:t>Quality of </a:t>
            </a:r>
            <a:r>
              <a:rPr lang="en-US" sz="2400" b="1" dirty="0" smtClean="0">
                <a:solidFill>
                  <a:srgbClr val="0070C0"/>
                </a:solidFill>
              </a:rPr>
              <a:t>legacy and new projects </a:t>
            </a:r>
            <a:r>
              <a:rPr lang="en-US" sz="2400" b="1" dirty="0">
                <a:solidFill>
                  <a:srgbClr val="0070C0"/>
                </a:solidFill>
              </a:rPr>
              <a:t>developed by EPAM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Stable tests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Enriched standard Selenium elements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New complex elements like Form, Page, Dropdown etc.</a:t>
            </a:r>
            <a:endParaRPr lang="en-US" sz="2000" dirty="0"/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Integrated detailed logging and reporting</a:t>
            </a:r>
          </a:p>
          <a:p>
            <a:pPr defTabSz="457178">
              <a:lnSpc>
                <a:spcPct val="150000"/>
              </a:lnSpc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Increase </a:t>
            </a:r>
            <a:r>
              <a:rPr lang="en-US" sz="2400" b="1" dirty="0">
                <a:solidFill>
                  <a:srgbClr val="0070C0"/>
                </a:solidFill>
              </a:rPr>
              <a:t>Client satisfaction and comeback </a:t>
            </a:r>
            <a:r>
              <a:rPr lang="en-US" sz="2400" b="1" dirty="0" smtClean="0">
                <a:solidFill>
                  <a:srgbClr val="0070C0"/>
                </a:solidFill>
              </a:rPr>
              <a:t>ratio</a:t>
            </a:r>
          </a:p>
          <a:p>
            <a:pPr defTabSz="457178">
              <a:lnSpc>
                <a:spcPct val="150000"/>
              </a:lnSpc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Wide potential market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High impact on legacy Selenium projects (</a:t>
            </a:r>
            <a:r>
              <a:rPr lang="en-US" sz="2000" dirty="0" smtClean="0">
                <a:solidFill>
                  <a:srgbClr val="FF0000"/>
                </a:solidFill>
              </a:rPr>
              <a:t>~20%?</a:t>
            </a:r>
            <a:r>
              <a:rPr lang="en-US" sz="2000" dirty="0" smtClean="0"/>
              <a:t> in </a:t>
            </a:r>
            <a:r>
              <a:rPr lang="en-US" sz="2000" dirty="0" err="1" smtClean="0"/>
              <a:t>Epam</a:t>
            </a:r>
            <a:r>
              <a:rPr lang="en-US" sz="2000" dirty="0" smtClean="0"/>
              <a:t>)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Any Web UI projects in EPAM (more than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0%? </a:t>
            </a:r>
            <a:r>
              <a:rPr lang="en-US" sz="2000" dirty="0" smtClean="0"/>
              <a:t>projects)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Any </a:t>
            </a:r>
            <a:r>
              <a:rPr lang="en-US" sz="2000" dirty="0" smtClean="0"/>
              <a:t>Web UI projects out of EPAM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1" y="1921162"/>
            <a:ext cx="2994484" cy="2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5216"/>
            <a:ext cx="9118600" cy="13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Test Automation engineer</a:t>
            </a:r>
          </a:p>
          <a:p>
            <a:pPr marL="0" indent="0">
              <a:buNone/>
            </a:pPr>
            <a:r>
              <a:rPr lang="en-US" dirty="0" smtClean="0"/>
              <a:t>0.5 </a:t>
            </a:r>
            <a:r>
              <a:rPr lang="en-US" dirty="0"/>
              <a:t>Tech Writer/Marketing/Community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EXPECTED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3882" y="3924398"/>
            <a:ext cx="62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https://github.com/jdi-testing/jdi-light</a:t>
            </a:r>
            <a:r>
              <a:rPr lang="en-US" sz="2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4826"/>
            <a:ext cx="491288" cy="491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5" y="5998140"/>
            <a:ext cx="475490" cy="475490"/>
          </a:xfrm>
          <a:prstGeom prst="rect">
            <a:avLst/>
          </a:prstGeom>
        </p:spPr>
      </p:pic>
      <p:sp>
        <p:nvSpPr>
          <p:cNvPr id="8" name="Content Placeholder 12"/>
          <p:cNvSpPr txBox="1">
            <a:spLocks/>
          </p:cNvSpPr>
          <p:nvPr/>
        </p:nvSpPr>
        <p:spPr>
          <a:xfrm>
            <a:off x="1543882" y="5991617"/>
            <a:ext cx="4899485" cy="5892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2060"/>
                </a:solidFill>
              </a:rPr>
              <a:t>https://vk.com/jdi_framework </a:t>
            </a:r>
          </a:p>
        </p:txBody>
      </p:sp>
      <p:sp>
        <p:nvSpPr>
          <p:cNvPr id="9" name="Content Placeholder 12"/>
          <p:cNvSpPr txBox="1">
            <a:spLocks/>
          </p:cNvSpPr>
          <p:nvPr/>
        </p:nvSpPr>
        <p:spPr>
          <a:xfrm>
            <a:off x="1543882" y="4750883"/>
            <a:ext cx="3285836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2060"/>
                </a:solidFill>
                <a:hlinkClick r:id="rId5"/>
              </a:rPr>
              <a:t>http://jdi.epam.com</a:t>
            </a:r>
            <a:r>
              <a:rPr lang="en-US" sz="2400" u="sng" dirty="0" smtClean="0">
                <a:solidFill>
                  <a:srgbClr val="002060"/>
                </a:solidFill>
                <a:hlinkClick r:id="rId5"/>
              </a:rPr>
              <a:t>/</a:t>
            </a:r>
            <a:r>
              <a:rPr lang="en-US" sz="2400" u="sng" dirty="0" smtClean="0">
                <a:solidFill>
                  <a:srgbClr val="002060"/>
                </a:solidFill>
              </a:rPr>
              <a:t> 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469715"/>
            <a:ext cx="501906" cy="475490"/>
          </a:xfrm>
          <a:prstGeom prst="rect">
            <a:avLst/>
          </a:prstGeom>
        </p:spPr>
      </p:pic>
      <p:sp>
        <p:nvSpPr>
          <p:cNvPr id="11" name="Content Placeholder 12"/>
          <p:cNvSpPr txBox="1">
            <a:spLocks/>
          </p:cNvSpPr>
          <p:nvPr/>
        </p:nvSpPr>
        <p:spPr>
          <a:xfrm>
            <a:off x="1543882" y="5471074"/>
            <a:ext cx="7817993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002060"/>
                </a:solidFill>
              </a:rPr>
              <a:t>https://www.facebook.com/groups/jdi.framework/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21" y="3773177"/>
            <a:ext cx="787045" cy="7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42662</TotalTime>
  <Words>249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Bauhaus 93</vt:lpstr>
      <vt:lpstr>Calibri</vt:lpstr>
      <vt:lpstr>Calibri Light</vt:lpstr>
      <vt:lpstr>Trebuchet MS</vt:lpstr>
      <vt:lpstr>Wingdings</vt:lpstr>
      <vt:lpstr>Office Theme</vt:lpstr>
      <vt:lpstr>1_Office Theme</vt:lpstr>
      <vt:lpstr>JDI light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370</cp:revision>
  <dcterms:created xsi:type="dcterms:W3CDTF">2016-08-29T09:02:22Z</dcterms:created>
  <dcterms:modified xsi:type="dcterms:W3CDTF">2018-06-30T16:22:07Z</dcterms:modified>
</cp:coreProperties>
</file>