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0"/>
  </p:notesMasterIdLst>
  <p:sldIdLst>
    <p:sldId id="578" r:id="rId3"/>
    <p:sldId id="642" r:id="rId4"/>
    <p:sldId id="522" r:id="rId5"/>
    <p:sldId id="628" r:id="rId6"/>
    <p:sldId id="596" r:id="rId7"/>
    <p:sldId id="637" r:id="rId8"/>
    <p:sldId id="634" r:id="rId9"/>
    <p:sldId id="635" r:id="rId10"/>
    <p:sldId id="648" r:id="rId11"/>
    <p:sldId id="639" r:id="rId12"/>
    <p:sldId id="636" r:id="rId13"/>
    <p:sldId id="641" r:id="rId14"/>
    <p:sldId id="649" r:id="rId15"/>
    <p:sldId id="629" r:id="rId16"/>
    <p:sldId id="645" r:id="rId17"/>
    <p:sldId id="646" r:id="rId18"/>
    <p:sldId id="6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C00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6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1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6105236"/>
            <a:ext cx="722117" cy="7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67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91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3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9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3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13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3" y="171450"/>
            <a:ext cx="940964" cy="9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7" r:id="rId3"/>
    <p:sldLayoutId id="2147483663" r:id="rId4"/>
    <p:sldLayoutId id="2147483652" r:id="rId5"/>
    <p:sldLayoutId id="2147483660" r:id="rId6"/>
    <p:sldLayoutId id="2147483654" r:id="rId7"/>
    <p:sldLayoutId id="2147483666" r:id="rId8"/>
    <p:sldLayoutId id="21474836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i-testing/jdi-ligh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464" y="6218726"/>
            <a:ext cx="3612625" cy="539461"/>
          </a:xfrm>
          <a:prstGeom prst="rect">
            <a:avLst/>
          </a:prstGeom>
          <a:noFill/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2 September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66291" y="1967345"/>
            <a:ext cx="7205482" cy="193920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0" i="1" dirty="0">
                <a:solidFill>
                  <a:srgbClr val="002060"/>
                </a:solidFill>
                <a:latin typeface="Bauhaus 93" panose="04030905020B02020C02" pitchFamily="82" charset="0"/>
              </a:rPr>
              <a:t>JDI</a:t>
            </a:r>
            <a:r>
              <a:rPr lang="en-US" sz="14000" i="1" dirty="0" smtClean="0">
                <a:solidFill>
                  <a:srgbClr val="002060"/>
                </a:solidFill>
                <a:latin typeface="Bauhaus 93" panose="04030905020B02020C02" pitchFamily="82" charset="0"/>
              </a:rPr>
              <a:t> </a:t>
            </a:r>
            <a:r>
              <a:rPr lang="en-US" sz="14000" i="1" dirty="0" smtClean="0">
                <a:latin typeface="Bauhaus 93" panose="04030905020B02020C02" pitchFamily="82" charset="0"/>
              </a:rPr>
              <a:t>LIGHT</a:t>
            </a:r>
            <a:endParaRPr lang="en-US" sz="14000" i="1" dirty="0">
              <a:latin typeface="Bauhaus 93" panose="04030905020B02020C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927" y="4222415"/>
            <a:ext cx="9430328" cy="840221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smtClean="0">
                <a:solidFill>
                  <a:schemeClr val="bg1"/>
                </a:solidFill>
                <a:latin typeface="+mn-lt"/>
              </a:rPr>
              <a:t>THE LIGHT SIDE OF JDI</a:t>
            </a:r>
            <a:endParaRPr lang="en-US" sz="4800" b="1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6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403927"/>
            <a:ext cx="6079836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List&lt;Section&gt; = Elements in JDI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43345" y="2050472"/>
            <a:ext cx="5440219" cy="4110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T </a:t>
            </a:r>
            <a:r>
              <a:rPr lang="en-US" sz="2400" dirty="0">
                <a:solidFill>
                  <a:srgbClr val="0070C0"/>
                </a:solidFill>
              </a:rPr>
              <a:t>get</a:t>
            </a:r>
            <a:r>
              <a:rPr lang="en-US" sz="2400" dirty="0"/>
              <a:t>(String </a:t>
            </a:r>
            <a:r>
              <a:rPr lang="en-US" sz="2400" dirty="0" smtClean="0"/>
              <a:t>name/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MapArray</a:t>
            </a:r>
            <a:r>
              <a:rPr lang="en-US" sz="2400" dirty="0" smtClean="0"/>
              <a:t>&lt;String</a:t>
            </a:r>
            <a:r>
              <a:rPr lang="en-US" sz="2400" dirty="0"/>
              <a:t>, T&gt; </a:t>
            </a:r>
            <a:r>
              <a:rPr lang="en-US" sz="2400" dirty="0" err="1">
                <a:solidFill>
                  <a:srgbClr val="0070C0"/>
                </a:solidFill>
              </a:rPr>
              <a:t>getMap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List&lt;E&gt; </a:t>
            </a:r>
            <a:r>
              <a:rPr lang="en-US" sz="2400" dirty="0" err="1">
                <a:solidFill>
                  <a:srgbClr val="0070C0"/>
                </a:solidFill>
              </a:rPr>
              <a:t>asData</a:t>
            </a:r>
            <a:r>
              <a:rPr lang="en-US" sz="2400" dirty="0"/>
              <a:t>(Class&lt;E&gt; </a:t>
            </a:r>
            <a:r>
              <a:rPr lang="en-US" sz="2400" dirty="0" err="1"/>
              <a:t>entityClass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169604" y="2050473"/>
            <a:ext cx="5708359" cy="1394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Section by name/index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all elements as Map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All elements as List of Sections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3795488"/>
            <a:ext cx="4443562" cy="37670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69604" y="3601524"/>
            <a:ext cx="548002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>
                <a:solidFill>
                  <a:srgbClr val="C00000"/>
                </a:solidFill>
              </a:rPr>
              <a:t>SearchResult</a:t>
            </a:r>
            <a:r>
              <a:rPr lang="en-US" sz="2400" dirty="0" smtClean="0"/>
              <a:t> extends Section {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@Title 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Label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label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	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Link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link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Text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description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" y="6256770"/>
            <a:ext cx="4895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COMPLEX ELEMENTS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64944" y="1423178"/>
            <a:ext cx="7151255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Dropdown = JDI Dropdown/</a:t>
            </a:r>
            <a:r>
              <a:rPr lang="en-US" dirty="0" err="1" smtClean="0"/>
              <a:t>DropList</a:t>
            </a:r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64943" y="5266567"/>
            <a:ext cx="7401026" cy="560394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Dropdown colors = dropdown(“.colors”)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255" y="1540668"/>
            <a:ext cx="2840725" cy="2087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54" y="3928077"/>
            <a:ext cx="2705971" cy="1701248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664943" y="2341523"/>
            <a:ext cx="5768451" cy="274357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JDropdown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7030A0"/>
                </a:solidFill>
              </a:rPr>
              <a:t>root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".</a:t>
            </a:r>
            <a:r>
              <a:rPr lang="en-US" dirty="0" smtClean="0">
                <a:solidFill>
                  <a:srgbClr val="00B050"/>
                </a:solidFill>
              </a:rPr>
              <a:t>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7030A0"/>
                </a:solidFill>
              </a:rPr>
              <a:t>value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rgbClr val="00B050"/>
                </a:solidFill>
              </a:rPr>
              <a:t>.value"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rgbClr val="7030A0"/>
                </a:solidFill>
              </a:rPr>
              <a:t>list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rgbClr val="00B050"/>
                </a:solidFill>
              </a:rPr>
              <a:t>li"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rgbClr val="7030A0"/>
                </a:solidFill>
              </a:rPr>
              <a:t>expand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</a:t>
            </a:r>
            <a:r>
              <a:rPr lang="en-US" dirty="0">
                <a:solidFill>
                  <a:srgbClr val="00B050"/>
                </a:solidFill>
              </a:rPr>
              <a:t>".caret"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public Dropdown colors</a:t>
            </a:r>
          </a:p>
        </p:txBody>
      </p:sp>
    </p:spTree>
    <p:extLst>
      <p:ext uri="{BB962C8B-B14F-4D97-AF65-F5344CB8AC3E}">
        <p14:creationId xmlns:p14="http://schemas.microsoft.com/office/powerpoint/2010/main" val="128844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Forms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67" y="1469942"/>
            <a:ext cx="761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UserData</a:t>
            </a:r>
            <a:r>
              <a:rPr lang="en-US" sz="2400" dirty="0" smtClean="0"/>
              <a:t> </a:t>
            </a:r>
            <a:r>
              <a:rPr lang="en-US" sz="2400" dirty="0"/>
              <a:t>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smtClean="0"/>
              <a:t>Form</a:t>
            </a:r>
            <a:r>
              <a:rPr lang="en-US" sz="2400" dirty="0" smtClean="0"/>
              <a:t>&lt;User&gt; {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	 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“#</a:t>
            </a:r>
            <a:r>
              <a:rPr lang="en-US" sz="2400" dirty="0">
                <a:solidFill>
                  <a:srgbClr val="1E9660"/>
                </a:solidFill>
              </a:rPr>
              <a:t>Description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 </a:t>
            </a:r>
            <a:r>
              <a:rPr lang="en-US" sz="2400" b="1" dirty="0" err="1" smtClean="0">
                <a:solidFill>
                  <a:srgbClr val="0070C0"/>
                </a:solidFill>
              </a:rPr>
              <a:t>TextArea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7162800" y="1469942"/>
            <a:ext cx="5029200" cy="2397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i="1" dirty="0" smtClean="0"/>
              <a:t>User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extends Data&lt;User&gt;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name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“Roman</a:t>
            </a:r>
            <a:r>
              <a:rPr lang="en-US" sz="2400" dirty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“Iovlev”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“Lorem ipsum”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81775" y="2105025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1774" y="2441302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81774" y="2798770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19"/>
          <p:cNvSpPr txBox="1">
            <a:spLocks/>
          </p:cNvSpPr>
          <p:nvPr/>
        </p:nvSpPr>
        <p:spPr>
          <a:xfrm>
            <a:off x="579667" y="3970642"/>
            <a:ext cx="5556912" cy="20333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fill</a:t>
            </a:r>
            <a:r>
              <a:rPr lang="en-US" sz="2400" dirty="0"/>
              <a:t>(user)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submit</a:t>
            </a:r>
            <a:r>
              <a:rPr lang="en-US" sz="2400" dirty="0"/>
              <a:t>(user)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verify</a:t>
            </a:r>
            <a:r>
              <a:rPr lang="en-US" sz="2400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check</a:t>
            </a:r>
            <a:r>
              <a:rPr lang="en-US" sz="2400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User </a:t>
            </a:r>
            <a:r>
              <a:rPr lang="en-US" sz="2400" dirty="0" err="1"/>
              <a:t>user</a:t>
            </a:r>
            <a:r>
              <a:rPr lang="en-US" sz="2400" dirty="0"/>
              <a:t> = </a:t>
            </a: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asEntity</a:t>
            </a:r>
            <a:r>
              <a:rPr lang="en-US" sz="2400" dirty="0"/>
              <a:t>(</a:t>
            </a:r>
            <a:r>
              <a:rPr lang="en-US" sz="2400" dirty="0" err="1"/>
              <a:t>User.class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30" y="3565142"/>
            <a:ext cx="3549341" cy="24169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37137" y="4141757"/>
            <a:ext cx="1587612" cy="463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59440" y="5637906"/>
            <a:ext cx="601326" cy="36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37137" y="4105018"/>
            <a:ext cx="3223629" cy="2007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73154" y="4126846"/>
            <a:ext cx="1587612" cy="463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6313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Css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B050"/>
                </a:solidFill>
              </a:rPr>
              <a:t>"#users-table"</a:t>
            </a:r>
            <a:r>
              <a:rPr lang="en-US" sz="2800" dirty="0"/>
              <a:t>) public </a:t>
            </a:r>
            <a:r>
              <a:rPr lang="en-US" sz="2800" dirty="0">
                <a:solidFill>
                  <a:srgbClr val="7030A0"/>
                </a:solidFill>
              </a:rPr>
              <a:t>Table</a:t>
            </a:r>
            <a:r>
              <a:rPr lang="en-US" sz="2800" dirty="0"/>
              <a:t> users;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202425"/>
            <a:ext cx="5896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row(</a:t>
            </a:r>
            <a:r>
              <a:rPr lang="en-US" sz="2400" dirty="0" err="1" smtClean="0"/>
              <a:t>int</a:t>
            </a:r>
            <a:r>
              <a:rPr lang="en-US" sz="2400" dirty="0" smtClean="0"/>
              <a:t>) row(String) </a:t>
            </a:r>
          </a:p>
          <a:p>
            <a:r>
              <a:rPr lang="en-US" sz="2400" dirty="0" smtClean="0"/>
              <a:t>column(</a:t>
            </a:r>
            <a:r>
              <a:rPr lang="en-US" sz="2400" dirty="0" err="1" smtClean="0"/>
              <a:t>int</a:t>
            </a:r>
            <a:r>
              <a:rPr lang="en-US" sz="2400" dirty="0" smtClean="0"/>
              <a:t>) column(String</a:t>
            </a:r>
            <a:r>
              <a:rPr lang="en-US" sz="2400" dirty="0"/>
              <a:t>)</a:t>
            </a:r>
          </a:p>
          <a:p>
            <a:r>
              <a:rPr lang="en-US" sz="2400" dirty="0" err="1" smtClean="0"/>
              <a:t>webRow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  <a:r>
              <a:rPr lang="en-US" sz="2400" dirty="0" err="1" smtClean="0"/>
              <a:t>webRow</a:t>
            </a:r>
            <a:r>
              <a:rPr lang="en-US" sz="2400" dirty="0" smtClean="0"/>
              <a:t>(String</a:t>
            </a:r>
            <a:r>
              <a:rPr lang="en-US" sz="2400" dirty="0"/>
              <a:t>)</a:t>
            </a:r>
          </a:p>
          <a:p>
            <a:r>
              <a:rPr lang="en-US" sz="2400" dirty="0" err="1" smtClean="0"/>
              <a:t>webColumn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  <a:r>
              <a:rPr lang="en-US" sz="2400" dirty="0" err="1" smtClean="0"/>
              <a:t>webColumn</a:t>
            </a:r>
            <a:r>
              <a:rPr lang="en-US" sz="2400" dirty="0" smtClean="0"/>
              <a:t>(String</a:t>
            </a:r>
            <a:r>
              <a:rPr lang="en-US" sz="2400" dirty="0"/>
              <a:t>)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ize()</a:t>
            </a:r>
          </a:p>
          <a:p>
            <a:r>
              <a:rPr lang="en-US" sz="2400" dirty="0" smtClean="0"/>
              <a:t>cell()</a:t>
            </a:r>
          </a:p>
          <a:p>
            <a:r>
              <a:rPr lang="en-US" sz="2400" dirty="0" err="1" smtClean="0"/>
              <a:t>webCell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JDI </a:t>
            </a:r>
            <a:r>
              <a:rPr lang="en-US" dirty="0" smtClean="0"/>
              <a:t>LIGHT HIGHLIGHTS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9649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Suitable for legacy projects with thousands of Selenium tests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/>
              <a:t>No special knowledge from Selenium engineers required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Increase test runs stability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Reduce amount of code (remove waits, log steps etc.)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Decrease effort on test runs results analysis (logging, stability)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43127" y="2365957"/>
            <a:ext cx="13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10-20%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3127" y="2866094"/>
            <a:ext cx="13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20-50</a:t>
            </a:r>
            <a:r>
              <a:rPr lang="en-US" sz="2800" dirty="0"/>
              <a:t>%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98" y="3927432"/>
            <a:ext cx="1561822" cy="1468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3236" y="5876219"/>
            <a:ext cx="5896166" cy="4801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u="sng">
                <a:solidFill>
                  <a:srgbClr val="00206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hlinkClick r:id="rId3"/>
              </a:rPr>
              <a:t>https://github.com/jdi-testing/jdi-light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6" y="5829963"/>
            <a:ext cx="756219" cy="6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PRODUCTS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9045" y="1116581"/>
            <a:ext cx="578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</a:t>
            </a:r>
            <a:r>
              <a:rPr lang="en-US" sz="2800" u="sng" dirty="0" smtClean="0">
                <a:solidFill>
                  <a:srgbClr val="002060"/>
                </a:solidFill>
              </a:rPr>
              <a:t>github.com/epam/jdi</a:t>
            </a:r>
            <a:endParaRPr lang="en-US" sz="2800" u="sng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0359" y="1950784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https://github.com/jdi-testing/jdi-2.0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0359" y="2847392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https://github.com/jdi-testing/jdi-light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0" y="1057350"/>
            <a:ext cx="701782" cy="7032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9" y="1891553"/>
            <a:ext cx="701782" cy="7032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9" y="2788161"/>
            <a:ext cx="701782" cy="70323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233978" y="1061747"/>
            <a:ext cx="4437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original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36973" y="1935162"/>
            <a:ext cx="380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2.0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229599" y="2824357"/>
            <a:ext cx="3907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Light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9044" y="15782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Since 2015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29043" y="236552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Autumn 2017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9043" y="3300136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Spring 2018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515981" y="3761801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</a:t>
            </a:r>
            <a:r>
              <a:rPr lang="en-US" sz="2800" u="sng" dirty="0" smtClean="0">
                <a:solidFill>
                  <a:srgbClr val="002060"/>
                </a:solidFill>
              </a:rPr>
              <a:t>github.com/jdi-testing/jdi-http</a:t>
            </a:r>
            <a:endParaRPr lang="en-US" sz="2800" u="sng" dirty="0">
              <a:solidFill>
                <a:srgbClr val="00206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1" y="3702570"/>
            <a:ext cx="701782" cy="70323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236973" y="3700246"/>
            <a:ext cx="3907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Dark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33421" y="4581497"/>
            <a:ext cx="7196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https://github.com/jdi-testing/jdi-flash-pages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1" y="4522266"/>
            <a:ext cx="701782" cy="70323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251371" y="4475485"/>
            <a:ext cx="3501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Flash Pages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42105" y="5034241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Spring 2018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529043" y="5495906"/>
            <a:ext cx="6798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https://github.com/jdi-testing/jdi-lightsaber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3" y="5436675"/>
            <a:ext cx="701782" cy="703235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251371" y="5441429"/>
            <a:ext cx="3907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</a:t>
            </a:r>
            <a:r>
              <a:rPr lang="en-US" sz="3200" dirty="0" err="1" smtClean="0"/>
              <a:t>LightSaber</a:t>
            </a:r>
            <a:endParaRPr lang="en-US" sz="32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515981" y="4204755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Autumn 2017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93964" y="6014729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Since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40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30414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12:15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Cloud Mobile Services (мастеркласс) Максим Мещеряков </a:t>
            </a:r>
            <a:br>
              <a:rPr lang="ru-RU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13: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JDI Light (мастеркласс) Роман Иовлев</a:t>
            </a:r>
            <a:r>
              <a:rPr lang="ru-RU" sz="2800" dirty="0"/>
              <a:t> </a:t>
            </a:r>
            <a:br>
              <a:rPr lang="ru-RU" sz="2800" dirty="0"/>
            </a:br>
            <a:r>
              <a:rPr lang="ru-RU" sz="2800" dirty="0" smtClean="0"/>
              <a:t>14:</a:t>
            </a:r>
            <a:r>
              <a:rPr lang="en-US" sz="2800" dirty="0"/>
              <a:t>4</a:t>
            </a:r>
            <a:r>
              <a:rPr lang="ru-RU" sz="2800" dirty="0" smtClean="0"/>
              <a:t>5 </a:t>
            </a:r>
            <a:r>
              <a:rPr lang="ru-RU" sz="2800" dirty="0">
                <a:solidFill>
                  <a:srgbClr val="00B050"/>
                </a:solidFill>
              </a:rPr>
              <a:t>JDI Dark (мастеркласс) </a:t>
            </a:r>
            <a:r>
              <a:rPr lang="ru-RU" sz="2800" dirty="0"/>
              <a:t>Юля Атласова </a:t>
            </a:r>
            <a:br>
              <a:rPr lang="ru-RU" sz="2800" dirty="0"/>
            </a:br>
            <a:r>
              <a:rPr lang="ru-RU" sz="2800" dirty="0" smtClean="0"/>
              <a:t>15:</a:t>
            </a:r>
            <a:r>
              <a:rPr lang="en-US" sz="2800" dirty="0" smtClean="0"/>
              <a:t>4</a:t>
            </a:r>
            <a:r>
              <a:rPr lang="ru-RU" sz="2800" dirty="0" smtClean="0"/>
              <a:t>5 </a:t>
            </a:r>
            <a:r>
              <a:rPr lang="ru-RU" sz="2800" dirty="0">
                <a:solidFill>
                  <a:srgbClr val="00B050"/>
                </a:solidFill>
              </a:rPr>
              <a:t>Как использовать возможности JDI (стабильность, логирование) в своем фреймворке для автотестов</a:t>
            </a:r>
            <a:r>
              <a:rPr lang="ru-RU" sz="2800" dirty="0"/>
              <a:t> (Презентация) - Алексей Платковский </a:t>
            </a:r>
            <a:br>
              <a:rPr lang="ru-RU" sz="2800" dirty="0"/>
            </a:br>
            <a:r>
              <a:rPr lang="ru-RU" sz="2800" dirty="0" smtClean="0"/>
              <a:t>16:</a:t>
            </a:r>
            <a:r>
              <a:rPr lang="en-US" sz="2800" dirty="0" smtClean="0"/>
              <a:t>4</a:t>
            </a:r>
            <a:r>
              <a:rPr lang="ru-RU" sz="2800" dirty="0" smtClean="0"/>
              <a:t>5 </a:t>
            </a:r>
            <a:r>
              <a:rPr lang="ru-RU" sz="2800" dirty="0">
                <a:solidFill>
                  <a:srgbClr val="00B050"/>
                </a:solidFill>
              </a:rPr>
              <a:t>Аукцион по автоматизации</a:t>
            </a:r>
            <a:r>
              <a:rPr lang="ru-RU" sz="2800" dirty="0"/>
              <a:t> - Алексей Гирин/Алексей Платковский </a:t>
            </a:r>
            <a:br>
              <a:rPr lang="ru-RU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JDI </a:t>
            </a:r>
            <a:r>
              <a:rPr lang="en-US" dirty="0" smtClean="0"/>
              <a:t>STAGE</a:t>
            </a:r>
            <a:r>
              <a:rPr lang="ru-RU" dirty="0" smtClean="0"/>
              <a:t> – 2 </a:t>
            </a:r>
            <a:r>
              <a:rPr lang="en-US" dirty="0" smtClean="0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172616"/>
            <a:ext cx="3048000" cy="30543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6" y="4576297"/>
            <a:ext cx="524596" cy="524596"/>
          </a:xfrm>
          <a:prstGeom prst="rect">
            <a:avLst/>
          </a:prstGeom>
        </p:spPr>
      </p:pic>
      <p:sp>
        <p:nvSpPr>
          <p:cNvPr id="17" name="Content Placeholder 12"/>
          <p:cNvSpPr txBox="1">
            <a:spLocks/>
          </p:cNvSpPr>
          <p:nvPr/>
        </p:nvSpPr>
        <p:spPr>
          <a:xfrm>
            <a:off x="1539652" y="4631536"/>
            <a:ext cx="4899485" cy="5892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2060"/>
                </a:solidFill>
              </a:rPr>
              <a:t>https://vk.com/jdi_framework </a:t>
            </a:r>
          </a:p>
        </p:txBody>
      </p:sp>
      <p:sp>
        <p:nvSpPr>
          <p:cNvPr id="24" name="Content Placeholder 12"/>
          <p:cNvSpPr txBox="1">
            <a:spLocks/>
          </p:cNvSpPr>
          <p:nvPr/>
        </p:nvSpPr>
        <p:spPr>
          <a:xfrm>
            <a:off x="1568796" y="5198711"/>
            <a:ext cx="3606460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2060"/>
                </a:solidFill>
              </a:rPr>
              <a:t>http://jdi.epam.com/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36" y="5831754"/>
            <a:ext cx="553740" cy="524596"/>
          </a:xfrm>
          <a:prstGeom prst="rect">
            <a:avLst/>
          </a:prstGeom>
        </p:spPr>
      </p:pic>
      <p:sp>
        <p:nvSpPr>
          <p:cNvPr id="27" name="Content Placeholder 12"/>
          <p:cNvSpPr txBox="1">
            <a:spLocks/>
          </p:cNvSpPr>
          <p:nvPr/>
        </p:nvSpPr>
        <p:spPr>
          <a:xfrm>
            <a:off x="1568795" y="5794266"/>
            <a:ext cx="7774661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https://www.facebook.com/groups/jdi.framework/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6" y="5220798"/>
            <a:ext cx="512878" cy="512878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48" y="1178031"/>
            <a:ext cx="3064681" cy="288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61" y="1172616"/>
            <a:ext cx="3064681" cy="2923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3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6073" y="5702955"/>
            <a:ext cx="13743709" cy="173113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061369" y="2271553"/>
            <a:ext cx="4941455" cy="165576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Chief QA Automation</a:t>
            </a:r>
            <a:endParaRPr lang="ru-RU" sz="2800" dirty="0" smtClean="0"/>
          </a:p>
          <a:p>
            <a:pPr algn="l"/>
            <a:r>
              <a:rPr lang="en-US" sz="2800" dirty="0" smtClean="0"/>
              <a:t>In Testing </a:t>
            </a:r>
            <a:r>
              <a:rPr lang="en-US" sz="2800" smtClean="0"/>
              <a:t>more than </a:t>
            </a:r>
            <a:r>
              <a:rPr lang="en-US" sz="2800" dirty="0" smtClean="0"/>
              <a:t>13 years</a:t>
            </a:r>
          </a:p>
          <a:p>
            <a:pPr algn="l"/>
            <a:r>
              <a:rPr lang="en-US" sz="2800" dirty="0" smtClean="0"/>
              <a:t>In Testing Automation 11 years</a:t>
            </a:r>
            <a:endParaRPr lang="ru-RU" sz="2800" dirty="0"/>
          </a:p>
        </p:txBody>
      </p:sp>
      <p:sp>
        <p:nvSpPr>
          <p:cNvPr id="10" name="Oval 9"/>
          <p:cNvSpPr/>
          <p:nvPr/>
        </p:nvSpPr>
        <p:spPr>
          <a:xfrm>
            <a:off x="8262623" y="1763230"/>
            <a:ext cx="2733368" cy="2733368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61368" y="1542525"/>
            <a:ext cx="3011867" cy="44529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/>
              <a:t>ROMAN IOVLEV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4867" y="1735565"/>
            <a:ext cx="3279505" cy="2723579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1543212"/>
            <a:ext cx="3532879" cy="3690773"/>
          </a:xfrm>
          <a:prstGeom prst="rect">
            <a:avLst/>
          </a:prstGeom>
        </p:spPr>
      </p:pic>
      <p:sp>
        <p:nvSpPr>
          <p:cNvPr id="15" name="Content Placeholder 12"/>
          <p:cNvSpPr txBox="1">
            <a:spLocks/>
          </p:cNvSpPr>
          <p:nvPr/>
        </p:nvSpPr>
        <p:spPr>
          <a:xfrm>
            <a:off x="1690574" y="4183717"/>
            <a:ext cx="2552609" cy="5224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roman.Iovlev</a:t>
            </a:r>
            <a:endParaRPr lang="en-US" sz="3200" dirty="0"/>
          </a:p>
        </p:txBody>
      </p:sp>
      <p:pic>
        <p:nvPicPr>
          <p:cNvPr id="16" name="Content Placeholder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9" y="4203632"/>
            <a:ext cx="502568" cy="502568"/>
          </a:xfrm>
          <a:prstGeom prst="rect">
            <a:avLst/>
          </a:prstGeom>
        </p:spPr>
      </p:pic>
      <p:pic>
        <p:nvPicPr>
          <p:cNvPr id="17" name="Content Placeholder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9" y="4804067"/>
            <a:ext cx="480830" cy="480830"/>
          </a:xfrm>
          <a:prstGeom prst="rect">
            <a:avLst/>
          </a:prstGeom>
        </p:spPr>
      </p:pic>
      <p:sp>
        <p:nvSpPr>
          <p:cNvPr id="18" name="Content Placeholder 12"/>
          <p:cNvSpPr txBox="1">
            <a:spLocks/>
          </p:cNvSpPr>
          <p:nvPr/>
        </p:nvSpPr>
        <p:spPr>
          <a:xfrm>
            <a:off x="1690574" y="4724798"/>
            <a:ext cx="4818289" cy="5600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roman.Iovlev.jdi@gmail.com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53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745" y="2225676"/>
            <a:ext cx="10363200" cy="2387600"/>
          </a:xfrm>
        </p:spPr>
        <p:txBody>
          <a:bodyPr/>
          <a:lstStyle/>
          <a:p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JDI </a:t>
            </a:r>
            <a:r>
              <a:rPr lang="en-US" sz="14000" i="1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l</a:t>
            </a:r>
            <a:r>
              <a:rPr lang="en-US" sz="14000" i="1" dirty="0" smtClean="0">
                <a:solidFill>
                  <a:srgbClr val="F29C00"/>
                </a:solidFill>
                <a:latin typeface="Bauhaus 93" panose="04030905020B02020C02" pitchFamily="82" charset="0"/>
              </a:rPr>
              <a:t>i</a:t>
            </a:r>
            <a:r>
              <a:rPr lang="en-US" sz="14000" i="1" dirty="0" smtClean="0">
                <a:solidFill>
                  <a:schemeClr val="accent6">
                    <a:lumMod val="75000"/>
                  </a:schemeClr>
                </a:solidFill>
                <a:latin typeface="Bauhaus 93" panose="04030905020B02020C02" pitchFamily="82" charset="0"/>
              </a:rPr>
              <a:t>g</a:t>
            </a:r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h</a:t>
            </a:r>
            <a:r>
              <a:rPr lang="en-US" sz="14000" i="1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t</a:t>
            </a:r>
            <a:endParaRPr lang="en-US" sz="14000" i="1" dirty="0">
              <a:solidFill>
                <a:srgbClr val="7030A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TO USE </a:t>
            </a:r>
            <a:r>
              <a:rPr lang="en-US" dirty="0" smtClean="0">
                <a:solidFill>
                  <a:schemeClr val="tx1"/>
                </a:solidFill>
              </a:rPr>
              <a:t>SELENIUM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1068523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Turn to the Light side. Switch your framework with thousands of Selenium tests to JDI Light in minutes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Achieve immediate profit: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Log all Web elements actions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Increase tests endurance (no waits, no flaky fails)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Get new features from your common </a:t>
            </a:r>
            <a:r>
              <a:rPr lang="en-US" sz="2800" dirty="0" err="1" smtClean="0"/>
              <a:t>WebElements</a:t>
            </a:r>
            <a:endParaRPr lang="en-US" sz="2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Auto-download WebDriver feature. Use latest or specific driver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One command cascade </a:t>
            </a:r>
            <a:r>
              <a:rPr lang="en-US" sz="2800" dirty="0" err="1" smtClean="0"/>
              <a:t>PageObjects</a:t>
            </a:r>
            <a:r>
              <a:rPr lang="en-US" sz="2800" dirty="0" smtClean="0"/>
              <a:t> initialization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use more complex elements: Dropdown, Forms and tables</a:t>
            </a:r>
          </a:p>
        </p:txBody>
      </p:sp>
    </p:spTree>
    <p:extLst>
      <p:ext uri="{BB962C8B-B14F-4D97-AF65-F5344CB8AC3E}">
        <p14:creationId xmlns:p14="http://schemas.microsoft.com/office/powerpoint/2010/main" val="24749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JDI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78691" y="1229495"/>
            <a:ext cx="4645891" cy="3490288"/>
          </a:xfr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UIElement</a:t>
            </a:r>
            <a:r>
              <a:rPr lang="en-US" dirty="0"/>
              <a:t> (</a:t>
            </a:r>
            <a:r>
              <a:rPr lang="en-US" dirty="0" err="1">
                <a:solidFill>
                  <a:srgbClr val="7030A0"/>
                </a:solidFill>
              </a:rPr>
              <a:t>WebElement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UIList</a:t>
            </a:r>
            <a:r>
              <a:rPr lang="en-US" dirty="0"/>
              <a:t> (</a:t>
            </a:r>
            <a:r>
              <a:rPr lang="en-US" dirty="0">
                <a:solidFill>
                  <a:srgbClr val="7030A0"/>
                </a:solidFill>
              </a:rPr>
              <a:t>List&lt;</a:t>
            </a:r>
            <a:r>
              <a:rPr lang="en-US" dirty="0" err="1">
                <a:solidFill>
                  <a:srgbClr val="7030A0"/>
                </a:solidFill>
              </a:rPr>
              <a:t>WebElement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Dropdown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Form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WebPage</a:t>
            </a:r>
            <a:endParaRPr lang="en-US" dirty="0" smtClean="0"/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690" y="4971632"/>
            <a:ext cx="6108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@</a:t>
            </a:r>
            <a:r>
              <a:rPr lang="en-US" sz="3200" dirty="0" err="1">
                <a:solidFill>
                  <a:srgbClr val="D2A000"/>
                </a:solidFill>
              </a:rPr>
              <a:t>FindBy</a:t>
            </a:r>
            <a:r>
              <a:rPr lang="en-US" sz="3200" dirty="0"/>
              <a:t>(</a:t>
            </a:r>
            <a:r>
              <a:rPr lang="en-US" sz="3200" dirty="0" err="1"/>
              <a:t>xpath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50"/>
                </a:solidFill>
              </a:rPr>
              <a:t>“//*[text()='</a:t>
            </a:r>
            <a:r>
              <a:rPr lang="en-US" sz="3200" dirty="0">
                <a:solidFill>
                  <a:srgbClr val="7030A0"/>
                </a:solidFill>
              </a:rPr>
              <a:t>%s</a:t>
            </a:r>
            <a:r>
              <a:rPr lang="en-US" sz="3200" dirty="0">
                <a:solidFill>
                  <a:srgbClr val="00B050"/>
                </a:solidFill>
              </a:rPr>
              <a:t>']"</a:t>
            </a:r>
            <a:r>
              <a:rPr lang="en-US" sz="3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4582" y="1229494"/>
            <a:ext cx="6807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 sz="2800"/>
            </a:lvl1pPr>
            <a:lvl2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 sz="2800"/>
            </a:lvl2pPr>
          </a:lstStyle>
          <a:p>
            <a:r>
              <a:rPr lang="en-US" sz="2400" dirty="0" smtClean="0"/>
              <a:t>Less UI elements (only with unique functionality)</a:t>
            </a:r>
            <a:endParaRPr lang="en-US" sz="2400" dirty="0"/>
          </a:p>
          <a:p>
            <a:r>
              <a:rPr lang="en-US" sz="2400" dirty="0"/>
              <a:t>Increase tests endurance (no waits, no flaky </a:t>
            </a:r>
            <a:r>
              <a:rPr lang="en-US" sz="2400" dirty="0" smtClean="0"/>
              <a:t>fails)</a:t>
            </a:r>
          </a:p>
          <a:p>
            <a:r>
              <a:rPr lang="en-US" sz="2400" dirty="0"/>
              <a:t>User actions logging</a:t>
            </a:r>
          </a:p>
          <a:p>
            <a:r>
              <a:rPr lang="en-US" sz="2400" dirty="0" smtClean="0"/>
              <a:t>Template </a:t>
            </a:r>
            <a:r>
              <a:rPr lang="en-US" sz="2400" dirty="0"/>
              <a:t>locators</a:t>
            </a:r>
          </a:p>
          <a:p>
            <a:r>
              <a:rPr lang="en-US" sz="2400" dirty="0"/>
              <a:t>New </a:t>
            </a:r>
            <a:r>
              <a:rPr lang="en-US" sz="2400" dirty="0" err="1"/>
              <a:t>Css</a:t>
            </a:r>
            <a:r>
              <a:rPr lang="en-US" sz="2400" dirty="0"/>
              <a:t>, XPath, Text </a:t>
            </a:r>
            <a:r>
              <a:rPr lang="en-US" sz="2400" dirty="0" smtClean="0"/>
              <a:t>locators</a:t>
            </a:r>
          </a:p>
          <a:p>
            <a:r>
              <a:rPr lang="en-US" sz="2400" dirty="0" smtClean="0"/>
              <a:t>Initialize all pages in one line</a:t>
            </a:r>
          </a:p>
          <a:p>
            <a:r>
              <a:rPr lang="en-US" sz="2400" dirty="0"/>
              <a:t>Auto-download WebDriver feature 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8690" y="5678746"/>
            <a:ext cx="219964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>
                <a:solidFill>
                  <a:srgbClr val="D2A000"/>
                </a:solidFill>
              </a:rPr>
              <a:t>@</a:t>
            </a:r>
            <a:r>
              <a:rPr lang="en-US" sz="2667" dirty="0" err="1">
                <a:solidFill>
                  <a:srgbClr val="D2A000"/>
                </a:solidFill>
              </a:rPr>
              <a:t>Css</a:t>
            </a:r>
            <a:r>
              <a:rPr lang="en-US" sz="2667" dirty="0"/>
              <a:t>(</a:t>
            </a:r>
            <a:r>
              <a:rPr lang="en-US" sz="2667" dirty="0">
                <a:solidFill>
                  <a:srgbClr val="00B050"/>
                </a:solidFill>
              </a:rPr>
              <a:t>“#user"</a:t>
            </a:r>
            <a:r>
              <a:rPr lang="en-US" sz="2667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9579" y="5681653"/>
            <a:ext cx="406034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>
                <a:solidFill>
                  <a:srgbClr val="D2A000"/>
                </a:solidFill>
              </a:rPr>
              <a:t>@XPath</a:t>
            </a:r>
            <a:r>
              <a:rPr lang="en-US" sz="2667" dirty="0"/>
              <a:t>(</a:t>
            </a:r>
            <a:r>
              <a:rPr lang="en-US" sz="2667" dirty="0">
                <a:solidFill>
                  <a:srgbClr val="00B050"/>
                </a:solidFill>
              </a:rPr>
              <a:t>“//*[name=‘test']"</a:t>
            </a:r>
            <a:r>
              <a:rPr lang="en-US" sz="2667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9089" y="5678746"/>
            <a:ext cx="252415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>
                <a:solidFill>
                  <a:srgbClr val="D2A000"/>
                </a:solidFill>
              </a:rPr>
              <a:t>@Text</a:t>
            </a:r>
            <a:r>
              <a:rPr lang="en-US" sz="2667" dirty="0"/>
              <a:t>(</a:t>
            </a:r>
            <a:r>
              <a:rPr lang="en-US" sz="2667" dirty="0">
                <a:solidFill>
                  <a:srgbClr val="00B050"/>
                </a:solidFill>
              </a:rPr>
              <a:t>“Submit"</a:t>
            </a:r>
            <a:r>
              <a:rPr lang="en-US" sz="266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9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5" name="Содержимое 19"/>
          <p:cNvSpPr txBox="1">
            <a:spLocks/>
          </p:cNvSpPr>
          <p:nvPr/>
        </p:nvSpPr>
        <p:spPr>
          <a:xfrm>
            <a:off x="542925" y="1070552"/>
            <a:ext cx="6218093" cy="31179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@</a:t>
            </a:r>
            <a:r>
              <a:rPr lang="en-US" sz="2400" dirty="0" err="1" smtClean="0">
                <a:solidFill>
                  <a:schemeClr val="accent2"/>
                </a:solidFill>
              </a:rPr>
              <a:t>JSite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1E9660"/>
                </a:solidFill>
              </a:rPr>
              <a:t>“https://epam.github.io/JDI/ "</a:t>
            </a:r>
            <a:r>
              <a:rPr lang="en-US" sz="2400" dirty="0" smtClean="0"/>
              <a:t>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</a:rPr>
              <a:t>EpamSite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@</a:t>
            </a:r>
            <a:r>
              <a:rPr lang="en-US" sz="2400" dirty="0" err="1">
                <a:solidFill>
                  <a:schemeClr val="accent2"/>
                </a:solidFill>
              </a:rPr>
              <a:t>Url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"/index.html”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HomePage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 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ContactPage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contactPage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</a:rPr>
              <a:t>@</a:t>
            </a:r>
            <a:r>
              <a:rPr lang="en-US" sz="2400" dirty="0" smtClean="0">
                <a:solidFill>
                  <a:schemeClr val="accent2"/>
                </a:solidFill>
              </a:rPr>
              <a:t>XPath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“//*[</a:t>
            </a:r>
            <a:r>
              <a:rPr lang="en-US" sz="2400" dirty="0" err="1" smtClean="0">
                <a:solidFill>
                  <a:srgbClr val="1E9660"/>
                </a:solidFill>
              </a:rPr>
              <a:t>ui-nav</a:t>
            </a:r>
            <a:r>
              <a:rPr lang="en-US" sz="2400" dirty="0" smtClean="0">
                <a:solidFill>
                  <a:srgbClr val="1E9660"/>
                </a:solidFill>
              </a:rPr>
              <a:t>]/../”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List&lt;</a:t>
            </a:r>
            <a:r>
              <a:rPr lang="en-US" sz="2400" dirty="0" err="1" smtClean="0">
                <a:solidFill>
                  <a:srgbClr val="002060"/>
                </a:solidFill>
              </a:rPr>
              <a:t>WebElement</a:t>
            </a:r>
            <a:r>
              <a:rPr lang="en-US" sz="2400" dirty="0" smtClean="0">
                <a:solidFill>
                  <a:srgbClr val="002060"/>
                </a:solidFill>
              </a:rPr>
              <a:t>&gt;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925" y="4356034"/>
            <a:ext cx="6907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@</a:t>
            </a:r>
            <a:r>
              <a:rPr lang="en-US" sz="2400" dirty="0" err="1" smtClean="0">
                <a:solidFill>
                  <a:schemeClr val="accent2"/>
                </a:solidFill>
              </a:rPr>
              <a:t>Url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"/contact/%s”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chemeClr val="accent2"/>
                </a:solidFill>
              </a:rPr>
              <a:t>@Title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“Contact </a:t>
            </a:r>
            <a:r>
              <a:rPr lang="en-US" sz="2400" dirty="0">
                <a:solidFill>
                  <a:srgbClr val="1E9660"/>
                </a:solidFill>
              </a:rPr>
              <a:t>Form"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b="1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</a:rPr>
              <a:t>@</a:t>
            </a:r>
            <a:r>
              <a:rPr lang="en-US" sz="2400" dirty="0" err="1" smtClean="0">
                <a:solidFill>
                  <a:schemeClr val="accent2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“#</a:t>
            </a:r>
            <a:r>
              <a:rPr lang="en-US" sz="2400" dirty="0">
                <a:solidFill>
                  <a:srgbClr val="1E9660"/>
                </a:solidFill>
              </a:rPr>
              <a:t>Name”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   </a:t>
            </a:r>
            <a:r>
              <a:rPr lang="en-US" sz="2400" dirty="0" smtClean="0">
                <a:solidFill>
                  <a:schemeClr val="accent2"/>
                </a:solidFill>
              </a:rPr>
              <a:t>@</a:t>
            </a:r>
            <a:r>
              <a:rPr lang="en-US" sz="2400" dirty="0" err="1" smtClean="0">
                <a:solidFill>
                  <a:schemeClr val="accent2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chemeClr val="accent2"/>
                </a:solidFill>
              </a:rPr>
              <a:t>    @</a:t>
            </a:r>
            <a:r>
              <a:rPr lang="en-US" sz="2400" dirty="0" err="1">
                <a:solidFill>
                  <a:schemeClr val="accent2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3600" y="1070553"/>
            <a:ext cx="4581235" cy="20621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BeforeSuite</a:t>
            </a:r>
            <a:r>
              <a:rPr lang="en-US" sz="2400" dirty="0"/>
              <a:t>(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en-US" sz="2800" dirty="0" smtClean="0"/>
              <a:t>  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PageFactory.initElements</a:t>
            </a:r>
            <a:r>
              <a:rPr lang="en-US" sz="2400" dirty="0" smtClean="0">
                <a:solidFill>
                  <a:srgbClr val="C00000"/>
                </a:solidFill>
              </a:rPr>
              <a:t>  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    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EpamGithubSite</a:t>
            </a:r>
            <a:r>
              <a:rPr lang="en-US" sz="2400" dirty="0" err="1" smtClean="0"/>
              <a:t>.class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50909" y="3650307"/>
            <a:ext cx="3943926" cy="2308324"/>
          </a:xfrm>
          <a:prstGeom prst="rect">
            <a:avLst/>
          </a:prstGeom>
          <a:noFill/>
          <a:ln w="381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open()</a:t>
            </a:r>
          </a:p>
          <a:p>
            <a:r>
              <a:rPr lang="en-US" sz="2400" dirty="0" smtClean="0"/>
              <a:t>back()/ forward()</a:t>
            </a:r>
          </a:p>
          <a:p>
            <a:r>
              <a:rPr lang="en-US" sz="2400" dirty="0" smtClean="0"/>
              <a:t>refresh()/ reload()</a:t>
            </a:r>
          </a:p>
          <a:p>
            <a:r>
              <a:rPr lang="en-US" sz="2400" dirty="0" err="1" smtClean="0"/>
              <a:t>clearCache</a:t>
            </a:r>
            <a:r>
              <a:rPr lang="en-US" sz="2400" dirty="0" smtClean="0"/>
              <a:t>()/ </a:t>
            </a:r>
            <a:r>
              <a:rPr lang="en-US" sz="2400" dirty="0" err="1" smtClean="0"/>
              <a:t>addCookie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String </a:t>
            </a:r>
            <a:r>
              <a:rPr lang="en-US" sz="2400" dirty="0" err="1" smtClean="0"/>
              <a:t>getHtml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z</a:t>
            </a:r>
            <a:r>
              <a:rPr lang="en-US" sz="2400" dirty="0" smtClean="0"/>
              <a:t>oom(double </a:t>
            </a:r>
            <a:r>
              <a:rPr lang="en-US" sz="2400" dirty="0"/>
              <a:t>factor)</a:t>
            </a:r>
          </a:p>
        </p:txBody>
      </p:sp>
    </p:spTree>
    <p:extLst>
      <p:ext uri="{BB962C8B-B14F-4D97-AF65-F5344CB8AC3E}">
        <p14:creationId xmlns:p14="http://schemas.microsoft.com/office/powerpoint/2010/main" val="23352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5719618" cy="64654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UIElement</a:t>
            </a:r>
            <a:r>
              <a:rPr lang="en-US" dirty="0" smtClean="0"/>
              <a:t> = Web </a:t>
            </a:r>
            <a:r>
              <a:rPr lang="en-US" dirty="0" smtClean="0"/>
              <a:t>Element 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ELEMENT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2050472"/>
            <a:ext cx="6375400" cy="4110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jsClick</a:t>
            </a:r>
            <a:r>
              <a:rPr lang="en-US" sz="24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setText</a:t>
            </a:r>
            <a:r>
              <a:rPr lang="en-US" sz="2400" dirty="0"/>
              <a:t>(String value)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rgbClr val="0070C0"/>
                </a:solidFill>
              </a:rPr>
              <a:t>getText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setAttribute</a:t>
            </a:r>
            <a:r>
              <a:rPr lang="en-US" sz="2400" dirty="0"/>
              <a:t>(String name, String value)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UIElement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(String name)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rgbClr val="0070C0"/>
                </a:solidFill>
              </a:rPr>
              <a:t>setValue</a:t>
            </a:r>
            <a:r>
              <a:rPr lang="en-US" sz="2400" dirty="0"/>
              <a:t>(String value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show</a:t>
            </a:r>
            <a:r>
              <a:rPr lang="en-US" sz="24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scrollUp</a:t>
            </a:r>
            <a:r>
              <a:rPr lang="en-US" sz="2400" dirty="0" smtClean="0">
                <a:solidFill>
                  <a:srgbClr val="0070C0"/>
                </a:solidFill>
              </a:rPr>
              <a:t>/Down/Left/Right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value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UIElement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higlight</a:t>
            </a:r>
            <a:r>
              <a:rPr lang="en-US" sz="2400" dirty="0"/>
              <a:t>(String color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449127" y="2050473"/>
            <a:ext cx="4087091" cy="4110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JavaScript click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Set element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Smart get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Set attribute (with JS)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Use template locator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Clean + </a:t>
            </a:r>
            <a:r>
              <a:rPr lang="en-US" sz="2400" dirty="0" err="1" smtClean="0"/>
              <a:t>SendKeys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Show element on screen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Scroll </a:t>
            </a:r>
            <a:r>
              <a:rPr lang="en-US" sz="2400" dirty="0" smtClean="0"/>
              <a:t>up/down/left/right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Highlight </a:t>
            </a:r>
            <a:r>
              <a:rPr lang="en-US" sz="2400" dirty="0"/>
              <a:t>element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3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LIST FILTERS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3345" y="1403926"/>
            <a:ext cx="5920509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WebList</a:t>
            </a:r>
            <a:r>
              <a:rPr lang="en-US" dirty="0" smtClean="0"/>
              <a:t> = List&lt;</a:t>
            </a:r>
            <a:r>
              <a:rPr lang="en-US" dirty="0" err="1" smtClean="0"/>
              <a:t>WebElement</a:t>
            </a:r>
            <a:r>
              <a:rPr lang="en-US" dirty="0" smtClean="0"/>
              <a:t>&gt; +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43345" y="2050473"/>
            <a:ext cx="6594764" cy="14962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WebElement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get</a:t>
            </a:r>
            <a:r>
              <a:rPr lang="en-US" sz="2400" dirty="0" smtClean="0"/>
              <a:t>(String)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(String/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getValue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53382" y="2050473"/>
            <a:ext cx="5237018" cy="14962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element by text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Click on element with text/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Print list </a:t>
            </a:r>
            <a:r>
              <a:rPr lang="en-US" sz="2400" dirty="0" smtClean="0"/>
              <a:t>values</a:t>
            </a:r>
            <a:endParaRPr lang="en-US" sz="2400" dirty="0" smtClean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70050" y="3878314"/>
            <a:ext cx="7271327" cy="207616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public void </a:t>
            </a:r>
            <a:r>
              <a:rPr lang="en-US" sz="2400" dirty="0" err="1" smtClean="0">
                <a:solidFill>
                  <a:srgbClr val="7030A0"/>
                </a:solidFill>
              </a:rPr>
              <a:t>HeaderLine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F29C00"/>
                </a:solidFill>
              </a:rPr>
              <a:t>@</a:t>
            </a:r>
            <a:r>
              <a:rPr lang="en-US" sz="2400" dirty="0" err="1">
                <a:solidFill>
                  <a:srgbClr val="F29C00"/>
                </a:solidFill>
              </a:rPr>
              <a:t>Css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“#</a:t>
            </a:r>
            <a:r>
              <a:rPr lang="en-US" sz="2400" dirty="0" smtClean="0">
                <a:solidFill>
                  <a:srgbClr val="00B050"/>
                </a:solidFill>
              </a:rPr>
              <a:t>navigation”</a:t>
            </a:r>
            <a:r>
              <a:rPr lang="en-US" sz="2400" dirty="0" smtClean="0"/>
              <a:t>) </a:t>
            </a:r>
            <a:r>
              <a:rPr lang="en-US" sz="2400" dirty="0"/>
              <a:t>public </a:t>
            </a:r>
            <a:r>
              <a:rPr lang="en-US" sz="2400" dirty="0" smtClean="0"/>
              <a:t>List&lt;</a:t>
            </a:r>
            <a:r>
              <a:rPr lang="en-US" sz="2400" dirty="0" err="1" smtClean="0"/>
              <a:t>WebElement</a:t>
            </a:r>
            <a:r>
              <a:rPr lang="en-US" sz="2400" dirty="0" smtClean="0"/>
              <a:t>&gt; </a:t>
            </a:r>
            <a:r>
              <a:rPr lang="en-US" sz="2400" dirty="0"/>
              <a:t>menu;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29C00"/>
                </a:solidFill>
              </a:rPr>
              <a:t>@</a:t>
            </a:r>
            <a:r>
              <a:rPr lang="en-US" sz="2400" dirty="0" err="1">
                <a:solidFill>
                  <a:srgbClr val="F29C00"/>
                </a:solidFill>
              </a:rPr>
              <a:t>Css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“#navigation[item=</a:t>
            </a:r>
            <a:r>
              <a:rPr lang="en-US" sz="2400" b="1" u="sng" dirty="0" smtClean="0">
                <a:solidFill>
                  <a:srgbClr val="FF0000"/>
                </a:solidFill>
              </a:rPr>
              <a:t>%</a:t>
            </a:r>
            <a:r>
              <a:rPr lang="en-US" sz="2400" b="1" u="sng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]”</a:t>
            </a:r>
            <a:r>
              <a:rPr lang="en-US" sz="2400" dirty="0" smtClean="0"/>
              <a:t>) </a:t>
            </a:r>
            <a:r>
              <a:rPr lang="en-US" sz="2400" dirty="0"/>
              <a:t>public </a:t>
            </a:r>
            <a:r>
              <a:rPr lang="en-US" sz="2400" dirty="0" err="1" smtClean="0"/>
              <a:t>WebList</a:t>
            </a:r>
            <a:r>
              <a:rPr lang="en-US" sz="2400" dirty="0" smtClean="0"/>
              <a:t> menu;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F29C00"/>
                </a:solidFill>
              </a:rPr>
              <a:t>@</a:t>
            </a:r>
            <a:r>
              <a:rPr lang="en-US" sz="2400" dirty="0" err="1">
                <a:solidFill>
                  <a:srgbClr val="F29C00"/>
                </a:solidFill>
              </a:rPr>
              <a:t>Css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“#</a:t>
            </a:r>
            <a:r>
              <a:rPr lang="en-US" sz="2400" dirty="0" smtClean="0">
                <a:solidFill>
                  <a:srgbClr val="00B050"/>
                </a:solidFill>
              </a:rPr>
              <a:t>navigation”</a:t>
            </a:r>
            <a:r>
              <a:rPr lang="en-US" sz="2400" dirty="0" smtClean="0"/>
              <a:t>) </a:t>
            </a:r>
            <a:r>
              <a:rPr lang="en-US" sz="2400" dirty="0"/>
              <a:t>public </a:t>
            </a:r>
            <a:r>
              <a:rPr lang="en-US" sz="2400" dirty="0" err="1"/>
              <a:t>WebList</a:t>
            </a:r>
            <a:r>
              <a:rPr lang="en-US" sz="2400" dirty="0"/>
              <a:t> menu;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9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LIST FILTERS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3345" y="1403926"/>
            <a:ext cx="5920509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WebList</a:t>
            </a:r>
            <a:r>
              <a:rPr lang="en-US" dirty="0" smtClean="0"/>
              <a:t> = List&lt;</a:t>
            </a:r>
            <a:r>
              <a:rPr lang="en-US" dirty="0" err="1" smtClean="0"/>
              <a:t>WebElement</a:t>
            </a:r>
            <a:r>
              <a:rPr lang="en-US" dirty="0" smtClean="0"/>
              <a:t>&gt; +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43345" y="2050473"/>
            <a:ext cx="6410038" cy="44683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 smtClean="0"/>
              <a:t>WebElement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70C0"/>
                </a:solidFill>
              </a:rPr>
              <a:t>first/last</a:t>
            </a:r>
            <a:r>
              <a:rPr lang="en-US" sz="2000" dirty="0" smtClean="0"/>
              <a:t>()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T </a:t>
            </a:r>
            <a:r>
              <a:rPr lang="en-US" sz="2000" dirty="0">
                <a:solidFill>
                  <a:srgbClr val="0070C0"/>
                </a:solidFill>
              </a:rPr>
              <a:t>first/last</a:t>
            </a:r>
            <a:r>
              <a:rPr lang="en-US" sz="2000" dirty="0"/>
              <a:t>(JFunc1&lt;T, Boolean&gt; condition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List&lt;T&gt; </a:t>
            </a:r>
            <a:r>
              <a:rPr lang="en-US" sz="2000" dirty="0">
                <a:solidFill>
                  <a:srgbClr val="0070C0"/>
                </a:solidFill>
              </a:rPr>
              <a:t>where/filter</a:t>
            </a:r>
            <a:r>
              <a:rPr lang="en-US" sz="2000" dirty="0"/>
              <a:t>(JFunc1&lt;T, Boolean&gt; condition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&lt;R&gt; List&lt;R&gt; </a:t>
            </a:r>
            <a:r>
              <a:rPr lang="en-US" sz="2000" dirty="0">
                <a:solidFill>
                  <a:srgbClr val="0070C0"/>
                </a:solidFill>
              </a:rPr>
              <a:t>select/map</a:t>
            </a:r>
            <a:r>
              <a:rPr lang="en-US" sz="2000" dirty="0"/>
              <a:t>(JFunc1&lt;T, R&gt; transform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>
                <a:solidFill>
                  <a:srgbClr val="0070C0"/>
                </a:solidFill>
              </a:rPr>
              <a:t>ifDo</a:t>
            </a:r>
            <a:r>
              <a:rPr lang="en-US" sz="2000" dirty="0"/>
              <a:t>(JFunc1&lt;T, Boolean&gt; condition, </a:t>
            </a:r>
            <a:r>
              <a:rPr lang="en-US" sz="2000" dirty="0" smtClean="0"/>
              <a:t>JAction1&lt;T</a:t>
            </a:r>
            <a:r>
              <a:rPr lang="en-US" sz="2000" dirty="0"/>
              <a:t>&gt; action)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List&lt;R&gt; </a:t>
            </a:r>
            <a:r>
              <a:rPr lang="en-US" sz="2000" dirty="0" err="1">
                <a:solidFill>
                  <a:srgbClr val="0070C0"/>
                </a:solidFill>
              </a:rPr>
              <a:t>ifSelect</a:t>
            </a:r>
            <a:r>
              <a:rPr lang="en-US" sz="2000" dirty="0"/>
              <a:t>(JFunc1&lt;T, Boolean&gt; </a:t>
            </a:r>
            <a:r>
              <a:rPr lang="en-US" sz="2000" dirty="0" smtClean="0"/>
              <a:t>c,  JFunc1&lt;T</a:t>
            </a:r>
            <a:r>
              <a:rPr lang="en-US" sz="2000" dirty="0"/>
              <a:t>, R&gt; </a:t>
            </a:r>
            <a:r>
              <a:rPr lang="en-US" sz="2000" dirty="0" smtClean="0"/>
              <a:t>t)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>
                <a:solidFill>
                  <a:srgbClr val="0070C0"/>
                </a:solidFill>
              </a:rPr>
              <a:t>foreach</a:t>
            </a:r>
            <a:r>
              <a:rPr lang="en-US" sz="2000" dirty="0"/>
              <a:t>(JAction1&lt;T&gt; action)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any</a:t>
            </a:r>
            <a:r>
              <a:rPr lang="en-US" sz="2000" dirty="0"/>
              <a:t>(JFunc1&lt;T, Boolean&gt; condition)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all</a:t>
            </a:r>
            <a:r>
              <a:rPr lang="en-US" sz="2000" dirty="0"/>
              <a:t>(JFunc1&lt;T, Boolean&gt; condition)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List&lt;T&gt; </a:t>
            </a:r>
            <a:r>
              <a:rPr lang="en-US" sz="2000" dirty="0" err="1">
                <a:solidFill>
                  <a:srgbClr val="0070C0"/>
                </a:solidFill>
              </a:rPr>
              <a:t>listCopy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from[, </a:t>
            </a:r>
            <a:r>
              <a:rPr lang="en-US" sz="2000" dirty="0" err="1"/>
              <a:t>int</a:t>
            </a:r>
            <a:r>
              <a:rPr lang="en-US" sz="2000" dirty="0"/>
              <a:t> to])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List&lt;R&gt; </a:t>
            </a:r>
            <a:r>
              <a:rPr lang="en-US" sz="2000" dirty="0" err="1">
                <a:solidFill>
                  <a:srgbClr val="0070C0"/>
                </a:solidFill>
              </a:rPr>
              <a:t>selectMany</a:t>
            </a:r>
            <a:r>
              <a:rPr lang="en-US" sz="2000" dirty="0"/>
              <a:t>(JFunc1&lt;T, List&lt;R&gt;&gt; </a:t>
            </a:r>
            <a:r>
              <a:rPr lang="en-US" sz="2000" dirty="0" err="1"/>
              <a:t>func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53382" y="2050473"/>
            <a:ext cx="5237018" cy="4305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 smtClean="0"/>
              <a:t>Get </a:t>
            </a:r>
            <a:r>
              <a:rPr lang="en-US" sz="2000" dirty="0" smtClean="0"/>
              <a:t>first/last element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Get first/last </a:t>
            </a:r>
            <a:r>
              <a:rPr lang="en-US" sz="2000" dirty="0" smtClean="0"/>
              <a:t>element by condition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 smtClean="0"/>
              <a:t>Filter elements by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 smtClean="0"/>
              <a:t>Transform all elements using </a:t>
            </a:r>
            <a:r>
              <a:rPr lang="en-US" sz="2000" dirty="0" smtClean="0"/>
              <a:t>template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Do action in case of  condition </a:t>
            </a:r>
            <a:r>
              <a:rPr lang="en-US" sz="2000" dirty="0" smtClean="0"/>
              <a:t>true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Transform all elements that suit to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Do action for all elements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True if </a:t>
            </a:r>
            <a:r>
              <a:rPr lang="en-US" sz="2000" b="1" dirty="0"/>
              <a:t>at least one</a:t>
            </a:r>
            <a:r>
              <a:rPr lang="en-US" sz="2000" dirty="0"/>
              <a:t> of elements suit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True if </a:t>
            </a:r>
            <a:r>
              <a:rPr lang="en-US" sz="2000" b="1" dirty="0"/>
              <a:t>all</a:t>
            </a:r>
            <a:r>
              <a:rPr lang="en-US" sz="2000" dirty="0"/>
              <a:t> elements suit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Copy part of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/>
              <a:t>Transform List of list to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4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42181</TotalTime>
  <Words>969</Words>
  <Application>Microsoft Office PowerPoint</Application>
  <PresentationFormat>Widescreen</PresentationFormat>
  <Paragraphs>220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Bauhaus 93</vt:lpstr>
      <vt:lpstr>Calibri</vt:lpstr>
      <vt:lpstr>Calibri Light</vt:lpstr>
      <vt:lpstr>Trebuchet MS</vt:lpstr>
      <vt:lpstr>Wingdings</vt:lpstr>
      <vt:lpstr>Office Theme</vt:lpstr>
      <vt:lpstr>1_Office Theme</vt:lpstr>
      <vt:lpstr>PowerPoint Presentation</vt:lpstr>
      <vt:lpstr>PowerPoint Presentation</vt:lpstr>
      <vt:lpstr>JDI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427</cp:revision>
  <dcterms:created xsi:type="dcterms:W3CDTF">2016-08-29T09:02:22Z</dcterms:created>
  <dcterms:modified xsi:type="dcterms:W3CDTF">2018-09-02T10:45:24Z</dcterms:modified>
</cp:coreProperties>
</file>