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70" r:id="rId10"/>
    <p:sldId id="271" r:id="rId11"/>
    <p:sldId id="264" r:id="rId12"/>
    <p:sldId id="269" r:id="rId13"/>
    <p:sldId id="272" r:id="rId14"/>
    <p:sldId id="265" r:id="rId15"/>
    <p:sldId id="266" r:id="rId16"/>
    <p:sldId id="273" r:id="rId17"/>
    <p:sldId id="274" r:id="rId18"/>
    <p:sldId id="275" r:id="rId19"/>
    <p:sldId id="276" r:id="rId20"/>
    <p:sldId id="267"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CEFF01-BAFD-AF7B-9F63-76AC0683ED3F}" v="53" dt="2022-02-02T17:17:02.533"/>
    <p1510:client id="{82EAC874-F2DF-22E2-1E44-C54B0949CA88}" v="540" dt="2022-02-02T17:48:03.471"/>
    <p1510:client id="{F6219439-FFC2-4621-B3FB-ED0B2C3F837B}" v="232" dt="2022-02-02T04:42:53.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NOde.js </a:t>
            </a:r>
          </a:p>
        </p:txBody>
      </p:sp>
      <p:sp>
        <p:nvSpPr>
          <p:cNvPr id="3" name="Subtitle 2"/>
          <p:cNvSpPr>
            <a:spLocks noGrp="1"/>
          </p:cNvSpPr>
          <p:nvPr>
            <p:ph type="subTitle" idx="1"/>
          </p:nvPr>
        </p:nvSpPr>
        <p:spPr/>
        <p:txBody>
          <a:bodyPr vert="horz" lIns="91440" tIns="91440" rIns="91440" bIns="91440" rtlCol="0" anchor="t">
            <a:normAutofit/>
          </a:bodyPr>
          <a:lstStyle/>
          <a:p>
            <a:r>
              <a:rPr lang="en-US" dirty="0"/>
              <a:t>File System</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52B6C-BEB3-48CE-A086-B568E4AE7E30}"/>
              </a:ext>
            </a:extLst>
          </p:cNvPr>
          <p:cNvSpPr>
            <a:spLocks noGrp="1"/>
          </p:cNvSpPr>
          <p:nvPr>
            <p:ph type="title"/>
          </p:nvPr>
        </p:nvSpPr>
        <p:spPr/>
        <p:txBody>
          <a:bodyPr>
            <a:normAutofit fontScale="90000"/>
          </a:bodyPr>
          <a:lstStyle/>
          <a:p>
            <a:r>
              <a:rPr lang="en-US" dirty="0">
                <a:ea typeface="+mj-lt"/>
                <a:cs typeface="+mj-lt"/>
              </a:rPr>
              <a:t>DIFFERENCE BETWEEN ASYNCHRONOUS AND SYNCHRONOUS READFILE METHOD:</a:t>
            </a:r>
            <a:br>
              <a:rPr lang="en-US" dirty="0">
                <a:ea typeface="+mj-lt"/>
                <a:cs typeface="+mj-lt"/>
              </a:rPr>
            </a:br>
            <a:endParaRPr lang="en-US">
              <a:ea typeface="+mj-lt"/>
              <a:cs typeface="+mj-lt"/>
            </a:endParaRPr>
          </a:p>
          <a:p>
            <a:endParaRPr lang="en-US" dirty="0"/>
          </a:p>
        </p:txBody>
      </p:sp>
      <p:sp>
        <p:nvSpPr>
          <p:cNvPr id="3" name="Content Placeholder 2">
            <a:extLst>
              <a:ext uri="{FF2B5EF4-FFF2-40B4-BE49-F238E27FC236}">
                <a16:creationId xmlns:a16="http://schemas.microsoft.com/office/drawing/2014/main" id="{1048CFEE-1563-4376-84DC-8201DDC57313}"/>
              </a:ext>
            </a:extLst>
          </p:cNvPr>
          <p:cNvSpPr>
            <a:spLocks noGrp="1"/>
          </p:cNvSpPr>
          <p:nvPr>
            <p:ph idx="1"/>
          </p:nvPr>
        </p:nvSpPr>
        <p:spPr/>
        <p:txBody>
          <a:bodyPr/>
          <a:lstStyle/>
          <a:p>
            <a:r>
              <a:rPr lang="en-US" dirty="0"/>
              <a:t>In the previous slide, Example1.js has the synchronous </a:t>
            </a:r>
            <a:r>
              <a:rPr lang="en-US" dirty="0" err="1"/>
              <a:t>readFile</a:t>
            </a:r>
            <a:r>
              <a:rPr lang="en-US" dirty="0"/>
              <a:t> method while Example2.js has the asynchronous </a:t>
            </a:r>
            <a:r>
              <a:rPr lang="en-US" dirty="0" err="1"/>
              <a:t>readFile</a:t>
            </a:r>
            <a:r>
              <a:rPr lang="en-US" dirty="0"/>
              <a:t> method. The synchronous method blocks the execution of program until the part of code which comes first is executed and then moves on to the looping and printing sum part. While for the Asynchronous method, it keeps the process of reading the file running while executing the looping and printing the sum of numbers </a:t>
            </a:r>
            <a:r>
              <a:rPr lang="en-US" dirty="0" err="1"/>
              <a:t>parallely</a:t>
            </a:r>
            <a:r>
              <a:rPr lang="en-US" dirty="0"/>
              <a:t>. This results in printing the sum before reading the contents of the file accessed.</a:t>
            </a:r>
          </a:p>
        </p:txBody>
      </p:sp>
    </p:spTree>
    <p:extLst>
      <p:ext uri="{BB962C8B-B14F-4D97-AF65-F5344CB8AC3E}">
        <p14:creationId xmlns:p14="http://schemas.microsoft.com/office/powerpoint/2010/main" val="608522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8398-9DBE-4F50-84A0-DEA6140C0CF5}"/>
              </a:ext>
            </a:extLst>
          </p:cNvPr>
          <p:cNvSpPr>
            <a:spLocks noGrp="1"/>
          </p:cNvSpPr>
          <p:nvPr>
            <p:ph type="title"/>
          </p:nvPr>
        </p:nvSpPr>
        <p:spPr/>
        <p:txBody>
          <a:bodyPr/>
          <a:lstStyle/>
          <a:p>
            <a:r>
              <a:rPr lang="en-US" dirty="0">
                <a:ea typeface="+mj-lt"/>
                <a:cs typeface="+mj-lt"/>
              </a:rPr>
              <a:t>Node.js </a:t>
            </a:r>
            <a:r>
              <a:rPr lang="en-US" dirty="0" err="1">
                <a:ea typeface="+mj-lt"/>
                <a:cs typeface="+mj-lt"/>
              </a:rPr>
              <a:t>fs.writeFile</a:t>
            </a:r>
            <a:r>
              <a:rPr lang="en-US" dirty="0">
                <a:ea typeface="+mj-lt"/>
                <a:cs typeface="+mj-lt"/>
              </a:rPr>
              <a:t> method (Asynchronous)</a:t>
            </a:r>
            <a:endParaRPr lang="en-US" dirty="0"/>
          </a:p>
        </p:txBody>
      </p:sp>
      <p:sp>
        <p:nvSpPr>
          <p:cNvPr id="3" name="Content Placeholder 2">
            <a:extLst>
              <a:ext uri="{FF2B5EF4-FFF2-40B4-BE49-F238E27FC236}">
                <a16:creationId xmlns:a16="http://schemas.microsoft.com/office/drawing/2014/main" id="{12683785-2F6E-4995-B193-05CFC91C7BCB}"/>
              </a:ext>
            </a:extLst>
          </p:cNvPr>
          <p:cNvSpPr>
            <a:spLocks noGrp="1"/>
          </p:cNvSpPr>
          <p:nvPr>
            <p:ph idx="1"/>
          </p:nvPr>
        </p:nvSpPr>
        <p:spPr/>
        <p:txBody>
          <a:bodyPr>
            <a:normAutofit fontScale="47500" lnSpcReduction="20000"/>
          </a:bodyPr>
          <a:lstStyle/>
          <a:p>
            <a:r>
              <a:rPr lang="en-US" dirty="0">
                <a:ea typeface="+mn-lt"/>
                <a:cs typeface="+mn-lt"/>
              </a:rPr>
              <a:t>The </a:t>
            </a:r>
            <a:r>
              <a:rPr lang="en-US" dirty="0" err="1">
                <a:ea typeface="+mn-lt"/>
                <a:cs typeface="+mn-lt"/>
              </a:rPr>
              <a:t>fs.writeFile</a:t>
            </a:r>
            <a:r>
              <a:rPr lang="en-US" dirty="0">
                <a:ea typeface="+mn-lt"/>
                <a:cs typeface="+mn-lt"/>
              </a:rPr>
              <a:t>() method is used to asynchronously write the specified data to a file. By default, the file would be replaced if it exists. The ‘options’ parameter can be used to modify the functionality of the method.</a:t>
            </a:r>
          </a:p>
          <a:p>
            <a:pPr marL="0" indent="0">
              <a:buNone/>
            </a:pPr>
            <a:r>
              <a:rPr lang="en-US" dirty="0">
                <a:ea typeface="+mn-lt"/>
                <a:cs typeface="+mn-lt"/>
              </a:rPr>
              <a:t>Syntax: </a:t>
            </a:r>
            <a:r>
              <a:rPr lang="en-US" dirty="0" err="1">
                <a:ea typeface="+mn-lt"/>
                <a:cs typeface="+mn-lt"/>
              </a:rPr>
              <a:t>fs.writeFile</a:t>
            </a:r>
            <a:r>
              <a:rPr lang="en-US" dirty="0">
                <a:ea typeface="+mn-lt"/>
                <a:cs typeface="+mn-lt"/>
              </a:rPr>
              <a:t>( file, data, options, callback)</a:t>
            </a:r>
          </a:p>
          <a:p>
            <a:pPr marL="0" indent="0">
              <a:buNone/>
            </a:pPr>
            <a:r>
              <a:rPr lang="en-US" dirty="0">
                <a:ea typeface="+mn-lt"/>
                <a:cs typeface="+mn-lt"/>
              </a:rPr>
              <a:t>Parameters: This method accepts four parameters as mentioned above and described below:</a:t>
            </a:r>
          </a:p>
          <a:p>
            <a:r>
              <a:rPr lang="en-US" dirty="0">
                <a:ea typeface="+mn-lt"/>
                <a:cs typeface="+mn-lt"/>
              </a:rPr>
              <a:t>file: It is a string, Buffer, URL, or file description integer that denotes the path of the file where it must be written. Using a file descriptor will make it behave like </a:t>
            </a:r>
            <a:r>
              <a:rPr lang="en-US" dirty="0" err="1">
                <a:ea typeface="+mn-lt"/>
                <a:cs typeface="+mn-lt"/>
              </a:rPr>
              <a:t>fs.write</a:t>
            </a:r>
            <a:r>
              <a:rPr lang="en-US" dirty="0">
                <a:ea typeface="+mn-lt"/>
                <a:cs typeface="+mn-lt"/>
              </a:rPr>
              <a:t>() method.</a:t>
            </a:r>
          </a:p>
          <a:p>
            <a:r>
              <a:rPr lang="en-US" dirty="0">
                <a:ea typeface="+mn-lt"/>
                <a:cs typeface="+mn-lt"/>
              </a:rPr>
              <a:t>data: It is a string, Buffer, </a:t>
            </a:r>
            <a:r>
              <a:rPr lang="en-US" dirty="0" err="1">
                <a:ea typeface="+mn-lt"/>
                <a:cs typeface="+mn-lt"/>
              </a:rPr>
              <a:t>TypedArray</a:t>
            </a:r>
            <a:r>
              <a:rPr lang="en-US" dirty="0">
                <a:ea typeface="+mn-lt"/>
                <a:cs typeface="+mn-lt"/>
              </a:rPr>
              <a:t> or </a:t>
            </a:r>
            <a:r>
              <a:rPr lang="en-US" dirty="0" err="1">
                <a:ea typeface="+mn-lt"/>
                <a:cs typeface="+mn-lt"/>
              </a:rPr>
              <a:t>DataView</a:t>
            </a:r>
            <a:r>
              <a:rPr lang="en-US" dirty="0">
                <a:ea typeface="+mn-lt"/>
                <a:cs typeface="+mn-lt"/>
              </a:rPr>
              <a:t> that will be written to the file.</a:t>
            </a:r>
          </a:p>
          <a:p>
            <a:r>
              <a:rPr lang="en-US" dirty="0">
                <a:ea typeface="+mn-lt"/>
                <a:cs typeface="+mn-lt"/>
              </a:rPr>
              <a:t>options: It is a string or object that can be used to specify optional parameters that will affect the output. It has three optional parameters:</a:t>
            </a:r>
          </a:p>
          <a:p>
            <a:r>
              <a:rPr lang="en-US" dirty="0">
                <a:ea typeface="+mn-lt"/>
                <a:cs typeface="+mn-lt"/>
              </a:rPr>
              <a:t>encoding: It is a string value that specifies the encoding of the file. The default value is ‘utf8’.</a:t>
            </a:r>
          </a:p>
          <a:p>
            <a:r>
              <a:rPr lang="en-US" dirty="0">
                <a:ea typeface="+mn-lt"/>
                <a:cs typeface="+mn-lt"/>
              </a:rPr>
              <a:t>mode: It is an integer value that specifies the file mode. The default value is 0o666.</a:t>
            </a:r>
          </a:p>
          <a:p>
            <a:r>
              <a:rPr lang="en-US" dirty="0">
                <a:ea typeface="+mn-lt"/>
                <a:cs typeface="+mn-lt"/>
              </a:rPr>
              <a:t>flag: It is a string value that specifies the flag used while writing to the file. The default value is ‘w’.</a:t>
            </a:r>
          </a:p>
          <a:p>
            <a:r>
              <a:rPr lang="en-US" dirty="0">
                <a:ea typeface="+mn-lt"/>
                <a:cs typeface="+mn-lt"/>
              </a:rPr>
              <a:t>callback: It is the function that would be called when the method is executed.</a:t>
            </a:r>
          </a:p>
          <a:p>
            <a:r>
              <a:rPr lang="en-US" dirty="0">
                <a:ea typeface="+mn-lt"/>
                <a:cs typeface="+mn-lt"/>
              </a:rPr>
              <a:t>err: It is an error that would be thrown if the operation fails.</a:t>
            </a:r>
          </a:p>
          <a:p>
            <a:endParaRPr lang="en-US" dirty="0"/>
          </a:p>
        </p:txBody>
      </p:sp>
    </p:spTree>
    <p:extLst>
      <p:ext uri="{BB962C8B-B14F-4D97-AF65-F5344CB8AC3E}">
        <p14:creationId xmlns:p14="http://schemas.microsoft.com/office/powerpoint/2010/main" val="1853694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AD1B-D95C-4F26-81C1-C4C6618FF45B}"/>
              </a:ext>
            </a:extLst>
          </p:cNvPr>
          <p:cNvSpPr>
            <a:spLocks noGrp="1"/>
          </p:cNvSpPr>
          <p:nvPr>
            <p:ph type="title"/>
          </p:nvPr>
        </p:nvSpPr>
        <p:spPr/>
        <p:txBody>
          <a:bodyPr/>
          <a:lstStyle/>
          <a:p>
            <a:r>
              <a:rPr lang="en-US" dirty="0"/>
              <a:t>Writing to a file: code</a:t>
            </a:r>
          </a:p>
        </p:txBody>
      </p:sp>
      <p:pic>
        <p:nvPicPr>
          <p:cNvPr id="6" name="Picture 6">
            <a:extLst>
              <a:ext uri="{FF2B5EF4-FFF2-40B4-BE49-F238E27FC236}">
                <a16:creationId xmlns:a16="http://schemas.microsoft.com/office/drawing/2014/main" id="{F1E1F27F-8E11-433B-9F89-854C256A2C97}"/>
              </a:ext>
            </a:extLst>
          </p:cNvPr>
          <p:cNvPicPr>
            <a:picLocks noGrp="1" noChangeAspect="1"/>
          </p:cNvPicPr>
          <p:nvPr>
            <p:ph idx="1"/>
          </p:nvPr>
        </p:nvPicPr>
        <p:blipFill>
          <a:blip r:embed="rId2"/>
          <a:stretch>
            <a:fillRect/>
          </a:stretch>
        </p:blipFill>
        <p:spPr>
          <a:xfrm>
            <a:off x="3096754" y="2015732"/>
            <a:ext cx="6312925" cy="3450613"/>
          </a:xfrm>
        </p:spPr>
      </p:pic>
    </p:spTree>
    <p:extLst>
      <p:ext uri="{BB962C8B-B14F-4D97-AF65-F5344CB8AC3E}">
        <p14:creationId xmlns:p14="http://schemas.microsoft.com/office/powerpoint/2010/main" val="3765507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B3EB-A1BB-46C2-A2F4-DAA375BF7DCE}"/>
              </a:ext>
            </a:extLst>
          </p:cNvPr>
          <p:cNvSpPr>
            <a:spLocks noGrp="1"/>
          </p:cNvSpPr>
          <p:nvPr>
            <p:ph type="title"/>
          </p:nvPr>
        </p:nvSpPr>
        <p:spPr/>
        <p:txBody>
          <a:bodyPr/>
          <a:lstStyle/>
          <a:p>
            <a:r>
              <a:rPr lang="en-US" dirty="0"/>
              <a:t>Writing to a file: output</a:t>
            </a:r>
          </a:p>
        </p:txBody>
      </p:sp>
      <p:pic>
        <p:nvPicPr>
          <p:cNvPr id="4" name="Picture 4">
            <a:extLst>
              <a:ext uri="{FF2B5EF4-FFF2-40B4-BE49-F238E27FC236}">
                <a16:creationId xmlns:a16="http://schemas.microsoft.com/office/drawing/2014/main" id="{87A94193-9140-4C8A-AE12-5BCE3DC8C23F}"/>
              </a:ext>
            </a:extLst>
          </p:cNvPr>
          <p:cNvPicPr>
            <a:picLocks noGrp="1" noChangeAspect="1"/>
          </p:cNvPicPr>
          <p:nvPr>
            <p:ph idx="1"/>
          </p:nvPr>
        </p:nvPicPr>
        <p:blipFill>
          <a:blip r:embed="rId2"/>
          <a:stretch>
            <a:fillRect/>
          </a:stretch>
        </p:blipFill>
        <p:spPr>
          <a:xfrm>
            <a:off x="2529745" y="2015732"/>
            <a:ext cx="7446943" cy="3450613"/>
          </a:xfrm>
        </p:spPr>
      </p:pic>
    </p:spTree>
    <p:extLst>
      <p:ext uri="{BB962C8B-B14F-4D97-AF65-F5344CB8AC3E}">
        <p14:creationId xmlns:p14="http://schemas.microsoft.com/office/powerpoint/2010/main" val="1262716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9E11-DBFB-4472-AF4A-205C8EAB6EE4}"/>
              </a:ext>
            </a:extLst>
          </p:cNvPr>
          <p:cNvSpPr>
            <a:spLocks noGrp="1"/>
          </p:cNvSpPr>
          <p:nvPr>
            <p:ph type="title"/>
          </p:nvPr>
        </p:nvSpPr>
        <p:spPr/>
        <p:txBody>
          <a:bodyPr/>
          <a:lstStyle/>
          <a:p>
            <a:r>
              <a:rPr lang="en-US" dirty="0">
                <a:ea typeface="+mj-lt"/>
                <a:cs typeface="+mj-lt"/>
              </a:rPr>
              <a:t>Node.js </a:t>
            </a:r>
            <a:r>
              <a:rPr lang="en-US" dirty="0" err="1">
                <a:ea typeface="+mj-lt"/>
                <a:cs typeface="+mj-lt"/>
              </a:rPr>
              <a:t>appendFile</a:t>
            </a:r>
            <a:r>
              <a:rPr lang="en-US" dirty="0">
                <a:ea typeface="+mj-lt"/>
                <a:cs typeface="+mj-lt"/>
              </a:rPr>
              <a:t>() method (Asynchronous)</a:t>
            </a:r>
            <a:endParaRPr lang="en-US" dirty="0"/>
          </a:p>
        </p:txBody>
      </p:sp>
      <p:sp>
        <p:nvSpPr>
          <p:cNvPr id="3" name="Content Placeholder 2">
            <a:extLst>
              <a:ext uri="{FF2B5EF4-FFF2-40B4-BE49-F238E27FC236}">
                <a16:creationId xmlns:a16="http://schemas.microsoft.com/office/drawing/2014/main" id="{217ECFDF-9046-4072-A43C-189153344B0D}"/>
              </a:ext>
            </a:extLst>
          </p:cNvPr>
          <p:cNvSpPr>
            <a:spLocks noGrp="1"/>
          </p:cNvSpPr>
          <p:nvPr>
            <p:ph idx="1"/>
          </p:nvPr>
        </p:nvSpPr>
        <p:spPr/>
        <p:txBody>
          <a:bodyPr>
            <a:normAutofit fontScale="55000" lnSpcReduction="20000"/>
          </a:bodyPr>
          <a:lstStyle/>
          <a:p>
            <a:r>
              <a:rPr lang="en-US" dirty="0">
                <a:ea typeface="+mn-lt"/>
                <a:cs typeface="+mn-lt"/>
              </a:rPr>
              <a:t>The </a:t>
            </a:r>
            <a:r>
              <a:rPr lang="en-US" dirty="0" err="1">
                <a:ea typeface="+mn-lt"/>
                <a:cs typeface="+mn-lt"/>
              </a:rPr>
              <a:t>fs.appendFile</a:t>
            </a:r>
            <a:r>
              <a:rPr lang="en-US" dirty="0">
                <a:ea typeface="+mn-lt"/>
                <a:cs typeface="+mn-lt"/>
              </a:rPr>
              <a:t>() method is used to asynchronously append the given data to a file. A new file is created if it does not exist. The options parameter can be used to modify the behavior of the operation.</a:t>
            </a:r>
            <a:endParaRPr lang="en-US" dirty="0"/>
          </a:p>
          <a:p>
            <a:pPr marL="0" indent="0">
              <a:buNone/>
            </a:pPr>
            <a:r>
              <a:rPr lang="en-US" dirty="0">
                <a:ea typeface="+mn-lt"/>
                <a:cs typeface="+mn-lt"/>
              </a:rPr>
              <a:t>Syntax: </a:t>
            </a:r>
            <a:r>
              <a:rPr lang="en-US" dirty="0" err="1">
                <a:ea typeface="+mn-lt"/>
                <a:cs typeface="+mn-lt"/>
              </a:rPr>
              <a:t>fs.appendFile</a:t>
            </a:r>
            <a:r>
              <a:rPr lang="en-US" dirty="0">
                <a:ea typeface="+mn-lt"/>
                <a:cs typeface="+mn-lt"/>
              </a:rPr>
              <a:t>( path, data [, options], callback)</a:t>
            </a:r>
          </a:p>
          <a:p>
            <a:pPr marL="0" indent="0">
              <a:buNone/>
            </a:pPr>
            <a:r>
              <a:rPr lang="en-US" dirty="0">
                <a:ea typeface="+mn-lt"/>
                <a:cs typeface="+mn-lt"/>
              </a:rPr>
              <a:t>Parameters: This method accepts four parameters as mentioned above and described below:</a:t>
            </a:r>
          </a:p>
          <a:p>
            <a:r>
              <a:rPr lang="en-US" dirty="0">
                <a:ea typeface="+mn-lt"/>
                <a:cs typeface="+mn-lt"/>
              </a:rPr>
              <a:t>path: It is a String, Buffer, URL, or number that denotes the source filename or file descriptor that will be appended to.</a:t>
            </a:r>
          </a:p>
          <a:p>
            <a:r>
              <a:rPr lang="en-US" dirty="0">
                <a:ea typeface="+mn-lt"/>
                <a:cs typeface="+mn-lt"/>
              </a:rPr>
              <a:t>data: It is a String or Buffer that denotes the data that must be appended.</a:t>
            </a:r>
          </a:p>
          <a:p>
            <a:r>
              <a:rPr lang="en-US" dirty="0">
                <a:ea typeface="+mn-lt"/>
                <a:cs typeface="+mn-lt"/>
              </a:rPr>
              <a:t>options: It is a string or an object that can be used to specify optional parameters that will affect the output. It has three optional parameters:</a:t>
            </a:r>
          </a:p>
          <a:p>
            <a:r>
              <a:rPr lang="en-US" dirty="0">
                <a:ea typeface="+mn-lt"/>
                <a:cs typeface="+mn-lt"/>
              </a:rPr>
              <a:t>encoding: It is a string which specifies the encoding of the file. The default value is ‘utf8’.</a:t>
            </a:r>
          </a:p>
          <a:p>
            <a:r>
              <a:rPr lang="en-US" dirty="0">
                <a:ea typeface="+mn-lt"/>
                <a:cs typeface="+mn-lt"/>
              </a:rPr>
              <a:t>mode: It is an integer which specifies the file mode. The default value is ‘0o666’.</a:t>
            </a:r>
          </a:p>
          <a:p>
            <a:r>
              <a:rPr lang="en-US" dirty="0">
                <a:ea typeface="+mn-lt"/>
                <a:cs typeface="+mn-lt"/>
              </a:rPr>
              <a:t>flag: It is a string which specifies the flag used while appending to the file. The default value is ‘a.’</a:t>
            </a:r>
          </a:p>
          <a:p>
            <a:r>
              <a:rPr lang="en-US" dirty="0">
                <a:ea typeface="+mn-lt"/>
                <a:cs typeface="+mn-lt"/>
              </a:rPr>
              <a:t>callback: It is a function that would be called when the method is executed.</a:t>
            </a:r>
          </a:p>
          <a:p>
            <a:r>
              <a:rPr lang="en-US" dirty="0">
                <a:ea typeface="+mn-lt"/>
                <a:cs typeface="+mn-lt"/>
              </a:rPr>
              <a:t>err: It is an error that would be thrown if the method fails.</a:t>
            </a:r>
          </a:p>
          <a:p>
            <a:endParaRPr lang="en-US" dirty="0"/>
          </a:p>
        </p:txBody>
      </p:sp>
    </p:spTree>
    <p:extLst>
      <p:ext uri="{BB962C8B-B14F-4D97-AF65-F5344CB8AC3E}">
        <p14:creationId xmlns:p14="http://schemas.microsoft.com/office/powerpoint/2010/main" val="2153041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4C897-4AB3-4308-A4BD-1BF0269BCF35}"/>
              </a:ext>
            </a:extLst>
          </p:cNvPr>
          <p:cNvSpPr>
            <a:spLocks noGrp="1"/>
          </p:cNvSpPr>
          <p:nvPr>
            <p:ph type="title"/>
          </p:nvPr>
        </p:nvSpPr>
        <p:spPr/>
        <p:txBody>
          <a:bodyPr/>
          <a:lstStyle/>
          <a:p>
            <a:r>
              <a:rPr lang="en-US" dirty="0">
                <a:ea typeface="+mj-lt"/>
                <a:cs typeface="+mj-lt"/>
              </a:rPr>
              <a:t>Node.js </a:t>
            </a:r>
            <a:r>
              <a:rPr lang="en-US" dirty="0" err="1">
                <a:ea typeface="+mj-lt"/>
                <a:cs typeface="+mj-lt"/>
              </a:rPr>
              <a:t>fs.chmod</a:t>
            </a:r>
            <a:r>
              <a:rPr lang="en-US" dirty="0">
                <a:ea typeface="+mj-lt"/>
                <a:cs typeface="+mj-lt"/>
              </a:rPr>
              <a:t>() method</a:t>
            </a:r>
            <a:endParaRPr lang="en-US" dirty="0"/>
          </a:p>
        </p:txBody>
      </p:sp>
      <p:sp>
        <p:nvSpPr>
          <p:cNvPr id="3" name="Content Placeholder 2">
            <a:extLst>
              <a:ext uri="{FF2B5EF4-FFF2-40B4-BE49-F238E27FC236}">
                <a16:creationId xmlns:a16="http://schemas.microsoft.com/office/drawing/2014/main" id="{F27689F3-CF4C-4C6D-A169-766798328F31}"/>
              </a:ext>
            </a:extLst>
          </p:cNvPr>
          <p:cNvSpPr>
            <a:spLocks noGrp="1"/>
          </p:cNvSpPr>
          <p:nvPr>
            <p:ph idx="1"/>
          </p:nvPr>
        </p:nvSpPr>
        <p:spPr/>
        <p:txBody>
          <a:bodyPr>
            <a:normAutofit fontScale="85000" lnSpcReduction="20000"/>
          </a:bodyPr>
          <a:lstStyle/>
          <a:p>
            <a:r>
              <a:rPr lang="en-US" dirty="0">
                <a:ea typeface="+mn-lt"/>
                <a:cs typeface="+mn-lt"/>
              </a:rPr>
              <a:t>The </a:t>
            </a:r>
            <a:r>
              <a:rPr lang="en-US" dirty="0" err="1">
                <a:ea typeface="+mn-lt"/>
                <a:cs typeface="+mn-lt"/>
              </a:rPr>
              <a:t>fs.chmod</a:t>
            </a:r>
            <a:r>
              <a:rPr lang="en-US" dirty="0">
                <a:ea typeface="+mn-lt"/>
                <a:cs typeface="+mn-lt"/>
              </a:rPr>
              <a:t>() method is used to change the permissions of a given path. These permissions can be specified using string constants or octal numbers that correspond to their respective file modes.</a:t>
            </a:r>
          </a:p>
          <a:p>
            <a:pPr marL="0" indent="0">
              <a:buNone/>
            </a:pPr>
            <a:r>
              <a:rPr lang="en-US" dirty="0">
                <a:ea typeface="+mn-lt"/>
                <a:cs typeface="+mn-lt"/>
              </a:rPr>
              <a:t>Syntax: </a:t>
            </a:r>
            <a:r>
              <a:rPr lang="en-US" dirty="0" err="1">
                <a:ea typeface="+mn-lt"/>
                <a:cs typeface="+mn-lt"/>
              </a:rPr>
              <a:t>fs.chmod</a:t>
            </a:r>
            <a:r>
              <a:rPr lang="en-US" dirty="0">
                <a:ea typeface="+mn-lt"/>
                <a:cs typeface="+mn-lt"/>
              </a:rPr>
              <a:t>( path, mode, callback)</a:t>
            </a:r>
          </a:p>
          <a:p>
            <a:pPr marL="0" indent="0">
              <a:buNone/>
            </a:pPr>
            <a:r>
              <a:rPr lang="en-US" dirty="0">
                <a:ea typeface="+mn-lt"/>
                <a:cs typeface="+mn-lt"/>
              </a:rPr>
              <a:t>Parameters: This method accepts three parameters as mentioned above and described below:</a:t>
            </a:r>
          </a:p>
          <a:p>
            <a:r>
              <a:rPr lang="en-US" dirty="0">
                <a:ea typeface="+mn-lt"/>
                <a:cs typeface="+mn-lt"/>
              </a:rPr>
              <a:t>path: It is a string, Buffer or URL that denotes the path of the file of which the permission has to be changed.</a:t>
            </a:r>
          </a:p>
          <a:p>
            <a:r>
              <a:rPr lang="en-US" dirty="0">
                <a:ea typeface="+mn-lt"/>
                <a:cs typeface="+mn-lt"/>
              </a:rPr>
              <a:t>mode: It is string or octal integer constant that denotes the permission to be granted. The logical OR operator can be used to separate multiple permissions.</a:t>
            </a:r>
          </a:p>
          <a:p>
            <a:r>
              <a:rPr lang="en-US" dirty="0">
                <a:ea typeface="+mn-lt"/>
                <a:cs typeface="+mn-lt"/>
              </a:rPr>
              <a:t>callback: It is a function that would be called when the method is executed.</a:t>
            </a:r>
          </a:p>
          <a:p>
            <a:r>
              <a:rPr lang="en-US" dirty="0">
                <a:ea typeface="+mn-lt"/>
                <a:cs typeface="+mn-lt"/>
              </a:rPr>
              <a:t>err: It is an error that would be thrown if the method fails.</a:t>
            </a:r>
          </a:p>
          <a:p>
            <a:endParaRPr lang="en-US" dirty="0"/>
          </a:p>
        </p:txBody>
      </p:sp>
    </p:spTree>
    <p:extLst>
      <p:ext uri="{BB962C8B-B14F-4D97-AF65-F5344CB8AC3E}">
        <p14:creationId xmlns:p14="http://schemas.microsoft.com/office/powerpoint/2010/main" val="297219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B402-AD76-429B-A36F-1D86A0938FEF}"/>
              </a:ext>
            </a:extLst>
          </p:cNvPr>
          <p:cNvSpPr>
            <a:spLocks noGrp="1"/>
          </p:cNvSpPr>
          <p:nvPr>
            <p:ph type="title"/>
          </p:nvPr>
        </p:nvSpPr>
        <p:spPr/>
        <p:txBody>
          <a:bodyPr/>
          <a:lstStyle/>
          <a:p>
            <a:r>
              <a:rPr lang="en-US" dirty="0"/>
              <a:t>Granting read access to user and trying to write to that particular file: code</a:t>
            </a:r>
          </a:p>
        </p:txBody>
      </p:sp>
      <p:pic>
        <p:nvPicPr>
          <p:cNvPr id="4" name="Picture 4">
            <a:extLst>
              <a:ext uri="{FF2B5EF4-FFF2-40B4-BE49-F238E27FC236}">
                <a16:creationId xmlns:a16="http://schemas.microsoft.com/office/drawing/2014/main" id="{63981126-8614-480D-A719-A6000F0F050B}"/>
              </a:ext>
            </a:extLst>
          </p:cNvPr>
          <p:cNvPicPr>
            <a:picLocks noGrp="1" noChangeAspect="1"/>
          </p:cNvPicPr>
          <p:nvPr>
            <p:ph idx="1"/>
          </p:nvPr>
        </p:nvPicPr>
        <p:blipFill>
          <a:blip r:embed="rId2"/>
          <a:stretch>
            <a:fillRect/>
          </a:stretch>
        </p:blipFill>
        <p:spPr>
          <a:xfrm>
            <a:off x="3225792" y="2015732"/>
            <a:ext cx="6054849" cy="3450613"/>
          </a:xfrm>
        </p:spPr>
      </p:pic>
    </p:spTree>
    <p:extLst>
      <p:ext uri="{BB962C8B-B14F-4D97-AF65-F5344CB8AC3E}">
        <p14:creationId xmlns:p14="http://schemas.microsoft.com/office/powerpoint/2010/main" val="355866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65443-E8EB-48F8-8287-FEA9EAAFA364}"/>
              </a:ext>
            </a:extLst>
          </p:cNvPr>
          <p:cNvSpPr>
            <a:spLocks noGrp="1"/>
          </p:cNvSpPr>
          <p:nvPr>
            <p:ph type="title"/>
          </p:nvPr>
        </p:nvSpPr>
        <p:spPr/>
        <p:txBody>
          <a:bodyPr>
            <a:normAutofit fontScale="90000"/>
          </a:bodyPr>
          <a:lstStyle/>
          <a:p>
            <a:r>
              <a:rPr lang="en-US" dirty="0">
                <a:ea typeface="+mj-lt"/>
                <a:cs typeface="+mj-lt"/>
              </a:rPr>
              <a:t>GRANTING READ ACCESS TO USER AND TRYING TO WRITE TO THAT PARTICULAR FILE: output</a:t>
            </a:r>
          </a:p>
          <a:p>
            <a:endParaRPr lang="en-US" dirty="0"/>
          </a:p>
        </p:txBody>
      </p:sp>
      <p:pic>
        <p:nvPicPr>
          <p:cNvPr id="4" name="Picture 4">
            <a:extLst>
              <a:ext uri="{FF2B5EF4-FFF2-40B4-BE49-F238E27FC236}">
                <a16:creationId xmlns:a16="http://schemas.microsoft.com/office/drawing/2014/main" id="{E75030DA-FD6A-4235-83BA-21099A62158B}"/>
              </a:ext>
            </a:extLst>
          </p:cNvPr>
          <p:cNvPicPr>
            <a:picLocks noGrp="1" noChangeAspect="1"/>
          </p:cNvPicPr>
          <p:nvPr>
            <p:ph idx="1"/>
          </p:nvPr>
        </p:nvPicPr>
        <p:blipFill>
          <a:blip r:embed="rId2"/>
          <a:stretch>
            <a:fillRect/>
          </a:stretch>
        </p:blipFill>
        <p:spPr>
          <a:xfrm>
            <a:off x="2076504" y="2512313"/>
            <a:ext cx="8353425" cy="2457450"/>
          </a:xfrm>
        </p:spPr>
      </p:pic>
    </p:spTree>
    <p:extLst>
      <p:ext uri="{BB962C8B-B14F-4D97-AF65-F5344CB8AC3E}">
        <p14:creationId xmlns:p14="http://schemas.microsoft.com/office/powerpoint/2010/main" val="1255047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C68FD-6239-4C0A-BA36-E697FAD87146}"/>
              </a:ext>
            </a:extLst>
          </p:cNvPr>
          <p:cNvSpPr>
            <a:spLocks noGrp="1"/>
          </p:cNvSpPr>
          <p:nvPr>
            <p:ph type="title"/>
          </p:nvPr>
        </p:nvSpPr>
        <p:spPr/>
        <p:txBody>
          <a:bodyPr>
            <a:normAutofit fontScale="90000"/>
          </a:bodyPr>
          <a:lstStyle/>
          <a:p>
            <a:r>
              <a:rPr lang="en-US" dirty="0">
                <a:ea typeface="+mj-lt"/>
                <a:cs typeface="+mj-lt"/>
              </a:rPr>
              <a:t>GRANTING READ/write ACCESS TO USER AND TRYING TO WRITE TO THAT PARTICULAR FILE: CODE</a:t>
            </a:r>
          </a:p>
          <a:p>
            <a:endParaRPr lang="en-US" dirty="0"/>
          </a:p>
        </p:txBody>
      </p:sp>
      <p:pic>
        <p:nvPicPr>
          <p:cNvPr id="4" name="Picture 4">
            <a:extLst>
              <a:ext uri="{FF2B5EF4-FFF2-40B4-BE49-F238E27FC236}">
                <a16:creationId xmlns:a16="http://schemas.microsoft.com/office/drawing/2014/main" id="{B9A0DAE4-487F-4DE6-964C-83BF0E3BB6D9}"/>
              </a:ext>
            </a:extLst>
          </p:cNvPr>
          <p:cNvPicPr>
            <a:picLocks noGrp="1" noChangeAspect="1"/>
          </p:cNvPicPr>
          <p:nvPr>
            <p:ph idx="1"/>
          </p:nvPr>
        </p:nvPicPr>
        <p:blipFill>
          <a:blip r:embed="rId2"/>
          <a:stretch>
            <a:fillRect/>
          </a:stretch>
        </p:blipFill>
        <p:spPr>
          <a:xfrm>
            <a:off x="2095554" y="2469451"/>
            <a:ext cx="8315325" cy="2543175"/>
          </a:xfrm>
        </p:spPr>
      </p:pic>
    </p:spTree>
    <p:extLst>
      <p:ext uri="{BB962C8B-B14F-4D97-AF65-F5344CB8AC3E}">
        <p14:creationId xmlns:p14="http://schemas.microsoft.com/office/powerpoint/2010/main" val="1848727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2AF45-7A05-49F4-8A5C-0C123F829D0E}"/>
              </a:ext>
            </a:extLst>
          </p:cNvPr>
          <p:cNvSpPr>
            <a:spLocks noGrp="1"/>
          </p:cNvSpPr>
          <p:nvPr>
            <p:ph type="title"/>
          </p:nvPr>
        </p:nvSpPr>
        <p:spPr/>
        <p:txBody>
          <a:bodyPr>
            <a:normAutofit fontScale="90000"/>
          </a:bodyPr>
          <a:lstStyle/>
          <a:p>
            <a:r>
              <a:rPr lang="en-US" dirty="0">
                <a:ea typeface="+mj-lt"/>
                <a:cs typeface="+mj-lt"/>
              </a:rPr>
              <a:t>GRANTING READ/write ACCESS TO USER AND TRYING TO WRITE TO THAT PARTICULAR FILE: output</a:t>
            </a:r>
          </a:p>
          <a:p>
            <a:endParaRPr lang="en-US" dirty="0"/>
          </a:p>
        </p:txBody>
      </p:sp>
      <p:pic>
        <p:nvPicPr>
          <p:cNvPr id="4" name="Picture 4">
            <a:extLst>
              <a:ext uri="{FF2B5EF4-FFF2-40B4-BE49-F238E27FC236}">
                <a16:creationId xmlns:a16="http://schemas.microsoft.com/office/drawing/2014/main" id="{E4263468-79F7-4F64-BB4A-B74873CA02CC}"/>
              </a:ext>
            </a:extLst>
          </p:cNvPr>
          <p:cNvPicPr>
            <a:picLocks noGrp="1" noChangeAspect="1"/>
          </p:cNvPicPr>
          <p:nvPr>
            <p:ph idx="1"/>
          </p:nvPr>
        </p:nvPicPr>
        <p:blipFill>
          <a:blip r:embed="rId2"/>
          <a:stretch>
            <a:fillRect/>
          </a:stretch>
        </p:blipFill>
        <p:spPr>
          <a:xfrm>
            <a:off x="2157466" y="2683763"/>
            <a:ext cx="8191500" cy="2114550"/>
          </a:xfrm>
        </p:spPr>
      </p:pic>
    </p:spTree>
    <p:extLst>
      <p:ext uri="{BB962C8B-B14F-4D97-AF65-F5344CB8AC3E}">
        <p14:creationId xmlns:p14="http://schemas.microsoft.com/office/powerpoint/2010/main" val="1284883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AEC2-38FE-4A37-81F3-14BA3FC1E5CD}"/>
              </a:ext>
            </a:extLst>
          </p:cNvPr>
          <p:cNvSpPr>
            <a:spLocks noGrp="1"/>
          </p:cNvSpPr>
          <p:nvPr>
            <p:ph type="title"/>
          </p:nvPr>
        </p:nvSpPr>
        <p:spPr/>
        <p:txBody>
          <a:bodyPr/>
          <a:lstStyle/>
          <a:p>
            <a:r>
              <a:rPr lang="en-US" dirty="0"/>
              <a:t>File systems module in NOde.js</a:t>
            </a:r>
          </a:p>
        </p:txBody>
      </p:sp>
      <p:sp>
        <p:nvSpPr>
          <p:cNvPr id="3" name="Content Placeholder 2">
            <a:extLst>
              <a:ext uri="{FF2B5EF4-FFF2-40B4-BE49-F238E27FC236}">
                <a16:creationId xmlns:a16="http://schemas.microsoft.com/office/drawing/2014/main" id="{6DA9EF77-7628-4428-968B-42D85CED84BF}"/>
              </a:ext>
            </a:extLst>
          </p:cNvPr>
          <p:cNvSpPr>
            <a:spLocks noGrp="1"/>
          </p:cNvSpPr>
          <p:nvPr>
            <p:ph idx="1"/>
          </p:nvPr>
        </p:nvSpPr>
        <p:spPr/>
        <p:txBody>
          <a:bodyPr/>
          <a:lstStyle/>
          <a:p>
            <a:r>
              <a:rPr lang="en-US" dirty="0">
                <a:ea typeface="+mn-lt"/>
                <a:cs typeface="+mn-lt"/>
              </a:rPr>
              <a:t>To handle file operations like creating, reading, deleting, etc., Node.js provides an inbuilt module called FS (File System). Node.js gives the functionality of file I/O by providing wrappers around the standard POSIX functions. All file system operations can have synchronous and asynchronous forms depending upon user requirements.</a:t>
            </a:r>
          </a:p>
        </p:txBody>
      </p:sp>
    </p:spTree>
    <p:extLst>
      <p:ext uri="{BB962C8B-B14F-4D97-AF65-F5344CB8AC3E}">
        <p14:creationId xmlns:p14="http://schemas.microsoft.com/office/powerpoint/2010/main" val="1331051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C791-D858-4741-B153-95649AF52A1A}"/>
              </a:ext>
            </a:extLst>
          </p:cNvPr>
          <p:cNvSpPr>
            <a:spLocks noGrp="1"/>
          </p:cNvSpPr>
          <p:nvPr>
            <p:ph type="title"/>
          </p:nvPr>
        </p:nvSpPr>
        <p:spPr/>
        <p:txBody>
          <a:bodyPr/>
          <a:lstStyle/>
          <a:p>
            <a:r>
              <a:rPr lang="en-US" dirty="0">
                <a:ea typeface="+mj-lt"/>
                <a:cs typeface="+mj-lt"/>
              </a:rPr>
              <a:t>Node.js </a:t>
            </a:r>
            <a:r>
              <a:rPr lang="en-US" dirty="0" err="1">
                <a:ea typeface="+mj-lt"/>
                <a:cs typeface="+mj-lt"/>
              </a:rPr>
              <a:t>fs.mkdir</a:t>
            </a:r>
            <a:r>
              <a:rPr lang="en-US" dirty="0">
                <a:ea typeface="+mj-lt"/>
                <a:cs typeface="+mj-lt"/>
              </a:rPr>
              <a:t>() method</a:t>
            </a:r>
            <a:endParaRPr lang="en-US" dirty="0"/>
          </a:p>
        </p:txBody>
      </p:sp>
      <p:sp>
        <p:nvSpPr>
          <p:cNvPr id="3" name="Content Placeholder 2">
            <a:extLst>
              <a:ext uri="{FF2B5EF4-FFF2-40B4-BE49-F238E27FC236}">
                <a16:creationId xmlns:a16="http://schemas.microsoft.com/office/drawing/2014/main" id="{7BD1088E-283E-4030-AFC6-6BCC6662B25C}"/>
              </a:ext>
            </a:extLst>
          </p:cNvPr>
          <p:cNvSpPr>
            <a:spLocks noGrp="1"/>
          </p:cNvSpPr>
          <p:nvPr>
            <p:ph idx="1"/>
          </p:nvPr>
        </p:nvSpPr>
        <p:spPr/>
        <p:txBody>
          <a:bodyPr>
            <a:normAutofit fontScale="92500" lnSpcReduction="10000"/>
          </a:bodyPr>
          <a:lstStyle/>
          <a:p>
            <a:r>
              <a:rPr lang="en-US" dirty="0">
                <a:ea typeface="+mn-lt"/>
                <a:cs typeface="+mn-lt"/>
              </a:rPr>
              <a:t>The </a:t>
            </a:r>
            <a:r>
              <a:rPr lang="en-US" dirty="0" err="1">
                <a:ea typeface="+mn-lt"/>
                <a:cs typeface="+mn-lt"/>
              </a:rPr>
              <a:t>fs.mkdir</a:t>
            </a:r>
            <a:r>
              <a:rPr lang="en-US" dirty="0">
                <a:ea typeface="+mn-lt"/>
                <a:cs typeface="+mn-lt"/>
              </a:rPr>
              <a:t>() method </a:t>
            </a:r>
            <a:r>
              <a:rPr lang="en-US" dirty="0" err="1">
                <a:ea typeface="+mn-lt"/>
                <a:cs typeface="+mn-lt"/>
              </a:rPr>
              <a:t>i</a:t>
            </a:r>
            <a:r>
              <a:rPr lang="en-US" dirty="0">
                <a:ea typeface="+mn-lt"/>
                <a:cs typeface="+mn-lt"/>
              </a:rPr>
              <a:t> Node.js is used to create a directory asynchronously.</a:t>
            </a:r>
          </a:p>
          <a:p>
            <a:pPr marL="0" indent="0">
              <a:buNone/>
            </a:pPr>
            <a:r>
              <a:rPr lang="en-US" dirty="0">
                <a:ea typeface="+mn-lt"/>
                <a:cs typeface="+mn-lt"/>
              </a:rPr>
              <a:t>Syntax: </a:t>
            </a:r>
            <a:r>
              <a:rPr lang="en-US" dirty="0" err="1">
                <a:ea typeface="+mn-lt"/>
                <a:cs typeface="+mn-lt"/>
              </a:rPr>
              <a:t>fs.mkdir</a:t>
            </a:r>
            <a:r>
              <a:rPr lang="en-US" dirty="0">
                <a:ea typeface="+mn-lt"/>
                <a:cs typeface="+mn-lt"/>
              </a:rPr>
              <a:t>(path, mode, callback)</a:t>
            </a:r>
          </a:p>
          <a:p>
            <a:pPr marL="0" indent="0">
              <a:buNone/>
            </a:pPr>
            <a:r>
              <a:rPr lang="en-US" dirty="0">
                <a:ea typeface="+mn-lt"/>
                <a:cs typeface="+mn-lt"/>
              </a:rPr>
              <a:t>Parameters: This method accepts three parameters as mentioned above and described below:</a:t>
            </a:r>
          </a:p>
          <a:p>
            <a:r>
              <a:rPr lang="en-US" dirty="0">
                <a:ea typeface="+mn-lt"/>
                <a:cs typeface="+mn-lt"/>
              </a:rPr>
              <a:t>path: This parameter holds the path of the directory must be created.</a:t>
            </a:r>
          </a:p>
          <a:p>
            <a:r>
              <a:rPr lang="en-US" dirty="0">
                <a:ea typeface="+mn-lt"/>
                <a:cs typeface="+mn-lt"/>
              </a:rPr>
              <a:t>mode: This parameter holds the recursive </a:t>
            </a:r>
            <a:r>
              <a:rPr lang="en-US" dirty="0" err="1">
                <a:ea typeface="+mn-lt"/>
                <a:cs typeface="+mn-lt"/>
              </a:rPr>
              <a:t>boolean</a:t>
            </a:r>
            <a:r>
              <a:rPr lang="en-US" dirty="0">
                <a:ea typeface="+mn-lt"/>
                <a:cs typeface="+mn-lt"/>
              </a:rPr>
              <a:t> value. The mode option is used to set the directory permission, by default it is 0777.</a:t>
            </a:r>
          </a:p>
          <a:p>
            <a:r>
              <a:rPr lang="en-US" dirty="0">
                <a:ea typeface="+mn-lt"/>
                <a:cs typeface="+mn-lt"/>
              </a:rPr>
              <a:t>callback: This parameter holds the callback function that contains error. The recursive option if set to true will not give an error message if the directory to be created already exists.</a:t>
            </a:r>
          </a:p>
          <a:p>
            <a:endParaRPr lang="en-US" dirty="0"/>
          </a:p>
        </p:txBody>
      </p:sp>
    </p:spTree>
    <p:extLst>
      <p:ext uri="{BB962C8B-B14F-4D97-AF65-F5344CB8AC3E}">
        <p14:creationId xmlns:p14="http://schemas.microsoft.com/office/powerpoint/2010/main" val="921236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52F594-1747-4B13-AE14-99140C8B7688}"/>
              </a:ext>
            </a:extLst>
          </p:cNvPr>
          <p:cNvSpPr>
            <a:spLocks noGrp="1"/>
          </p:cNvSpPr>
          <p:nvPr>
            <p:ph idx="1"/>
          </p:nvPr>
        </p:nvSpPr>
        <p:spPr>
          <a:xfrm>
            <a:off x="4924851" y="1600199"/>
            <a:ext cx="6130003" cy="4297680"/>
          </a:xfrm>
        </p:spPr>
        <p:txBody>
          <a:bodyPr anchor="ctr">
            <a:normAutofit/>
          </a:bodyPr>
          <a:lstStyle/>
          <a:p>
            <a:r>
              <a:rPr lang="en-US" dirty="0">
                <a:ea typeface="+mn-lt"/>
                <a:cs typeface="+mn-lt"/>
              </a:rPr>
              <a:t>To use the synchronous form of an Asynchronous function , add a ‘Sync’ to the end of method name.</a:t>
            </a:r>
          </a:p>
          <a:p>
            <a:r>
              <a:rPr lang="en-US" dirty="0">
                <a:ea typeface="+mn-lt"/>
                <a:cs typeface="+mn-lt"/>
              </a:rPr>
              <a:t>For example: </a:t>
            </a:r>
            <a:r>
              <a:rPr lang="en-US" dirty="0" err="1">
                <a:ea typeface="+mn-lt"/>
                <a:cs typeface="+mn-lt"/>
              </a:rPr>
              <a:t>fs.readFile</a:t>
            </a:r>
            <a:r>
              <a:rPr lang="en-US" dirty="0">
                <a:ea typeface="+mn-lt"/>
                <a:cs typeface="+mn-lt"/>
              </a:rPr>
              <a:t>(Asynchronous) --&gt; </a:t>
            </a:r>
            <a:r>
              <a:rPr lang="en-US" dirty="0" err="1">
                <a:ea typeface="+mn-lt"/>
                <a:cs typeface="+mn-lt"/>
              </a:rPr>
              <a:t>fs.readFileSync</a:t>
            </a:r>
            <a:r>
              <a:rPr lang="en-US" dirty="0">
                <a:ea typeface="+mn-lt"/>
                <a:cs typeface="+mn-lt"/>
              </a:rPr>
              <a:t>(Synchronous);</a:t>
            </a:r>
          </a:p>
          <a:p>
            <a:endParaRPr lang="en-US" dirty="0"/>
          </a:p>
        </p:txBody>
      </p:sp>
    </p:spTree>
    <p:extLst>
      <p:ext uri="{BB962C8B-B14F-4D97-AF65-F5344CB8AC3E}">
        <p14:creationId xmlns:p14="http://schemas.microsoft.com/office/powerpoint/2010/main" val="376351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8A2D-D427-4570-A60D-F1AE001670DF}"/>
              </a:ext>
            </a:extLst>
          </p:cNvPr>
          <p:cNvSpPr>
            <a:spLocks noGrp="1"/>
          </p:cNvSpPr>
          <p:nvPr>
            <p:ph type="title"/>
          </p:nvPr>
        </p:nvSpPr>
        <p:spPr/>
        <p:txBody>
          <a:bodyPr/>
          <a:lstStyle/>
          <a:p>
            <a:r>
              <a:rPr lang="en-US" dirty="0"/>
              <a:t>Using file systems module in node.js</a:t>
            </a:r>
          </a:p>
        </p:txBody>
      </p:sp>
      <p:sp>
        <p:nvSpPr>
          <p:cNvPr id="3" name="Content Placeholder 2">
            <a:extLst>
              <a:ext uri="{FF2B5EF4-FFF2-40B4-BE49-F238E27FC236}">
                <a16:creationId xmlns:a16="http://schemas.microsoft.com/office/drawing/2014/main" id="{C7385E7B-2942-42ED-883E-A2CED0641DA1}"/>
              </a:ext>
            </a:extLst>
          </p:cNvPr>
          <p:cNvSpPr>
            <a:spLocks noGrp="1"/>
          </p:cNvSpPr>
          <p:nvPr>
            <p:ph idx="1"/>
          </p:nvPr>
        </p:nvSpPr>
        <p:spPr/>
        <p:txBody>
          <a:bodyPr/>
          <a:lstStyle/>
          <a:p>
            <a:r>
              <a:rPr lang="en-US" dirty="0">
                <a:ea typeface="+mn-lt"/>
                <a:cs typeface="+mn-lt"/>
              </a:rPr>
              <a:t>To use the file system module, we use the require method:</a:t>
            </a:r>
          </a:p>
          <a:p>
            <a:pPr marL="0" indent="0">
              <a:buNone/>
            </a:pPr>
            <a:r>
              <a:rPr lang="en-US" dirty="0">
                <a:ea typeface="+mn-lt"/>
                <a:cs typeface="+mn-lt"/>
              </a:rPr>
              <a:t>var fs=require(‘fs’);</a:t>
            </a:r>
          </a:p>
          <a:p>
            <a:endParaRPr lang="en-US" dirty="0"/>
          </a:p>
        </p:txBody>
      </p:sp>
    </p:spTree>
    <p:extLst>
      <p:ext uri="{BB962C8B-B14F-4D97-AF65-F5344CB8AC3E}">
        <p14:creationId xmlns:p14="http://schemas.microsoft.com/office/powerpoint/2010/main" val="613793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CE27-E241-4B27-B052-61722005C1EB}"/>
              </a:ext>
            </a:extLst>
          </p:cNvPr>
          <p:cNvSpPr>
            <a:spLocks noGrp="1"/>
          </p:cNvSpPr>
          <p:nvPr>
            <p:ph type="title"/>
          </p:nvPr>
        </p:nvSpPr>
        <p:spPr/>
        <p:txBody>
          <a:bodyPr/>
          <a:lstStyle/>
          <a:p>
            <a:r>
              <a:rPr lang="en-US" dirty="0"/>
              <a:t>Using file systems module in node.js</a:t>
            </a:r>
          </a:p>
        </p:txBody>
      </p:sp>
      <p:sp>
        <p:nvSpPr>
          <p:cNvPr id="3" name="Content Placeholder 2">
            <a:extLst>
              <a:ext uri="{FF2B5EF4-FFF2-40B4-BE49-F238E27FC236}">
                <a16:creationId xmlns:a16="http://schemas.microsoft.com/office/drawing/2014/main" id="{96DE2473-C8AD-4112-B4D4-0403B1736A03}"/>
              </a:ext>
            </a:extLst>
          </p:cNvPr>
          <p:cNvSpPr>
            <a:spLocks noGrp="1"/>
          </p:cNvSpPr>
          <p:nvPr>
            <p:ph idx="1"/>
          </p:nvPr>
        </p:nvSpPr>
        <p:spPr/>
        <p:txBody>
          <a:bodyPr/>
          <a:lstStyle/>
          <a:p>
            <a:pPr marL="0" indent="0">
              <a:buNone/>
            </a:pPr>
            <a:r>
              <a:rPr lang="en-US" dirty="0">
                <a:ea typeface="+mn-lt"/>
                <a:cs typeface="+mn-lt"/>
              </a:rPr>
              <a:t>Common use for File System module:</a:t>
            </a:r>
            <a:endParaRPr lang="en-US" dirty="0"/>
          </a:p>
          <a:p>
            <a:r>
              <a:rPr lang="en-US" dirty="0">
                <a:ea typeface="+mn-lt"/>
                <a:cs typeface="+mn-lt"/>
              </a:rPr>
              <a:t>Read Files</a:t>
            </a:r>
          </a:p>
          <a:p>
            <a:r>
              <a:rPr lang="en-US" dirty="0">
                <a:ea typeface="+mn-lt"/>
                <a:cs typeface="+mn-lt"/>
              </a:rPr>
              <a:t>Write Files</a:t>
            </a:r>
          </a:p>
          <a:p>
            <a:r>
              <a:rPr lang="en-US" dirty="0">
                <a:ea typeface="+mn-lt"/>
                <a:cs typeface="+mn-lt"/>
              </a:rPr>
              <a:t>Append Files</a:t>
            </a:r>
          </a:p>
          <a:p>
            <a:r>
              <a:rPr lang="en-US" dirty="0">
                <a:ea typeface="+mn-lt"/>
                <a:cs typeface="+mn-lt"/>
              </a:rPr>
              <a:t>Close Files</a:t>
            </a:r>
          </a:p>
          <a:p>
            <a:r>
              <a:rPr lang="en-US" dirty="0">
                <a:ea typeface="+mn-lt"/>
                <a:cs typeface="+mn-lt"/>
              </a:rPr>
              <a:t>Delete Files</a:t>
            </a:r>
          </a:p>
          <a:p>
            <a:endParaRPr lang="en-US" dirty="0"/>
          </a:p>
        </p:txBody>
      </p:sp>
    </p:spTree>
    <p:extLst>
      <p:ext uri="{BB962C8B-B14F-4D97-AF65-F5344CB8AC3E}">
        <p14:creationId xmlns:p14="http://schemas.microsoft.com/office/powerpoint/2010/main" val="258972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AB6A1-A7C0-4B26-9443-08704390EB45}"/>
              </a:ext>
            </a:extLst>
          </p:cNvPr>
          <p:cNvSpPr>
            <a:spLocks noGrp="1"/>
          </p:cNvSpPr>
          <p:nvPr>
            <p:ph type="title"/>
          </p:nvPr>
        </p:nvSpPr>
        <p:spPr/>
        <p:txBody>
          <a:bodyPr/>
          <a:lstStyle/>
          <a:p>
            <a:r>
              <a:rPr lang="en-US" dirty="0"/>
              <a:t>Asynchronous and synchronous methods</a:t>
            </a:r>
          </a:p>
        </p:txBody>
      </p:sp>
      <p:sp>
        <p:nvSpPr>
          <p:cNvPr id="3" name="Content Placeholder 2">
            <a:extLst>
              <a:ext uri="{FF2B5EF4-FFF2-40B4-BE49-F238E27FC236}">
                <a16:creationId xmlns:a16="http://schemas.microsoft.com/office/drawing/2014/main" id="{B4567AED-FD45-4AC4-B513-66089061D41B}"/>
              </a:ext>
            </a:extLst>
          </p:cNvPr>
          <p:cNvSpPr>
            <a:spLocks noGrp="1"/>
          </p:cNvSpPr>
          <p:nvPr>
            <p:ph idx="1"/>
          </p:nvPr>
        </p:nvSpPr>
        <p:spPr/>
        <p:txBody>
          <a:bodyPr/>
          <a:lstStyle/>
          <a:p>
            <a:r>
              <a:rPr lang="en-US" dirty="0">
                <a:ea typeface="+mn-lt"/>
                <a:cs typeface="+mn-lt"/>
              </a:rPr>
              <a:t>To get started with the functionality of File System modules in Node.js, we need to understand the concept of asynchronous and Synchronous functions and then we can implement different Synchronous and Asynchronous functions.</a:t>
            </a:r>
          </a:p>
        </p:txBody>
      </p:sp>
    </p:spTree>
    <p:extLst>
      <p:ext uri="{BB962C8B-B14F-4D97-AF65-F5344CB8AC3E}">
        <p14:creationId xmlns:p14="http://schemas.microsoft.com/office/powerpoint/2010/main" val="28171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09CC3-0E5C-4CA5-8321-4B9C533714D9}"/>
              </a:ext>
            </a:extLst>
          </p:cNvPr>
          <p:cNvSpPr>
            <a:spLocks noGrp="1"/>
          </p:cNvSpPr>
          <p:nvPr>
            <p:ph type="title"/>
          </p:nvPr>
        </p:nvSpPr>
        <p:spPr/>
        <p:txBody>
          <a:bodyPr/>
          <a:lstStyle/>
          <a:p>
            <a:r>
              <a:rPr lang="en-US" dirty="0"/>
              <a:t>Asynchronous methods</a:t>
            </a:r>
          </a:p>
        </p:txBody>
      </p:sp>
      <p:sp>
        <p:nvSpPr>
          <p:cNvPr id="3" name="Content Placeholder 2">
            <a:extLst>
              <a:ext uri="{FF2B5EF4-FFF2-40B4-BE49-F238E27FC236}">
                <a16:creationId xmlns:a16="http://schemas.microsoft.com/office/drawing/2014/main" id="{5BC67FCE-0038-4D47-B71D-503C82205715}"/>
              </a:ext>
            </a:extLst>
          </p:cNvPr>
          <p:cNvSpPr>
            <a:spLocks noGrp="1"/>
          </p:cNvSpPr>
          <p:nvPr>
            <p:ph idx="1"/>
          </p:nvPr>
        </p:nvSpPr>
        <p:spPr/>
        <p:txBody>
          <a:bodyPr/>
          <a:lstStyle/>
          <a:p>
            <a:r>
              <a:rPr lang="en-US" dirty="0">
                <a:ea typeface="+mn-lt"/>
                <a:cs typeface="+mn-lt"/>
              </a:rPr>
              <a:t>Do not block execution of the program and command is executed after previous command even if previous command has not computed the result. The previous command runs in the background and loads the result once it has finished processing. They take a callback function as the last parameter. Preferred over Synchronous methods as they do not block. Some Asynchronous functions are: </a:t>
            </a:r>
            <a:r>
              <a:rPr lang="en-US" dirty="0" err="1">
                <a:ea typeface="+mn-lt"/>
                <a:cs typeface="+mn-lt"/>
              </a:rPr>
              <a:t>fs.readFile</a:t>
            </a:r>
            <a:r>
              <a:rPr lang="en-US" dirty="0">
                <a:ea typeface="+mn-lt"/>
                <a:cs typeface="+mn-lt"/>
              </a:rPr>
              <a:t>(), </a:t>
            </a:r>
            <a:r>
              <a:rPr lang="en-US" dirty="0" err="1">
                <a:ea typeface="+mn-lt"/>
                <a:cs typeface="+mn-lt"/>
              </a:rPr>
              <a:t>fs.writeFile</a:t>
            </a:r>
            <a:r>
              <a:rPr lang="en-US" dirty="0">
                <a:ea typeface="+mn-lt"/>
                <a:cs typeface="+mn-lt"/>
              </a:rPr>
              <a:t>().</a:t>
            </a:r>
          </a:p>
        </p:txBody>
      </p:sp>
    </p:spTree>
    <p:extLst>
      <p:ext uri="{BB962C8B-B14F-4D97-AF65-F5344CB8AC3E}">
        <p14:creationId xmlns:p14="http://schemas.microsoft.com/office/powerpoint/2010/main" val="2450381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93DDE-D291-44BF-9BA8-B3F60C47ED9F}"/>
              </a:ext>
            </a:extLst>
          </p:cNvPr>
          <p:cNvSpPr>
            <a:spLocks noGrp="1"/>
          </p:cNvSpPr>
          <p:nvPr>
            <p:ph type="title"/>
          </p:nvPr>
        </p:nvSpPr>
        <p:spPr/>
        <p:txBody>
          <a:bodyPr/>
          <a:lstStyle/>
          <a:p>
            <a:r>
              <a:rPr lang="en-US" dirty="0"/>
              <a:t>Synchronous methods</a:t>
            </a:r>
          </a:p>
        </p:txBody>
      </p:sp>
      <p:sp>
        <p:nvSpPr>
          <p:cNvPr id="3" name="Content Placeholder 2">
            <a:extLst>
              <a:ext uri="{FF2B5EF4-FFF2-40B4-BE49-F238E27FC236}">
                <a16:creationId xmlns:a16="http://schemas.microsoft.com/office/drawing/2014/main" id="{266BE848-6273-4C67-984C-39E08BDBCC11}"/>
              </a:ext>
            </a:extLst>
          </p:cNvPr>
          <p:cNvSpPr>
            <a:spLocks noGrp="1"/>
          </p:cNvSpPr>
          <p:nvPr>
            <p:ph idx="1"/>
          </p:nvPr>
        </p:nvSpPr>
        <p:spPr/>
        <p:txBody>
          <a:bodyPr/>
          <a:lstStyle/>
          <a:p>
            <a:r>
              <a:rPr lang="en-US" dirty="0">
                <a:ea typeface="+mn-lt"/>
                <a:cs typeface="+mn-lt"/>
              </a:rPr>
              <a:t>Also called Blocking function. Blocks execution of program until file operation is performed. These functions have File Descriptor as last argument. File descriptors refer to opened files. Some Synchronous functions are: </a:t>
            </a:r>
            <a:r>
              <a:rPr lang="en-US" dirty="0" err="1">
                <a:ea typeface="+mn-lt"/>
                <a:cs typeface="+mn-lt"/>
              </a:rPr>
              <a:t>fs.readFileSync</a:t>
            </a:r>
            <a:r>
              <a:rPr lang="en-US" dirty="0">
                <a:ea typeface="+mn-lt"/>
                <a:cs typeface="+mn-lt"/>
              </a:rPr>
              <a:t>(), </a:t>
            </a:r>
            <a:r>
              <a:rPr lang="en-US" dirty="0" err="1">
                <a:ea typeface="+mn-lt"/>
                <a:cs typeface="+mn-lt"/>
              </a:rPr>
              <a:t>fs.renameSync</a:t>
            </a:r>
            <a:r>
              <a:rPr lang="en-US" dirty="0">
                <a:ea typeface="+mn-lt"/>
                <a:cs typeface="+mn-lt"/>
              </a:rPr>
              <a:t>(),</a:t>
            </a:r>
            <a:r>
              <a:rPr lang="en-US" dirty="0" err="1">
                <a:ea typeface="+mn-lt"/>
                <a:cs typeface="+mn-lt"/>
              </a:rPr>
              <a:t>fs.writeSync</a:t>
            </a:r>
            <a:r>
              <a:rPr lang="en-US" dirty="0">
                <a:ea typeface="+mn-lt"/>
                <a:cs typeface="+mn-lt"/>
              </a:rPr>
              <a:t>(),</a:t>
            </a:r>
            <a:r>
              <a:rPr lang="en-US" dirty="0" err="1">
                <a:ea typeface="+mn-lt"/>
                <a:cs typeface="+mn-lt"/>
              </a:rPr>
              <a:t>fs.writeFileSync</a:t>
            </a:r>
            <a:r>
              <a:rPr lang="en-US" dirty="0">
                <a:ea typeface="+mn-lt"/>
                <a:cs typeface="+mn-lt"/>
              </a:rPr>
              <a:t>()</a:t>
            </a:r>
          </a:p>
        </p:txBody>
      </p:sp>
    </p:spTree>
    <p:extLst>
      <p:ext uri="{BB962C8B-B14F-4D97-AF65-F5344CB8AC3E}">
        <p14:creationId xmlns:p14="http://schemas.microsoft.com/office/powerpoint/2010/main" val="134629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EE59-7DBA-49A0-90CF-55CFBC82844F}"/>
              </a:ext>
            </a:extLst>
          </p:cNvPr>
          <p:cNvSpPr>
            <a:spLocks noGrp="1"/>
          </p:cNvSpPr>
          <p:nvPr>
            <p:ph type="title"/>
          </p:nvPr>
        </p:nvSpPr>
        <p:spPr/>
        <p:txBody>
          <a:bodyPr/>
          <a:lstStyle/>
          <a:p>
            <a:r>
              <a:rPr lang="en-US" dirty="0">
                <a:ea typeface="+mj-lt"/>
                <a:cs typeface="+mj-lt"/>
              </a:rPr>
              <a:t>Nodejs </a:t>
            </a:r>
            <a:r>
              <a:rPr lang="en-US" dirty="0" err="1">
                <a:ea typeface="+mj-lt"/>
                <a:cs typeface="+mj-lt"/>
              </a:rPr>
              <a:t>fs.readFile</a:t>
            </a:r>
            <a:r>
              <a:rPr lang="en-US" dirty="0">
                <a:ea typeface="+mj-lt"/>
                <a:cs typeface="+mj-lt"/>
              </a:rPr>
              <a:t> method (Asynchronous)</a:t>
            </a:r>
            <a:endParaRPr lang="en-US" dirty="0"/>
          </a:p>
        </p:txBody>
      </p:sp>
      <p:sp>
        <p:nvSpPr>
          <p:cNvPr id="3" name="Content Placeholder 2">
            <a:extLst>
              <a:ext uri="{FF2B5EF4-FFF2-40B4-BE49-F238E27FC236}">
                <a16:creationId xmlns:a16="http://schemas.microsoft.com/office/drawing/2014/main" id="{C23E6C7A-C0C6-458E-84CA-05E32F2DFE1C}"/>
              </a:ext>
            </a:extLst>
          </p:cNvPr>
          <p:cNvSpPr>
            <a:spLocks noGrp="1"/>
          </p:cNvSpPr>
          <p:nvPr>
            <p:ph idx="1"/>
          </p:nvPr>
        </p:nvSpPr>
        <p:spPr/>
        <p:txBody>
          <a:bodyPr>
            <a:normAutofit fontScale="85000" lnSpcReduction="20000"/>
          </a:bodyPr>
          <a:lstStyle/>
          <a:p>
            <a:r>
              <a:rPr lang="en-US" dirty="0">
                <a:ea typeface="+mn-lt"/>
                <a:cs typeface="+mn-lt"/>
              </a:rPr>
              <a:t>The </a:t>
            </a:r>
            <a:r>
              <a:rPr lang="en-US" dirty="0" err="1">
                <a:ea typeface="+mn-lt"/>
                <a:cs typeface="+mn-lt"/>
              </a:rPr>
              <a:t>fs.readFile</a:t>
            </a:r>
            <a:r>
              <a:rPr lang="en-US" dirty="0">
                <a:ea typeface="+mn-lt"/>
                <a:cs typeface="+mn-lt"/>
              </a:rPr>
              <a:t>() method is an inbuilt method which is used to read the file. This method reads the entire file into buffer. To load the fs module, we use require() method. For example: var fs = require(‘fs’);</a:t>
            </a:r>
          </a:p>
          <a:p>
            <a:r>
              <a:rPr lang="en-US" dirty="0">
                <a:ea typeface="+mn-lt"/>
                <a:cs typeface="+mn-lt"/>
              </a:rPr>
              <a:t>Syntax: </a:t>
            </a:r>
            <a:r>
              <a:rPr lang="en-US" dirty="0" err="1">
                <a:ea typeface="+mn-lt"/>
                <a:cs typeface="+mn-lt"/>
              </a:rPr>
              <a:t>fs.readFile</a:t>
            </a:r>
            <a:r>
              <a:rPr lang="en-US" dirty="0">
                <a:ea typeface="+mn-lt"/>
                <a:cs typeface="+mn-lt"/>
              </a:rPr>
              <a:t>( filename, encoding, </a:t>
            </a:r>
            <a:r>
              <a:rPr lang="en-US" dirty="0" err="1">
                <a:ea typeface="+mn-lt"/>
                <a:cs typeface="+mn-lt"/>
              </a:rPr>
              <a:t>callback_function</a:t>
            </a:r>
            <a:r>
              <a:rPr lang="en-US" dirty="0">
                <a:ea typeface="+mn-lt"/>
                <a:cs typeface="+mn-lt"/>
              </a:rPr>
              <a:t> )</a:t>
            </a:r>
          </a:p>
          <a:p>
            <a:pPr marL="0" indent="0">
              <a:buNone/>
            </a:pPr>
            <a:r>
              <a:rPr lang="en-US" dirty="0">
                <a:ea typeface="+mn-lt"/>
                <a:cs typeface="+mn-lt"/>
              </a:rPr>
              <a:t>Parameters: The method accepts three parameters as mentioned above and described below:  </a:t>
            </a:r>
          </a:p>
          <a:p>
            <a:r>
              <a:rPr lang="en-US" dirty="0">
                <a:ea typeface="+mn-lt"/>
                <a:cs typeface="+mn-lt"/>
              </a:rPr>
              <a:t>filename: It holds the name of the file to read or the entire path if stored at another location.</a:t>
            </a:r>
          </a:p>
          <a:p>
            <a:r>
              <a:rPr lang="en-US" dirty="0">
                <a:ea typeface="+mn-lt"/>
                <a:cs typeface="+mn-lt"/>
              </a:rPr>
              <a:t>encoding: It holds the encoding of file. Its default value is ‘utf8’.</a:t>
            </a:r>
          </a:p>
          <a:p>
            <a:r>
              <a:rPr lang="en-US" dirty="0" err="1">
                <a:ea typeface="+mn-lt"/>
                <a:cs typeface="+mn-lt"/>
              </a:rPr>
              <a:t>callback_function</a:t>
            </a:r>
            <a:r>
              <a:rPr lang="en-US" dirty="0">
                <a:ea typeface="+mn-lt"/>
                <a:cs typeface="+mn-lt"/>
              </a:rPr>
              <a:t>: It is a callback function that is called after reading of file. It takes two parameters:</a:t>
            </a:r>
          </a:p>
          <a:p>
            <a:r>
              <a:rPr lang="en-US" dirty="0">
                <a:ea typeface="+mn-lt"/>
                <a:cs typeface="+mn-lt"/>
              </a:rPr>
              <a:t>err: If any error occurred.</a:t>
            </a:r>
          </a:p>
          <a:p>
            <a:r>
              <a:rPr lang="en-US" dirty="0">
                <a:ea typeface="+mn-lt"/>
                <a:cs typeface="+mn-lt"/>
              </a:rPr>
              <a:t>data: Contents of the file.</a:t>
            </a:r>
          </a:p>
          <a:p>
            <a:endParaRPr lang="en-US" dirty="0"/>
          </a:p>
        </p:txBody>
      </p:sp>
    </p:spTree>
    <p:extLst>
      <p:ext uri="{BB962C8B-B14F-4D97-AF65-F5344CB8AC3E}">
        <p14:creationId xmlns:p14="http://schemas.microsoft.com/office/powerpoint/2010/main" val="3109204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A8A5-1712-4040-AC0D-7A69612A5809}"/>
              </a:ext>
            </a:extLst>
          </p:cNvPr>
          <p:cNvSpPr>
            <a:spLocks noGrp="1"/>
          </p:cNvSpPr>
          <p:nvPr>
            <p:ph type="title"/>
          </p:nvPr>
        </p:nvSpPr>
        <p:spPr/>
        <p:txBody>
          <a:bodyPr>
            <a:normAutofit fontScale="90000"/>
          </a:bodyPr>
          <a:lstStyle/>
          <a:p>
            <a:r>
              <a:rPr lang="en-US" dirty="0"/>
              <a:t>Difference between asynchronous and synchronous </a:t>
            </a:r>
            <a:r>
              <a:rPr lang="en-US" dirty="0" err="1"/>
              <a:t>readfile</a:t>
            </a:r>
            <a:r>
              <a:rPr lang="en-US" dirty="0"/>
              <a:t> method:</a:t>
            </a:r>
            <a:br>
              <a:rPr lang="en-US" dirty="0"/>
            </a:br>
            <a:endParaRPr lang="en-US" dirty="0"/>
          </a:p>
        </p:txBody>
      </p:sp>
      <p:pic>
        <p:nvPicPr>
          <p:cNvPr id="4" name="Picture 4">
            <a:extLst>
              <a:ext uri="{FF2B5EF4-FFF2-40B4-BE49-F238E27FC236}">
                <a16:creationId xmlns:a16="http://schemas.microsoft.com/office/drawing/2014/main" id="{60DDE33B-EC5C-43D3-97FC-62F47367F720}"/>
              </a:ext>
            </a:extLst>
          </p:cNvPr>
          <p:cNvPicPr>
            <a:picLocks noGrp="1" noChangeAspect="1"/>
          </p:cNvPicPr>
          <p:nvPr>
            <p:ph idx="1"/>
          </p:nvPr>
        </p:nvPicPr>
        <p:blipFill>
          <a:blip r:embed="rId2"/>
          <a:stretch>
            <a:fillRect/>
          </a:stretch>
        </p:blipFill>
        <p:spPr>
          <a:xfrm>
            <a:off x="2076504" y="2421826"/>
            <a:ext cx="8353425" cy="2638425"/>
          </a:xfrm>
        </p:spPr>
      </p:pic>
    </p:spTree>
    <p:extLst>
      <p:ext uri="{BB962C8B-B14F-4D97-AF65-F5344CB8AC3E}">
        <p14:creationId xmlns:p14="http://schemas.microsoft.com/office/powerpoint/2010/main" val="22957365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Gallery</vt:lpstr>
      <vt:lpstr>NOde.js </vt:lpstr>
      <vt:lpstr>File systems module in NOde.js</vt:lpstr>
      <vt:lpstr>Using file systems module in node.js</vt:lpstr>
      <vt:lpstr>Using file systems module in node.js</vt:lpstr>
      <vt:lpstr>Asynchronous and synchronous methods</vt:lpstr>
      <vt:lpstr>Asynchronous methods</vt:lpstr>
      <vt:lpstr>Synchronous methods</vt:lpstr>
      <vt:lpstr>Nodejs fs.readFile method (Asynchronous)</vt:lpstr>
      <vt:lpstr>Difference between asynchronous and synchronous readfile method: </vt:lpstr>
      <vt:lpstr>DIFFERENCE BETWEEN ASYNCHRONOUS AND SYNCHRONOUS READFILE METHOD:  </vt:lpstr>
      <vt:lpstr>Node.js fs.writeFile method (Asynchronous)</vt:lpstr>
      <vt:lpstr>Writing to a file: code</vt:lpstr>
      <vt:lpstr>Writing to a file: output</vt:lpstr>
      <vt:lpstr>Node.js appendFile() method (Asynchronous)</vt:lpstr>
      <vt:lpstr>Node.js fs.chmod() method</vt:lpstr>
      <vt:lpstr>Granting read access to user and trying to write to that particular file: code</vt:lpstr>
      <vt:lpstr>GRANTING READ ACCESS TO USER AND TRYING TO WRITE TO THAT PARTICULAR FILE: output </vt:lpstr>
      <vt:lpstr>GRANTING READ/write ACCESS TO USER AND TRYING TO WRITE TO THAT PARTICULAR FILE: CODE </vt:lpstr>
      <vt:lpstr>GRANTING READ/write ACCESS TO USER AND TRYING TO WRITE TO THAT PARTICULAR FILE: output </vt:lpstr>
      <vt:lpstr>Node.js fs.mkdir() method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127</cp:revision>
  <dcterms:created xsi:type="dcterms:W3CDTF">2022-02-02T04:33:32Z</dcterms:created>
  <dcterms:modified xsi:type="dcterms:W3CDTF">2022-02-02T17:48:36Z</dcterms:modified>
</cp:coreProperties>
</file>