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1"/>
  </p:sldMasterIdLst>
  <p:sldIdLst>
    <p:sldId id="256" r:id="rId2"/>
    <p:sldId id="274" r:id="rId3"/>
    <p:sldId id="261" r:id="rId4"/>
    <p:sldId id="258" r:id="rId5"/>
    <p:sldId id="257" r:id="rId6"/>
    <p:sldId id="259" r:id="rId7"/>
    <p:sldId id="262" r:id="rId8"/>
    <p:sldId id="265" r:id="rId9"/>
    <p:sldId id="264" r:id="rId10"/>
    <p:sldId id="263" r:id="rId11"/>
    <p:sldId id="266" r:id="rId12"/>
    <p:sldId id="268" r:id="rId13"/>
    <p:sldId id="269" r:id="rId14"/>
    <p:sldId id="26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3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1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8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6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22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4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96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7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77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4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1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unetix.com/websitesecurity/sql-injection2/" TargetMode="External"/><Relationship Id="rId2" Type="http://schemas.openxmlformats.org/officeDocument/2006/relationships/hyperlink" Target="http://ieeexplore.ieee.org/document/7838186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QL_injec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7" y="4389120"/>
            <a:ext cx="9014929" cy="177428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BESAL RAJ (18BIT0345)</a:t>
            </a: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RITU RAJ (18BIT0337)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401" y="-329953"/>
            <a:ext cx="7419356" cy="390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2347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Blind </a:t>
            </a:r>
            <a:r>
              <a:rPr lang="en-US" dirty="0" err="1"/>
              <a:t>SQLi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Blind </a:t>
            </a:r>
            <a:r>
              <a:rPr lang="en-US" dirty="0" err="1"/>
              <a:t>SQLi</a:t>
            </a:r>
            <a:r>
              <a:rPr lang="en-US" dirty="0"/>
              <a:t> can be used to obtain access over sensitive information present in the database by asking series of TRUE or FALSE questions through SQL statements.</a:t>
            </a:r>
          </a:p>
          <a:p>
            <a:r>
              <a:rPr lang="en-US" dirty="0"/>
              <a:t>Example of blind </a:t>
            </a:r>
            <a:r>
              <a:rPr lang="en-US" dirty="0" err="1"/>
              <a:t>SQLi</a:t>
            </a:r>
            <a:r>
              <a:rPr lang="en-US" dirty="0"/>
              <a:t>:-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IN" sz="2400" b="1" dirty="0"/>
              <a:t>Input </a:t>
            </a:r>
            <a:r>
              <a:rPr lang="en-IN" sz="1800" dirty="0"/>
              <a:t>-</a:t>
            </a:r>
            <a:r>
              <a:rPr lang="en-IN" dirty="0"/>
              <a:t> a’ OR 1=1#</a:t>
            </a:r>
          </a:p>
          <a:p>
            <a:pPr marL="0" indent="0">
              <a:buNone/>
            </a:pPr>
            <a:r>
              <a:rPr lang="en-IN" dirty="0"/>
              <a:t> 	 </a:t>
            </a:r>
            <a:r>
              <a:rPr lang="en-IN" sz="2400" b="1" dirty="0"/>
              <a:t>Query </a:t>
            </a:r>
            <a:r>
              <a:rPr lang="en-IN" dirty="0"/>
              <a:t>- SELECT </a:t>
            </a:r>
            <a:r>
              <a:rPr lang="en-IN" dirty="0" err="1"/>
              <a:t>userid</a:t>
            </a:r>
            <a:r>
              <a:rPr lang="en-IN" dirty="0"/>
              <a:t> , name FROM users WHERE id = ’a’    	 	   	     OR 1=1#’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2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SQL Injection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Malicious SQL query:</a:t>
            </a:r>
          </a:p>
          <a:p>
            <a:pPr marL="0" indent="0">
              <a:buNone/>
            </a:pPr>
            <a:r>
              <a:rPr lang="en-US" dirty="0"/>
              <a:t>	Input- </a:t>
            </a:r>
            <a:r>
              <a:rPr lang="en-IN"/>
              <a:t>a’ OR 1=1#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Query-</a:t>
            </a:r>
            <a:r>
              <a:rPr lang="en-IN" dirty="0"/>
              <a:t>SELECT </a:t>
            </a:r>
            <a:r>
              <a:rPr lang="en-IN" dirty="0" err="1"/>
              <a:t>userid</a:t>
            </a:r>
            <a:r>
              <a:rPr lang="en-IN" dirty="0"/>
              <a:t> , name FROM users WHERE id = ’a’   	OR 1=1#’</a:t>
            </a:r>
          </a:p>
          <a:p>
            <a:pPr marL="0" indent="0">
              <a:buNone/>
            </a:pPr>
            <a:r>
              <a:rPr lang="en-IN" dirty="0"/>
              <a:t>	Output-This query is always </a:t>
            </a:r>
            <a:r>
              <a:rPr lang="en-IN" dirty="0" err="1"/>
              <a:t>true.If</a:t>
            </a:r>
            <a:r>
              <a:rPr lang="en-IN" dirty="0"/>
              <a:t> website is vulnerable to SQL injection   	then attacker without providing the authentic username and password 	could successfully obtain the access over the network.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SQL Injection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Query for Updating Table :</a:t>
            </a:r>
          </a:p>
          <a:p>
            <a:pPr marL="0" indent="0">
              <a:buNone/>
            </a:pPr>
            <a:r>
              <a:rPr lang="en-US" dirty="0"/>
              <a:t>	Input- </a:t>
            </a:r>
            <a:r>
              <a:rPr lang="en-US" dirty="0" err="1"/>
              <a:t>a’;UPDATE</a:t>
            </a:r>
            <a:r>
              <a:rPr lang="en-US" dirty="0"/>
              <a:t> users SET name=‘</a:t>
            </a:r>
            <a:r>
              <a:rPr lang="en-US" dirty="0" err="1"/>
              <a:t>pqr</a:t>
            </a:r>
            <a:r>
              <a:rPr lang="en-US" dirty="0"/>
              <a:t>’  WHERE id=1 #</a:t>
            </a:r>
          </a:p>
          <a:p>
            <a:pPr marL="0" indent="0">
              <a:buNone/>
            </a:pPr>
            <a:r>
              <a:rPr lang="en-US" dirty="0"/>
              <a:t>        Query- SELECT </a:t>
            </a:r>
            <a:r>
              <a:rPr lang="en-US" dirty="0" err="1"/>
              <a:t>userid,name</a:t>
            </a:r>
            <a:r>
              <a:rPr lang="en-US" dirty="0"/>
              <a:t> FROM users WHERE </a:t>
            </a:r>
            <a:r>
              <a:rPr lang="en-US" dirty="0" err="1"/>
              <a:t>userid</a:t>
            </a:r>
            <a:r>
              <a:rPr lang="en-US" dirty="0"/>
              <a:t>=‘</a:t>
            </a:r>
            <a:r>
              <a:rPr lang="en-US" dirty="0" err="1"/>
              <a:t>a’;UPDATE</a:t>
            </a:r>
            <a:r>
              <a:rPr lang="en-US" dirty="0"/>
              <a:t> 	users SET name=‘</a:t>
            </a:r>
            <a:r>
              <a:rPr lang="en-US" dirty="0" err="1"/>
              <a:t>pqr</a:t>
            </a:r>
            <a:r>
              <a:rPr lang="en-US" dirty="0"/>
              <a:t>’  WHERE id=1 #’</a:t>
            </a:r>
          </a:p>
          <a:p>
            <a:pPr marL="0" indent="0">
              <a:buNone/>
            </a:pPr>
            <a:r>
              <a:rPr lang="en-US" dirty="0"/>
              <a:t>	Output- This query modifies the name of the user with id 1 to ‘</a:t>
            </a:r>
            <a:r>
              <a:rPr lang="en-US" dirty="0" err="1"/>
              <a:t>pqr</a:t>
            </a:r>
            <a:r>
              <a:rPr lang="en-US" dirty="0"/>
              <a:t>’ </a:t>
            </a:r>
          </a:p>
        </p:txBody>
      </p:sp>
    </p:spTree>
    <p:extLst>
      <p:ext uri="{BB962C8B-B14F-4D97-AF65-F5344CB8AC3E}">
        <p14:creationId xmlns:p14="http://schemas.microsoft.com/office/powerpoint/2010/main" val="209279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SQL Injection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Query for deleting Table- </a:t>
            </a:r>
          </a:p>
          <a:p>
            <a:pPr marL="0" indent="0">
              <a:buNone/>
            </a:pPr>
            <a:r>
              <a:rPr lang="en-US" dirty="0"/>
              <a:t>	Input- a’ ; DROP TABLE users ;#</a:t>
            </a:r>
          </a:p>
          <a:p>
            <a:pPr marL="0" indent="0">
              <a:buNone/>
            </a:pPr>
            <a:r>
              <a:rPr lang="en-US" dirty="0"/>
              <a:t>	Query- SELECT </a:t>
            </a:r>
            <a:r>
              <a:rPr lang="en-US" dirty="0" err="1"/>
              <a:t>userid,name</a:t>
            </a:r>
            <a:r>
              <a:rPr lang="en-US" dirty="0"/>
              <a:t> FROM users WHERE </a:t>
            </a:r>
            <a:r>
              <a:rPr lang="en-US" dirty="0" err="1"/>
              <a:t>userid</a:t>
            </a:r>
            <a:r>
              <a:rPr lang="en-US" dirty="0"/>
              <a:t>=‘a’; DROP TABLE 	users ;#’ </a:t>
            </a:r>
          </a:p>
          <a:p>
            <a:pPr marL="0" indent="0">
              <a:buNone/>
            </a:pPr>
            <a:r>
              <a:rPr lang="en-US" dirty="0"/>
              <a:t>	Output – Through this query the table ‘users’ is </a:t>
            </a:r>
            <a:r>
              <a:rPr lang="en-US" dirty="0" err="1"/>
              <a:t>droped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03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REMAINING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2400" dirty="0"/>
          </a:p>
          <a:p>
            <a:pPr marL="0" indent="0" algn="ctr">
              <a:buNone/>
            </a:pPr>
            <a:endParaRPr lang="en-IN" sz="2400" dirty="0"/>
          </a:p>
          <a:p>
            <a:pPr marL="0" indent="0" algn="ctr">
              <a:buNone/>
            </a:pPr>
            <a:r>
              <a:rPr lang="en-IN" sz="2400" dirty="0"/>
              <a:t>In remaining work of our project, we aim to prevent our website from such union based SQL injection attack, by coming up with additional queries.</a:t>
            </a:r>
          </a:p>
          <a:p>
            <a:pPr marL="0" indent="0" algn="ctr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804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Research of SQL Injection Attack and Prevention Technology</a:t>
            </a:r>
          </a:p>
          <a:p>
            <a:pPr marL="0" indent="0">
              <a:buNone/>
            </a:pPr>
            <a:r>
              <a:rPr lang="en-US" sz="2800" dirty="0"/>
              <a:t>     </a:t>
            </a:r>
            <a:r>
              <a:rPr lang="en-US" dirty="0"/>
              <a:t>Li Qian Institute of Information Engineering of Anhui Xinhua University </a:t>
            </a:r>
            <a:r>
              <a:rPr lang="en-US" dirty="0" err="1"/>
              <a:t>University</a:t>
            </a:r>
            <a:r>
              <a:rPr lang="en-US" dirty="0"/>
              <a:t> of Science and    Technology.</a:t>
            </a:r>
          </a:p>
          <a:p>
            <a:pPr marL="0" indent="0">
              <a:buNone/>
            </a:pPr>
            <a:r>
              <a:rPr lang="en-US" dirty="0"/>
              <a:t>   http://ieeexplore.ieee.org/stamp/stamp.jsp?arnumber=7724789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Enhanced Approach to Detection of SQL Injection Attack</a:t>
            </a:r>
          </a:p>
          <a:p>
            <a:pPr marL="0" indent="0">
              <a:buNone/>
            </a:pPr>
            <a:r>
              <a:rPr lang="en-US" dirty="0"/>
              <a:t>    Raja Prasad </a:t>
            </a:r>
            <a:r>
              <a:rPr lang="en-US" dirty="0" err="1"/>
              <a:t>Karuparthi</a:t>
            </a:r>
            <a:r>
              <a:rPr lang="en-US" dirty="0"/>
              <a:t> Department of Computer Science Sam Houston State University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2"/>
              </a:rPr>
              <a:t>http://ieeexplore.ieee.org/document/7838186/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www.acunetix.com/websitesecurity/sql-injection2/</a:t>
            </a:r>
            <a:endParaRPr lang="en-US" dirty="0"/>
          </a:p>
          <a:p>
            <a:r>
              <a:rPr lang="en-US" dirty="0"/>
              <a:t>Wikipedia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  https://en.wikipedia.org/wiki/SQL_injection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5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B455-DC68-4277-9C8E-C1540999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E10FE-AFC9-4231-8216-9BD3BCA8B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Lato"/>
            </a:endParaRPr>
          </a:p>
          <a:p>
            <a:pPr mar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US" sz="1800" dirty="0">
              <a:solidFill>
                <a:srgbClr val="000000"/>
              </a:solidFill>
              <a:latin typeface="Lato"/>
            </a:endParaRPr>
          </a:p>
          <a:p>
            <a:pPr mar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/>
              </a:rPr>
              <a:t>We will try to hack a website using the union based SQL injection, which is one of the many types of SQL injections that exist. 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88071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Statistics of various attacks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381" y="2679495"/>
            <a:ext cx="5639587" cy="2934109"/>
          </a:xfrm>
        </p:spPr>
      </p:pic>
    </p:spTree>
    <p:extLst>
      <p:ext uri="{BB962C8B-B14F-4D97-AF65-F5344CB8AC3E}">
        <p14:creationId xmlns:p14="http://schemas.microsoft.com/office/powerpoint/2010/main" val="213926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main consequences of SQL injection includes loss of confidentiality , authentication as the attacker without providing the authentic username and password could successfully obtain access over the network by manipulating the logic of SQL commands.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this presentation , we broadly focus on the SQL injection introduction , its associated threats , attacks , types ,methodology used by the attacker to implement SQL injection , SQL injection queries and its prevention.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2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SQL Injection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Injection can be defined as a technique where hacker executes malicious SQL queries on the database  server through web application to either gain access over the sensitive information or on the database.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the web based vulnerability which allows attacker to spoof the identity ,destroys the data present on the system and changes the record present on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12745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Identity Spoofing</a:t>
            </a:r>
          </a:p>
          <a:p>
            <a:r>
              <a:rPr lang="en-US" dirty="0"/>
              <a:t>Modifying the records resent in the database </a:t>
            </a:r>
          </a:p>
          <a:p>
            <a:r>
              <a:rPr lang="en-US" dirty="0"/>
              <a:t>Gaining access over administrative privileges</a:t>
            </a:r>
          </a:p>
          <a:p>
            <a:r>
              <a:rPr lang="en-US" dirty="0"/>
              <a:t>Denial of Service</a:t>
            </a:r>
          </a:p>
          <a:p>
            <a:r>
              <a:rPr lang="en-US" dirty="0"/>
              <a:t>Attacking machine’s performance </a:t>
            </a:r>
          </a:p>
        </p:txBody>
      </p:sp>
    </p:spTree>
    <p:extLst>
      <p:ext uri="{BB962C8B-B14F-4D97-AF65-F5344CB8AC3E}">
        <p14:creationId xmlns:p14="http://schemas.microsoft.com/office/powerpoint/2010/main" val="29741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SQL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32000"/>
              <a:buFont typeface="+mj-lt"/>
              <a:buAutoNum type="arabicPeriod"/>
            </a:pPr>
            <a:r>
              <a:rPr lang="en-US" dirty="0"/>
              <a:t>In-band </a:t>
            </a:r>
            <a:r>
              <a:rPr lang="en-US" dirty="0" err="1"/>
              <a:t>SQLi</a:t>
            </a:r>
            <a:r>
              <a:rPr lang="en-US" dirty="0"/>
              <a:t> (classic </a:t>
            </a:r>
            <a:r>
              <a:rPr lang="en-US" dirty="0" err="1"/>
              <a:t>SQLi</a:t>
            </a:r>
            <a:r>
              <a:rPr lang="en-US" dirty="0"/>
              <a:t>)</a:t>
            </a:r>
          </a:p>
          <a:p>
            <a:pPr marL="0" indent="0">
              <a:buSzPct val="132000"/>
              <a:buNone/>
            </a:pPr>
            <a:r>
              <a:rPr lang="en-US" dirty="0"/>
              <a:t>	a.) Error-based </a:t>
            </a:r>
            <a:r>
              <a:rPr lang="en-US" dirty="0" err="1"/>
              <a:t>SQLi</a:t>
            </a:r>
            <a:endParaRPr lang="en-US" dirty="0"/>
          </a:p>
          <a:p>
            <a:pPr marL="0" indent="0">
              <a:buSzPct val="132000"/>
              <a:buNone/>
            </a:pPr>
            <a:r>
              <a:rPr lang="en-US" dirty="0"/>
              <a:t>        	b.) Union-based </a:t>
            </a:r>
            <a:r>
              <a:rPr lang="en-US" dirty="0" err="1"/>
              <a:t>SQLi</a:t>
            </a:r>
            <a:endParaRPr lang="en-US" dirty="0"/>
          </a:p>
          <a:p>
            <a:pPr marL="457200" indent="-457200">
              <a:buSzPct val="132000"/>
              <a:buFont typeface="+mj-lt"/>
              <a:buAutoNum type="arabicPeriod" startAt="2"/>
            </a:pPr>
            <a:r>
              <a:rPr lang="en-US" dirty="0"/>
              <a:t> Blind </a:t>
            </a:r>
            <a:r>
              <a:rPr lang="en-US" dirty="0" err="1"/>
              <a:t>SQLi</a:t>
            </a:r>
            <a:r>
              <a:rPr lang="en-US" dirty="0"/>
              <a:t> (inferential </a:t>
            </a:r>
            <a:r>
              <a:rPr lang="en-US" dirty="0" err="1"/>
              <a:t>SQLi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577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by step methods used by the attacker to implement SQL injection are as following: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Information Gathering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SQL injection Vulnerability Detection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Launch SQL injection attack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Extract the data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31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Union-Based </a:t>
            </a:r>
            <a:r>
              <a:rPr lang="en-US" dirty="0" err="1"/>
              <a:t>SQLi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union-based </a:t>
            </a:r>
            <a:r>
              <a:rPr lang="en-US" dirty="0" err="1"/>
              <a:t>SQLi</a:t>
            </a:r>
            <a:r>
              <a:rPr lang="en-US" dirty="0"/>
              <a:t> , a SQL query script is built by concatenating hard coded string with the string entered by the user.</a:t>
            </a:r>
          </a:p>
          <a:p>
            <a:r>
              <a:rPr lang="en-US" dirty="0"/>
              <a:t>Example of union-based </a:t>
            </a:r>
            <a:r>
              <a:rPr lang="en-US" dirty="0" err="1"/>
              <a:t>SQLi</a:t>
            </a:r>
            <a:r>
              <a:rPr lang="en-US" dirty="0"/>
              <a:t>:-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b="1" dirty="0"/>
              <a:t>Input</a:t>
            </a:r>
            <a:r>
              <a:rPr lang="en-US" dirty="0"/>
              <a:t>- a’ UNION SELECT </a:t>
            </a:r>
            <a:r>
              <a:rPr lang="en-US" dirty="0" err="1"/>
              <a:t>table_name,null</a:t>
            </a:r>
            <a:r>
              <a:rPr lang="en-US" dirty="0"/>
              <a:t> FROM 					</a:t>
            </a:r>
            <a:r>
              <a:rPr lang="en-US" dirty="0" err="1"/>
              <a:t>information_schema.tables</a:t>
            </a:r>
            <a:r>
              <a:rPr lang="en-US" dirty="0"/>
              <a:t>#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sz="2400" b="1" dirty="0"/>
              <a:t>Query</a:t>
            </a:r>
            <a:r>
              <a:rPr lang="en-US" sz="2800" dirty="0"/>
              <a:t> </a:t>
            </a:r>
            <a:r>
              <a:rPr lang="en-US" dirty="0"/>
              <a:t>- SELECT </a:t>
            </a:r>
            <a:r>
              <a:rPr lang="en-US" dirty="0" err="1"/>
              <a:t>userid</a:t>
            </a:r>
            <a:r>
              <a:rPr lang="en-US" dirty="0"/>
              <a:t> , name  FROM users WHERE id=‘a’ 	UNION 	SELECT </a:t>
            </a:r>
            <a:r>
              <a:rPr lang="en-US" dirty="0" err="1"/>
              <a:t>table_name,null</a:t>
            </a:r>
            <a:r>
              <a:rPr lang="en-US" dirty="0"/>
              <a:t> FROM </a:t>
            </a:r>
            <a:r>
              <a:rPr lang="en-US" dirty="0" err="1"/>
              <a:t>information_schema.tables</a:t>
            </a:r>
            <a:r>
              <a:rPr lang="en-US" dirty="0"/>
              <a:t>#’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6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425</TotalTime>
  <Words>734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Lato</vt:lpstr>
      <vt:lpstr>Rockwell</vt:lpstr>
      <vt:lpstr>Rockwell Condensed</vt:lpstr>
      <vt:lpstr>Wingdings</vt:lpstr>
      <vt:lpstr>Wood Type</vt:lpstr>
      <vt:lpstr>PowerPoint Presentation</vt:lpstr>
      <vt:lpstr>PROBLEM STATEMENT:</vt:lpstr>
      <vt:lpstr>Statistics of various attacks</vt:lpstr>
      <vt:lpstr>ABSTRACT</vt:lpstr>
      <vt:lpstr>What is SQL Injection ?</vt:lpstr>
      <vt:lpstr>Threats</vt:lpstr>
      <vt:lpstr>Types of SQL Injection</vt:lpstr>
      <vt:lpstr>Methodology </vt:lpstr>
      <vt:lpstr>Union-Based SQLi</vt:lpstr>
      <vt:lpstr>Blind SQLi</vt:lpstr>
      <vt:lpstr>SQL Injection Queries</vt:lpstr>
      <vt:lpstr>SQL Injection Queries</vt:lpstr>
      <vt:lpstr>SQL Injection Queries</vt:lpstr>
      <vt:lpstr>REMAINING WORK</vt:lpstr>
      <vt:lpstr>Refrences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SHESHAN SHENIWAL</dc:creator>
  <cp:lastModifiedBy>RITU RAJ</cp:lastModifiedBy>
  <cp:revision>33</cp:revision>
  <dcterms:created xsi:type="dcterms:W3CDTF">2017-04-19T15:31:54Z</dcterms:created>
  <dcterms:modified xsi:type="dcterms:W3CDTF">2020-10-29T09:57:55Z</dcterms:modified>
</cp:coreProperties>
</file>