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310" r:id="rId4"/>
    <p:sldId id="379" r:id="rId5"/>
    <p:sldId id="377" r:id="rId6"/>
    <p:sldId id="258" r:id="rId7"/>
    <p:sldId id="326" r:id="rId8"/>
    <p:sldId id="327" r:id="rId9"/>
    <p:sldId id="331" r:id="rId10"/>
    <p:sldId id="332" r:id="rId11"/>
    <p:sldId id="333" r:id="rId12"/>
    <p:sldId id="372" r:id="rId13"/>
    <p:sldId id="309" r:id="rId14"/>
    <p:sldId id="313" r:id="rId15"/>
    <p:sldId id="381" r:id="rId16"/>
    <p:sldId id="260" r:id="rId17"/>
    <p:sldId id="334" r:id="rId18"/>
    <p:sldId id="328" r:id="rId19"/>
    <p:sldId id="353" r:id="rId20"/>
    <p:sldId id="380"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7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4F03-EBC4-1596-D376-20988DE82EB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BF6BBAE-7BC0-DE21-2A72-7E13A58F7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94E2B79-0BA1-821A-75AD-6B9592DA9895}"/>
              </a:ext>
            </a:extLst>
          </p:cNvPr>
          <p:cNvSpPr>
            <a:spLocks noGrp="1"/>
          </p:cNvSpPr>
          <p:nvPr>
            <p:ph type="dt" sz="half" idx="10"/>
          </p:nvPr>
        </p:nvSpPr>
        <p:spPr/>
        <p:txBody>
          <a:bodyPr/>
          <a:lstStyle/>
          <a:p>
            <a:fld id="{77DB0C7B-5587-D947-AFAA-5D5A928FD6D4}" type="datetimeFigureOut">
              <a:rPr kumimoji="1" lang="ja-JP" altLang="en-US" smtClean="0"/>
              <a:t>2022/10/23</a:t>
            </a:fld>
            <a:endParaRPr kumimoji="1" lang="ja-JP" altLang="en-US"/>
          </a:p>
        </p:txBody>
      </p:sp>
      <p:sp>
        <p:nvSpPr>
          <p:cNvPr id="5" name="フッター プレースホルダー 4">
            <a:extLst>
              <a:ext uri="{FF2B5EF4-FFF2-40B4-BE49-F238E27FC236}">
                <a16:creationId xmlns:a16="http://schemas.microsoft.com/office/drawing/2014/main" id="{5D693B79-8630-DA15-98FB-1680B60AA0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A3C17A-4BBC-02CF-E37F-6715BAF06D73}"/>
              </a:ext>
            </a:extLst>
          </p:cNvPr>
          <p:cNvSpPr>
            <a:spLocks noGrp="1"/>
          </p:cNvSpPr>
          <p:nvPr>
            <p:ph type="sldNum" sz="quarter" idx="12"/>
          </p:nvPr>
        </p:nvSpPr>
        <p:spPr/>
        <p:txBody>
          <a:body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195170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EC1DD-88EC-8E33-6A6B-E93D931E28E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E7CCD7-FC27-3004-CB78-E9E0ABFDBC2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A30089-20B5-8180-B3C5-8FF9BAB815AB}"/>
              </a:ext>
            </a:extLst>
          </p:cNvPr>
          <p:cNvSpPr>
            <a:spLocks noGrp="1"/>
          </p:cNvSpPr>
          <p:nvPr>
            <p:ph type="dt" sz="half" idx="10"/>
          </p:nvPr>
        </p:nvSpPr>
        <p:spPr/>
        <p:txBody>
          <a:bodyPr/>
          <a:lstStyle/>
          <a:p>
            <a:fld id="{77DB0C7B-5587-D947-AFAA-5D5A928FD6D4}" type="datetimeFigureOut">
              <a:rPr kumimoji="1" lang="ja-JP" altLang="en-US" smtClean="0"/>
              <a:t>2022/10/23</a:t>
            </a:fld>
            <a:endParaRPr kumimoji="1" lang="ja-JP" altLang="en-US"/>
          </a:p>
        </p:txBody>
      </p:sp>
      <p:sp>
        <p:nvSpPr>
          <p:cNvPr id="5" name="フッター プレースホルダー 4">
            <a:extLst>
              <a:ext uri="{FF2B5EF4-FFF2-40B4-BE49-F238E27FC236}">
                <a16:creationId xmlns:a16="http://schemas.microsoft.com/office/drawing/2014/main" id="{00606E0C-B5B9-56BC-6BEA-1A7BDAF68C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B54012-BEFE-523F-3534-59504E8CD717}"/>
              </a:ext>
            </a:extLst>
          </p:cNvPr>
          <p:cNvSpPr>
            <a:spLocks noGrp="1"/>
          </p:cNvSpPr>
          <p:nvPr>
            <p:ph type="sldNum" sz="quarter" idx="12"/>
          </p:nvPr>
        </p:nvSpPr>
        <p:spPr/>
        <p:txBody>
          <a:body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255625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9CD2AD3-BBD0-F22D-71A2-DEDC047466C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C32686C-EA2E-6620-51DC-5D943845D02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394EF6-76D1-A4AB-2C0E-B3DEF858C469}"/>
              </a:ext>
            </a:extLst>
          </p:cNvPr>
          <p:cNvSpPr>
            <a:spLocks noGrp="1"/>
          </p:cNvSpPr>
          <p:nvPr>
            <p:ph type="dt" sz="half" idx="10"/>
          </p:nvPr>
        </p:nvSpPr>
        <p:spPr/>
        <p:txBody>
          <a:bodyPr/>
          <a:lstStyle/>
          <a:p>
            <a:fld id="{77DB0C7B-5587-D947-AFAA-5D5A928FD6D4}" type="datetimeFigureOut">
              <a:rPr kumimoji="1" lang="ja-JP" altLang="en-US" smtClean="0"/>
              <a:t>2022/10/23</a:t>
            </a:fld>
            <a:endParaRPr kumimoji="1" lang="ja-JP" altLang="en-US"/>
          </a:p>
        </p:txBody>
      </p:sp>
      <p:sp>
        <p:nvSpPr>
          <p:cNvPr id="5" name="フッター プレースホルダー 4">
            <a:extLst>
              <a:ext uri="{FF2B5EF4-FFF2-40B4-BE49-F238E27FC236}">
                <a16:creationId xmlns:a16="http://schemas.microsoft.com/office/drawing/2014/main" id="{04D22D2F-409E-B888-6636-1229FB1F7C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DC12A-2237-6180-9D72-9B57883202CF}"/>
              </a:ext>
            </a:extLst>
          </p:cNvPr>
          <p:cNvSpPr>
            <a:spLocks noGrp="1"/>
          </p:cNvSpPr>
          <p:nvPr>
            <p:ph type="sldNum" sz="quarter" idx="12"/>
          </p:nvPr>
        </p:nvSpPr>
        <p:spPr/>
        <p:txBody>
          <a:body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161792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9EDB30-53B4-0CFC-6341-0F91EB56BA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8260C6-029E-9649-4ED4-885982A1833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B56224-2B06-C3D3-BE2C-5197BDA566CA}"/>
              </a:ext>
            </a:extLst>
          </p:cNvPr>
          <p:cNvSpPr>
            <a:spLocks noGrp="1"/>
          </p:cNvSpPr>
          <p:nvPr>
            <p:ph type="dt" sz="half" idx="10"/>
          </p:nvPr>
        </p:nvSpPr>
        <p:spPr/>
        <p:txBody>
          <a:bodyPr/>
          <a:lstStyle/>
          <a:p>
            <a:fld id="{77DB0C7B-5587-D947-AFAA-5D5A928FD6D4}" type="datetimeFigureOut">
              <a:rPr kumimoji="1" lang="ja-JP" altLang="en-US" smtClean="0"/>
              <a:t>2022/10/23</a:t>
            </a:fld>
            <a:endParaRPr kumimoji="1" lang="ja-JP" altLang="en-US"/>
          </a:p>
        </p:txBody>
      </p:sp>
      <p:sp>
        <p:nvSpPr>
          <p:cNvPr id="5" name="フッター プレースホルダー 4">
            <a:extLst>
              <a:ext uri="{FF2B5EF4-FFF2-40B4-BE49-F238E27FC236}">
                <a16:creationId xmlns:a16="http://schemas.microsoft.com/office/drawing/2014/main" id="{BED5F00F-8E43-09CA-549E-10023049F5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C5FDC1-C6C8-C813-2021-390D2AD35AD9}"/>
              </a:ext>
            </a:extLst>
          </p:cNvPr>
          <p:cNvSpPr>
            <a:spLocks noGrp="1"/>
          </p:cNvSpPr>
          <p:nvPr>
            <p:ph type="sldNum" sz="quarter" idx="12"/>
          </p:nvPr>
        </p:nvSpPr>
        <p:spPr/>
        <p:txBody>
          <a:body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423066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3AF91-B552-B307-F515-B36FF78F78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3C06BB-8869-9C41-C221-66448EE31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F09AD1-B264-5C44-E7DA-B558091EDD6F}"/>
              </a:ext>
            </a:extLst>
          </p:cNvPr>
          <p:cNvSpPr>
            <a:spLocks noGrp="1"/>
          </p:cNvSpPr>
          <p:nvPr>
            <p:ph type="dt" sz="half" idx="10"/>
          </p:nvPr>
        </p:nvSpPr>
        <p:spPr/>
        <p:txBody>
          <a:bodyPr/>
          <a:lstStyle/>
          <a:p>
            <a:fld id="{77DB0C7B-5587-D947-AFAA-5D5A928FD6D4}" type="datetimeFigureOut">
              <a:rPr kumimoji="1" lang="ja-JP" altLang="en-US" smtClean="0"/>
              <a:t>2022/10/23</a:t>
            </a:fld>
            <a:endParaRPr kumimoji="1" lang="ja-JP" altLang="en-US"/>
          </a:p>
        </p:txBody>
      </p:sp>
      <p:sp>
        <p:nvSpPr>
          <p:cNvPr id="5" name="フッター プレースホルダー 4">
            <a:extLst>
              <a:ext uri="{FF2B5EF4-FFF2-40B4-BE49-F238E27FC236}">
                <a16:creationId xmlns:a16="http://schemas.microsoft.com/office/drawing/2014/main" id="{9BEC38A9-A023-98DC-8FD1-227BD5E17F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1F71ED-4918-862B-C78B-517EB4F4CEFA}"/>
              </a:ext>
            </a:extLst>
          </p:cNvPr>
          <p:cNvSpPr>
            <a:spLocks noGrp="1"/>
          </p:cNvSpPr>
          <p:nvPr>
            <p:ph type="sldNum" sz="quarter" idx="12"/>
          </p:nvPr>
        </p:nvSpPr>
        <p:spPr/>
        <p:txBody>
          <a:body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1363889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E30F93-AFBE-908F-5F47-85D4C39169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71C373-67AA-3A77-A09F-6404EAE18DE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7EA8FBB-9A52-7991-D62B-FCDD59156F1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964A467-D995-4528-6D59-81AB052C7B05}"/>
              </a:ext>
            </a:extLst>
          </p:cNvPr>
          <p:cNvSpPr>
            <a:spLocks noGrp="1"/>
          </p:cNvSpPr>
          <p:nvPr>
            <p:ph type="dt" sz="half" idx="10"/>
          </p:nvPr>
        </p:nvSpPr>
        <p:spPr/>
        <p:txBody>
          <a:bodyPr/>
          <a:lstStyle/>
          <a:p>
            <a:fld id="{77DB0C7B-5587-D947-AFAA-5D5A928FD6D4}" type="datetimeFigureOut">
              <a:rPr kumimoji="1" lang="ja-JP" altLang="en-US" smtClean="0"/>
              <a:t>2022/10/23</a:t>
            </a:fld>
            <a:endParaRPr kumimoji="1" lang="ja-JP" altLang="en-US"/>
          </a:p>
        </p:txBody>
      </p:sp>
      <p:sp>
        <p:nvSpPr>
          <p:cNvPr id="6" name="フッター プレースホルダー 5">
            <a:extLst>
              <a:ext uri="{FF2B5EF4-FFF2-40B4-BE49-F238E27FC236}">
                <a16:creationId xmlns:a16="http://schemas.microsoft.com/office/drawing/2014/main" id="{FC1C5123-E5AE-3DAF-690B-0C175B79E3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459530-1ED3-65AE-C9B6-9CF4BC257364}"/>
              </a:ext>
            </a:extLst>
          </p:cNvPr>
          <p:cNvSpPr>
            <a:spLocks noGrp="1"/>
          </p:cNvSpPr>
          <p:nvPr>
            <p:ph type="sldNum" sz="quarter" idx="12"/>
          </p:nvPr>
        </p:nvSpPr>
        <p:spPr/>
        <p:txBody>
          <a:body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160902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6D7F4B-B6C9-D85E-841F-B16B63FB0EE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173CAA-6F92-16FB-A5F2-EF0615EEA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9C8BD16-9BE2-7B35-A21F-693594D368D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DBCBC05-60CE-154F-FBC2-7700938BD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E25E739-BE6C-ACF5-7B0C-28257B4FF33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D28B816-A7BD-D36C-4AE5-C2DFC2AF0F48}"/>
              </a:ext>
            </a:extLst>
          </p:cNvPr>
          <p:cNvSpPr>
            <a:spLocks noGrp="1"/>
          </p:cNvSpPr>
          <p:nvPr>
            <p:ph type="dt" sz="half" idx="10"/>
          </p:nvPr>
        </p:nvSpPr>
        <p:spPr/>
        <p:txBody>
          <a:bodyPr/>
          <a:lstStyle/>
          <a:p>
            <a:fld id="{77DB0C7B-5587-D947-AFAA-5D5A928FD6D4}" type="datetimeFigureOut">
              <a:rPr kumimoji="1" lang="ja-JP" altLang="en-US" smtClean="0"/>
              <a:t>2022/10/23</a:t>
            </a:fld>
            <a:endParaRPr kumimoji="1" lang="ja-JP" altLang="en-US"/>
          </a:p>
        </p:txBody>
      </p:sp>
      <p:sp>
        <p:nvSpPr>
          <p:cNvPr id="8" name="フッター プレースホルダー 7">
            <a:extLst>
              <a:ext uri="{FF2B5EF4-FFF2-40B4-BE49-F238E27FC236}">
                <a16:creationId xmlns:a16="http://schemas.microsoft.com/office/drawing/2014/main" id="{FF602C8B-6B21-78F0-85F2-FE9D55F581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CD2E292-61CA-2361-1038-D0E1A2584ED2}"/>
              </a:ext>
            </a:extLst>
          </p:cNvPr>
          <p:cNvSpPr>
            <a:spLocks noGrp="1"/>
          </p:cNvSpPr>
          <p:nvPr>
            <p:ph type="sldNum" sz="quarter" idx="12"/>
          </p:nvPr>
        </p:nvSpPr>
        <p:spPr/>
        <p:txBody>
          <a:body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338701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CD91C-8D74-23C1-ED59-00018E0834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9DF8FF1-C819-6FEB-E99B-4783E197F23B}"/>
              </a:ext>
            </a:extLst>
          </p:cNvPr>
          <p:cNvSpPr>
            <a:spLocks noGrp="1"/>
          </p:cNvSpPr>
          <p:nvPr>
            <p:ph type="dt" sz="half" idx="10"/>
          </p:nvPr>
        </p:nvSpPr>
        <p:spPr/>
        <p:txBody>
          <a:bodyPr/>
          <a:lstStyle/>
          <a:p>
            <a:fld id="{77DB0C7B-5587-D947-AFAA-5D5A928FD6D4}" type="datetimeFigureOut">
              <a:rPr kumimoji="1" lang="ja-JP" altLang="en-US" smtClean="0"/>
              <a:t>2022/10/23</a:t>
            </a:fld>
            <a:endParaRPr kumimoji="1" lang="ja-JP" altLang="en-US"/>
          </a:p>
        </p:txBody>
      </p:sp>
      <p:sp>
        <p:nvSpPr>
          <p:cNvPr id="4" name="フッター プレースホルダー 3">
            <a:extLst>
              <a:ext uri="{FF2B5EF4-FFF2-40B4-BE49-F238E27FC236}">
                <a16:creationId xmlns:a16="http://schemas.microsoft.com/office/drawing/2014/main" id="{63B83AB9-50E2-E20A-2380-06CF705F7E4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1F48908-DB63-B257-CE7C-553664A568EC}"/>
              </a:ext>
            </a:extLst>
          </p:cNvPr>
          <p:cNvSpPr>
            <a:spLocks noGrp="1"/>
          </p:cNvSpPr>
          <p:nvPr>
            <p:ph type="sldNum" sz="quarter" idx="12"/>
          </p:nvPr>
        </p:nvSpPr>
        <p:spPr/>
        <p:txBody>
          <a:body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100568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31DDBA0-5C3B-50A1-217B-C3B52566CCB1}"/>
              </a:ext>
            </a:extLst>
          </p:cNvPr>
          <p:cNvSpPr>
            <a:spLocks noGrp="1"/>
          </p:cNvSpPr>
          <p:nvPr>
            <p:ph type="dt" sz="half" idx="10"/>
          </p:nvPr>
        </p:nvSpPr>
        <p:spPr/>
        <p:txBody>
          <a:bodyPr/>
          <a:lstStyle/>
          <a:p>
            <a:fld id="{77DB0C7B-5587-D947-AFAA-5D5A928FD6D4}" type="datetimeFigureOut">
              <a:rPr kumimoji="1" lang="ja-JP" altLang="en-US" smtClean="0"/>
              <a:t>2022/10/23</a:t>
            </a:fld>
            <a:endParaRPr kumimoji="1" lang="ja-JP" altLang="en-US"/>
          </a:p>
        </p:txBody>
      </p:sp>
      <p:sp>
        <p:nvSpPr>
          <p:cNvPr id="3" name="フッター プレースホルダー 2">
            <a:extLst>
              <a:ext uri="{FF2B5EF4-FFF2-40B4-BE49-F238E27FC236}">
                <a16:creationId xmlns:a16="http://schemas.microsoft.com/office/drawing/2014/main" id="{74026126-D17A-543A-AC52-E42CD02DDA2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8D9FE9-FF4C-B389-D00D-707284FC6FC6}"/>
              </a:ext>
            </a:extLst>
          </p:cNvPr>
          <p:cNvSpPr>
            <a:spLocks noGrp="1"/>
          </p:cNvSpPr>
          <p:nvPr>
            <p:ph type="sldNum" sz="quarter" idx="12"/>
          </p:nvPr>
        </p:nvSpPr>
        <p:spPr/>
        <p:txBody>
          <a:body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35732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A8E3A-A13A-4922-E840-19C7CC2F48F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B790BD-1F95-0D0E-8217-E2C4DB635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45E5DD-DC39-2D9B-4E12-B1195F243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C174FE-B5E7-A71D-3B71-82042964A43F}"/>
              </a:ext>
            </a:extLst>
          </p:cNvPr>
          <p:cNvSpPr>
            <a:spLocks noGrp="1"/>
          </p:cNvSpPr>
          <p:nvPr>
            <p:ph type="dt" sz="half" idx="10"/>
          </p:nvPr>
        </p:nvSpPr>
        <p:spPr/>
        <p:txBody>
          <a:bodyPr/>
          <a:lstStyle/>
          <a:p>
            <a:fld id="{77DB0C7B-5587-D947-AFAA-5D5A928FD6D4}" type="datetimeFigureOut">
              <a:rPr kumimoji="1" lang="ja-JP" altLang="en-US" smtClean="0"/>
              <a:t>2022/10/23</a:t>
            </a:fld>
            <a:endParaRPr kumimoji="1" lang="ja-JP" altLang="en-US"/>
          </a:p>
        </p:txBody>
      </p:sp>
      <p:sp>
        <p:nvSpPr>
          <p:cNvPr id="6" name="フッター プレースホルダー 5">
            <a:extLst>
              <a:ext uri="{FF2B5EF4-FFF2-40B4-BE49-F238E27FC236}">
                <a16:creationId xmlns:a16="http://schemas.microsoft.com/office/drawing/2014/main" id="{8A5B579A-8B14-A0E0-B352-2949D26B16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91BF-7FCE-FC8E-03E7-BC0D415586F7}"/>
              </a:ext>
            </a:extLst>
          </p:cNvPr>
          <p:cNvSpPr>
            <a:spLocks noGrp="1"/>
          </p:cNvSpPr>
          <p:nvPr>
            <p:ph type="sldNum" sz="quarter" idx="12"/>
          </p:nvPr>
        </p:nvSpPr>
        <p:spPr/>
        <p:txBody>
          <a:body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75612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E7565-084C-C91F-4E59-222D37E50B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E89981-8F66-FF41-AE7A-E5EDB344F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C3B9D51-29A9-2A4F-EC2D-1D82CAF2A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EE9B48-FE33-76DB-89B4-4B12187EFF43}"/>
              </a:ext>
            </a:extLst>
          </p:cNvPr>
          <p:cNvSpPr>
            <a:spLocks noGrp="1"/>
          </p:cNvSpPr>
          <p:nvPr>
            <p:ph type="dt" sz="half" idx="10"/>
          </p:nvPr>
        </p:nvSpPr>
        <p:spPr/>
        <p:txBody>
          <a:bodyPr/>
          <a:lstStyle/>
          <a:p>
            <a:fld id="{77DB0C7B-5587-D947-AFAA-5D5A928FD6D4}" type="datetimeFigureOut">
              <a:rPr kumimoji="1" lang="ja-JP" altLang="en-US" smtClean="0"/>
              <a:t>2022/10/23</a:t>
            </a:fld>
            <a:endParaRPr kumimoji="1" lang="ja-JP" altLang="en-US"/>
          </a:p>
        </p:txBody>
      </p:sp>
      <p:sp>
        <p:nvSpPr>
          <p:cNvPr id="6" name="フッター プレースホルダー 5">
            <a:extLst>
              <a:ext uri="{FF2B5EF4-FFF2-40B4-BE49-F238E27FC236}">
                <a16:creationId xmlns:a16="http://schemas.microsoft.com/office/drawing/2014/main" id="{542B10E8-0F43-6996-1053-E669267220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230D8A-588B-BF19-41B9-69FF106D5BCA}"/>
              </a:ext>
            </a:extLst>
          </p:cNvPr>
          <p:cNvSpPr>
            <a:spLocks noGrp="1"/>
          </p:cNvSpPr>
          <p:nvPr>
            <p:ph type="sldNum" sz="quarter" idx="12"/>
          </p:nvPr>
        </p:nvSpPr>
        <p:spPr/>
        <p:txBody>
          <a:body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418072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23B3405-9141-6287-164D-A84582F244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E4ED37-ABEE-BDE3-39DC-E37CE3B5A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2C5D59-AE5A-CD2B-C42F-5320117BE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B0C7B-5587-D947-AFAA-5D5A928FD6D4}" type="datetimeFigureOut">
              <a:rPr kumimoji="1" lang="ja-JP" altLang="en-US" smtClean="0"/>
              <a:t>2022/10/23</a:t>
            </a:fld>
            <a:endParaRPr kumimoji="1" lang="ja-JP" altLang="en-US"/>
          </a:p>
        </p:txBody>
      </p:sp>
      <p:sp>
        <p:nvSpPr>
          <p:cNvPr id="5" name="フッター プレースホルダー 4">
            <a:extLst>
              <a:ext uri="{FF2B5EF4-FFF2-40B4-BE49-F238E27FC236}">
                <a16:creationId xmlns:a16="http://schemas.microsoft.com/office/drawing/2014/main" id="{CD74A717-262B-6EBC-4F9A-25900911F0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6F0E8CF-830A-9160-C07F-4B20BBCA9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65F14-5269-C54E-916F-5E3F5D6533A9}" type="slidenum">
              <a:rPr kumimoji="1" lang="ja-JP" altLang="en-US" smtClean="0"/>
              <a:t>‹#›</a:t>
            </a:fld>
            <a:endParaRPr kumimoji="1" lang="ja-JP" altLang="en-US"/>
          </a:p>
        </p:txBody>
      </p:sp>
    </p:spTree>
    <p:extLst>
      <p:ext uri="{BB962C8B-B14F-4D97-AF65-F5344CB8AC3E}">
        <p14:creationId xmlns:p14="http://schemas.microsoft.com/office/powerpoint/2010/main" val="1374170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https://lh6.googleusercontent.com/_8t0SdYB2H1kXtQBKCKSEql-7GcHjoskFaom55djdNZqmq1AYSMtf8c4YA3XHH4M_CT2fjDfNxB2XfV_EIBIoY9dfnt6iKTtn1SqcGVKcjJ39HEvGXeOFRSxa2py-8z5AfdDHStj"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https://lh6.googleusercontent.com/SPGnY64c6s77VLRcO2ETzkU2A6X7IbRGdFNN1KVkPsIjsdskHNrd_XeepvRez2pSA9OM_Gw7o65w9Mjq-S_4rsZTz0iGJTAwuIkZzK5DrHuHKftzduK5vWQIV-8MbvG3TaAcg8hN"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https://lh6.googleusercontent.com/SPGnY64c6s77VLRcO2ETzkU2A6X7IbRGdFNN1KVkPsIjsdskHNrd_XeepvRez2pSA9OM_Gw7o65w9Mjq-S_4rsZTz0iGJTAwuIkZzK5DrHuHKftzduK5vWQIV-8MbvG3TaAcg8h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https://lh3.googleusercontent.com/MD-065ARlsY_0S5S0qy6FX50TIZ6kMkVTPywQORQjW8Gtr6I2VRY7SqpHyK6O-GQ3qQ7wZ1oPrN4mRcw5Zine-0354fztK01BsyUXm0oELBN90QP9DIv31v1xRqPpbyGB-G1i8vK"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https://lh3.googleusercontent.com/aNqv1IZMNkSQXogyqEH_bmJxtvvhFUQgfan8m8St7IT-_zpROy22n42YyfS90JMaYIJo94ZeYrQO3vqgpwkVJ_RnoWN5cf_Hnduy7r_r0hdirnZdZZnsGlauht6svh2xQn8g6Dd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コンテンツ プレースホルダー 3">
            <a:extLst>
              <a:ext uri="{FF2B5EF4-FFF2-40B4-BE49-F238E27FC236}">
                <a16:creationId xmlns:a16="http://schemas.microsoft.com/office/drawing/2014/main" id="{827DA03A-F5AF-5F4F-BE53-201B07F914F6}"/>
              </a:ext>
            </a:extLst>
          </p:cNvPr>
          <p:cNvPicPr>
            <a:picLocks noChangeAspect="1"/>
          </p:cNvPicPr>
          <p:nvPr/>
        </p:nvPicPr>
        <p:blipFill rotWithShape="1">
          <a:blip r:embed="rId2">
            <a:alphaModFix amt="15000"/>
          </a:blip>
          <a:srcRect b="7408"/>
          <a:stretch/>
        </p:blipFill>
        <p:spPr>
          <a:xfrm>
            <a:off x="20" y="10"/>
            <a:ext cx="12191980" cy="6857990"/>
          </a:xfrm>
          <a:prstGeom prst="rect">
            <a:avLst/>
          </a:prstGeom>
          <a:noFill/>
          <a:effectLst>
            <a:softEdge rad="0"/>
          </a:effectLst>
        </p:spPr>
      </p:pic>
      <p:sp>
        <p:nvSpPr>
          <p:cNvPr id="2" name="タイトル 1">
            <a:extLst>
              <a:ext uri="{FF2B5EF4-FFF2-40B4-BE49-F238E27FC236}">
                <a16:creationId xmlns:a16="http://schemas.microsoft.com/office/drawing/2014/main" id="{DE742DB7-23A7-B441-B7AD-CCB5B28EC175}"/>
              </a:ext>
            </a:extLst>
          </p:cNvPr>
          <p:cNvSpPr>
            <a:spLocks noGrp="1"/>
          </p:cNvSpPr>
          <p:nvPr>
            <p:ph type="ctrTitle"/>
          </p:nvPr>
        </p:nvSpPr>
        <p:spPr>
          <a:xfrm>
            <a:off x="473675" y="1214438"/>
            <a:ext cx="11244649" cy="2387600"/>
          </a:xfrm>
        </p:spPr>
        <p:txBody>
          <a:bodyPr>
            <a:normAutofit fontScale="90000"/>
          </a:bodyPr>
          <a:lstStyle/>
          <a:p>
            <a:r>
              <a:rPr lang="en-US" altLang="ja-JP" dirty="0">
                <a:latin typeface="Arial" panose="020B0604020202020204" pitchFamily="34" charset="0"/>
                <a:ea typeface="MS PGothic" panose="020B0600070205080204" pitchFamily="34" charset="-128"/>
                <a:cs typeface="Arial" panose="020B0604020202020204" pitchFamily="34" charset="0"/>
              </a:rPr>
              <a:t>Analysis of relationship between activated plasma </a:t>
            </a:r>
            <a:r>
              <a:rPr lang="en-US" altLang="ja-JP">
                <a:latin typeface="Arial" panose="020B0604020202020204" pitchFamily="34" charset="0"/>
                <a:ea typeface="MS PGothic" panose="020B0600070205080204" pitchFamily="34" charset="-128"/>
                <a:cs typeface="Arial" panose="020B0604020202020204" pitchFamily="34" charset="0"/>
              </a:rPr>
              <a:t>MMP9 levels and </a:t>
            </a:r>
            <a:r>
              <a:rPr lang="en-US" altLang="ja-JP" dirty="0">
                <a:latin typeface="Arial" panose="020B0604020202020204" pitchFamily="34" charset="0"/>
                <a:ea typeface="MS PGothic" panose="020B0600070205080204" pitchFamily="34" charset="-128"/>
                <a:cs typeface="Arial" panose="020B0604020202020204" pitchFamily="34" charset="0"/>
              </a:rPr>
              <a:t>volumes of subcortical regions.</a:t>
            </a:r>
            <a:endParaRPr kumimoji="1" lang="ja-JP"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3" name="字幕 2">
            <a:extLst>
              <a:ext uri="{FF2B5EF4-FFF2-40B4-BE49-F238E27FC236}">
                <a16:creationId xmlns:a16="http://schemas.microsoft.com/office/drawing/2014/main" id="{96E2E06B-0E22-974D-AC0B-69E2EA5937F8}"/>
              </a:ext>
            </a:extLst>
          </p:cNvPr>
          <p:cNvSpPr>
            <a:spLocks noGrp="1"/>
          </p:cNvSpPr>
          <p:nvPr>
            <p:ph type="subTitle" idx="1"/>
          </p:nvPr>
        </p:nvSpPr>
        <p:spPr>
          <a:xfrm>
            <a:off x="1523999" y="3969308"/>
            <a:ext cx="9144000" cy="1655762"/>
          </a:xfrm>
        </p:spPr>
        <p:txBody>
          <a:bodyPr/>
          <a:lstStyle/>
          <a:p>
            <a:r>
              <a:rPr lang="en-US" altLang="ja-JP" dirty="0">
                <a:latin typeface="Arial" panose="020B0604020202020204" pitchFamily="34" charset="0"/>
                <a:cs typeface="Arial" panose="020B0604020202020204" pitchFamily="34" charset="0"/>
              </a:rPr>
              <a:t>2022/11/13</a:t>
            </a:r>
          </a:p>
          <a:p>
            <a:r>
              <a:rPr lang="en-US" altLang="ja-JP" dirty="0">
                <a:latin typeface="Arial" panose="020B0604020202020204" pitchFamily="34" charset="0"/>
                <a:cs typeface="Arial" panose="020B0604020202020204" pitchFamily="34" charset="0"/>
              </a:rPr>
              <a:t>The department of Neuropsychiatry, the University of Tokyo </a:t>
            </a:r>
          </a:p>
          <a:p>
            <a:r>
              <a:rPr lang="en-US" altLang="ja-JP" dirty="0" err="1">
                <a:latin typeface="Arial" panose="020B0604020202020204" pitchFamily="34" charset="0"/>
                <a:cs typeface="Arial" panose="020B0604020202020204" pitchFamily="34" charset="0"/>
              </a:rPr>
              <a:t>Shunsuke</a:t>
            </a:r>
            <a:r>
              <a:rPr lang="en-US" altLang="ja-JP" dirty="0">
                <a:latin typeface="Arial" panose="020B0604020202020204" pitchFamily="34" charset="0"/>
                <a:cs typeface="Arial" panose="020B0604020202020204" pitchFamily="34" charset="0"/>
              </a:rPr>
              <a:t> Mori, </a:t>
            </a:r>
            <a:r>
              <a:rPr lang="en-US" altLang="ja-JP" dirty="0" err="1">
                <a:latin typeface="Arial" panose="020B0604020202020204" pitchFamily="34" charset="0"/>
                <a:cs typeface="Arial" panose="020B0604020202020204" pitchFamily="34" charset="0"/>
              </a:rPr>
              <a:t>Naohiro</a:t>
            </a:r>
            <a:r>
              <a:rPr lang="en-US" altLang="ja-JP" dirty="0">
                <a:latin typeface="Arial" panose="020B0604020202020204" pitchFamily="34" charset="0"/>
                <a:cs typeface="Arial" panose="020B0604020202020204" pitchFamily="34" charset="0"/>
              </a:rPr>
              <a:t> Okada, Kiyoto Kasai</a:t>
            </a:r>
            <a:endParaRPr lang="ja-JP"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50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7F04BCB-F2A8-254B-8D0B-AD0849CEA397}"/>
              </a:ext>
            </a:extLst>
          </p:cNvPr>
          <p:cNvGraphicFramePr>
            <a:graphicFrameLocks noGrp="1"/>
          </p:cNvGraphicFramePr>
          <p:nvPr/>
        </p:nvGraphicFramePr>
        <p:xfrm>
          <a:off x="512190" y="1061280"/>
          <a:ext cx="11167620" cy="1463346"/>
        </p:xfrm>
        <a:graphic>
          <a:graphicData uri="http://schemas.openxmlformats.org/drawingml/2006/table">
            <a:tbl>
              <a:tblPr firstRow="1" firstCol="1" bandRow="1">
                <a:tableStyleId>{5C22544A-7EE6-4342-B048-85BDC9FD1C3A}</a:tableStyleId>
              </a:tblPr>
              <a:tblGrid>
                <a:gridCol w="744508">
                  <a:extLst>
                    <a:ext uri="{9D8B030D-6E8A-4147-A177-3AD203B41FA5}">
                      <a16:colId xmlns:a16="http://schemas.microsoft.com/office/drawing/2014/main" val="3564409891"/>
                    </a:ext>
                  </a:extLst>
                </a:gridCol>
                <a:gridCol w="744508">
                  <a:extLst>
                    <a:ext uri="{9D8B030D-6E8A-4147-A177-3AD203B41FA5}">
                      <a16:colId xmlns:a16="http://schemas.microsoft.com/office/drawing/2014/main" val="3864952722"/>
                    </a:ext>
                  </a:extLst>
                </a:gridCol>
                <a:gridCol w="744508">
                  <a:extLst>
                    <a:ext uri="{9D8B030D-6E8A-4147-A177-3AD203B41FA5}">
                      <a16:colId xmlns:a16="http://schemas.microsoft.com/office/drawing/2014/main" val="1448924941"/>
                    </a:ext>
                  </a:extLst>
                </a:gridCol>
                <a:gridCol w="744508">
                  <a:extLst>
                    <a:ext uri="{9D8B030D-6E8A-4147-A177-3AD203B41FA5}">
                      <a16:colId xmlns:a16="http://schemas.microsoft.com/office/drawing/2014/main" val="1279343712"/>
                    </a:ext>
                  </a:extLst>
                </a:gridCol>
                <a:gridCol w="744508">
                  <a:extLst>
                    <a:ext uri="{9D8B030D-6E8A-4147-A177-3AD203B41FA5}">
                      <a16:colId xmlns:a16="http://schemas.microsoft.com/office/drawing/2014/main" val="3839567740"/>
                    </a:ext>
                  </a:extLst>
                </a:gridCol>
                <a:gridCol w="744508">
                  <a:extLst>
                    <a:ext uri="{9D8B030D-6E8A-4147-A177-3AD203B41FA5}">
                      <a16:colId xmlns:a16="http://schemas.microsoft.com/office/drawing/2014/main" val="858779375"/>
                    </a:ext>
                  </a:extLst>
                </a:gridCol>
                <a:gridCol w="744508">
                  <a:extLst>
                    <a:ext uri="{9D8B030D-6E8A-4147-A177-3AD203B41FA5}">
                      <a16:colId xmlns:a16="http://schemas.microsoft.com/office/drawing/2014/main" val="2814778469"/>
                    </a:ext>
                  </a:extLst>
                </a:gridCol>
                <a:gridCol w="744508">
                  <a:extLst>
                    <a:ext uri="{9D8B030D-6E8A-4147-A177-3AD203B41FA5}">
                      <a16:colId xmlns:a16="http://schemas.microsoft.com/office/drawing/2014/main" val="2518907311"/>
                    </a:ext>
                  </a:extLst>
                </a:gridCol>
                <a:gridCol w="744508">
                  <a:extLst>
                    <a:ext uri="{9D8B030D-6E8A-4147-A177-3AD203B41FA5}">
                      <a16:colId xmlns:a16="http://schemas.microsoft.com/office/drawing/2014/main" val="719960019"/>
                    </a:ext>
                  </a:extLst>
                </a:gridCol>
                <a:gridCol w="744508">
                  <a:extLst>
                    <a:ext uri="{9D8B030D-6E8A-4147-A177-3AD203B41FA5}">
                      <a16:colId xmlns:a16="http://schemas.microsoft.com/office/drawing/2014/main" val="858118997"/>
                    </a:ext>
                  </a:extLst>
                </a:gridCol>
                <a:gridCol w="744508">
                  <a:extLst>
                    <a:ext uri="{9D8B030D-6E8A-4147-A177-3AD203B41FA5}">
                      <a16:colId xmlns:a16="http://schemas.microsoft.com/office/drawing/2014/main" val="2739308977"/>
                    </a:ext>
                  </a:extLst>
                </a:gridCol>
                <a:gridCol w="744508">
                  <a:extLst>
                    <a:ext uri="{9D8B030D-6E8A-4147-A177-3AD203B41FA5}">
                      <a16:colId xmlns:a16="http://schemas.microsoft.com/office/drawing/2014/main" val="114692404"/>
                    </a:ext>
                  </a:extLst>
                </a:gridCol>
                <a:gridCol w="744508">
                  <a:extLst>
                    <a:ext uri="{9D8B030D-6E8A-4147-A177-3AD203B41FA5}">
                      <a16:colId xmlns:a16="http://schemas.microsoft.com/office/drawing/2014/main" val="992639369"/>
                    </a:ext>
                  </a:extLst>
                </a:gridCol>
                <a:gridCol w="744508">
                  <a:extLst>
                    <a:ext uri="{9D8B030D-6E8A-4147-A177-3AD203B41FA5}">
                      <a16:colId xmlns:a16="http://schemas.microsoft.com/office/drawing/2014/main" val="98630679"/>
                    </a:ext>
                  </a:extLst>
                </a:gridCol>
                <a:gridCol w="744508">
                  <a:extLst>
                    <a:ext uri="{9D8B030D-6E8A-4147-A177-3AD203B41FA5}">
                      <a16:colId xmlns:a16="http://schemas.microsoft.com/office/drawing/2014/main" val="880990752"/>
                    </a:ext>
                  </a:extLst>
                </a:gridCol>
              </a:tblGrid>
              <a:tr h="517919">
                <a:tc>
                  <a:txBody>
                    <a:bodyPr/>
                    <a:lstStyle/>
                    <a:p>
                      <a:endParaRPr lang="ja-JP" sz="1100" kern="100">
                        <a:effectLst/>
                        <a:latin typeface="游明朝" panose="02020400000000000000" pitchFamily="18" charset="-128"/>
                        <a:ea typeface="游明朝" panose="02020400000000000000" pitchFamily="18" charset="-128"/>
                      </a:endParaRPr>
                    </a:p>
                  </a:txBody>
                  <a:tcPr marL="13487" marR="13487" marT="13487" marB="67437" anchor="ctr"/>
                </a:tc>
                <a:tc>
                  <a:txBody>
                    <a:bodyPr/>
                    <a:lstStyle/>
                    <a:p>
                      <a:pPr algn="l"/>
                      <a:r>
                        <a:rPr lang="en-US" sz="1000" kern="0">
                          <a:effectLst/>
                        </a:rPr>
                        <a:t>Left-Accumbens</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Left-Amygdala</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Left-Caudate</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Left-Hippocampus</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Left-Pallidum</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Left-Putamen</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Left-Thalamus</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Right-Accumbens</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Right-Amygdala</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Right-Caudate</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Right-Hippocampus</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Right-Pallidum</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Right-Putamen</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l"/>
                      <a:r>
                        <a:rPr lang="en-US" sz="1000" kern="0">
                          <a:effectLst/>
                        </a:rPr>
                        <a:t>Right-Thalamus</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extLst>
                  <a:ext uri="{0D108BD9-81ED-4DB2-BD59-A6C34878D82A}">
                    <a16:rowId xmlns:a16="http://schemas.microsoft.com/office/drawing/2014/main" val="1518126452"/>
                  </a:ext>
                </a:extLst>
              </a:tr>
              <a:tr h="269749">
                <a:tc>
                  <a:txBody>
                    <a:bodyPr/>
                    <a:lstStyle/>
                    <a:p>
                      <a:pPr algn="l"/>
                      <a:r>
                        <a:rPr lang="en-US" sz="1000" kern="0">
                          <a:effectLst/>
                        </a:rPr>
                        <a:t>cohen's_d</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-0.1672617</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-0.3633766</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0.3040004</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-0.419254</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0.21698074</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0.43398512</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-0.1400984</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-0.5668785</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-0.6922434</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0.31126059</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-0.6724543</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0.490533</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0.68980159</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-0.2305267</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extLst>
                  <a:ext uri="{0D108BD9-81ED-4DB2-BD59-A6C34878D82A}">
                    <a16:rowId xmlns:a16="http://schemas.microsoft.com/office/drawing/2014/main" val="263017882"/>
                  </a:ext>
                </a:extLst>
              </a:tr>
              <a:tr h="372254">
                <a:tc>
                  <a:txBody>
                    <a:bodyPr/>
                    <a:lstStyle/>
                    <a:p>
                      <a:pPr algn="l"/>
                      <a:r>
                        <a:rPr lang="en-US" sz="1000" kern="0">
                          <a:effectLst/>
                        </a:rPr>
                        <a:t>uncorrected_p_value</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0.509</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0.168</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0.211</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0.082</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0.326</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0.03</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0.58</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0.024</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0.006</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0.19</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0.003</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0.038</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0.001</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0.257</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extLst>
                  <a:ext uri="{0D108BD9-81ED-4DB2-BD59-A6C34878D82A}">
                    <a16:rowId xmlns:a16="http://schemas.microsoft.com/office/drawing/2014/main" val="1339366324"/>
                  </a:ext>
                </a:extLst>
              </a:tr>
              <a:tr h="269749">
                <a:tc>
                  <a:txBody>
                    <a:bodyPr/>
                    <a:lstStyle/>
                    <a:p>
                      <a:pPr algn="l"/>
                      <a:r>
                        <a:rPr lang="en-US" sz="1000" kern="0">
                          <a:effectLst/>
                        </a:rPr>
                        <a:t>FDRp</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12.7457614</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38.8523918</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30.8632597</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79.8021359</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19.922951</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218.284361</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11.1800075</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274.94359</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1109.60531</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34.2834027</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2215.85909</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172.84933</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a:effectLst/>
                        </a:rPr>
                        <a:t>6656.37626</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tc>
                  <a:txBody>
                    <a:bodyPr/>
                    <a:lstStyle/>
                    <a:p>
                      <a:pPr algn="r"/>
                      <a:r>
                        <a:rPr lang="en-US" sz="1000" kern="0" dirty="0">
                          <a:effectLst/>
                        </a:rPr>
                        <a:t>25.2809079</a:t>
                      </a:r>
                      <a:endParaRPr 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3487" marR="13487" marT="13487" marB="67437" anchor="ctr"/>
                </a:tc>
                <a:extLst>
                  <a:ext uri="{0D108BD9-81ED-4DB2-BD59-A6C34878D82A}">
                    <a16:rowId xmlns:a16="http://schemas.microsoft.com/office/drawing/2014/main" val="3006503460"/>
                  </a:ext>
                </a:extLst>
              </a:tr>
            </a:tbl>
          </a:graphicData>
        </a:graphic>
      </p:graphicFrame>
      <p:sp>
        <p:nvSpPr>
          <p:cNvPr id="5" name="Rectangle 1">
            <a:extLst>
              <a:ext uri="{FF2B5EF4-FFF2-40B4-BE49-F238E27FC236}">
                <a16:creationId xmlns:a16="http://schemas.microsoft.com/office/drawing/2014/main" id="{B1FAD23C-B5B8-7E41-8646-41B1A39451A6}"/>
              </a:ext>
            </a:extLst>
          </p:cNvPr>
          <p:cNvSpPr>
            <a:spLocks noChangeArrowheads="1"/>
          </p:cNvSpPr>
          <p:nvPr/>
        </p:nvSpPr>
        <p:spPr bwMode="auto">
          <a:xfrm>
            <a:off x="986482" y="3786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200" b="0" i="0" u="none" strike="noStrike" cap="none" normalizeH="0" baseline="0">
                <a:ln>
                  <a:noFill/>
                </a:ln>
                <a:solidFill>
                  <a:srgbClr val="000000"/>
                </a:solidFill>
                <a:effectLst/>
                <a:latin typeface="游明朝" panose="02020400000000000000" pitchFamily="18" charset="-128"/>
                <a:ea typeface="游明朝" panose="02020400000000000000" pitchFamily="18" charset="-128"/>
                <a:cs typeface="ＭＳ Ｐゴシック" panose="020B0600070205080204" pitchFamily="34" charset="-128"/>
              </a:rPr>
            </a:br>
            <a:br>
              <a:rPr kumimoji="0" lang="ja-JP" altLang="ja-JP" sz="1200" b="0" i="0" u="none" strike="noStrike" cap="none" normalizeH="0" baseline="0">
                <a:ln>
                  <a:noFill/>
                </a:ln>
                <a:solidFill>
                  <a:srgbClr val="000000"/>
                </a:solidFill>
                <a:effectLst/>
                <a:latin typeface="游明朝" panose="02020400000000000000" pitchFamily="18" charset="-128"/>
                <a:ea typeface="游明朝" panose="02020400000000000000" pitchFamily="18" charset="-128"/>
                <a:cs typeface="ＭＳ Ｐゴシック" panose="020B0600070205080204" pitchFamily="34" charset="-128"/>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 name="正方形/長方形 5">
            <a:extLst>
              <a:ext uri="{FF2B5EF4-FFF2-40B4-BE49-F238E27FC236}">
                <a16:creationId xmlns:a16="http://schemas.microsoft.com/office/drawing/2014/main" id="{A01286C1-E4C8-7E49-9A08-E4DFB48E0C45}"/>
              </a:ext>
            </a:extLst>
          </p:cNvPr>
          <p:cNvSpPr/>
          <p:nvPr/>
        </p:nvSpPr>
        <p:spPr>
          <a:xfrm>
            <a:off x="226540" y="3227725"/>
            <a:ext cx="11738919" cy="3139321"/>
          </a:xfrm>
          <a:prstGeom prst="rect">
            <a:avLst/>
          </a:prstGeom>
        </p:spPr>
        <p:txBody>
          <a:bodyPr wrap="square">
            <a:spAutoFit/>
          </a:bodyPr>
          <a:lstStyle/>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The results of multiple comparison analyses were</a:t>
            </a:r>
          </a:p>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a:t>
            </a:r>
          </a:p>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Right amygdala</a:t>
            </a:r>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cohen’s</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d = -0.692</a:t>
            </a:r>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FDRp</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 0.028</a:t>
            </a:r>
            <a:endParaRPr lang="ja-JP" altLang="ja-JP" kern="100">
              <a:latin typeface="Arial" panose="020B0604020202020204" pitchFamily="34" charset="0"/>
              <a:ea typeface="游明朝" panose="02020400000000000000" pitchFamily="18" charset="-128"/>
              <a:cs typeface="Arial" panose="020B0604020202020204" pitchFamily="34" charset="0"/>
            </a:endParaRPr>
          </a:p>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Right hippocampus</a:t>
            </a:r>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cohen’s</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d = -0.672</a:t>
            </a:r>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FDRp</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 0.021</a:t>
            </a:r>
            <a:endParaRPr lang="ja-JP" altLang="ja-JP" kern="100">
              <a:latin typeface="Arial" panose="020B0604020202020204" pitchFamily="34" charset="0"/>
              <a:ea typeface="游明朝" panose="02020400000000000000" pitchFamily="18" charset="-128"/>
              <a:cs typeface="Arial" panose="020B0604020202020204" pitchFamily="34" charset="0"/>
            </a:endParaRPr>
          </a:p>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Right putamen</a:t>
            </a:r>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cohen’s</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d = 0.690</a:t>
            </a:r>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FDRp</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 0.014</a:t>
            </a:r>
            <a:endParaRPr lang="ja-JP" altLang="ja-JP" kern="100">
              <a:latin typeface="Arial" panose="020B0604020202020204" pitchFamily="34" charset="0"/>
              <a:ea typeface="游明朝" panose="02020400000000000000" pitchFamily="18" charset="-128"/>
              <a:cs typeface="Arial" panose="020B0604020202020204" pitchFamily="34" charset="0"/>
            </a:endParaRPr>
          </a:p>
          <a:p>
            <a:pPr algn="l" rtl="0">
              <a:spcBef>
                <a:spcPts val="0"/>
              </a:spcBef>
              <a:spcAft>
                <a:spcPts val="0"/>
              </a:spcAft>
            </a:pPr>
            <a:endParaRPr lang="en" altLang="ja-JP" sz="1800" b="0" i="0" u="none" strike="noStrike" dirty="0">
              <a:solidFill>
                <a:srgbClr val="000000"/>
              </a:solidFill>
              <a:effectLst/>
              <a:latin typeface="Arial" panose="020B0604020202020204" pitchFamily="34" charset="0"/>
              <a:cs typeface="Arial" panose="020B0604020202020204" pitchFamily="34" charset="0"/>
            </a:endParaRPr>
          </a:p>
          <a:p>
            <a:pPr algn="l" rtl="0">
              <a:spcBef>
                <a:spcPts val="0"/>
              </a:spcBef>
              <a:spcAft>
                <a:spcPts val="0"/>
              </a:spcAft>
            </a:pPr>
            <a:r>
              <a:rPr lang="en" altLang="ja-JP" sz="1800" b="0" i="0" u="none" strike="noStrike" dirty="0">
                <a:solidFill>
                  <a:srgbClr val="000000"/>
                </a:solidFill>
                <a:effectLst/>
                <a:latin typeface="Arial" panose="020B0604020202020204" pitchFamily="34" charset="0"/>
                <a:cs typeface="Arial" panose="020B0604020202020204" pitchFamily="34" charset="0"/>
              </a:rPr>
              <a:t>The volumes of right amygdala and right hippocampus in patients with schizophrenia were significantly smaller than in healthy individuals, and the volume of right putamen was the opposite. </a:t>
            </a:r>
            <a:endParaRPr lang="en" altLang="ja-JP" b="0" i="0" u="none" strike="noStrike" dirty="0">
              <a:solidFill>
                <a:srgbClr val="000000"/>
              </a:solidFill>
              <a:effectLst/>
              <a:latin typeface="Arial" panose="020B0604020202020204" pitchFamily="34" charset="0"/>
              <a:cs typeface="Arial" panose="020B0604020202020204" pitchFamily="34" charset="0"/>
            </a:endParaRPr>
          </a:p>
          <a:p>
            <a:br>
              <a:rPr lang="en" altLang="ja-JP" dirty="0">
                <a:latin typeface="Arial" panose="020B0604020202020204" pitchFamily="34" charset="0"/>
                <a:cs typeface="Arial" panose="020B0604020202020204" pitchFamily="34" charset="0"/>
              </a:rPr>
            </a:br>
            <a:br>
              <a:rPr lang="en" altLang="ja-JP" dirty="0">
                <a:latin typeface="Arial" panose="020B0604020202020204" pitchFamily="34" charset="0"/>
                <a:cs typeface="Arial" panose="020B0604020202020204" pitchFamily="34" charset="0"/>
              </a:rPr>
            </a:br>
            <a:endParaRPr lang="ja-JP" altLang="ja-JP" kern="100">
              <a:latin typeface="Arial" panose="020B0604020202020204" pitchFamily="34" charset="0"/>
              <a:ea typeface="游明朝" panose="02020400000000000000" pitchFamily="18" charset="-128"/>
              <a:cs typeface="Arial" panose="020B0604020202020204" pitchFamily="34" charset="0"/>
            </a:endParaRPr>
          </a:p>
        </p:txBody>
      </p:sp>
      <p:sp>
        <p:nvSpPr>
          <p:cNvPr id="2" name="正方形/長方形 1">
            <a:extLst>
              <a:ext uri="{FF2B5EF4-FFF2-40B4-BE49-F238E27FC236}">
                <a16:creationId xmlns:a16="http://schemas.microsoft.com/office/drawing/2014/main" id="{980E8D6F-8B34-98C1-6B50-B208D4513153}"/>
              </a:ext>
            </a:extLst>
          </p:cNvPr>
          <p:cNvSpPr/>
          <p:nvPr/>
        </p:nvSpPr>
        <p:spPr>
          <a:xfrm>
            <a:off x="551935" y="178654"/>
            <a:ext cx="10927491" cy="830997"/>
          </a:xfrm>
          <a:prstGeom prst="rect">
            <a:avLst/>
          </a:prstGeom>
        </p:spPr>
        <p:txBody>
          <a:bodyPr wrap="square">
            <a:spAutoFit/>
          </a:bodyPr>
          <a:lstStyle/>
          <a:p>
            <a:r>
              <a:rPr lang="en-US" altLang="ja-JP" sz="2400" kern="0" dirty="0">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Group comparison of activated plasma MMP9 values in healthy controls and schizophrenia</a:t>
            </a:r>
            <a:endParaRPr lang="ja-JP" altLang="ja-JP" kern="10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66546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B9A9647-B593-5341-A720-3CA4237578A9}"/>
              </a:ext>
            </a:extLst>
          </p:cNvPr>
          <p:cNvSpPr/>
          <p:nvPr/>
        </p:nvSpPr>
        <p:spPr>
          <a:xfrm>
            <a:off x="280085" y="71735"/>
            <a:ext cx="11189672" cy="830997"/>
          </a:xfrm>
          <a:prstGeom prst="rect">
            <a:avLst/>
          </a:prstGeom>
        </p:spPr>
        <p:txBody>
          <a:bodyPr wrap="square">
            <a:spAutoFit/>
          </a:bodyPr>
          <a:lstStyle/>
          <a:p>
            <a:pPr algn="l" rtl="0">
              <a:spcBef>
                <a:spcPts val="0"/>
              </a:spcBef>
              <a:spcAft>
                <a:spcPts val="0"/>
              </a:spcAft>
            </a:pPr>
            <a:r>
              <a:rPr lang="en" altLang="ja-JP" sz="2400" b="0" i="0" u="none" strike="noStrike" dirty="0">
                <a:solidFill>
                  <a:srgbClr val="000000"/>
                </a:solidFill>
                <a:effectLst/>
                <a:latin typeface="Arial" panose="020B0604020202020204" pitchFamily="34" charset="0"/>
                <a:cs typeface="Arial" panose="020B0604020202020204" pitchFamily="34" charset="0"/>
              </a:rPr>
              <a:t>Association between active MMP9 levels and volumes of subcortical regions (Schizophrenia)</a:t>
            </a:r>
          </a:p>
        </p:txBody>
      </p:sp>
      <p:sp>
        <p:nvSpPr>
          <p:cNvPr id="5" name="Rectangle 2">
            <a:extLst>
              <a:ext uri="{FF2B5EF4-FFF2-40B4-BE49-F238E27FC236}">
                <a16:creationId xmlns:a16="http://schemas.microsoft.com/office/drawing/2014/main" id="{F5C63934-E50D-D042-9F07-3FB2B3408EC6}"/>
              </a:ext>
            </a:extLst>
          </p:cNvPr>
          <p:cNvSpPr>
            <a:spLocks noChangeArrowheads="1"/>
          </p:cNvSpPr>
          <p:nvPr/>
        </p:nvSpPr>
        <p:spPr bwMode="auto">
          <a:xfrm>
            <a:off x="1993557" y="902043"/>
            <a:ext cx="1853339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pic>
        <p:nvPicPr>
          <p:cNvPr id="8193" name="図 16" descr="ダイアグラム&#10;&#10;自動的に生成された説明">
            <a:extLst>
              <a:ext uri="{FF2B5EF4-FFF2-40B4-BE49-F238E27FC236}">
                <a16:creationId xmlns:a16="http://schemas.microsoft.com/office/drawing/2014/main" id="{A092F656-74B2-8B41-BF13-A5CBBFFD14E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9951" y="2595094"/>
            <a:ext cx="5208790" cy="3640025"/>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954784C2-213A-574E-AC0A-CED2A703497C}"/>
              </a:ext>
            </a:extLst>
          </p:cNvPr>
          <p:cNvSpPr/>
          <p:nvPr/>
        </p:nvSpPr>
        <p:spPr>
          <a:xfrm>
            <a:off x="140043" y="789550"/>
            <a:ext cx="11911914" cy="1754326"/>
          </a:xfrm>
          <a:prstGeom prst="rect">
            <a:avLst/>
          </a:prstGeom>
        </p:spPr>
        <p:txBody>
          <a:bodyPr wrap="square">
            <a:spAutoFit/>
          </a:bodyPr>
          <a:lstStyle/>
          <a:p>
            <a:pPr algn="l" rtl="0">
              <a:spcBef>
                <a:spcPts val="0"/>
              </a:spcBef>
              <a:spcAft>
                <a:spcPts val="0"/>
              </a:spcAft>
            </a:pPr>
            <a:r>
              <a:rPr lang="en" altLang="ja-JP" sz="1800" b="0" i="0" u="none" strike="noStrike" dirty="0">
                <a:solidFill>
                  <a:srgbClr val="000000"/>
                </a:solidFill>
                <a:effectLst/>
                <a:latin typeface="Arial" panose="020B0604020202020204" pitchFamily="34" charset="0"/>
              </a:rPr>
              <a:t>Simple regression analysis was performed with each volume of subcortical region corrected with age, sex, and ICV as the objective variable, and active MMP9 level as the explanatory variable to investigate the effect of active MMP9 level on volume of brain regions which showed significant group difference. In this analysis, it was regarded as significant when the signs of the regression coefficient of active MMP9 level and the </a:t>
            </a:r>
            <a:r>
              <a:rPr lang="en" altLang="ja-JP" sz="1800" b="0" i="0" u="none" strike="noStrike" dirty="0" err="1">
                <a:solidFill>
                  <a:srgbClr val="000000"/>
                </a:solidFill>
                <a:effectLst/>
                <a:latin typeface="Arial" panose="020B0604020202020204" pitchFamily="34" charset="0"/>
              </a:rPr>
              <a:t>cohen’s_d</a:t>
            </a:r>
            <a:r>
              <a:rPr lang="en" altLang="ja-JP" sz="1800" b="0" i="0" u="none" strike="noStrike" dirty="0">
                <a:solidFill>
                  <a:srgbClr val="000000"/>
                </a:solidFill>
                <a:effectLst/>
                <a:latin typeface="Arial" panose="020B0604020202020204" pitchFamily="34" charset="0"/>
              </a:rPr>
              <a:t> which indicated the group difference of volumes of brain regions, considering the function of active MMP9 as breaking basement membrane. Therefore, one-tailed p-value of the simple regression was calculated in this analysis. </a:t>
            </a:r>
            <a:endParaRPr lang="en" altLang="ja-JP" b="0" i="0" u="none" strike="noStrike" dirty="0">
              <a:solidFill>
                <a:srgbClr val="000000"/>
              </a:solidFill>
              <a:effectLst/>
            </a:endParaRPr>
          </a:p>
        </p:txBody>
      </p:sp>
      <p:pic>
        <p:nvPicPr>
          <p:cNvPr id="7" name="図 15" descr="ダイアグラム&#10;&#10;自動的に生成された説明">
            <a:extLst>
              <a:ext uri="{FF2B5EF4-FFF2-40B4-BE49-F238E27FC236}">
                <a16:creationId xmlns:a16="http://schemas.microsoft.com/office/drawing/2014/main" id="{E0E03C25-C6CF-1342-ACD6-68F5926DEC64}"/>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785745" y="2517998"/>
            <a:ext cx="5485230" cy="3768676"/>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309CD340-70F8-4CB2-D920-1B8B17414AA6}"/>
              </a:ext>
            </a:extLst>
          </p:cNvPr>
          <p:cNvSpPr/>
          <p:nvPr/>
        </p:nvSpPr>
        <p:spPr>
          <a:xfrm>
            <a:off x="427383" y="6139934"/>
            <a:ext cx="11042374" cy="646331"/>
          </a:xfrm>
          <a:prstGeom prst="rect">
            <a:avLst/>
          </a:prstGeom>
        </p:spPr>
        <p:txBody>
          <a:bodyPr wrap="square">
            <a:spAutoFit/>
          </a:bodyPr>
          <a:lstStyle/>
          <a:p>
            <a:pPr algn="just"/>
            <a:r>
              <a:rPr lang="en" altLang="ja-JP" dirty="0">
                <a:solidFill>
                  <a:srgbClr val="000000"/>
                </a:solidFill>
                <a:latin typeface="Arial" panose="020B0604020202020204" pitchFamily="34" charset="0"/>
              </a:rPr>
              <a:t>A</a:t>
            </a:r>
            <a:r>
              <a:rPr lang="en" altLang="ja-JP" sz="1800" b="0" i="0" u="none" strike="noStrike" dirty="0">
                <a:solidFill>
                  <a:srgbClr val="000000"/>
                </a:solidFill>
                <a:effectLst/>
                <a:latin typeface="Arial" panose="020B0604020202020204" pitchFamily="34" charset="0"/>
              </a:rPr>
              <a:t>nalysis with volume of right hippocampus in patients with schizophrenia demonstrated significant association (</a:t>
            </a:r>
            <a:r>
              <a:rPr lang="en" altLang="ja-JP" sz="1800" b="0" i="0" u="none" strike="noStrike" dirty="0" err="1">
                <a:solidFill>
                  <a:srgbClr val="000000"/>
                </a:solidFill>
                <a:effectLst/>
                <a:latin typeface="Arial" panose="020B0604020202020204" pitchFamily="34" charset="0"/>
              </a:rPr>
              <a:t>FDRp</a:t>
            </a:r>
            <a:r>
              <a:rPr lang="en" altLang="ja-JP" sz="1800" b="0" i="0" u="none" strike="noStrike" dirty="0">
                <a:solidFill>
                  <a:srgbClr val="000000"/>
                </a:solidFill>
                <a:effectLst/>
                <a:latin typeface="Arial" panose="020B0604020202020204" pitchFamily="34" charset="0"/>
              </a:rPr>
              <a:t> = 0.0435). Right amygdala: </a:t>
            </a:r>
            <a:r>
              <a:rPr lang="en" altLang="ja-JP" sz="1800" b="0" i="0" u="none" strike="noStrike" dirty="0" err="1">
                <a:solidFill>
                  <a:srgbClr val="000000"/>
                </a:solidFill>
                <a:effectLst/>
                <a:latin typeface="Arial" panose="020B0604020202020204" pitchFamily="34" charset="0"/>
              </a:rPr>
              <a:t>FDRp</a:t>
            </a:r>
            <a:r>
              <a:rPr lang="en" altLang="ja-JP" sz="1800" b="0" i="0" u="none" strike="noStrike" dirty="0">
                <a:solidFill>
                  <a:srgbClr val="000000"/>
                </a:solidFill>
                <a:effectLst/>
                <a:latin typeface="Arial" panose="020B0604020202020204" pitchFamily="34" charset="0"/>
              </a:rPr>
              <a:t> = 0.0938, Right putamen: 0.396</a:t>
            </a:r>
            <a:endParaRPr lang="ja-JP" altLang="ja-JP" kern="10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48804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8E97E78-3C38-B24C-8378-9BF85BA56D16}"/>
              </a:ext>
            </a:extLst>
          </p:cNvPr>
          <p:cNvSpPr/>
          <p:nvPr/>
        </p:nvSpPr>
        <p:spPr>
          <a:xfrm>
            <a:off x="557049" y="971701"/>
            <a:ext cx="11077902" cy="2585323"/>
          </a:xfrm>
          <a:prstGeom prst="rect">
            <a:avLst/>
          </a:prstGeom>
        </p:spPr>
        <p:txBody>
          <a:bodyPr wrap="square">
            <a:spAutoFit/>
          </a:bodyPr>
          <a:lstStyle/>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Similar analyses were performed with healthy control.</a:t>
            </a:r>
          </a:p>
          <a:p>
            <a:pPr algn="just"/>
            <a:endPar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a:p>
            <a:pPr algn="just"/>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Right amygdala</a:t>
            </a:r>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FDRp</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 0.464</a:t>
            </a:r>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endParaRPr lang="ja-JP" altLang="ja-JP" kern="100">
              <a:latin typeface="Arial" panose="020B0604020202020204" pitchFamily="34" charset="0"/>
              <a:ea typeface="游明朝" panose="02020400000000000000" pitchFamily="18" charset="-128"/>
              <a:cs typeface="Arial" panose="020B0604020202020204" pitchFamily="34" charset="0"/>
            </a:endParaRPr>
          </a:p>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Right hippocampus</a:t>
            </a:r>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FDRp</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 0.396</a:t>
            </a:r>
            <a:endParaRPr lang="ja-JP" altLang="ja-JP" kern="100">
              <a:latin typeface="Arial" panose="020B0604020202020204" pitchFamily="34" charset="0"/>
              <a:ea typeface="游明朝" panose="02020400000000000000" pitchFamily="18" charset="-128"/>
              <a:cs typeface="Arial" panose="020B0604020202020204" pitchFamily="34" charset="0"/>
            </a:endParaRPr>
          </a:p>
          <a:p>
            <a:pPr algn="just"/>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Right putamen</a:t>
            </a:r>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FDRp</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 0.396</a:t>
            </a:r>
            <a:r>
              <a:rPr lang="ja-JP" altLang="ja-JP" kern="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endPar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a:p>
            <a:pPr algn="just"/>
            <a:endParaRPr lang="ja-JP" altLang="ja-JP" kern="100">
              <a:latin typeface="Arial" panose="020B0604020202020204" pitchFamily="34" charset="0"/>
              <a:ea typeface="游明朝" panose="02020400000000000000" pitchFamily="18" charset="-128"/>
              <a:cs typeface="Arial" panose="020B0604020202020204" pitchFamily="34" charset="0"/>
            </a:endParaRPr>
          </a:p>
          <a:p>
            <a:pPr algn="just"/>
            <a:r>
              <a:rPr lang="en" altLang="ja-JP" dirty="0">
                <a:solidFill>
                  <a:srgbClr val="000000"/>
                </a:solidFill>
                <a:latin typeface="Arial" panose="020B0604020202020204" pitchFamily="34" charset="0"/>
                <a:cs typeface="Arial" panose="020B0604020202020204" pitchFamily="34" charset="0"/>
              </a:rPr>
              <a:t>A</a:t>
            </a:r>
            <a:r>
              <a:rPr lang="en" altLang="ja-JP" sz="1800" b="0" i="0" u="none" strike="noStrike" dirty="0">
                <a:solidFill>
                  <a:srgbClr val="000000"/>
                </a:solidFill>
                <a:effectLst/>
                <a:latin typeface="Arial" panose="020B0604020202020204" pitchFamily="34" charset="0"/>
                <a:cs typeface="Arial" panose="020B0604020202020204" pitchFamily="34" charset="0"/>
              </a:rPr>
              <a:t>nalysis with volume of right amygdala, </a:t>
            </a:r>
          </a:p>
          <a:p>
            <a:pPr algn="just"/>
            <a:r>
              <a:rPr lang="en" altLang="ja-JP" sz="1800" b="0" i="0" u="none" strike="noStrike" dirty="0">
                <a:solidFill>
                  <a:srgbClr val="000000"/>
                </a:solidFill>
                <a:effectLst/>
                <a:latin typeface="Arial" panose="020B0604020202020204" pitchFamily="34" charset="0"/>
                <a:cs typeface="Arial" panose="020B0604020202020204" pitchFamily="34" charset="0"/>
              </a:rPr>
              <a:t>right hippocampus, and putamen in healthy control </a:t>
            </a:r>
          </a:p>
          <a:p>
            <a:pPr algn="just"/>
            <a:r>
              <a:rPr lang="en" altLang="ja-JP" dirty="0">
                <a:solidFill>
                  <a:srgbClr val="000000"/>
                </a:solidFill>
                <a:latin typeface="Arial" panose="020B0604020202020204" pitchFamily="34" charset="0"/>
                <a:cs typeface="Arial" panose="020B0604020202020204" pitchFamily="34" charset="0"/>
              </a:rPr>
              <a:t>did not </a:t>
            </a:r>
            <a:r>
              <a:rPr lang="en" altLang="ja-JP" sz="1800" b="0" i="0" u="none" strike="noStrike" dirty="0">
                <a:solidFill>
                  <a:srgbClr val="000000"/>
                </a:solidFill>
                <a:effectLst/>
                <a:latin typeface="Arial" panose="020B0604020202020204" pitchFamily="34" charset="0"/>
                <a:cs typeface="Arial" panose="020B0604020202020204" pitchFamily="34" charset="0"/>
              </a:rPr>
              <a:t>demonstrate significant association.</a:t>
            </a:r>
            <a:endParaRPr lang="ja-JP" altLang="ja-JP" kern="100">
              <a:latin typeface="Arial" panose="020B0604020202020204" pitchFamily="34" charset="0"/>
              <a:ea typeface="游明朝" panose="02020400000000000000" pitchFamily="18" charset="-128"/>
              <a:cs typeface="Arial" panose="020B0604020202020204" pitchFamily="34" charset="0"/>
            </a:endParaRPr>
          </a:p>
        </p:txBody>
      </p:sp>
      <p:pic>
        <p:nvPicPr>
          <p:cNvPr id="6" name="図 15" descr="ダイアグラム&#10;&#10;自動的に生成された説明">
            <a:extLst>
              <a:ext uri="{FF2B5EF4-FFF2-40B4-BE49-F238E27FC236}">
                <a16:creationId xmlns:a16="http://schemas.microsoft.com/office/drawing/2014/main" id="{B89245AF-4CC0-EB4C-93BB-B891858A207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390210" y="2206487"/>
            <a:ext cx="6819397" cy="4685327"/>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2C4DE6E1-4ED9-7817-AE5A-5E93C5254674}"/>
              </a:ext>
            </a:extLst>
          </p:cNvPr>
          <p:cNvSpPr/>
          <p:nvPr/>
        </p:nvSpPr>
        <p:spPr>
          <a:xfrm>
            <a:off x="280085" y="71735"/>
            <a:ext cx="11189672" cy="830997"/>
          </a:xfrm>
          <a:prstGeom prst="rect">
            <a:avLst/>
          </a:prstGeom>
        </p:spPr>
        <p:txBody>
          <a:bodyPr wrap="square">
            <a:spAutoFit/>
          </a:bodyPr>
          <a:lstStyle/>
          <a:p>
            <a:pPr algn="l" rtl="0">
              <a:spcBef>
                <a:spcPts val="0"/>
              </a:spcBef>
              <a:spcAft>
                <a:spcPts val="0"/>
              </a:spcAft>
            </a:pPr>
            <a:r>
              <a:rPr lang="en" altLang="ja-JP" sz="2400" b="0" i="0" u="none" strike="noStrike" dirty="0">
                <a:solidFill>
                  <a:srgbClr val="000000"/>
                </a:solidFill>
                <a:effectLst/>
                <a:latin typeface="Arial" panose="020B0604020202020204" pitchFamily="34" charset="0"/>
                <a:cs typeface="Arial" panose="020B0604020202020204" pitchFamily="34" charset="0"/>
              </a:rPr>
              <a:t>Association between active MMP9 levels and volumes of subcortical regions (Healthy control)</a:t>
            </a:r>
          </a:p>
        </p:txBody>
      </p:sp>
      <p:sp>
        <p:nvSpPr>
          <p:cNvPr id="3" name="正方形/長方形 2">
            <a:extLst>
              <a:ext uri="{FF2B5EF4-FFF2-40B4-BE49-F238E27FC236}">
                <a16:creationId xmlns:a16="http://schemas.microsoft.com/office/drawing/2014/main" id="{0E2BE4F3-0E09-F180-4A42-D3237534DE3A}"/>
              </a:ext>
            </a:extLst>
          </p:cNvPr>
          <p:cNvSpPr/>
          <p:nvPr/>
        </p:nvSpPr>
        <p:spPr>
          <a:xfrm>
            <a:off x="557049" y="3961347"/>
            <a:ext cx="11714205" cy="1754326"/>
          </a:xfrm>
          <a:prstGeom prst="rect">
            <a:avLst/>
          </a:prstGeom>
        </p:spPr>
        <p:txBody>
          <a:bodyPr wrap="square">
            <a:spAutoFit/>
          </a:bodyPr>
          <a:lstStyle/>
          <a:p>
            <a:pPr algn="l" rtl="0">
              <a:spcBef>
                <a:spcPts val="0"/>
              </a:spcBef>
              <a:spcAft>
                <a:spcPts val="0"/>
              </a:spcAft>
            </a:pPr>
            <a:r>
              <a:rPr lang="en" altLang="ja-JP" sz="1800" b="0" i="0" u="none" strike="noStrike" dirty="0">
                <a:solidFill>
                  <a:srgbClr val="000000"/>
                </a:solidFill>
                <a:effectLst/>
                <a:latin typeface="Arial" panose="020B0604020202020204" pitchFamily="34" charset="0"/>
              </a:rPr>
              <a:t>Multiple regression analysis with volume of </a:t>
            </a:r>
          </a:p>
          <a:p>
            <a:pPr algn="l" rtl="0">
              <a:spcBef>
                <a:spcPts val="0"/>
              </a:spcBef>
              <a:spcAft>
                <a:spcPts val="0"/>
              </a:spcAft>
            </a:pPr>
            <a:r>
              <a:rPr lang="en" altLang="ja-JP" sz="1800" b="0" i="0" u="none" strike="noStrike" dirty="0">
                <a:solidFill>
                  <a:srgbClr val="000000"/>
                </a:solidFill>
                <a:effectLst/>
                <a:latin typeface="Arial" panose="020B0604020202020204" pitchFamily="34" charset="0"/>
              </a:rPr>
              <a:t>right hippocampus corrected with age, sex, and </a:t>
            </a:r>
          </a:p>
          <a:p>
            <a:pPr algn="l" rtl="0">
              <a:spcBef>
                <a:spcPts val="0"/>
              </a:spcBef>
              <a:spcAft>
                <a:spcPts val="0"/>
              </a:spcAft>
            </a:pPr>
            <a:r>
              <a:rPr lang="en" altLang="ja-JP" sz="1800" b="0" i="0" u="none" strike="noStrike" dirty="0">
                <a:solidFill>
                  <a:srgbClr val="000000"/>
                </a:solidFill>
                <a:effectLst/>
                <a:latin typeface="Arial" panose="020B0604020202020204" pitchFamily="34" charset="0"/>
              </a:rPr>
              <a:t>ICV as the objective variable indicated marginal </a:t>
            </a:r>
          </a:p>
          <a:p>
            <a:pPr algn="l" rtl="0">
              <a:spcBef>
                <a:spcPts val="0"/>
              </a:spcBef>
              <a:spcAft>
                <a:spcPts val="0"/>
              </a:spcAft>
            </a:pPr>
            <a:r>
              <a:rPr lang="en" altLang="ja-JP" sz="1800" b="0" i="0" u="none" strike="noStrike" dirty="0">
                <a:solidFill>
                  <a:srgbClr val="000000"/>
                </a:solidFill>
                <a:effectLst/>
                <a:latin typeface="Arial" panose="020B0604020202020204" pitchFamily="34" charset="0"/>
              </a:rPr>
              <a:t>significance of group difference of associations </a:t>
            </a:r>
          </a:p>
          <a:p>
            <a:pPr algn="l" rtl="0">
              <a:spcBef>
                <a:spcPts val="0"/>
              </a:spcBef>
              <a:spcAft>
                <a:spcPts val="0"/>
              </a:spcAft>
            </a:pPr>
            <a:r>
              <a:rPr lang="en" altLang="ja-JP" sz="1800" b="0" i="0" u="none" strike="noStrike" dirty="0">
                <a:solidFill>
                  <a:srgbClr val="000000"/>
                </a:solidFill>
                <a:effectLst/>
                <a:latin typeface="Arial" panose="020B0604020202020204" pitchFamily="34" charset="0"/>
              </a:rPr>
              <a:t>of active MMP9 levels – volume of </a:t>
            </a:r>
          </a:p>
          <a:p>
            <a:pPr algn="l" rtl="0">
              <a:spcBef>
                <a:spcPts val="0"/>
              </a:spcBef>
              <a:spcAft>
                <a:spcPts val="0"/>
              </a:spcAft>
            </a:pPr>
            <a:r>
              <a:rPr lang="en" altLang="ja-JP" sz="1800" b="0" i="0" u="none" strike="noStrike" dirty="0">
                <a:solidFill>
                  <a:srgbClr val="000000"/>
                </a:solidFill>
                <a:effectLst/>
                <a:latin typeface="Arial" panose="020B0604020202020204" pitchFamily="34" charset="0"/>
              </a:rPr>
              <a:t>right hippocampus (p = 0.061).</a:t>
            </a:r>
            <a:endParaRPr lang="en" altLang="ja-JP" b="0" i="0" u="none" strike="noStrike" dirty="0">
              <a:solidFill>
                <a:srgbClr val="000000"/>
              </a:solidFill>
              <a:effectLst/>
            </a:endParaRPr>
          </a:p>
        </p:txBody>
      </p:sp>
    </p:spTree>
    <p:extLst>
      <p:ext uri="{BB962C8B-B14F-4D97-AF65-F5344CB8AC3E}">
        <p14:creationId xmlns:p14="http://schemas.microsoft.com/office/powerpoint/2010/main" val="17670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812381-4E98-C841-A7C2-CB04DCCF7B02}"/>
              </a:ext>
            </a:extLst>
          </p:cNvPr>
          <p:cNvSpPr>
            <a:spLocks noGrp="1"/>
          </p:cNvSpPr>
          <p:nvPr>
            <p:ph type="title"/>
          </p:nvPr>
        </p:nvSpPr>
        <p:spPr>
          <a:xfrm>
            <a:off x="257431" y="-141502"/>
            <a:ext cx="4274811" cy="1325563"/>
          </a:xfrm>
        </p:spPr>
        <p:txBody>
          <a:bodyPr/>
          <a:lstStyle/>
          <a:p>
            <a:r>
              <a:rPr lang="en-US" altLang="ja-JP" dirty="0">
                <a:latin typeface="Arial" panose="020B0604020202020204" pitchFamily="34" charset="0"/>
                <a:ea typeface="MS PGothic" panose="020B0600070205080204" pitchFamily="34" charset="-128"/>
                <a:cs typeface="Arial" panose="020B0604020202020204" pitchFamily="34" charset="0"/>
              </a:rPr>
              <a:t>Discussion</a:t>
            </a:r>
            <a:endParaRPr kumimoji="1" lang="ja-JP" altLang="en-US">
              <a:latin typeface="Arial" panose="020B0604020202020204" pitchFamily="34" charset="0"/>
              <a:ea typeface="MS PGothic" panose="020B0600070205080204" pitchFamily="34" charset="-128"/>
              <a:cs typeface="Arial" panose="020B0604020202020204" pitchFamily="34" charset="0"/>
            </a:endParaRPr>
          </a:p>
        </p:txBody>
      </p:sp>
      <p:sp>
        <p:nvSpPr>
          <p:cNvPr id="5" name="コンテンツ プレースホルダー 2">
            <a:extLst>
              <a:ext uri="{FF2B5EF4-FFF2-40B4-BE49-F238E27FC236}">
                <a16:creationId xmlns:a16="http://schemas.microsoft.com/office/drawing/2014/main" id="{76E2BD4E-EF86-8A40-91F1-26E187F4F391}"/>
              </a:ext>
            </a:extLst>
          </p:cNvPr>
          <p:cNvSpPr txBox="1">
            <a:spLocks/>
          </p:cNvSpPr>
          <p:nvPr/>
        </p:nvSpPr>
        <p:spPr>
          <a:xfrm>
            <a:off x="1061577" y="1007743"/>
            <a:ext cx="10515600" cy="5615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latin typeface="Arial" panose="020B0604020202020204" pitchFamily="34" charset="0"/>
                <a:ea typeface="MS PGothic" panose="020B0600070205080204" pitchFamily="34" charset="-128"/>
                <a:cs typeface="Arial" panose="020B0604020202020204" pitchFamily="34" charset="0"/>
              </a:rPr>
              <a:t>・</a:t>
            </a:r>
            <a:r>
              <a:rPr lang="en-US" altLang="ja-JP" dirty="0">
                <a:latin typeface="Arial" panose="020B0604020202020204" pitchFamily="34" charset="0"/>
                <a:ea typeface="MS PGothic" panose="020B0600070205080204" pitchFamily="34" charset="-128"/>
                <a:cs typeface="Arial" panose="020B0604020202020204" pitchFamily="34" charset="0"/>
              </a:rPr>
              <a:t>This analysis has novelty because relationship between active plasma MMP9 and subcortical regions in patients with schizophrenia was not reported.</a:t>
            </a:r>
          </a:p>
          <a:p>
            <a:pPr marL="0" indent="0">
              <a:buNone/>
            </a:pPr>
            <a:endParaRPr lang="en-US" altLang="ja-JP" dirty="0">
              <a:latin typeface="Arial" panose="020B0604020202020204" pitchFamily="34" charset="0"/>
              <a:ea typeface="MS PGothic" panose="020B0600070205080204" pitchFamily="34" charset="-128"/>
              <a:cs typeface="Arial" panose="020B0604020202020204" pitchFamily="34" charset="0"/>
            </a:endParaRPr>
          </a:p>
          <a:p>
            <a:pPr marL="0" indent="0">
              <a:buNone/>
            </a:pPr>
            <a:r>
              <a:rPr lang="ja-JP" altLang="en-US">
                <a:latin typeface="Arial" panose="020B0604020202020204" pitchFamily="34" charset="0"/>
                <a:ea typeface="MS PGothic" panose="020B0600070205080204" pitchFamily="34" charset="-128"/>
                <a:cs typeface="Arial" panose="020B0604020202020204" pitchFamily="34" charset="0"/>
              </a:rPr>
              <a:t>・</a:t>
            </a:r>
            <a:r>
              <a:rPr lang="en-US" altLang="ja-JP" dirty="0">
                <a:latin typeface="Arial" panose="020B0604020202020204" pitchFamily="34" charset="0"/>
                <a:ea typeface="MS PGothic" panose="020B0600070205080204" pitchFamily="34" charset="-128"/>
                <a:cs typeface="Arial" panose="020B0604020202020204" pitchFamily="34" charset="0"/>
              </a:rPr>
              <a:t>This study strengthen the result of the relationship between MMP9 function of plasticity for brain and right hippocampus in Marek’s research through obtaining the similar result in active MMP9.</a:t>
            </a:r>
          </a:p>
        </p:txBody>
      </p:sp>
    </p:spTree>
    <p:extLst>
      <p:ext uri="{BB962C8B-B14F-4D97-AF65-F5344CB8AC3E}">
        <p14:creationId xmlns:p14="http://schemas.microsoft.com/office/powerpoint/2010/main" val="254061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a:extLst>
              <a:ext uri="{FF2B5EF4-FFF2-40B4-BE49-F238E27FC236}">
                <a16:creationId xmlns:a16="http://schemas.microsoft.com/office/drawing/2014/main" id="{83547A36-42A0-A644-B1BC-D5A6243670BC}"/>
              </a:ext>
            </a:extLst>
          </p:cNvPr>
          <p:cNvSpPr/>
          <p:nvPr/>
        </p:nvSpPr>
        <p:spPr>
          <a:xfrm>
            <a:off x="1546165" y="1190803"/>
            <a:ext cx="9099669" cy="3818519"/>
          </a:xfrm>
          <a:prstGeom prst="round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6FCD9662-16DF-F14C-B3FF-EC8943D5E2B1}"/>
              </a:ext>
            </a:extLst>
          </p:cNvPr>
          <p:cNvSpPr txBox="1"/>
          <p:nvPr/>
        </p:nvSpPr>
        <p:spPr>
          <a:xfrm>
            <a:off x="1791217" y="1333433"/>
            <a:ext cx="8680581" cy="3416320"/>
          </a:xfrm>
          <a:prstGeom prst="rect">
            <a:avLst/>
          </a:prstGeom>
          <a:noFill/>
        </p:spPr>
        <p:txBody>
          <a:bodyPr wrap="square" rtlCol="0">
            <a:spAutoFit/>
          </a:bodyPr>
          <a:lstStyle/>
          <a:p>
            <a:r>
              <a:rPr lang="en-US" altLang="ja-JP" sz="2400" dirty="0">
                <a:latin typeface="Arial" panose="020B0604020202020204" pitchFamily="34" charset="0"/>
                <a:ea typeface="MS PGothic" panose="020B0600070205080204" pitchFamily="34" charset="-128"/>
                <a:cs typeface="Arial" panose="020B0604020202020204" pitchFamily="34" charset="0"/>
              </a:rPr>
              <a:t>This study demonstrated that active MMP9 level was significantly related to volume of right hippocampus in patients with schizophrenia.</a:t>
            </a:r>
          </a:p>
          <a:p>
            <a:endParaRPr lang="en-US" altLang="ja-JP" sz="2400" dirty="0">
              <a:latin typeface="Arial" panose="020B0604020202020204" pitchFamily="34" charset="0"/>
              <a:ea typeface="MS PGothic" panose="020B0600070205080204" pitchFamily="34" charset="-128"/>
              <a:cs typeface="Arial" panose="020B0604020202020204" pitchFamily="34" charset="0"/>
            </a:endParaRPr>
          </a:p>
          <a:p>
            <a:r>
              <a:rPr lang="en-US" altLang="ja-JP" sz="2400" dirty="0">
                <a:latin typeface="Arial" panose="020B0604020202020204" pitchFamily="34" charset="0"/>
                <a:ea typeface="MS PGothic" panose="020B0600070205080204" pitchFamily="34" charset="-128"/>
                <a:cs typeface="Arial" panose="020B0604020202020204" pitchFamily="34" charset="0"/>
              </a:rPr>
              <a:t>On the other hand, the relationship in healthy control was not significant.</a:t>
            </a:r>
          </a:p>
          <a:p>
            <a:endParaRPr lang="en-US" altLang="ja-JP" sz="2400" dirty="0">
              <a:latin typeface="Arial" panose="020B0604020202020204" pitchFamily="34" charset="0"/>
              <a:ea typeface="MS PGothic" panose="020B0600070205080204" pitchFamily="34" charset="-128"/>
              <a:cs typeface="Arial" panose="020B0604020202020204" pitchFamily="34" charset="0"/>
            </a:endParaRPr>
          </a:p>
          <a:p>
            <a:r>
              <a:rPr lang="en-US" altLang="ja-JP" sz="2400" dirty="0">
                <a:latin typeface="Arial" panose="020B0604020202020204" pitchFamily="34" charset="0"/>
                <a:ea typeface="MS PGothic" panose="020B0600070205080204" pitchFamily="34" charset="-128"/>
                <a:cs typeface="Arial" panose="020B0604020202020204" pitchFamily="34" charset="0"/>
              </a:rPr>
              <a:t>The group difference of schizophrenia- healthy control  obtained results shown above has significant trend.</a:t>
            </a:r>
            <a:endParaRPr kumimoji="1" lang="ja-JP" altLang="en-US" sz="2400">
              <a:latin typeface="Arial" panose="020B0604020202020204" pitchFamily="34" charset="0"/>
              <a:ea typeface="MS PGothic" panose="020B0600070205080204" pitchFamily="34" charset="-128"/>
              <a:cs typeface="Arial" panose="020B0604020202020204" pitchFamily="34" charset="0"/>
            </a:endParaRPr>
          </a:p>
        </p:txBody>
      </p:sp>
      <p:sp>
        <p:nvSpPr>
          <p:cNvPr id="8" name="タイトル 1">
            <a:extLst>
              <a:ext uri="{FF2B5EF4-FFF2-40B4-BE49-F238E27FC236}">
                <a16:creationId xmlns:a16="http://schemas.microsoft.com/office/drawing/2014/main" id="{A3747851-B496-5841-AD6E-5AF2CE54BD10}"/>
              </a:ext>
            </a:extLst>
          </p:cNvPr>
          <p:cNvSpPr txBox="1">
            <a:spLocks/>
          </p:cNvSpPr>
          <p:nvPr/>
        </p:nvSpPr>
        <p:spPr>
          <a:xfrm>
            <a:off x="177829" y="10770"/>
            <a:ext cx="2454159" cy="86230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Arial" panose="020B0604020202020204" pitchFamily="34" charset="0"/>
                <a:ea typeface="MS PGothic" panose="020B0600070205080204" pitchFamily="34" charset="-128"/>
                <a:cs typeface="Arial" panose="020B0604020202020204" pitchFamily="34" charset="0"/>
              </a:rPr>
              <a:t>summary</a:t>
            </a:r>
            <a:endParaRPr lang="ja-JP" altLang="en-US">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190418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B6B227-57F9-0CEA-12CB-8356608B7D0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F64D43E-66B7-712E-5991-80B24595AD3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1798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691A7C0C-CA73-284F-9EFF-13133B769A57}"/>
              </a:ext>
            </a:extLst>
          </p:cNvPr>
          <p:cNvPicPr>
            <a:picLocks noChangeAspect="1"/>
          </p:cNvPicPr>
          <p:nvPr/>
        </p:nvPicPr>
        <p:blipFill>
          <a:blip r:embed="rId2"/>
          <a:stretch>
            <a:fillRect/>
          </a:stretch>
        </p:blipFill>
        <p:spPr>
          <a:xfrm>
            <a:off x="3894221" y="0"/>
            <a:ext cx="4403558" cy="6858000"/>
          </a:xfrm>
          <a:prstGeom prst="rect">
            <a:avLst/>
          </a:prstGeom>
        </p:spPr>
      </p:pic>
    </p:spTree>
    <p:extLst>
      <p:ext uri="{BB962C8B-B14F-4D97-AF65-F5344CB8AC3E}">
        <p14:creationId xmlns:p14="http://schemas.microsoft.com/office/powerpoint/2010/main" val="3957831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013ACA08-F62D-124F-9429-A52300EF07A1}"/>
              </a:ext>
            </a:extLst>
          </p:cNvPr>
          <p:cNvGraphicFramePr>
            <a:graphicFrameLocks noGrp="1"/>
          </p:cNvGraphicFramePr>
          <p:nvPr>
            <p:extLst>
              <p:ext uri="{D42A27DB-BD31-4B8C-83A1-F6EECF244321}">
                <p14:modId xmlns:p14="http://schemas.microsoft.com/office/powerpoint/2010/main" val="3556533704"/>
              </p:ext>
            </p:extLst>
          </p:nvPr>
        </p:nvGraphicFramePr>
        <p:xfrm>
          <a:off x="2168974" y="663311"/>
          <a:ext cx="8236494" cy="1255870"/>
        </p:xfrm>
        <a:graphic>
          <a:graphicData uri="http://schemas.openxmlformats.org/drawingml/2006/table">
            <a:tbl>
              <a:tblPr firstRow="1" firstCol="1" bandRow="1">
                <a:tableStyleId>{5C22544A-7EE6-4342-B048-85BDC9FD1C3A}</a:tableStyleId>
              </a:tblPr>
              <a:tblGrid>
                <a:gridCol w="1176642">
                  <a:extLst>
                    <a:ext uri="{9D8B030D-6E8A-4147-A177-3AD203B41FA5}">
                      <a16:colId xmlns:a16="http://schemas.microsoft.com/office/drawing/2014/main" val="3578520082"/>
                    </a:ext>
                  </a:extLst>
                </a:gridCol>
                <a:gridCol w="1176642">
                  <a:extLst>
                    <a:ext uri="{9D8B030D-6E8A-4147-A177-3AD203B41FA5}">
                      <a16:colId xmlns:a16="http://schemas.microsoft.com/office/drawing/2014/main" val="3832575667"/>
                    </a:ext>
                  </a:extLst>
                </a:gridCol>
                <a:gridCol w="1176642">
                  <a:extLst>
                    <a:ext uri="{9D8B030D-6E8A-4147-A177-3AD203B41FA5}">
                      <a16:colId xmlns:a16="http://schemas.microsoft.com/office/drawing/2014/main" val="1997527647"/>
                    </a:ext>
                  </a:extLst>
                </a:gridCol>
                <a:gridCol w="1176642">
                  <a:extLst>
                    <a:ext uri="{9D8B030D-6E8A-4147-A177-3AD203B41FA5}">
                      <a16:colId xmlns:a16="http://schemas.microsoft.com/office/drawing/2014/main" val="286559664"/>
                    </a:ext>
                  </a:extLst>
                </a:gridCol>
                <a:gridCol w="1176642">
                  <a:extLst>
                    <a:ext uri="{9D8B030D-6E8A-4147-A177-3AD203B41FA5}">
                      <a16:colId xmlns:a16="http://schemas.microsoft.com/office/drawing/2014/main" val="1184571776"/>
                    </a:ext>
                  </a:extLst>
                </a:gridCol>
                <a:gridCol w="1176642">
                  <a:extLst>
                    <a:ext uri="{9D8B030D-6E8A-4147-A177-3AD203B41FA5}">
                      <a16:colId xmlns:a16="http://schemas.microsoft.com/office/drawing/2014/main" val="1933502539"/>
                    </a:ext>
                  </a:extLst>
                </a:gridCol>
                <a:gridCol w="1176642">
                  <a:extLst>
                    <a:ext uri="{9D8B030D-6E8A-4147-A177-3AD203B41FA5}">
                      <a16:colId xmlns:a16="http://schemas.microsoft.com/office/drawing/2014/main" val="2921671620"/>
                    </a:ext>
                  </a:extLst>
                </a:gridCol>
              </a:tblGrid>
              <a:tr h="251174">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gridSpan="2">
                  <a:txBody>
                    <a:bodyPr/>
                    <a:lstStyle/>
                    <a:p>
                      <a:pPr algn="l"/>
                      <a:r>
                        <a:rPr lang="ja-JP" sz="1000" kern="0">
                          <a:effectLst/>
                        </a:rPr>
                        <a:t>非標準化係数</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80909" marR="80909" marT="40454" marB="40454" anchor="ctr"/>
                </a:tc>
                <a:tc hMerge="1">
                  <a:txBody>
                    <a:bodyPr/>
                    <a:lstStyle/>
                    <a:p>
                      <a:endParaRPr kumimoji="1" lang="ja-JP" altLang="en-US"/>
                    </a:p>
                  </a:txBody>
                  <a:tcPr/>
                </a:tc>
                <a:tc>
                  <a:txBody>
                    <a:bodyPr/>
                    <a:lstStyle/>
                    <a:p>
                      <a:pPr algn="l"/>
                      <a:r>
                        <a:rPr lang="ja-JP" sz="1000" kern="0">
                          <a:effectLst/>
                        </a:rPr>
                        <a:t>標準化係数</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extLst>
                  <a:ext uri="{0D108BD9-81ED-4DB2-BD59-A6C34878D82A}">
                    <a16:rowId xmlns:a16="http://schemas.microsoft.com/office/drawing/2014/main" val="3175876364"/>
                  </a:ext>
                </a:extLst>
              </a:tr>
              <a:tr h="251174">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pPr algn="l"/>
                      <a:r>
                        <a:rPr lang="en-US" sz="1000" kern="0">
                          <a:effectLst/>
                        </a:rPr>
                        <a:t>B</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ja-JP" sz="1000" kern="0">
                          <a:effectLst/>
                        </a:rPr>
                        <a:t>標準誤差</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ja-JP" sz="1000" kern="0">
                          <a:effectLst/>
                        </a:rPr>
                        <a:t>ベータ</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t</a:t>
                      </a:r>
                      <a:r>
                        <a:rPr lang="ja-JP" sz="1000" kern="0">
                          <a:effectLst/>
                        </a:rPr>
                        <a:t>値</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p</a:t>
                      </a:r>
                      <a:r>
                        <a:rPr lang="ja-JP" sz="1000" kern="0">
                          <a:effectLst/>
                        </a:rPr>
                        <a:t>値</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FDRp</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extLst>
                  <a:ext uri="{0D108BD9-81ED-4DB2-BD59-A6C34878D82A}">
                    <a16:rowId xmlns:a16="http://schemas.microsoft.com/office/drawing/2014/main" val="944563779"/>
                  </a:ext>
                </a:extLst>
              </a:tr>
              <a:tr h="251174">
                <a:tc>
                  <a:txBody>
                    <a:bodyPr/>
                    <a:lstStyle/>
                    <a:p>
                      <a:pPr algn="l"/>
                      <a:r>
                        <a:rPr lang="en-US" sz="1000" kern="0">
                          <a:effectLst/>
                        </a:rPr>
                        <a:t>(</a:t>
                      </a:r>
                      <a:r>
                        <a:rPr lang="ja-JP" sz="1000" kern="0">
                          <a:effectLst/>
                        </a:rPr>
                        <a:t>定数</a:t>
                      </a:r>
                      <a:r>
                        <a:rPr lang="en-US" sz="1000" kern="0">
                          <a:effectLst/>
                        </a:rPr>
                        <a:t>)</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dirty="0">
                          <a:effectLst/>
                        </a:rPr>
                        <a:t>77.69</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63.372</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pPr algn="r"/>
                      <a:r>
                        <a:rPr lang="en-US" sz="1000" kern="0" dirty="0">
                          <a:effectLst/>
                        </a:rPr>
                        <a:t>1.226</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0.116</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extLst>
                  <a:ext uri="{0D108BD9-81ED-4DB2-BD59-A6C34878D82A}">
                    <a16:rowId xmlns:a16="http://schemas.microsoft.com/office/drawing/2014/main" val="1229856081"/>
                  </a:ext>
                </a:extLst>
              </a:tr>
              <a:tr h="251174">
                <a:tc>
                  <a:txBody>
                    <a:bodyPr/>
                    <a:lstStyle/>
                    <a:p>
                      <a:pPr algn="l"/>
                      <a:r>
                        <a:rPr lang="en-US" sz="1000" kern="0" dirty="0">
                          <a:effectLst/>
                        </a:rPr>
                        <a:t>MMP9</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-13.231</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8.355</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-0.297</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-1.584</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0.0625</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0.09375</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extLst>
                  <a:ext uri="{0D108BD9-81ED-4DB2-BD59-A6C34878D82A}">
                    <a16:rowId xmlns:a16="http://schemas.microsoft.com/office/drawing/2014/main" val="3719913996"/>
                  </a:ext>
                </a:extLst>
              </a:tr>
              <a:tr h="251174">
                <a:tc>
                  <a:txBody>
                    <a:bodyPr/>
                    <a:lstStyle/>
                    <a:p>
                      <a:pPr algn="l"/>
                      <a:r>
                        <a:rPr lang="ja-JP" sz="1000" kern="0">
                          <a:effectLst/>
                        </a:rPr>
                        <a:t>従属変数</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Unstandardized</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Residual</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gridSpan="2">
                  <a:txBody>
                    <a:bodyPr/>
                    <a:lstStyle/>
                    <a:p>
                      <a:pPr algn="l"/>
                      <a:r>
                        <a:rPr lang="en-US" sz="1000" kern="0" dirty="0">
                          <a:effectLst/>
                        </a:rPr>
                        <a:t>Right amygdala</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80909" marR="80909" marT="40454" marB="40454" anchor="ctr"/>
                </a:tc>
                <a:tc hMerge="1">
                  <a:txBody>
                    <a:bodyPr/>
                    <a:lstStyle/>
                    <a:p>
                      <a:endParaRPr kumimoji="1" lang="ja-JP" altLang="en-US"/>
                    </a:p>
                  </a:txBody>
                  <a:tcP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extLst>
                  <a:ext uri="{0D108BD9-81ED-4DB2-BD59-A6C34878D82A}">
                    <a16:rowId xmlns:a16="http://schemas.microsoft.com/office/drawing/2014/main" val="592988389"/>
                  </a:ext>
                </a:extLst>
              </a:tr>
            </a:tbl>
          </a:graphicData>
        </a:graphic>
      </p:graphicFrame>
      <p:graphicFrame>
        <p:nvGraphicFramePr>
          <p:cNvPr id="5" name="表 4">
            <a:extLst>
              <a:ext uri="{FF2B5EF4-FFF2-40B4-BE49-F238E27FC236}">
                <a16:creationId xmlns:a16="http://schemas.microsoft.com/office/drawing/2014/main" id="{EB3A9B56-D987-0A43-BD9F-2D257234518B}"/>
              </a:ext>
            </a:extLst>
          </p:cNvPr>
          <p:cNvGraphicFramePr>
            <a:graphicFrameLocks noGrp="1"/>
          </p:cNvGraphicFramePr>
          <p:nvPr>
            <p:extLst>
              <p:ext uri="{D42A27DB-BD31-4B8C-83A1-F6EECF244321}">
                <p14:modId xmlns:p14="http://schemas.microsoft.com/office/powerpoint/2010/main" val="2441455956"/>
              </p:ext>
            </p:extLst>
          </p:nvPr>
        </p:nvGraphicFramePr>
        <p:xfrm>
          <a:off x="2168976" y="2149197"/>
          <a:ext cx="8236494" cy="1255870"/>
        </p:xfrm>
        <a:graphic>
          <a:graphicData uri="http://schemas.openxmlformats.org/drawingml/2006/table">
            <a:tbl>
              <a:tblPr firstRow="1" firstCol="1" bandRow="1">
                <a:tableStyleId>{5C22544A-7EE6-4342-B048-85BDC9FD1C3A}</a:tableStyleId>
              </a:tblPr>
              <a:tblGrid>
                <a:gridCol w="1176642">
                  <a:extLst>
                    <a:ext uri="{9D8B030D-6E8A-4147-A177-3AD203B41FA5}">
                      <a16:colId xmlns:a16="http://schemas.microsoft.com/office/drawing/2014/main" val="4262574821"/>
                    </a:ext>
                  </a:extLst>
                </a:gridCol>
                <a:gridCol w="1176642">
                  <a:extLst>
                    <a:ext uri="{9D8B030D-6E8A-4147-A177-3AD203B41FA5}">
                      <a16:colId xmlns:a16="http://schemas.microsoft.com/office/drawing/2014/main" val="514148882"/>
                    </a:ext>
                  </a:extLst>
                </a:gridCol>
                <a:gridCol w="1176642">
                  <a:extLst>
                    <a:ext uri="{9D8B030D-6E8A-4147-A177-3AD203B41FA5}">
                      <a16:colId xmlns:a16="http://schemas.microsoft.com/office/drawing/2014/main" val="3214899060"/>
                    </a:ext>
                  </a:extLst>
                </a:gridCol>
                <a:gridCol w="1176642">
                  <a:extLst>
                    <a:ext uri="{9D8B030D-6E8A-4147-A177-3AD203B41FA5}">
                      <a16:colId xmlns:a16="http://schemas.microsoft.com/office/drawing/2014/main" val="1482468371"/>
                    </a:ext>
                  </a:extLst>
                </a:gridCol>
                <a:gridCol w="1176642">
                  <a:extLst>
                    <a:ext uri="{9D8B030D-6E8A-4147-A177-3AD203B41FA5}">
                      <a16:colId xmlns:a16="http://schemas.microsoft.com/office/drawing/2014/main" val="4253610417"/>
                    </a:ext>
                  </a:extLst>
                </a:gridCol>
                <a:gridCol w="1176642">
                  <a:extLst>
                    <a:ext uri="{9D8B030D-6E8A-4147-A177-3AD203B41FA5}">
                      <a16:colId xmlns:a16="http://schemas.microsoft.com/office/drawing/2014/main" val="2461522179"/>
                    </a:ext>
                  </a:extLst>
                </a:gridCol>
                <a:gridCol w="1176642">
                  <a:extLst>
                    <a:ext uri="{9D8B030D-6E8A-4147-A177-3AD203B41FA5}">
                      <a16:colId xmlns:a16="http://schemas.microsoft.com/office/drawing/2014/main" val="3517499100"/>
                    </a:ext>
                  </a:extLst>
                </a:gridCol>
              </a:tblGrid>
              <a:tr h="251174">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gridSpan="2">
                  <a:txBody>
                    <a:bodyPr/>
                    <a:lstStyle/>
                    <a:p>
                      <a:pPr algn="l"/>
                      <a:r>
                        <a:rPr lang="ja-JP" sz="1000" kern="0">
                          <a:effectLst/>
                        </a:rPr>
                        <a:t>非標準化係数</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80909" marR="80909" marT="40454" marB="40454" anchor="ctr"/>
                </a:tc>
                <a:tc hMerge="1">
                  <a:txBody>
                    <a:bodyPr/>
                    <a:lstStyle/>
                    <a:p>
                      <a:endParaRPr kumimoji="1" lang="ja-JP" altLang="en-US"/>
                    </a:p>
                  </a:txBody>
                  <a:tcPr/>
                </a:tc>
                <a:tc>
                  <a:txBody>
                    <a:bodyPr/>
                    <a:lstStyle/>
                    <a:p>
                      <a:pPr algn="l"/>
                      <a:r>
                        <a:rPr lang="ja-JP" sz="1000" kern="0">
                          <a:effectLst/>
                        </a:rPr>
                        <a:t>標準化係数</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extLst>
                  <a:ext uri="{0D108BD9-81ED-4DB2-BD59-A6C34878D82A}">
                    <a16:rowId xmlns:a16="http://schemas.microsoft.com/office/drawing/2014/main" val="2959611130"/>
                  </a:ext>
                </a:extLst>
              </a:tr>
              <a:tr h="251174">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pPr algn="l"/>
                      <a:r>
                        <a:rPr lang="en-US" sz="1000" kern="0">
                          <a:effectLst/>
                        </a:rPr>
                        <a:t>B</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ja-JP" sz="1000" kern="0">
                          <a:effectLst/>
                        </a:rPr>
                        <a:t>標準誤差</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ja-JP" sz="1000" kern="0">
                          <a:effectLst/>
                        </a:rPr>
                        <a:t>ベータ</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dirty="0">
                          <a:effectLst/>
                        </a:rPr>
                        <a:t>t</a:t>
                      </a:r>
                      <a:r>
                        <a:rPr lang="ja-JP" sz="1000" kern="0">
                          <a:effectLst/>
                        </a:rPr>
                        <a:t>値</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p</a:t>
                      </a:r>
                      <a:r>
                        <a:rPr lang="ja-JP" sz="1000" kern="0">
                          <a:effectLst/>
                        </a:rPr>
                        <a:t>値</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FDRp</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extLst>
                  <a:ext uri="{0D108BD9-81ED-4DB2-BD59-A6C34878D82A}">
                    <a16:rowId xmlns:a16="http://schemas.microsoft.com/office/drawing/2014/main" val="962542591"/>
                  </a:ext>
                </a:extLst>
              </a:tr>
              <a:tr h="251174">
                <a:tc>
                  <a:txBody>
                    <a:bodyPr/>
                    <a:lstStyle/>
                    <a:p>
                      <a:pPr algn="l"/>
                      <a:r>
                        <a:rPr lang="en-US" sz="1000" kern="0">
                          <a:effectLst/>
                        </a:rPr>
                        <a:t>(</a:t>
                      </a:r>
                      <a:r>
                        <a:rPr lang="ja-JP" sz="1000" kern="0">
                          <a:effectLst/>
                        </a:rPr>
                        <a:t>定数</a:t>
                      </a:r>
                      <a:r>
                        <a:rPr lang="en-US" sz="1000" kern="0">
                          <a:effectLst/>
                        </a:rPr>
                        <a:t>)</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140.595</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78.49</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pPr algn="r"/>
                      <a:r>
                        <a:rPr lang="en-US" sz="1000" kern="0">
                          <a:effectLst/>
                        </a:rPr>
                        <a:t>1.791</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0.0425</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extLst>
                  <a:ext uri="{0D108BD9-81ED-4DB2-BD59-A6C34878D82A}">
                    <a16:rowId xmlns:a16="http://schemas.microsoft.com/office/drawing/2014/main" val="4028424013"/>
                  </a:ext>
                </a:extLst>
              </a:tr>
              <a:tr h="251174">
                <a:tc>
                  <a:txBody>
                    <a:bodyPr/>
                    <a:lstStyle/>
                    <a:p>
                      <a:pPr algn="l"/>
                      <a:r>
                        <a:rPr lang="en-US" sz="1000" kern="0">
                          <a:effectLst/>
                        </a:rPr>
                        <a:t>MMP9</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-23.944</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10.348</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-0.413</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-2.314</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0.0145</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0.0435</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extLst>
                  <a:ext uri="{0D108BD9-81ED-4DB2-BD59-A6C34878D82A}">
                    <a16:rowId xmlns:a16="http://schemas.microsoft.com/office/drawing/2014/main" val="2121077434"/>
                  </a:ext>
                </a:extLst>
              </a:tr>
              <a:tr h="251174">
                <a:tc>
                  <a:txBody>
                    <a:bodyPr/>
                    <a:lstStyle/>
                    <a:p>
                      <a:pPr algn="l"/>
                      <a:r>
                        <a:rPr lang="ja-JP" sz="1000" kern="0">
                          <a:effectLst/>
                        </a:rPr>
                        <a:t>従属変数</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Unstandardized</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Residual</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gridSpan="2">
                  <a:txBody>
                    <a:bodyPr/>
                    <a:lstStyle/>
                    <a:p>
                      <a:pPr algn="l"/>
                      <a:r>
                        <a:rPr lang="en-US" sz="1000" kern="0" dirty="0">
                          <a:effectLst/>
                        </a:rPr>
                        <a:t>Right hippocampus</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80909" marR="80909" marT="40454" marB="40454" anchor="ctr"/>
                </a:tc>
                <a:tc hMerge="1">
                  <a:txBody>
                    <a:bodyPr/>
                    <a:lstStyle/>
                    <a:p>
                      <a:endParaRPr kumimoji="1" lang="ja-JP" altLang="en-US"/>
                    </a:p>
                  </a:txBody>
                  <a:tcP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extLst>
                  <a:ext uri="{0D108BD9-81ED-4DB2-BD59-A6C34878D82A}">
                    <a16:rowId xmlns:a16="http://schemas.microsoft.com/office/drawing/2014/main" val="4001740781"/>
                  </a:ext>
                </a:extLst>
              </a:tr>
            </a:tbl>
          </a:graphicData>
        </a:graphic>
      </p:graphicFrame>
      <p:graphicFrame>
        <p:nvGraphicFramePr>
          <p:cNvPr id="6" name="表 5">
            <a:extLst>
              <a:ext uri="{FF2B5EF4-FFF2-40B4-BE49-F238E27FC236}">
                <a16:creationId xmlns:a16="http://schemas.microsoft.com/office/drawing/2014/main" id="{218F09EB-D112-8843-8FEF-B35870844022}"/>
              </a:ext>
            </a:extLst>
          </p:cNvPr>
          <p:cNvGraphicFramePr>
            <a:graphicFrameLocks noGrp="1"/>
          </p:cNvGraphicFramePr>
          <p:nvPr>
            <p:extLst>
              <p:ext uri="{D42A27DB-BD31-4B8C-83A1-F6EECF244321}">
                <p14:modId xmlns:p14="http://schemas.microsoft.com/office/powerpoint/2010/main" val="3423146323"/>
              </p:ext>
            </p:extLst>
          </p:nvPr>
        </p:nvGraphicFramePr>
        <p:xfrm>
          <a:off x="2168975" y="3683781"/>
          <a:ext cx="8236494" cy="1255870"/>
        </p:xfrm>
        <a:graphic>
          <a:graphicData uri="http://schemas.openxmlformats.org/drawingml/2006/table">
            <a:tbl>
              <a:tblPr firstRow="1" firstCol="1" bandRow="1">
                <a:tableStyleId>{5C22544A-7EE6-4342-B048-85BDC9FD1C3A}</a:tableStyleId>
              </a:tblPr>
              <a:tblGrid>
                <a:gridCol w="1176642">
                  <a:extLst>
                    <a:ext uri="{9D8B030D-6E8A-4147-A177-3AD203B41FA5}">
                      <a16:colId xmlns:a16="http://schemas.microsoft.com/office/drawing/2014/main" val="2263793200"/>
                    </a:ext>
                  </a:extLst>
                </a:gridCol>
                <a:gridCol w="1176642">
                  <a:extLst>
                    <a:ext uri="{9D8B030D-6E8A-4147-A177-3AD203B41FA5}">
                      <a16:colId xmlns:a16="http://schemas.microsoft.com/office/drawing/2014/main" val="2105865028"/>
                    </a:ext>
                  </a:extLst>
                </a:gridCol>
                <a:gridCol w="1176642">
                  <a:extLst>
                    <a:ext uri="{9D8B030D-6E8A-4147-A177-3AD203B41FA5}">
                      <a16:colId xmlns:a16="http://schemas.microsoft.com/office/drawing/2014/main" val="1815342941"/>
                    </a:ext>
                  </a:extLst>
                </a:gridCol>
                <a:gridCol w="1176642">
                  <a:extLst>
                    <a:ext uri="{9D8B030D-6E8A-4147-A177-3AD203B41FA5}">
                      <a16:colId xmlns:a16="http://schemas.microsoft.com/office/drawing/2014/main" val="1984559884"/>
                    </a:ext>
                  </a:extLst>
                </a:gridCol>
                <a:gridCol w="1176642">
                  <a:extLst>
                    <a:ext uri="{9D8B030D-6E8A-4147-A177-3AD203B41FA5}">
                      <a16:colId xmlns:a16="http://schemas.microsoft.com/office/drawing/2014/main" val="15446576"/>
                    </a:ext>
                  </a:extLst>
                </a:gridCol>
                <a:gridCol w="1176642">
                  <a:extLst>
                    <a:ext uri="{9D8B030D-6E8A-4147-A177-3AD203B41FA5}">
                      <a16:colId xmlns:a16="http://schemas.microsoft.com/office/drawing/2014/main" val="543283154"/>
                    </a:ext>
                  </a:extLst>
                </a:gridCol>
                <a:gridCol w="1176642">
                  <a:extLst>
                    <a:ext uri="{9D8B030D-6E8A-4147-A177-3AD203B41FA5}">
                      <a16:colId xmlns:a16="http://schemas.microsoft.com/office/drawing/2014/main" val="262482584"/>
                    </a:ext>
                  </a:extLst>
                </a:gridCol>
              </a:tblGrid>
              <a:tr h="251174">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gridSpan="2">
                  <a:txBody>
                    <a:bodyPr/>
                    <a:lstStyle/>
                    <a:p>
                      <a:pPr algn="l"/>
                      <a:r>
                        <a:rPr lang="ja-JP" sz="1000" kern="0">
                          <a:effectLst/>
                        </a:rPr>
                        <a:t>非標準化係数</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80909" marR="80909" marT="40454" marB="40454" anchor="ctr"/>
                </a:tc>
                <a:tc hMerge="1">
                  <a:txBody>
                    <a:bodyPr/>
                    <a:lstStyle/>
                    <a:p>
                      <a:endParaRPr kumimoji="1" lang="ja-JP" altLang="en-US"/>
                    </a:p>
                  </a:txBody>
                  <a:tcPr/>
                </a:tc>
                <a:tc>
                  <a:txBody>
                    <a:bodyPr/>
                    <a:lstStyle/>
                    <a:p>
                      <a:pPr algn="l"/>
                      <a:r>
                        <a:rPr lang="ja-JP" sz="1000" kern="0">
                          <a:effectLst/>
                        </a:rPr>
                        <a:t>標準化係数</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extLst>
                  <a:ext uri="{0D108BD9-81ED-4DB2-BD59-A6C34878D82A}">
                    <a16:rowId xmlns:a16="http://schemas.microsoft.com/office/drawing/2014/main" val="970308568"/>
                  </a:ext>
                </a:extLst>
              </a:tr>
              <a:tr h="251174">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pPr algn="l"/>
                      <a:r>
                        <a:rPr lang="en-US" sz="1000" kern="0">
                          <a:effectLst/>
                        </a:rPr>
                        <a:t>B</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ja-JP" sz="1000" kern="0">
                          <a:effectLst/>
                        </a:rPr>
                        <a:t>標準誤差</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ja-JP" sz="1000" kern="0">
                          <a:effectLst/>
                        </a:rPr>
                        <a:t>ベータ</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t</a:t>
                      </a:r>
                      <a:r>
                        <a:rPr lang="ja-JP" sz="1000" kern="0">
                          <a:effectLst/>
                        </a:rPr>
                        <a:t>値</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p</a:t>
                      </a:r>
                      <a:r>
                        <a:rPr lang="ja-JP" sz="1000" kern="0">
                          <a:effectLst/>
                        </a:rPr>
                        <a:t>値</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FDRp</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extLst>
                  <a:ext uri="{0D108BD9-81ED-4DB2-BD59-A6C34878D82A}">
                    <a16:rowId xmlns:a16="http://schemas.microsoft.com/office/drawing/2014/main" val="119825920"/>
                  </a:ext>
                </a:extLst>
              </a:tr>
              <a:tr h="251174">
                <a:tc>
                  <a:txBody>
                    <a:bodyPr/>
                    <a:lstStyle/>
                    <a:p>
                      <a:pPr algn="l"/>
                      <a:r>
                        <a:rPr lang="en-US" sz="1000" kern="0">
                          <a:effectLst/>
                        </a:rPr>
                        <a:t>(</a:t>
                      </a:r>
                      <a:r>
                        <a:rPr lang="ja-JP" sz="1000" kern="0">
                          <a:effectLst/>
                        </a:rPr>
                        <a:t>定数</a:t>
                      </a:r>
                      <a:r>
                        <a:rPr lang="en-US" sz="1000" kern="0">
                          <a:effectLst/>
                        </a:rPr>
                        <a:t>)</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-29.761</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144.155</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pPr algn="r"/>
                      <a:r>
                        <a:rPr lang="en-US" sz="1000" kern="0">
                          <a:effectLst/>
                        </a:rPr>
                        <a:t>-0.206</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0.419</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extLst>
                  <a:ext uri="{0D108BD9-81ED-4DB2-BD59-A6C34878D82A}">
                    <a16:rowId xmlns:a16="http://schemas.microsoft.com/office/drawing/2014/main" val="1858654303"/>
                  </a:ext>
                </a:extLst>
              </a:tr>
              <a:tr h="251174">
                <a:tc>
                  <a:txBody>
                    <a:bodyPr/>
                    <a:lstStyle/>
                    <a:p>
                      <a:pPr algn="l"/>
                      <a:r>
                        <a:rPr lang="en-US" sz="1000" kern="0">
                          <a:effectLst/>
                        </a:rPr>
                        <a:t>MMP9</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5.068</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19.006</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0.052</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0.267</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0.396</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r"/>
                      <a:r>
                        <a:rPr lang="en-US" sz="1000" kern="0">
                          <a:effectLst/>
                        </a:rPr>
                        <a:t>0.396</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extLst>
                  <a:ext uri="{0D108BD9-81ED-4DB2-BD59-A6C34878D82A}">
                    <a16:rowId xmlns:a16="http://schemas.microsoft.com/office/drawing/2014/main" val="2954297813"/>
                  </a:ext>
                </a:extLst>
              </a:tr>
              <a:tr h="251174">
                <a:tc>
                  <a:txBody>
                    <a:bodyPr/>
                    <a:lstStyle/>
                    <a:p>
                      <a:pPr algn="l"/>
                      <a:r>
                        <a:rPr lang="ja-JP" sz="1000" kern="0">
                          <a:effectLst/>
                        </a:rPr>
                        <a:t>従属変数</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Unstandardized</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a:txBody>
                    <a:bodyPr/>
                    <a:lstStyle/>
                    <a:p>
                      <a:pPr algn="l"/>
                      <a:r>
                        <a:rPr lang="en-US" sz="1000" kern="0">
                          <a:effectLst/>
                        </a:rPr>
                        <a:t>Residual</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9947" marR="9947" marT="9947" marB="49737" anchor="ctr"/>
                </a:tc>
                <a:tc gridSpan="2">
                  <a:txBody>
                    <a:bodyPr/>
                    <a:lstStyle/>
                    <a:p>
                      <a:pPr algn="l"/>
                      <a:r>
                        <a:rPr lang="en-US" sz="1000" kern="0" dirty="0">
                          <a:effectLst/>
                        </a:rPr>
                        <a:t>Right putamen</a:t>
                      </a:r>
                      <a:endParaRPr lang="ja-JP" sz="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80909" marR="80909" marT="40454" marB="40454" anchor="ctr"/>
                </a:tc>
                <a:tc hMerge="1">
                  <a:txBody>
                    <a:bodyPr/>
                    <a:lstStyle/>
                    <a:p>
                      <a:endParaRPr kumimoji="1" lang="ja-JP" altLang="en-US"/>
                    </a:p>
                  </a:txBody>
                  <a:tcP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tc>
                  <a:txBody>
                    <a:bodyPr/>
                    <a:lstStyle/>
                    <a:p>
                      <a:endParaRPr lang="ja-JP" sz="800" kern="100">
                        <a:effectLst/>
                        <a:latin typeface="游明朝" panose="02020400000000000000" pitchFamily="18" charset="-128"/>
                        <a:ea typeface="游明朝" panose="02020400000000000000" pitchFamily="18" charset="-128"/>
                      </a:endParaRPr>
                    </a:p>
                  </a:txBody>
                  <a:tcPr marL="9947" marR="9947" marT="9947" marB="49737" anchor="ctr"/>
                </a:tc>
                <a:extLst>
                  <a:ext uri="{0D108BD9-81ED-4DB2-BD59-A6C34878D82A}">
                    <a16:rowId xmlns:a16="http://schemas.microsoft.com/office/drawing/2014/main" val="2760713554"/>
                  </a:ext>
                </a:extLst>
              </a:tr>
            </a:tbl>
          </a:graphicData>
        </a:graphic>
      </p:graphicFrame>
      <p:sp>
        <p:nvSpPr>
          <p:cNvPr id="7" name="Rectangle 1">
            <a:extLst>
              <a:ext uri="{FF2B5EF4-FFF2-40B4-BE49-F238E27FC236}">
                <a16:creationId xmlns:a16="http://schemas.microsoft.com/office/drawing/2014/main" id="{F0A58B0F-0562-7A4A-A674-754E4FC42F20}"/>
              </a:ext>
            </a:extLst>
          </p:cNvPr>
          <p:cNvSpPr>
            <a:spLocks noChangeArrowheads="1"/>
          </p:cNvSpPr>
          <p:nvPr/>
        </p:nvSpPr>
        <p:spPr bwMode="auto">
          <a:xfrm>
            <a:off x="838200" y="31988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9" name="正方形/長方形 8">
            <a:extLst>
              <a:ext uri="{FF2B5EF4-FFF2-40B4-BE49-F238E27FC236}">
                <a16:creationId xmlns:a16="http://schemas.microsoft.com/office/drawing/2014/main" id="{DAFAB88E-5FA9-BD49-8C0E-753AC71C7461}"/>
              </a:ext>
            </a:extLst>
          </p:cNvPr>
          <p:cNvSpPr/>
          <p:nvPr/>
        </p:nvSpPr>
        <p:spPr>
          <a:xfrm>
            <a:off x="427383" y="5444707"/>
            <a:ext cx="11042374" cy="646331"/>
          </a:xfrm>
          <a:prstGeom prst="rect">
            <a:avLst/>
          </a:prstGeom>
        </p:spPr>
        <p:txBody>
          <a:bodyPr wrap="square">
            <a:spAutoFit/>
          </a:bodyPr>
          <a:lstStyle/>
          <a:p>
            <a:pPr algn="just"/>
            <a:r>
              <a:rPr lang="en" altLang="ja-JP" sz="1800" b="0" i="0" u="none" strike="noStrike" dirty="0">
                <a:solidFill>
                  <a:srgbClr val="000000"/>
                </a:solidFill>
                <a:effectLst/>
                <a:latin typeface="Arial" panose="020B0604020202020204" pitchFamily="34" charset="0"/>
              </a:rPr>
              <a:t>analysis with volume of right hippocampus in patients with schizophrenia demonstrated significant association (</a:t>
            </a:r>
            <a:r>
              <a:rPr lang="en" altLang="ja-JP" sz="1800" b="0" i="0" u="none" strike="noStrike" dirty="0" err="1">
                <a:solidFill>
                  <a:srgbClr val="000000"/>
                </a:solidFill>
                <a:effectLst/>
                <a:latin typeface="Arial" panose="020B0604020202020204" pitchFamily="34" charset="0"/>
              </a:rPr>
              <a:t>FDRp</a:t>
            </a:r>
            <a:r>
              <a:rPr lang="en" altLang="ja-JP" sz="1800" b="0" i="0" u="none" strike="noStrike" dirty="0">
                <a:solidFill>
                  <a:srgbClr val="000000"/>
                </a:solidFill>
                <a:effectLst/>
                <a:latin typeface="Arial" panose="020B0604020202020204" pitchFamily="34" charset="0"/>
              </a:rPr>
              <a:t> = 0.0435)</a:t>
            </a:r>
            <a:endParaRPr lang="ja-JP" altLang="ja-JP" kern="100">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正方形/長方形 9">
            <a:extLst>
              <a:ext uri="{FF2B5EF4-FFF2-40B4-BE49-F238E27FC236}">
                <a16:creationId xmlns:a16="http://schemas.microsoft.com/office/drawing/2014/main" id="{2162F4F2-DE31-5F45-9FFC-40B7D2A063EB}"/>
              </a:ext>
            </a:extLst>
          </p:cNvPr>
          <p:cNvSpPr/>
          <p:nvPr/>
        </p:nvSpPr>
        <p:spPr>
          <a:xfrm>
            <a:off x="59371" y="1113579"/>
            <a:ext cx="1776248" cy="369332"/>
          </a:xfrm>
          <a:prstGeom prst="rect">
            <a:avLst/>
          </a:prstGeom>
        </p:spPr>
        <p:txBody>
          <a:bodyPr wrap="square">
            <a:spAutoFit/>
          </a:bodyPr>
          <a:lstStyle/>
          <a:p>
            <a:pPr algn="just"/>
            <a:r>
              <a:rPr lang="en-US" altLang="ja-JP" kern="100" dirty="0">
                <a:latin typeface="Arial" panose="020B0604020202020204" pitchFamily="34" charset="0"/>
                <a:ea typeface="MS PGothic" panose="020B0600070205080204" pitchFamily="34" charset="-128"/>
                <a:cs typeface="Arial" panose="020B0604020202020204" pitchFamily="34" charset="0"/>
              </a:rPr>
              <a:t>Right amygdala</a:t>
            </a:r>
            <a:endParaRPr lang="ja-JP" altLang="ja-JP" kern="100">
              <a:latin typeface="Arial" panose="020B0604020202020204" pitchFamily="34" charset="0"/>
              <a:ea typeface="MS PGothic" panose="020B0600070205080204" pitchFamily="34" charset="-128"/>
              <a:cs typeface="Arial" panose="020B0604020202020204" pitchFamily="34" charset="0"/>
            </a:endParaRPr>
          </a:p>
        </p:txBody>
      </p:sp>
      <p:sp>
        <p:nvSpPr>
          <p:cNvPr id="11" name="正方形/長方形 10">
            <a:extLst>
              <a:ext uri="{FF2B5EF4-FFF2-40B4-BE49-F238E27FC236}">
                <a16:creationId xmlns:a16="http://schemas.microsoft.com/office/drawing/2014/main" id="{57E6A806-D432-AB41-8AEF-C228052EA0A1}"/>
              </a:ext>
            </a:extLst>
          </p:cNvPr>
          <p:cNvSpPr/>
          <p:nvPr/>
        </p:nvSpPr>
        <p:spPr>
          <a:xfrm>
            <a:off x="38350" y="2619858"/>
            <a:ext cx="2347041" cy="369332"/>
          </a:xfrm>
          <a:prstGeom prst="rect">
            <a:avLst/>
          </a:prstGeom>
        </p:spPr>
        <p:txBody>
          <a:bodyPr wrap="square">
            <a:spAutoFit/>
          </a:bodyPr>
          <a:lstStyle/>
          <a:p>
            <a:pPr algn="just"/>
            <a:r>
              <a:rPr lang="en-US" altLang="ja-JP" kern="100" dirty="0">
                <a:latin typeface="Arial" panose="020B0604020202020204" pitchFamily="34" charset="0"/>
                <a:ea typeface="MS PGothic" panose="020B0600070205080204" pitchFamily="34" charset="-128"/>
                <a:cs typeface="Arial" panose="020B0604020202020204" pitchFamily="34" charset="0"/>
              </a:rPr>
              <a:t>Right hippocampus</a:t>
            </a:r>
            <a:endParaRPr lang="ja-JP" altLang="ja-JP" kern="100">
              <a:latin typeface="Arial" panose="020B0604020202020204" pitchFamily="34" charset="0"/>
              <a:ea typeface="MS PGothic" panose="020B0600070205080204" pitchFamily="34" charset="-128"/>
              <a:cs typeface="Arial" panose="020B0604020202020204" pitchFamily="34" charset="0"/>
            </a:endParaRPr>
          </a:p>
        </p:txBody>
      </p:sp>
      <p:sp>
        <p:nvSpPr>
          <p:cNvPr id="12" name="正方形/長方形 11">
            <a:extLst>
              <a:ext uri="{FF2B5EF4-FFF2-40B4-BE49-F238E27FC236}">
                <a16:creationId xmlns:a16="http://schemas.microsoft.com/office/drawing/2014/main" id="{B0A4D06E-6410-5048-AC6D-0E3178EADE7F}"/>
              </a:ext>
            </a:extLst>
          </p:cNvPr>
          <p:cNvSpPr/>
          <p:nvPr/>
        </p:nvSpPr>
        <p:spPr>
          <a:xfrm>
            <a:off x="59370" y="4228964"/>
            <a:ext cx="2116269" cy="369332"/>
          </a:xfrm>
          <a:prstGeom prst="rect">
            <a:avLst/>
          </a:prstGeom>
        </p:spPr>
        <p:txBody>
          <a:bodyPr wrap="square">
            <a:spAutoFit/>
          </a:bodyPr>
          <a:lstStyle/>
          <a:p>
            <a:pPr algn="just"/>
            <a:r>
              <a:rPr lang="en-US" altLang="ja-JP" kern="100" dirty="0">
                <a:latin typeface="MS PGothic" panose="020B0600070205080204" pitchFamily="34" charset="-128"/>
                <a:ea typeface="MS PGothic" panose="020B0600070205080204" pitchFamily="34" charset="-128"/>
                <a:cs typeface="Times New Roman" panose="02020603050405020304" pitchFamily="18" charset="0"/>
              </a:rPr>
              <a:t>Right putamen</a:t>
            </a:r>
            <a:endParaRPr lang="ja-JP" altLang="ja-JP" kern="100">
              <a:latin typeface="MS PGothic" panose="020B0600070205080204" pitchFamily="34" charset="-128"/>
              <a:ea typeface="MS PGothic" panose="020B0600070205080204" pitchFamily="34" charset="-128"/>
              <a:cs typeface="Times New Roman" panose="02020603050405020304" pitchFamily="18" charset="0"/>
            </a:endParaRPr>
          </a:p>
        </p:txBody>
      </p:sp>
      <p:sp>
        <p:nvSpPr>
          <p:cNvPr id="2" name="正方形/長方形 1">
            <a:extLst>
              <a:ext uri="{FF2B5EF4-FFF2-40B4-BE49-F238E27FC236}">
                <a16:creationId xmlns:a16="http://schemas.microsoft.com/office/drawing/2014/main" id="{B690D03C-66DD-8F27-22A8-562796A09C20}"/>
              </a:ext>
            </a:extLst>
          </p:cNvPr>
          <p:cNvSpPr/>
          <p:nvPr/>
        </p:nvSpPr>
        <p:spPr>
          <a:xfrm>
            <a:off x="280085" y="71735"/>
            <a:ext cx="11189672" cy="461665"/>
          </a:xfrm>
          <a:prstGeom prst="rect">
            <a:avLst/>
          </a:prstGeom>
        </p:spPr>
        <p:txBody>
          <a:bodyPr wrap="square">
            <a:spAutoFit/>
          </a:bodyPr>
          <a:lstStyle/>
          <a:p>
            <a:pPr algn="l" rtl="0">
              <a:spcBef>
                <a:spcPts val="0"/>
              </a:spcBef>
              <a:spcAft>
                <a:spcPts val="0"/>
              </a:spcAft>
            </a:pPr>
            <a:r>
              <a:rPr lang="en" altLang="ja-JP" sz="2400" b="0" i="0" u="none" strike="noStrike" dirty="0">
                <a:solidFill>
                  <a:srgbClr val="000000"/>
                </a:solidFill>
                <a:effectLst/>
                <a:latin typeface="Arial" panose="020B0604020202020204" pitchFamily="34" charset="0"/>
                <a:cs typeface="Arial" panose="020B0604020202020204" pitchFamily="34" charset="0"/>
              </a:rPr>
              <a:t>Association between active MMP9 levels and volumes of subcortical regions</a:t>
            </a:r>
          </a:p>
        </p:txBody>
      </p:sp>
    </p:spTree>
    <p:extLst>
      <p:ext uri="{BB962C8B-B14F-4D97-AF65-F5344CB8AC3E}">
        <p14:creationId xmlns:p14="http://schemas.microsoft.com/office/powerpoint/2010/main" val="2450667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39E49B09-2F5D-DB40-8853-6EFC942CABF0}"/>
              </a:ext>
            </a:extLst>
          </p:cNvPr>
          <p:cNvGraphicFramePr>
            <a:graphicFrameLocks noGrp="1"/>
          </p:cNvGraphicFramePr>
          <p:nvPr/>
        </p:nvGraphicFramePr>
        <p:xfrm>
          <a:off x="1244163" y="2083632"/>
          <a:ext cx="9139608" cy="2921336"/>
        </p:xfrm>
        <a:graphic>
          <a:graphicData uri="http://schemas.openxmlformats.org/drawingml/2006/table">
            <a:tbl>
              <a:tblPr firstRow="1" firstCol="1" bandRow="1">
                <a:tableStyleId>{5C22544A-7EE6-4342-B048-85BDC9FD1C3A}</a:tableStyleId>
              </a:tblPr>
              <a:tblGrid>
                <a:gridCol w="1855628">
                  <a:extLst>
                    <a:ext uri="{9D8B030D-6E8A-4147-A177-3AD203B41FA5}">
                      <a16:colId xmlns:a16="http://schemas.microsoft.com/office/drawing/2014/main" val="4120794265"/>
                    </a:ext>
                  </a:extLst>
                </a:gridCol>
                <a:gridCol w="1391720">
                  <a:extLst>
                    <a:ext uri="{9D8B030D-6E8A-4147-A177-3AD203B41FA5}">
                      <a16:colId xmlns:a16="http://schemas.microsoft.com/office/drawing/2014/main" val="2805954767"/>
                    </a:ext>
                  </a:extLst>
                </a:gridCol>
                <a:gridCol w="1417493">
                  <a:extLst>
                    <a:ext uri="{9D8B030D-6E8A-4147-A177-3AD203B41FA5}">
                      <a16:colId xmlns:a16="http://schemas.microsoft.com/office/drawing/2014/main" val="2132294148"/>
                    </a:ext>
                  </a:extLst>
                </a:gridCol>
                <a:gridCol w="1430379">
                  <a:extLst>
                    <a:ext uri="{9D8B030D-6E8A-4147-A177-3AD203B41FA5}">
                      <a16:colId xmlns:a16="http://schemas.microsoft.com/office/drawing/2014/main" val="4035486054"/>
                    </a:ext>
                  </a:extLst>
                </a:gridCol>
                <a:gridCol w="1610787">
                  <a:extLst>
                    <a:ext uri="{9D8B030D-6E8A-4147-A177-3AD203B41FA5}">
                      <a16:colId xmlns:a16="http://schemas.microsoft.com/office/drawing/2014/main" val="320968445"/>
                    </a:ext>
                  </a:extLst>
                </a:gridCol>
                <a:gridCol w="1433601">
                  <a:extLst>
                    <a:ext uri="{9D8B030D-6E8A-4147-A177-3AD203B41FA5}">
                      <a16:colId xmlns:a16="http://schemas.microsoft.com/office/drawing/2014/main" val="2741278135"/>
                    </a:ext>
                  </a:extLst>
                </a:gridCol>
              </a:tblGrid>
              <a:tr h="365167">
                <a:tc>
                  <a:txBody>
                    <a:bodyPr/>
                    <a:lstStyle/>
                    <a:p>
                      <a:endParaRPr lang="ja-JP" sz="1200" kern="100">
                        <a:effectLst/>
                        <a:latin typeface="游明朝" panose="02020400000000000000" pitchFamily="18" charset="-128"/>
                        <a:ea typeface="游明朝" panose="02020400000000000000" pitchFamily="18" charset="-128"/>
                      </a:endParaRPr>
                    </a:p>
                  </a:txBody>
                  <a:tcPr marL="14463" marR="14463" marT="14463" marB="72310" anchor="ctr"/>
                </a:tc>
                <a:tc gridSpan="2">
                  <a:txBody>
                    <a:bodyPr/>
                    <a:lstStyle/>
                    <a:p>
                      <a:pPr algn="l"/>
                      <a:r>
                        <a:rPr lang="ja-JP" sz="1300" kern="0">
                          <a:effectLst/>
                        </a:rPr>
                        <a:t>非標準化係数</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12111" marR="112111" marT="56055" marB="56055" anchor="ctr"/>
                </a:tc>
                <a:tc hMerge="1">
                  <a:txBody>
                    <a:bodyPr/>
                    <a:lstStyle/>
                    <a:p>
                      <a:endParaRPr kumimoji="1" lang="ja-JP" altLang="en-US"/>
                    </a:p>
                  </a:txBody>
                  <a:tcPr/>
                </a:tc>
                <a:tc>
                  <a:txBody>
                    <a:bodyPr/>
                    <a:lstStyle/>
                    <a:p>
                      <a:pPr algn="l"/>
                      <a:r>
                        <a:rPr lang="ja-JP" sz="1300" kern="0">
                          <a:effectLst/>
                        </a:rPr>
                        <a:t>標準化係数</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endParaRPr lang="ja-JP" sz="1200" kern="100">
                        <a:effectLst/>
                        <a:latin typeface="游明朝" panose="02020400000000000000" pitchFamily="18" charset="-128"/>
                        <a:ea typeface="游明朝" panose="02020400000000000000" pitchFamily="18" charset="-128"/>
                      </a:endParaRPr>
                    </a:p>
                  </a:txBody>
                  <a:tcPr marL="14463" marR="14463" marT="14463" marB="72310" anchor="ctr"/>
                </a:tc>
                <a:tc>
                  <a:txBody>
                    <a:bodyPr/>
                    <a:lstStyle/>
                    <a:p>
                      <a:endParaRPr lang="ja-JP" sz="1200" kern="100">
                        <a:effectLst/>
                        <a:latin typeface="游明朝" panose="02020400000000000000" pitchFamily="18" charset="-128"/>
                        <a:ea typeface="游明朝" panose="02020400000000000000" pitchFamily="18" charset="-128"/>
                      </a:endParaRPr>
                    </a:p>
                  </a:txBody>
                  <a:tcPr marL="14463" marR="14463" marT="14463" marB="72310" anchor="ctr"/>
                </a:tc>
                <a:extLst>
                  <a:ext uri="{0D108BD9-81ED-4DB2-BD59-A6C34878D82A}">
                    <a16:rowId xmlns:a16="http://schemas.microsoft.com/office/drawing/2014/main" val="833872157"/>
                  </a:ext>
                </a:extLst>
              </a:tr>
              <a:tr h="365167">
                <a:tc>
                  <a:txBody>
                    <a:bodyPr/>
                    <a:lstStyle/>
                    <a:p>
                      <a:endParaRPr lang="ja-JP" sz="1200" kern="100">
                        <a:effectLst/>
                        <a:latin typeface="游明朝" panose="02020400000000000000" pitchFamily="18" charset="-128"/>
                        <a:ea typeface="游明朝" panose="02020400000000000000" pitchFamily="18" charset="-128"/>
                      </a:endParaRPr>
                    </a:p>
                  </a:txBody>
                  <a:tcPr marL="14463" marR="14463" marT="14463" marB="72310" anchor="ctr"/>
                </a:tc>
                <a:tc>
                  <a:txBody>
                    <a:bodyPr/>
                    <a:lstStyle/>
                    <a:p>
                      <a:pPr algn="l"/>
                      <a:r>
                        <a:rPr lang="en-US" sz="1300" kern="0">
                          <a:effectLst/>
                        </a:rPr>
                        <a:t>B</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l"/>
                      <a:r>
                        <a:rPr lang="ja-JP" sz="1300" kern="0">
                          <a:effectLst/>
                        </a:rPr>
                        <a:t>標準誤差</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l"/>
                      <a:r>
                        <a:rPr lang="ja-JP" sz="1300" kern="0">
                          <a:effectLst/>
                        </a:rPr>
                        <a:t>ベータ</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l"/>
                      <a:r>
                        <a:rPr lang="en-US" sz="1300" kern="0">
                          <a:effectLst/>
                        </a:rPr>
                        <a:t>t</a:t>
                      </a:r>
                      <a:r>
                        <a:rPr lang="ja-JP" sz="1300" kern="0">
                          <a:effectLst/>
                        </a:rPr>
                        <a:t>値</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l"/>
                      <a:r>
                        <a:rPr lang="ja-JP" sz="1300" kern="0">
                          <a:effectLst/>
                        </a:rPr>
                        <a:t>有意確率</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extLst>
                  <a:ext uri="{0D108BD9-81ED-4DB2-BD59-A6C34878D82A}">
                    <a16:rowId xmlns:a16="http://schemas.microsoft.com/office/drawing/2014/main" val="3709043251"/>
                  </a:ext>
                </a:extLst>
              </a:tr>
              <a:tr h="365167">
                <a:tc>
                  <a:txBody>
                    <a:bodyPr/>
                    <a:lstStyle/>
                    <a:p>
                      <a:pPr algn="l"/>
                      <a:r>
                        <a:rPr lang="en-US" sz="1300" kern="0" dirty="0">
                          <a:effectLst/>
                        </a:rPr>
                        <a:t>(</a:t>
                      </a:r>
                      <a:r>
                        <a:rPr lang="ja-JP" sz="1300" kern="0">
                          <a:effectLst/>
                        </a:rPr>
                        <a:t>定数</a:t>
                      </a:r>
                      <a:r>
                        <a:rPr lang="en-US" sz="1300" kern="0" dirty="0">
                          <a:effectLst/>
                        </a:rPr>
                        <a:t>)</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-1.688</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5.646</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-0.299</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0.766</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endParaRPr lang="ja-JP" sz="1200" kern="100">
                        <a:effectLst/>
                        <a:latin typeface="游明朝" panose="02020400000000000000" pitchFamily="18" charset="-128"/>
                        <a:ea typeface="游明朝" panose="02020400000000000000" pitchFamily="18" charset="-128"/>
                      </a:endParaRPr>
                    </a:p>
                  </a:txBody>
                  <a:tcPr marL="14463" marR="14463" marT="14463" marB="72310" anchor="ctr"/>
                </a:tc>
                <a:extLst>
                  <a:ext uri="{0D108BD9-81ED-4DB2-BD59-A6C34878D82A}">
                    <a16:rowId xmlns:a16="http://schemas.microsoft.com/office/drawing/2014/main" val="4192937826"/>
                  </a:ext>
                </a:extLst>
              </a:tr>
              <a:tr h="365167">
                <a:tc>
                  <a:txBody>
                    <a:bodyPr/>
                    <a:lstStyle/>
                    <a:p>
                      <a:pPr algn="l"/>
                      <a:r>
                        <a:rPr lang="en-US" sz="1300" kern="0">
                          <a:effectLst/>
                        </a:rPr>
                        <a:t>diagnosis</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3.343</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0.937</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0.429</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3.569</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0.000868</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extLst>
                  <a:ext uri="{0D108BD9-81ED-4DB2-BD59-A6C34878D82A}">
                    <a16:rowId xmlns:a16="http://schemas.microsoft.com/office/drawing/2014/main" val="737779150"/>
                  </a:ext>
                </a:extLst>
              </a:tr>
              <a:tr h="365167">
                <a:tc>
                  <a:txBody>
                    <a:bodyPr/>
                    <a:lstStyle/>
                    <a:p>
                      <a:pPr algn="l"/>
                      <a:r>
                        <a:rPr lang="en-US" sz="1300" kern="0">
                          <a:effectLst/>
                        </a:rPr>
                        <a:t>Age_at_MRI</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0.016</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0.048</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0.038</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0.336</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0.738</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extLst>
                  <a:ext uri="{0D108BD9-81ED-4DB2-BD59-A6C34878D82A}">
                    <a16:rowId xmlns:a16="http://schemas.microsoft.com/office/drawing/2014/main" val="1686125968"/>
                  </a:ext>
                </a:extLst>
              </a:tr>
              <a:tr h="365167">
                <a:tc>
                  <a:txBody>
                    <a:bodyPr/>
                    <a:lstStyle/>
                    <a:p>
                      <a:pPr algn="l"/>
                      <a:r>
                        <a:rPr lang="en-US" sz="1300" kern="0">
                          <a:effectLst/>
                        </a:rPr>
                        <a:t>Sex_M1_F2</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-0.464</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0.945</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-0.062</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-0.492</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0.625</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extLst>
                  <a:ext uri="{0D108BD9-81ED-4DB2-BD59-A6C34878D82A}">
                    <a16:rowId xmlns:a16="http://schemas.microsoft.com/office/drawing/2014/main" val="3746131376"/>
                  </a:ext>
                </a:extLst>
              </a:tr>
              <a:tr h="365167">
                <a:tc>
                  <a:txBody>
                    <a:bodyPr/>
                    <a:lstStyle/>
                    <a:p>
                      <a:pPr algn="l"/>
                      <a:r>
                        <a:rPr lang="en-US" sz="1300" kern="0">
                          <a:effectLst/>
                        </a:rPr>
                        <a:t>ICV</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3.03E-06</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0.121</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1.009</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r"/>
                      <a:r>
                        <a:rPr lang="en-US" sz="1300" kern="0">
                          <a:effectLst/>
                        </a:rPr>
                        <a:t>0.316</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extLst>
                  <a:ext uri="{0D108BD9-81ED-4DB2-BD59-A6C34878D82A}">
                    <a16:rowId xmlns:a16="http://schemas.microsoft.com/office/drawing/2014/main" val="3429233112"/>
                  </a:ext>
                </a:extLst>
              </a:tr>
              <a:tr h="365167">
                <a:tc>
                  <a:txBody>
                    <a:bodyPr/>
                    <a:lstStyle/>
                    <a:p>
                      <a:pPr algn="l"/>
                      <a:r>
                        <a:rPr lang="ja-JP" sz="1300" kern="0">
                          <a:effectLst/>
                        </a:rPr>
                        <a:t>従属変数</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pPr algn="l"/>
                      <a:r>
                        <a:rPr lang="en-US" sz="1300" kern="0">
                          <a:effectLst/>
                        </a:rPr>
                        <a:t>MMP9</a:t>
                      </a:r>
                      <a:endParaRPr 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4463" marR="14463" marT="14463" marB="72310" anchor="ctr"/>
                </a:tc>
                <a:tc>
                  <a:txBody>
                    <a:bodyPr/>
                    <a:lstStyle/>
                    <a:p>
                      <a:endParaRPr lang="ja-JP" sz="1200" kern="100">
                        <a:effectLst/>
                        <a:latin typeface="游明朝" panose="02020400000000000000" pitchFamily="18" charset="-128"/>
                        <a:ea typeface="游明朝" panose="02020400000000000000" pitchFamily="18" charset="-128"/>
                      </a:endParaRPr>
                    </a:p>
                  </a:txBody>
                  <a:tcPr marL="14463" marR="14463" marT="14463" marB="72310" anchor="ctr"/>
                </a:tc>
                <a:tc>
                  <a:txBody>
                    <a:bodyPr/>
                    <a:lstStyle/>
                    <a:p>
                      <a:endParaRPr lang="ja-JP" sz="1200" kern="100">
                        <a:effectLst/>
                        <a:latin typeface="游明朝" panose="02020400000000000000" pitchFamily="18" charset="-128"/>
                        <a:ea typeface="游明朝" panose="02020400000000000000" pitchFamily="18" charset="-128"/>
                      </a:endParaRPr>
                    </a:p>
                  </a:txBody>
                  <a:tcPr marL="14463" marR="14463" marT="14463" marB="72310" anchor="ctr"/>
                </a:tc>
                <a:tc>
                  <a:txBody>
                    <a:bodyPr/>
                    <a:lstStyle/>
                    <a:p>
                      <a:endParaRPr lang="ja-JP" sz="1200" kern="100">
                        <a:effectLst/>
                        <a:latin typeface="游明朝" panose="02020400000000000000" pitchFamily="18" charset="-128"/>
                        <a:ea typeface="游明朝" panose="02020400000000000000" pitchFamily="18" charset="-128"/>
                      </a:endParaRPr>
                    </a:p>
                  </a:txBody>
                  <a:tcPr marL="14463" marR="14463" marT="14463" marB="72310" anchor="ctr"/>
                </a:tc>
                <a:tc>
                  <a:txBody>
                    <a:bodyPr/>
                    <a:lstStyle/>
                    <a:p>
                      <a:endParaRPr lang="ja-JP" sz="1200" kern="100">
                        <a:effectLst/>
                        <a:latin typeface="游明朝" panose="02020400000000000000" pitchFamily="18" charset="-128"/>
                        <a:ea typeface="游明朝" panose="02020400000000000000" pitchFamily="18" charset="-128"/>
                      </a:endParaRPr>
                    </a:p>
                  </a:txBody>
                  <a:tcPr marL="14463" marR="14463" marT="14463" marB="72310" anchor="ctr"/>
                </a:tc>
                <a:extLst>
                  <a:ext uri="{0D108BD9-81ED-4DB2-BD59-A6C34878D82A}">
                    <a16:rowId xmlns:a16="http://schemas.microsoft.com/office/drawing/2014/main" val="1363379972"/>
                  </a:ext>
                </a:extLst>
              </a:tr>
            </a:tbl>
          </a:graphicData>
        </a:graphic>
      </p:graphicFrame>
      <p:sp>
        <p:nvSpPr>
          <p:cNvPr id="5" name="Rectangle 1">
            <a:extLst>
              <a:ext uri="{FF2B5EF4-FFF2-40B4-BE49-F238E27FC236}">
                <a16:creationId xmlns:a16="http://schemas.microsoft.com/office/drawing/2014/main" id="{F3ABBFAB-944C-6B43-824D-8B81E5A34B8F}"/>
              </a:ext>
            </a:extLst>
          </p:cNvPr>
          <p:cNvSpPr>
            <a:spLocks noChangeArrowheads="1"/>
          </p:cNvSpPr>
          <p:nvPr/>
        </p:nvSpPr>
        <p:spPr bwMode="auto">
          <a:xfrm>
            <a:off x="838200" y="20521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6" name="正方形/長方形 5">
            <a:extLst>
              <a:ext uri="{FF2B5EF4-FFF2-40B4-BE49-F238E27FC236}">
                <a16:creationId xmlns:a16="http://schemas.microsoft.com/office/drawing/2014/main" id="{F217DEEC-2E96-534D-959F-0E20968F807D}"/>
              </a:ext>
            </a:extLst>
          </p:cNvPr>
          <p:cNvSpPr/>
          <p:nvPr/>
        </p:nvSpPr>
        <p:spPr>
          <a:xfrm>
            <a:off x="838200" y="5430659"/>
            <a:ext cx="10515600" cy="923330"/>
          </a:xfrm>
          <a:prstGeom prst="rect">
            <a:avLst/>
          </a:prstGeom>
        </p:spPr>
        <p:txBody>
          <a:bodyPr wrap="square">
            <a:spAutoFit/>
          </a:bodyPr>
          <a:lstStyle/>
          <a:p>
            <a:pPr algn="just"/>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cohen’s_d</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0.889, p-value: 0.000868 </a:t>
            </a:r>
          </a:p>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These results showed that the group difference of active plasma MMP9 between healthy controls and schizophrenia was significant.</a:t>
            </a:r>
            <a:endParaRPr lang="ja-JP" altLang="ja-JP" kern="100">
              <a:latin typeface="Arial" panose="020B0604020202020204" pitchFamily="34" charset="0"/>
              <a:ea typeface="游明朝" panose="02020400000000000000" pitchFamily="18" charset="-128"/>
              <a:cs typeface="Arial" panose="020B0604020202020204" pitchFamily="34" charset="0"/>
            </a:endParaRPr>
          </a:p>
        </p:txBody>
      </p:sp>
      <p:sp>
        <p:nvSpPr>
          <p:cNvPr id="9" name="正方形/長方形 8">
            <a:extLst>
              <a:ext uri="{FF2B5EF4-FFF2-40B4-BE49-F238E27FC236}">
                <a16:creationId xmlns:a16="http://schemas.microsoft.com/office/drawing/2014/main" id="{C7B0A865-DF55-CF4E-B4DB-5BD36B3CA475}"/>
              </a:ext>
            </a:extLst>
          </p:cNvPr>
          <p:cNvSpPr/>
          <p:nvPr/>
        </p:nvSpPr>
        <p:spPr>
          <a:xfrm>
            <a:off x="838200" y="1114619"/>
            <a:ext cx="10073029" cy="923330"/>
          </a:xfrm>
          <a:prstGeom prst="rect">
            <a:avLst/>
          </a:prstGeom>
        </p:spPr>
        <p:txBody>
          <a:bodyPr wrap="square">
            <a:spAutoFit/>
          </a:bodyPr>
          <a:lstStyle/>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Multiple regression analysis was conducted with active MMP9 levels of each group as the objective variable, diagnosis as the explanatory variable, and age sex, ICV as covariates to examine for group differences in active MMP9 levels. </a:t>
            </a:r>
          </a:p>
        </p:txBody>
      </p:sp>
      <p:sp>
        <p:nvSpPr>
          <p:cNvPr id="2" name="正方形/長方形 1">
            <a:extLst>
              <a:ext uri="{FF2B5EF4-FFF2-40B4-BE49-F238E27FC236}">
                <a16:creationId xmlns:a16="http://schemas.microsoft.com/office/drawing/2014/main" id="{ADF14A28-8C76-29FD-3A49-E1228772C21E}"/>
              </a:ext>
            </a:extLst>
          </p:cNvPr>
          <p:cNvSpPr/>
          <p:nvPr/>
        </p:nvSpPr>
        <p:spPr>
          <a:xfrm>
            <a:off x="551935" y="178654"/>
            <a:ext cx="10927491" cy="830997"/>
          </a:xfrm>
          <a:prstGeom prst="rect">
            <a:avLst/>
          </a:prstGeom>
        </p:spPr>
        <p:txBody>
          <a:bodyPr wrap="square">
            <a:spAutoFit/>
          </a:bodyPr>
          <a:lstStyle/>
          <a:p>
            <a:r>
              <a:rPr lang="en-US" altLang="ja-JP" sz="2400" kern="0" dirty="0">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Group comparison of activated plasma MMP9 values in healthy controls and schizophrenia</a:t>
            </a:r>
            <a:endParaRPr lang="ja-JP" altLang="ja-JP" kern="10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884396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10;&#10;自動的に生成された説明">
            <a:extLst>
              <a:ext uri="{FF2B5EF4-FFF2-40B4-BE49-F238E27FC236}">
                <a16:creationId xmlns:a16="http://schemas.microsoft.com/office/drawing/2014/main" id="{EAF2596A-1C37-B94F-B363-A3D95FCEEAC8}"/>
              </a:ext>
            </a:extLst>
          </p:cNvPr>
          <p:cNvPicPr>
            <a:picLocks noChangeAspect="1"/>
          </p:cNvPicPr>
          <p:nvPr/>
        </p:nvPicPr>
        <p:blipFill>
          <a:blip r:embed="rId2"/>
          <a:stretch>
            <a:fillRect/>
          </a:stretch>
        </p:blipFill>
        <p:spPr>
          <a:xfrm>
            <a:off x="123782" y="953638"/>
            <a:ext cx="7109293" cy="4443309"/>
          </a:xfrm>
          <a:prstGeom prst="rect">
            <a:avLst/>
          </a:prstGeom>
        </p:spPr>
      </p:pic>
      <p:pic>
        <p:nvPicPr>
          <p:cNvPr id="9" name="図 8">
            <a:extLst>
              <a:ext uri="{FF2B5EF4-FFF2-40B4-BE49-F238E27FC236}">
                <a16:creationId xmlns:a16="http://schemas.microsoft.com/office/drawing/2014/main" id="{7AAE9E3D-5E8D-6345-93F9-48129454B676}"/>
              </a:ext>
            </a:extLst>
          </p:cNvPr>
          <p:cNvPicPr>
            <a:picLocks noChangeAspect="1"/>
          </p:cNvPicPr>
          <p:nvPr/>
        </p:nvPicPr>
        <p:blipFill>
          <a:blip r:embed="rId3"/>
          <a:stretch>
            <a:fillRect/>
          </a:stretch>
        </p:blipFill>
        <p:spPr>
          <a:xfrm>
            <a:off x="7304573" y="953638"/>
            <a:ext cx="4844303" cy="3598484"/>
          </a:xfrm>
          <a:prstGeom prst="rect">
            <a:avLst/>
          </a:prstGeom>
        </p:spPr>
      </p:pic>
    </p:spTree>
    <p:extLst>
      <p:ext uri="{BB962C8B-B14F-4D97-AF65-F5344CB8AC3E}">
        <p14:creationId xmlns:p14="http://schemas.microsoft.com/office/powerpoint/2010/main" val="173017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A0AD7-295D-6A47-8B7B-797239415B4F}"/>
              </a:ext>
            </a:extLst>
          </p:cNvPr>
          <p:cNvSpPr>
            <a:spLocks noGrp="1"/>
          </p:cNvSpPr>
          <p:nvPr>
            <p:ph type="title"/>
          </p:nvPr>
        </p:nvSpPr>
        <p:spPr>
          <a:xfrm>
            <a:off x="416886" y="-23747"/>
            <a:ext cx="6891186" cy="1135737"/>
          </a:xfrm>
        </p:spPr>
        <p:txBody>
          <a:bodyPr vert="horz" lIns="91440" tIns="45720" rIns="91440" bIns="45720" rtlCol="0" anchor="ctr">
            <a:normAutofit/>
          </a:bodyPr>
          <a:lstStyle/>
          <a:p>
            <a:r>
              <a:rPr kumimoji="1" lang="en-US" altLang="ja-JP" sz="3600" dirty="0">
                <a:latin typeface="Arial" panose="020B0604020202020204" pitchFamily="34" charset="0"/>
                <a:ea typeface="ＭＳ Ｐゴシック" panose="020B0600070205080204" pitchFamily="34" charset="-128"/>
                <a:cs typeface="Arial" panose="020B0604020202020204" pitchFamily="34" charset="0"/>
              </a:rPr>
              <a:t>What is MMP9?</a:t>
            </a:r>
            <a:endParaRPr kumimoji="1" lang="ja-JP" altLang="en-US" sz="360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正方形/長方形 3">
            <a:extLst>
              <a:ext uri="{FF2B5EF4-FFF2-40B4-BE49-F238E27FC236}">
                <a16:creationId xmlns:a16="http://schemas.microsoft.com/office/drawing/2014/main" id="{DD5A8F5F-75B1-1D4C-94F0-3C2A3D8C5C86}"/>
              </a:ext>
            </a:extLst>
          </p:cNvPr>
          <p:cNvSpPr/>
          <p:nvPr/>
        </p:nvSpPr>
        <p:spPr>
          <a:xfrm>
            <a:off x="474562" y="995587"/>
            <a:ext cx="11717437" cy="717718"/>
          </a:xfrm>
          <a:prstGeom prst="rect">
            <a:avLst/>
          </a:prstGeom>
        </p:spPr>
        <p:txBody>
          <a:bodyPr vert="horz" lIns="91440" tIns="45720" rIns="91440" bIns="45720" rtlCol="0">
            <a:normAutofit fontScale="92500"/>
          </a:bodyPr>
          <a:lstStyle/>
          <a:p>
            <a:pPr>
              <a:lnSpc>
                <a:spcPct val="90000"/>
              </a:lnSpc>
              <a:spcAft>
                <a:spcPts val="600"/>
              </a:spcAft>
            </a:pPr>
            <a:r>
              <a:rPr lang="en-US" altLang="ja-JP" sz="2400" dirty="0">
                <a:latin typeface="ＭＳ Ｐゴシック" panose="020B0600070205080204" pitchFamily="34" charset="-128"/>
                <a:ea typeface="ＭＳ Ｐゴシック" panose="020B0600070205080204" pitchFamily="34" charset="-128"/>
              </a:rPr>
              <a:t>Matrix Metalloproteinase 9</a:t>
            </a:r>
            <a:r>
              <a:rPr lang="ja-JP" altLang="en-US" sz="2400">
                <a:latin typeface="ＭＳ Ｐゴシック" panose="020B0600070205080204" pitchFamily="34" charset="-128"/>
                <a:ea typeface="ＭＳ Ｐゴシック" panose="020B0600070205080204" pitchFamily="34" charset="-128"/>
              </a:rPr>
              <a:t>（</a:t>
            </a:r>
            <a:r>
              <a:rPr lang="en-US" altLang="ja-JP" sz="2400" dirty="0">
                <a:latin typeface="ＭＳ Ｐゴシック" panose="020B0600070205080204" pitchFamily="34" charset="-128"/>
                <a:ea typeface="ＭＳ Ｐゴシック" panose="020B0600070205080204" pitchFamily="34" charset="-128"/>
              </a:rPr>
              <a:t>MMP9</a:t>
            </a:r>
            <a:r>
              <a:rPr lang="ja-JP" altLang="en-US" sz="2400">
                <a:latin typeface="ＭＳ Ｐゴシック" panose="020B0600070205080204" pitchFamily="34" charset="-128"/>
                <a:ea typeface="ＭＳ Ｐゴシック" panose="020B0600070205080204" pitchFamily="34" charset="-128"/>
              </a:rPr>
              <a:t>）</a:t>
            </a:r>
            <a:r>
              <a:rPr lang="en-US" altLang="ja-JP" sz="2400" dirty="0">
                <a:latin typeface="ＭＳ Ｐゴシック" panose="020B0600070205080204" pitchFamily="34" charset="-128"/>
                <a:ea typeface="ＭＳ Ｐゴシック" panose="020B0600070205080204" pitchFamily="34" charset="-128"/>
              </a:rPr>
              <a:t> is a protein which has function of degrading type IV collagen.</a:t>
            </a:r>
          </a:p>
          <a:p>
            <a:pPr>
              <a:lnSpc>
                <a:spcPct val="90000"/>
              </a:lnSpc>
              <a:spcAft>
                <a:spcPts val="600"/>
              </a:spcAft>
            </a:pPr>
            <a:endParaRPr lang="en-US" altLang="ja-JP" sz="2400" dirty="0">
              <a:latin typeface="ＭＳ Ｐゴシック" panose="020B0600070205080204" pitchFamily="34" charset="-128"/>
              <a:ea typeface="ＭＳ Ｐゴシック" panose="020B0600070205080204" pitchFamily="34" charset="-128"/>
            </a:endParaRPr>
          </a:p>
          <a:p>
            <a:pPr indent="-228600">
              <a:lnSpc>
                <a:spcPct val="90000"/>
              </a:lnSpc>
              <a:spcAft>
                <a:spcPts val="600"/>
              </a:spcAft>
              <a:buFont typeface="Arial" panose="020B0604020202020204" pitchFamily="34" charset="0"/>
              <a:buChar char="•"/>
            </a:pPr>
            <a:endParaRPr lang="en-US" altLang="ja-JP" dirty="0">
              <a:latin typeface="ＭＳ Ｐゴシック" panose="020B0600070205080204" pitchFamily="34" charset="-128"/>
              <a:ea typeface="ＭＳ Ｐゴシック" panose="020B0600070205080204" pitchFamily="34" charset="-128"/>
            </a:endParaRPr>
          </a:p>
          <a:p>
            <a:pPr>
              <a:lnSpc>
                <a:spcPct val="90000"/>
              </a:lnSpc>
              <a:spcAft>
                <a:spcPts val="600"/>
              </a:spcAft>
            </a:pPr>
            <a:endParaRPr lang="en-US" altLang="ja-JP" dirty="0">
              <a:latin typeface="ＭＳ Ｐゴシック" panose="020B0600070205080204" pitchFamily="34" charset="-128"/>
              <a:ea typeface="ＭＳ Ｐゴシック" panose="020B0600070205080204" pitchFamily="34" charset="-128"/>
            </a:endParaRPr>
          </a:p>
        </p:txBody>
      </p:sp>
      <p:cxnSp>
        <p:nvCxnSpPr>
          <p:cNvPr id="7" name="直線コネクタ 6">
            <a:extLst>
              <a:ext uri="{FF2B5EF4-FFF2-40B4-BE49-F238E27FC236}">
                <a16:creationId xmlns:a16="http://schemas.microsoft.com/office/drawing/2014/main" id="{9EA3A571-857D-AC4D-8B10-65EB08B0F07E}"/>
              </a:ext>
            </a:extLst>
          </p:cNvPr>
          <p:cNvCxnSpPr>
            <a:cxnSpLocks/>
          </p:cNvCxnSpPr>
          <p:nvPr/>
        </p:nvCxnSpPr>
        <p:spPr>
          <a:xfrm>
            <a:off x="474562" y="1412647"/>
            <a:ext cx="114010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図 9" descr="ダイアグラム&#10;&#10;自動的に生成された説明">
            <a:extLst>
              <a:ext uri="{FF2B5EF4-FFF2-40B4-BE49-F238E27FC236}">
                <a16:creationId xmlns:a16="http://schemas.microsoft.com/office/drawing/2014/main" id="{A4E3530D-FF42-3642-9280-14F094922F56}"/>
              </a:ext>
            </a:extLst>
          </p:cNvPr>
          <p:cNvPicPr>
            <a:picLocks noChangeAspect="1"/>
          </p:cNvPicPr>
          <p:nvPr/>
        </p:nvPicPr>
        <p:blipFill>
          <a:blip r:embed="rId2"/>
          <a:stretch>
            <a:fillRect/>
          </a:stretch>
        </p:blipFill>
        <p:spPr>
          <a:xfrm>
            <a:off x="1588118" y="1713311"/>
            <a:ext cx="8816272" cy="7464083"/>
          </a:xfrm>
          <a:prstGeom prst="rect">
            <a:avLst/>
          </a:prstGeom>
        </p:spPr>
      </p:pic>
      <p:sp>
        <p:nvSpPr>
          <p:cNvPr id="11" name="正方形/長方形 10">
            <a:extLst>
              <a:ext uri="{FF2B5EF4-FFF2-40B4-BE49-F238E27FC236}">
                <a16:creationId xmlns:a16="http://schemas.microsoft.com/office/drawing/2014/main" id="{F9EEEF59-D23B-ED46-BDBD-A44032000D10}"/>
              </a:ext>
            </a:extLst>
          </p:cNvPr>
          <p:cNvSpPr/>
          <p:nvPr/>
        </p:nvSpPr>
        <p:spPr>
          <a:xfrm>
            <a:off x="1588117" y="5392693"/>
            <a:ext cx="8971621" cy="378470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34BCBE3-3BCE-0946-A2CA-E4F2D5ABE322}"/>
              </a:ext>
            </a:extLst>
          </p:cNvPr>
          <p:cNvSpPr/>
          <p:nvPr/>
        </p:nvSpPr>
        <p:spPr>
          <a:xfrm>
            <a:off x="830317" y="5695273"/>
            <a:ext cx="10668000" cy="717718"/>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altLang="ja-JP" sz="2400" dirty="0">
                <a:latin typeface="ＭＳ Ｐゴシック" panose="020B0600070205080204" pitchFamily="34" charset="-128"/>
                <a:ea typeface="ＭＳ Ｐゴシック" panose="020B0600070205080204" pitchFamily="34" charset="-128"/>
              </a:rPr>
              <a:t>This figure shows MMP9 is degrading a part of basement membrane so that neutrophil can migrate in the site of inflammation.</a:t>
            </a:r>
            <a:endParaRPr lang="en-US" altLang="ja-JP" dirty="0">
              <a:latin typeface="ＭＳ Ｐゴシック" panose="020B0600070205080204" pitchFamily="34" charset="-128"/>
              <a:ea typeface="ＭＳ Ｐゴシック" panose="020B0600070205080204" pitchFamily="34" charset="-128"/>
            </a:endParaRPr>
          </a:p>
          <a:p>
            <a:pPr>
              <a:lnSpc>
                <a:spcPct val="90000"/>
              </a:lnSpc>
              <a:spcAft>
                <a:spcPts val="600"/>
              </a:spcAft>
            </a:pPr>
            <a:endParaRPr lang="en-US" altLang="ja-JP" dirty="0">
              <a:latin typeface="ＭＳ Ｐゴシック" panose="020B0600070205080204" pitchFamily="34" charset="-128"/>
              <a:ea typeface="ＭＳ Ｐゴシック" panose="020B0600070205080204" pitchFamily="34" charset="-128"/>
            </a:endParaRPr>
          </a:p>
        </p:txBody>
      </p:sp>
    </p:spTree>
    <p:extLst>
      <p:ext uri="{BB962C8B-B14F-4D97-AF65-F5344CB8AC3E}">
        <p14:creationId xmlns:p14="http://schemas.microsoft.com/office/powerpoint/2010/main" val="619195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6836057F-FA50-B3E1-7B52-0BD5A53BAEA7}"/>
              </a:ext>
            </a:extLst>
          </p:cNvPr>
          <p:cNvGraphicFramePr>
            <a:graphicFrameLocks noGrp="1"/>
          </p:cNvGraphicFramePr>
          <p:nvPr/>
        </p:nvGraphicFramePr>
        <p:xfrm>
          <a:off x="838199" y="1905629"/>
          <a:ext cx="10515600" cy="3206750"/>
        </p:xfrm>
        <a:graphic>
          <a:graphicData uri="http://schemas.openxmlformats.org/drawingml/2006/table">
            <a:tbl>
              <a:tblPr firstRow="1" firstCol="1" bandRow="1">
                <a:tableStyleId>{5C22544A-7EE6-4342-B048-85BDC9FD1C3A}</a:tableStyleId>
              </a:tblPr>
              <a:tblGrid>
                <a:gridCol w="1752600">
                  <a:extLst>
                    <a:ext uri="{9D8B030D-6E8A-4147-A177-3AD203B41FA5}">
                      <a16:colId xmlns:a16="http://schemas.microsoft.com/office/drawing/2014/main" val="807804528"/>
                    </a:ext>
                  </a:extLst>
                </a:gridCol>
                <a:gridCol w="1752600">
                  <a:extLst>
                    <a:ext uri="{9D8B030D-6E8A-4147-A177-3AD203B41FA5}">
                      <a16:colId xmlns:a16="http://schemas.microsoft.com/office/drawing/2014/main" val="2907203197"/>
                    </a:ext>
                  </a:extLst>
                </a:gridCol>
                <a:gridCol w="1752600">
                  <a:extLst>
                    <a:ext uri="{9D8B030D-6E8A-4147-A177-3AD203B41FA5}">
                      <a16:colId xmlns:a16="http://schemas.microsoft.com/office/drawing/2014/main" val="1706662055"/>
                    </a:ext>
                  </a:extLst>
                </a:gridCol>
                <a:gridCol w="1752600">
                  <a:extLst>
                    <a:ext uri="{9D8B030D-6E8A-4147-A177-3AD203B41FA5}">
                      <a16:colId xmlns:a16="http://schemas.microsoft.com/office/drawing/2014/main" val="867736351"/>
                    </a:ext>
                  </a:extLst>
                </a:gridCol>
                <a:gridCol w="1752600">
                  <a:extLst>
                    <a:ext uri="{9D8B030D-6E8A-4147-A177-3AD203B41FA5}">
                      <a16:colId xmlns:a16="http://schemas.microsoft.com/office/drawing/2014/main" val="1330326900"/>
                    </a:ext>
                  </a:extLst>
                </a:gridCol>
                <a:gridCol w="1752600">
                  <a:extLst>
                    <a:ext uri="{9D8B030D-6E8A-4147-A177-3AD203B41FA5}">
                      <a16:colId xmlns:a16="http://schemas.microsoft.com/office/drawing/2014/main" val="3296585378"/>
                    </a:ext>
                  </a:extLst>
                </a:gridCol>
              </a:tblGrid>
              <a:tr h="320675">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tc gridSpan="2">
                  <a:txBody>
                    <a:bodyPr/>
                    <a:lstStyle/>
                    <a:p>
                      <a:pPr algn="l"/>
                      <a:r>
                        <a:rPr lang="ja-JP" sz="1200" kern="0">
                          <a:effectLst/>
                        </a:rPr>
                        <a:t>非標準化係数</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hMerge="1">
                  <a:txBody>
                    <a:bodyPr/>
                    <a:lstStyle/>
                    <a:p>
                      <a:endParaRPr kumimoji="1" lang="ja-JP" altLang="en-US"/>
                    </a:p>
                  </a:txBody>
                  <a:tcPr/>
                </a:tc>
                <a:tc>
                  <a:txBody>
                    <a:bodyPr/>
                    <a:lstStyle/>
                    <a:p>
                      <a:pPr algn="l"/>
                      <a:r>
                        <a:rPr lang="ja-JP" sz="1200" kern="0">
                          <a:effectLst/>
                        </a:rPr>
                        <a:t>標準化係数</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extLst>
                  <a:ext uri="{0D108BD9-81ED-4DB2-BD59-A6C34878D82A}">
                    <a16:rowId xmlns:a16="http://schemas.microsoft.com/office/drawing/2014/main" val="3722762740"/>
                  </a:ext>
                </a:extLst>
              </a:tr>
              <a:tr h="320675">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tc>
                  <a:txBody>
                    <a:bodyPr/>
                    <a:lstStyle/>
                    <a:p>
                      <a:pPr algn="l"/>
                      <a:r>
                        <a:rPr lang="en-US" sz="1200" kern="0">
                          <a:effectLst/>
                        </a:rPr>
                        <a:t>B</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ja-JP" sz="1200" kern="0">
                          <a:effectLst/>
                        </a:rPr>
                        <a:t>標準誤差</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ja-JP" sz="1200" kern="0">
                          <a:effectLst/>
                        </a:rPr>
                        <a:t>ベータ</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t</a:t>
                      </a:r>
                      <a:r>
                        <a:rPr lang="ja-JP" sz="1200" kern="0">
                          <a:effectLst/>
                        </a:rPr>
                        <a:t>値</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p</a:t>
                      </a:r>
                      <a:r>
                        <a:rPr lang="ja-JP" sz="1200" kern="0">
                          <a:effectLst/>
                        </a:rPr>
                        <a:t>値</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extLst>
                  <a:ext uri="{0D108BD9-81ED-4DB2-BD59-A6C34878D82A}">
                    <a16:rowId xmlns:a16="http://schemas.microsoft.com/office/drawing/2014/main" val="3861832223"/>
                  </a:ext>
                </a:extLst>
              </a:tr>
              <a:tr h="320675">
                <a:tc>
                  <a:txBody>
                    <a:bodyPr/>
                    <a:lstStyle/>
                    <a:p>
                      <a:pPr algn="l"/>
                      <a:r>
                        <a:rPr lang="en-US" sz="1200" kern="0">
                          <a:effectLst/>
                        </a:rPr>
                        <a:t>(</a:t>
                      </a:r>
                      <a:r>
                        <a:rPr lang="ja-JP" sz="1200" kern="0">
                          <a:effectLst/>
                        </a:rPr>
                        <a:t>定数</a:t>
                      </a:r>
                      <a:r>
                        <a:rPr lang="en-US" sz="1200" kern="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3111.234</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497.255</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6.257</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extLst>
                  <a:ext uri="{0D108BD9-81ED-4DB2-BD59-A6C34878D82A}">
                    <a16:rowId xmlns:a16="http://schemas.microsoft.com/office/drawing/2014/main" val="933328175"/>
                  </a:ext>
                </a:extLst>
              </a:tr>
              <a:tr h="320675">
                <a:tc>
                  <a:txBody>
                    <a:bodyPr/>
                    <a:lstStyle/>
                    <a:p>
                      <a:pPr algn="l"/>
                      <a:r>
                        <a:rPr lang="en-US" sz="1200" kern="0">
                          <a:effectLst/>
                        </a:rPr>
                        <a:t>MMP9</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12.954</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18.716</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0.138</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0.692</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0.491</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extLst>
                  <a:ext uri="{0D108BD9-81ED-4DB2-BD59-A6C34878D82A}">
                    <a16:rowId xmlns:a16="http://schemas.microsoft.com/office/drawing/2014/main" val="234657802"/>
                  </a:ext>
                </a:extLst>
              </a:tr>
              <a:tr h="320675">
                <a:tc>
                  <a:txBody>
                    <a:bodyPr/>
                    <a:lstStyle/>
                    <a:p>
                      <a:pPr algn="l"/>
                      <a:r>
                        <a:rPr lang="en-US" sz="1200" kern="0">
                          <a:effectLst/>
                        </a:rPr>
                        <a:t>diagnosis</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-8.859</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120.316</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-0.012</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-0.074</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0.942</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extLst>
                  <a:ext uri="{0D108BD9-81ED-4DB2-BD59-A6C34878D82A}">
                    <a16:rowId xmlns:a16="http://schemas.microsoft.com/office/drawing/2014/main" val="3035127675"/>
                  </a:ext>
                </a:extLst>
              </a:tr>
              <a:tr h="320675">
                <a:tc>
                  <a:txBody>
                    <a:bodyPr/>
                    <a:lstStyle/>
                    <a:p>
                      <a:pPr algn="l"/>
                      <a:r>
                        <a:rPr lang="en-US" sz="1200" kern="0">
                          <a:effectLst/>
                        </a:rPr>
                        <a:t>MMP9*Dx</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-42.497</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22.341</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-0.487</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-1.902</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0.061</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extLst>
                  <a:ext uri="{0D108BD9-81ED-4DB2-BD59-A6C34878D82A}">
                    <a16:rowId xmlns:a16="http://schemas.microsoft.com/office/drawing/2014/main" val="2006088739"/>
                  </a:ext>
                </a:extLst>
              </a:tr>
              <a:tr h="320675">
                <a:tc>
                  <a:txBody>
                    <a:bodyPr/>
                    <a:lstStyle/>
                    <a:p>
                      <a:pPr algn="l"/>
                      <a:r>
                        <a:rPr lang="en-US" sz="1200" kern="0">
                          <a:effectLst/>
                        </a:rPr>
                        <a:t>Age_at_MRI</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-7.047</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3.959</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-0.177</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-1.78</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0.079</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extLst>
                  <a:ext uri="{0D108BD9-81ED-4DB2-BD59-A6C34878D82A}">
                    <a16:rowId xmlns:a16="http://schemas.microsoft.com/office/drawing/2014/main" val="2334111867"/>
                  </a:ext>
                </a:extLst>
              </a:tr>
              <a:tr h="320675">
                <a:tc>
                  <a:txBody>
                    <a:bodyPr/>
                    <a:lstStyle/>
                    <a:p>
                      <a:pPr algn="l"/>
                      <a:r>
                        <a:rPr lang="en-US" sz="1200" kern="0">
                          <a:effectLst/>
                        </a:rPr>
                        <a:t>Sex_M1_F2</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-146.103</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79.299</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-0.207</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-1.842</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0.07</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extLst>
                  <a:ext uri="{0D108BD9-81ED-4DB2-BD59-A6C34878D82A}">
                    <a16:rowId xmlns:a16="http://schemas.microsoft.com/office/drawing/2014/main" val="1140158422"/>
                  </a:ext>
                </a:extLst>
              </a:tr>
              <a:tr h="320675">
                <a:tc>
                  <a:txBody>
                    <a:bodyPr/>
                    <a:lstStyle/>
                    <a:p>
                      <a:pPr algn="l"/>
                      <a:r>
                        <a:rPr lang="en-US" sz="1200" kern="0">
                          <a:effectLst/>
                        </a:rPr>
                        <a:t>ICV</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0.001</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0.503</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4.719</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extLst>
                  <a:ext uri="{0D108BD9-81ED-4DB2-BD59-A6C34878D82A}">
                    <a16:rowId xmlns:a16="http://schemas.microsoft.com/office/drawing/2014/main" val="3757432241"/>
                  </a:ext>
                </a:extLst>
              </a:tr>
              <a:tr h="320675">
                <a:tc>
                  <a:txBody>
                    <a:bodyPr/>
                    <a:lstStyle/>
                    <a:p>
                      <a:pPr algn="l"/>
                      <a:r>
                        <a:rPr lang="ja-JP" sz="1200" kern="0">
                          <a:effectLst/>
                        </a:rPr>
                        <a:t>従属変数</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gridSpan="2">
                  <a:txBody>
                    <a:bodyPr/>
                    <a:lstStyle/>
                    <a:p>
                      <a:pPr algn="l"/>
                      <a:r>
                        <a:rPr lang="en-US" sz="1200" kern="0">
                          <a:effectLst/>
                        </a:rPr>
                        <a:t>Right-Hippocampus</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hMerge="1">
                  <a:txBody>
                    <a:bodyPr/>
                    <a:lstStyle/>
                    <a:p>
                      <a:endParaRPr kumimoji="1" lang="ja-JP" altLang="en-US"/>
                    </a:p>
                  </a:txBody>
                  <a:tcP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extLst>
                  <a:ext uri="{0D108BD9-81ED-4DB2-BD59-A6C34878D82A}">
                    <a16:rowId xmlns:a16="http://schemas.microsoft.com/office/drawing/2014/main" val="3357124197"/>
                  </a:ext>
                </a:extLst>
              </a:tr>
            </a:tbl>
          </a:graphicData>
        </a:graphic>
      </p:graphicFrame>
    </p:spTree>
    <p:extLst>
      <p:ext uri="{BB962C8B-B14F-4D97-AF65-F5344CB8AC3E}">
        <p14:creationId xmlns:p14="http://schemas.microsoft.com/office/powerpoint/2010/main" val="301725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31295AF3-8A08-024C-B53E-A34223AD8E0D}"/>
              </a:ext>
            </a:extLst>
          </p:cNvPr>
          <p:cNvSpPr txBox="1"/>
          <p:nvPr/>
        </p:nvSpPr>
        <p:spPr>
          <a:xfrm>
            <a:off x="590612" y="1346134"/>
            <a:ext cx="10461518" cy="2917722"/>
          </a:xfrm>
          <a:prstGeom prst="rect">
            <a:avLst/>
          </a:prstGeom>
          <a:noFill/>
        </p:spPr>
        <p:txBody>
          <a:bodyPr wrap="none" rtlCol="0">
            <a:spAutoFit/>
          </a:bodyPr>
          <a:lstStyle/>
          <a:p>
            <a:pPr>
              <a:lnSpc>
                <a:spcPct val="90000"/>
              </a:lnSpc>
              <a:spcAft>
                <a:spcPts val="600"/>
              </a:spcAft>
            </a:pPr>
            <a:r>
              <a:rPr lang="en-US" altLang="ja-JP" sz="2400" dirty="0">
                <a:latin typeface="Arial" panose="020B0604020202020204" pitchFamily="34" charset="0"/>
                <a:ea typeface="ＭＳ Ｐゴシック" panose="020B0600070205080204" pitchFamily="34" charset="-128"/>
                <a:cs typeface="Arial" panose="020B0604020202020204" pitchFamily="34" charset="0"/>
              </a:rPr>
              <a:t>Normal physiological processes</a:t>
            </a:r>
          </a:p>
          <a:p>
            <a:pPr>
              <a:lnSpc>
                <a:spcPct val="90000"/>
              </a:lnSpc>
              <a:spcAft>
                <a:spcPts val="600"/>
              </a:spcAft>
            </a:pPr>
            <a:r>
              <a:rPr lang="en-US" altLang="ja-JP" sz="2400" dirty="0">
                <a:latin typeface="Arial" panose="020B0604020202020204" pitchFamily="34" charset="0"/>
                <a:ea typeface="ＭＳ Ｐゴシック" panose="020B0600070205080204" pitchFamily="34" charset="-128"/>
                <a:cs typeface="Arial" panose="020B0604020202020204" pitchFamily="34" charset="0"/>
              </a:rPr>
              <a:t>embryogenesis, reproduction, angiogenesis, osteogenesis, wound healing, </a:t>
            </a:r>
          </a:p>
          <a:p>
            <a:pPr>
              <a:lnSpc>
                <a:spcPct val="90000"/>
              </a:lnSpc>
              <a:spcAft>
                <a:spcPts val="600"/>
              </a:spcAft>
            </a:pPr>
            <a:r>
              <a:rPr lang="en-US" altLang="ja-JP" sz="2400" dirty="0">
                <a:latin typeface="Arial" panose="020B0604020202020204" pitchFamily="34" charset="0"/>
                <a:ea typeface="ＭＳ Ｐゴシック" panose="020B0600070205080204" pitchFamily="34" charset="-128"/>
                <a:cs typeface="Arial" panose="020B0604020202020204" pitchFamily="34" charset="0"/>
              </a:rPr>
              <a:t>cell migration, learning, memory, plasticity</a:t>
            </a:r>
          </a:p>
          <a:p>
            <a:pPr indent="-228600">
              <a:lnSpc>
                <a:spcPct val="90000"/>
              </a:lnSpc>
              <a:spcAft>
                <a:spcPts val="600"/>
              </a:spcAft>
              <a:buFont typeface="Arial" panose="020B0604020202020204" pitchFamily="34" charset="0"/>
              <a:buChar char="•"/>
            </a:pPr>
            <a:endParaRPr lang="en-US" altLang="ja-JP" sz="2400" dirty="0">
              <a:latin typeface="Arial" panose="020B0604020202020204" pitchFamily="34" charset="0"/>
              <a:ea typeface="ＭＳ Ｐゴシック" panose="020B0600070205080204" pitchFamily="34" charset="-128"/>
              <a:cs typeface="Arial" panose="020B0604020202020204" pitchFamily="34" charset="0"/>
            </a:endParaRPr>
          </a:p>
          <a:p>
            <a:pPr>
              <a:lnSpc>
                <a:spcPct val="90000"/>
              </a:lnSpc>
              <a:spcAft>
                <a:spcPts val="600"/>
              </a:spcAft>
            </a:pPr>
            <a:r>
              <a:rPr lang="en-US" altLang="ja-JP" sz="2400" dirty="0">
                <a:latin typeface="Arial" panose="020B0604020202020204" pitchFamily="34" charset="0"/>
                <a:ea typeface="ＭＳ Ｐゴシック" panose="020B0600070205080204" pitchFamily="34" charset="-128"/>
                <a:cs typeface="Arial" panose="020B0604020202020204" pitchFamily="34" charset="0"/>
              </a:rPr>
              <a:t>Pathological processes</a:t>
            </a:r>
          </a:p>
          <a:p>
            <a:pPr>
              <a:lnSpc>
                <a:spcPct val="90000"/>
              </a:lnSpc>
              <a:spcAft>
                <a:spcPts val="600"/>
              </a:spcAft>
            </a:pPr>
            <a:r>
              <a:rPr lang="en-US" altLang="ja-JP" sz="2400" dirty="0">
                <a:latin typeface="Arial" panose="020B0604020202020204" pitchFamily="34" charset="0"/>
                <a:ea typeface="ＭＳ Ｐゴシック" panose="020B0600070205080204" pitchFamily="34" charset="-128"/>
                <a:cs typeface="Arial" panose="020B0604020202020204" pitchFamily="34" charset="0"/>
              </a:rPr>
              <a:t>arthritis, intracerebral hemorrhage, metastasis</a:t>
            </a:r>
          </a:p>
          <a:p>
            <a:endParaRPr kumimoji="1" lang="ja-JP" altLang="en-US" sz="2400">
              <a:latin typeface="Arial" panose="020B0604020202020204" pitchFamily="34" charset="0"/>
              <a:cs typeface="Arial" panose="020B0604020202020204" pitchFamily="34" charset="0"/>
            </a:endParaRPr>
          </a:p>
        </p:txBody>
      </p:sp>
      <p:pic>
        <p:nvPicPr>
          <p:cNvPr id="8" name="コンテンツ プレースホルダー 3">
            <a:extLst>
              <a:ext uri="{FF2B5EF4-FFF2-40B4-BE49-F238E27FC236}">
                <a16:creationId xmlns:a16="http://schemas.microsoft.com/office/drawing/2014/main" id="{7840B669-CA6B-5B4A-9CEE-8EFA06F41AE3}"/>
              </a:ext>
            </a:extLst>
          </p:cNvPr>
          <p:cNvPicPr>
            <a:picLocks noChangeAspect="1"/>
          </p:cNvPicPr>
          <p:nvPr/>
        </p:nvPicPr>
        <p:blipFill rotWithShape="1">
          <a:blip r:embed="rId2"/>
          <a:srcRect b="7408"/>
          <a:stretch/>
        </p:blipFill>
        <p:spPr>
          <a:xfrm>
            <a:off x="6177195" y="3375045"/>
            <a:ext cx="5928307" cy="3334673"/>
          </a:xfrm>
          <a:prstGeom prst="rect">
            <a:avLst/>
          </a:prstGeom>
        </p:spPr>
      </p:pic>
      <p:sp>
        <p:nvSpPr>
          <p:cNvPr id="9" name="角丸四角形 8">
            <a:extLst>
              <a:ext uri="{FF2B5EF4-FFF2-40B4-BE49-F238E27FC236}">
                <a16:creationId xmlns:a16="http://schemas.microsoft.com/office/drawing/2014/main" id="{997FACA6-DEDC-CC47-940B-9ECF682FEC19}"/>
              </a:ext>
            </a:extLst>
          </p:cNvPr>
          <p:cNvSpPr/>
          <p:nvPr/>
        </p:nvSpPr>
        <p:spPr>
          <a:xfrm>
            <a:off x="2577772" y="2145252"/>
            <a:ext cx="3811453" cy="44143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2B52F7A-87E5-9B2F-0CE8-8F01347C8B96}"/>
              </a:ext>
            </a:extLst>
          </p:cNvPr>
          <p:cNvSpPr txBox="1">
            <a:spLocks/>
          </p:cNvSpPr>
          <p:nvPr/>
        </p:nvSpPr>
        <p:spPr>
          <a:xfrm>
            <a:off x="416886" y="-23747"/>
            <a:ext cx="689118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a:latin typeface="Arial" panose="020B0604020202020204" pitchFamily="34" charset="0"/>
                <a:ea typeface="ＭＳ Ｐゴシック" panose="020B0600070205080204" pitchFamily="34" charset="-128"/>
                <a:cs typeface="Arial" panose="020B0604020202020204" pitchFamily="34" charset="0"/>
              </a:rPr>
              <a:t>What is MMP9?</a:t>
            </a:r>
            <a:endParaRPr lang="ja-JP" altLang="en-US" sz="360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01373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1C1B557-FAC1-834C-9B78-00EFCF61F0EC}"/>
              </a:ext>
            </a:extLst>
          </p:cNvPr>
          <p:cNvSpPr/>
          <p:nvPr/>
        </p:nvSpPr>
        <p:spPr>
          <a:xfrm>
            <a:off x="5791767" y="2846184"/>
            <a:ext cx="5895169" cy="1477328"/>
          </a:xfrm>
          <a:prstGeom prst="rect">
            <a:avLst/>
          </a:prstGeom>
        </p:spPr>
        <p:txBody>
          <a:bodyPr wrap="square">
            <a:spAutoFit/>
          </a:bodyPr>
          <a:lstStyle/>
          <a:p>
            <a:r>
              <a:rPr lang="en" altLang="ja-JP" dirty="0">
                <a:latin typeface="Arial" panose="020B0604020202020204" pitchFamily="34" charset="0"/>
                <a:ea typeface="MS PGothic" panose="020B0600070205080204" pitchFamily="34" charset="-128"/>
                <a:cs typeface="Arial" panose="020B0604020202020204" pitchFamily="34" charset="0"/>
              </a:rPr>
              <a:t>ANCOCA (corrected for age and sex)</a:t>
            </a:r>
          </a:p>
          <a:p>
            <a:r>
              <a:rPr lang="en" altLang="ja-JP" dirty="0">
                <a:latin typeface="Arial" panose="020B0604020202020204" pitchFamily="34" charset="0"/>
                <a:ea typeface="MS PGothic" panose="020B0600070205080204" pitchFamily="34" charset="-128"/>
                <a:cs typeface="Arial" panose="020B0604020202020204" pitchFamily="34" charset="0"/>
              </a:rPr>
              <a:t>F = 21.19, p &lt; 0.0001</a:t>
            </a:r>
          </a:p>
          <a:p>
            <a:endParaRPr lang="en" altLang="ja-JP" dirty="0">
              <a:latin typeface="Arial" panose="020B0604020202020204" pitchFamily="34" charset="0"/>
              <a:ea typeface="MS PGothic" panose="020B0600070205080204" pitchFamily="34" charset="-128"/>
              <a:cs typeface="Arial" panose="020B0604020202020204" pitchFamily="34" charset="0"/>
            </a:endParaRPr>
          </a:p>
          <a:p>
            <a:r>
              <a:rPr lang="en" altLang="ja-JP" dirty="0">
                <a:latin typeface="Arial" panose="020B0604020202020204" pitchFamily="34" charset="0"/>
                <a:ea typeface="MS PGothic" panose="020B0600070205080204" pitchFamily="34" charset="-128"/>
                <a:cs typeface="Arial" panose="020B0604020202020204" pitchFamily="34" charset="0"/>
              </a:rPr>
              <a:t>Mann-Whitney U test </a:t>
            </a:r>
          </a:p>
          <a:p>
            <a:r>
              <a:rPr lang="en" altLang="ja-JP" dirty="0">
                <a:latin typeface="Arial" panose="020B0604020202020204" pitchFamily="34" charset="0"/>
                <a:ea typeface="MS PGothic" panose="020B0600070205080204" pitchFamily="34" charset="-128"/>
                <a:cs typeface="Arial" panose="020B0604020202020204" pitchFamily="34" charset="0"/>
              </a:rPr>
              <a:t>U = 188, p &lt; 0.0001</a:t>
            </a:r>
          </a:p>
        </p:txBody>
      </p:sp>
      <p:sp>
        <p:nvSpPr>
          <p:cNvPr id="6" name="タイトル 1">
            <a:extLst>
              <a:ext uri="{FF2B5EF4-FFF2-40B4-BE49-F238E27FC236}">
                <a16:creationId xmlns:a16="http://schemas.microsoft.com/office/drawing/2014/main" id="{CD6FF74C-210C-A740-90C3-0D8FF68DF15A}"/>
              </a:ext>
            </a:extLst>
          </p:cNvPr>
          <p:cNvSpPr txBox="1">
            <a:spLocks/>
          </p:cNvSpPr>
          <p:nvPr/>
        </p:nvSpPr>
        <p:spPr>
          <a:xfrm>
            <a:off x="136635" y="-1112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Arial" panose="020B0604020202020204" pitchFamily="34" charset="0"/>
                <a:ea typeface="MS PGothic" panose="020B0600070205080204" pitchFamily="34" charset="-128"/>
                <a:cs typeface="Arial" panose="020B0604020202020204" pitchFamily="34" charset="0"/>
              </a:rPr>
              <a:t>MMP9 and schizophrenia</a:t>
            </a:r>
            <a:endParaRPr lang="ja-JP" altLang="en-US">
              <a:latin typeface="Arial" panose="020B0604020202020204" pitchFamily="34" charset="0"/>
              <a:ea typeface="MS PGothic" panose="020B0600070205080204" pitchFamily="34" charset="-128"/>
              <a:cs typeface="Arial" panose="020B0604020202020204" pitchFamily="34" charset="0"/>
            </a:endParaRPr>
          </a:p>
        </p:txBody>
      </p:sp>
      <p:sp>
        <p:nvSpPr>
          <p:cNvPr id="7" name="正方形/長方形 6">
            <a:extLst>
              <a:ext uri="{FF2B5EF4-FFF2-40B4-BE49-F238E27FC236}">
                <a16:creationId xmlns:a16="http://schemas.microsoft.com/office/drawing/2014/main" id="{1286C591-76C7-664A-8811-25AC09DE9956}"/>
              </a:ext>
            </a:extLst>
          </p:cNvPr>
          <p:cNvSpPr/>
          <p:nvPr/>
        </p:nvSpPr>
        <p:spPr>
          <a:xfrm>
            <a:off x="504498" y="767321"/>
            <a:ext cx="11550867" cy="1200329"/>
          </a:xfrm>
          <a:prstGeom prst="rect">
            <a:avLst/>
          </a:prstGeom>
        </p:spPr>
        <p:txBody>
          <a:bodyPr wrap="square">
            <a:spAutoFit/>
          </a:bodyPr>
          <a:lstStyle/>
          <a:p>
            <a:r>
              <a:rPr lang="en-US" altLang="ja-JP" sz="2400" dirty="0">
                <a:latin typeface="MS PGothic" panose="020B0600070205080204" pitchFamily="34" charset="-128"/>
                <a:ea typeface="MS PGothic" panose="020B0600070205080204" pitchFamily="34" charset="-128"/>
              </a:rPr>
              <a:t>The association of matrix metalloproteinase 9 with hippocampal volume in schizophrenia: a preliminary MRI study. Johanna Seitz-Holland et al. </a:t>
            </a:r>
            <a:r>
              <a:rPr lang="en-US" altLang="ja-JP" sz="2400" i="1" dirty="0">
                <a:latin typeface="MS PGothic" panose="020B0600070205080204" pitchFamily="34" charset="-128"/>
                <a:ea typeface="MS PGothic" panose="020B0600070205080204" pitchFamily="34" charset="-128"/>
              </a:rPr>
              <a:t>Neuropsychopharmacolog</a:t>
            </a:r>
            <a:r>
              <a:rPr lang="en-US" altLang="ja-JP" sz="2400" dirty="0">
                <a:latin typeface="MS PGothic" panose="020B0600070205080204" pitchFamily="34" charset="-128"/>
                <a:ea typeface="MS PGothic" panose="020B0600070205080204" pitchFamily="34" charset="-128"/>
              </a:rPr>
              <a:t>y (2021) 0:1-7</a:t>
            </a:r>
            <a:endParaRPr lang="ja-JP" altLang="en-US" sz="2400">
              <a:latin typeface="MS PGothic" panose="020B0600070205080204" pitchFamily="34" charset="-128"/>
              <a:ea typeface="MS PGothic" panose="020B0600070205080204" pitchFamily="34" charset="-128"/>
            </a:endParaRPr>
          </a:p>
        </p:txBody>
      </p:sp>
      <p:pic>
        <p:nvPicPr>
          <p:cNvPr id="1025" name="Picture 1" descr="page3image10816976">
            <a:extLst>
              <a:ext uri="{FF2B5EF4-FFF2-40B4-BE49-F238E27FC236}">
                <a16:creationId xmlns:a16="http://schemas.microsoft.com/office/drawing/2014/main" id="{DE50D00C-806B-3541-87DE-C52282438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530" y="1681655"/>
            <a:ext cx="3867808" cy="510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3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page4image10635296">
            <a:extLst>
              <a:ext uri="{FF2B5EF4-FFF2-40B4-BE49-F238E27FC236}">
                <a16:creationId xmlns:a16="http://schemas.microsoft.com/office/drawing/2014/main" id="{0623F5D4-BC1D-9545-B33C-C7DC4FCE4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24" y="1891862"/>
            <a:ext cx="11615351" cy="3871784"/>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1C1B557-FAC1-834C-9B78-00EFCF61F0EC}"/>
              </a:ext>
            </a:extLst>
          </p:cNvPr>
          <p:cNvSpPr/>
          <p:nvPr/>
        </p:nvSpPr>
        <p:spPr>
          <a:xfrm>
            <a:off x="580342" y="5920430"/>
            <a:ext cx="11399177" cy="646331"/>
          </a:xfrm>
          <a:prstGeom prst="rect">
            <a:avLst/>
          </a:prstGeom>
        </p:spPr>
        <p:txBody>
          <a:bodyPr wrap="square">
            <a:spAutoFit/>
          </a:bodyPr>
          <a:lstStyle/>
          <a:p>
            <a:r>
              <a:rPr lang="en-US" altLang="ja-JP" dirty="0">
                <a:latin typeface="MS PGothic" panose="020B0600070205080204" pitchFamily="34" charset="-128"/>
                <a:ea typeface="MS PGothic" panose="020B0600070205080204" pitchFamily="34" charset="-128"/>
              </a:rPr>
              <a:t>Both side of hippocampal volumes are negatively corelated with plasma MMP9 concentration in schizophrenia.</a:t>
            </a:r>
          </a:p>
          <a:p>
            <a:r>
              <a:rPr lang="en-US" altLang="ja-JP" dirty="0">
                <a:latin typeface="MS PGothic" panose="020B0600070205080204" pitchFamily="34" charset="-128"/>
                <a:ea typeface="MS PGothic" panose="020B0600070205080204" pitchFamily="34" charset="-128"/>
              </a:rPr>
              <a:t>Left </a:t>
            </a:r>
            <a:r>
              <a:rPr lang="en" altLang="ja-JP" dirty="0">
                <a:latin typeface="MS PGothic" panose="020B0600070205080204" pitchFamily="34" charset="-128"/>
                <a:ea typeface="MS PGothic" panose="020B0600070205080204" pitchFamily="34" charset="-128"/>
              </a:rPr>
              <a:t>(R = −0.39, p = 0.034) , Right (R = −0.37, p = 0.046) </a:t>
            </a:r>
          </a:p>
        </p:txBody>
      </p:sp>
      <p:sp>
        <p:nvSpPr>
          <p:cNvPr id="7" name="正方形/長方形 6">
            <a:extLst>
              <a:ext uri="{FF2B5EF4-FFF2-40B4-BE49-F238E27FC236}">
                <a16:creationId xmlns:a16="http://schemas.microsoft.com/office/drawing/2014/main" id="{1286C591-76C7-664A-8811-25AC09DE9956}"/>
              </a:ext>
            </a:extLst>
          </p:cNvPr>
          <p:cNvSpPr/>
          <p:nvPr/>
        </p:nvSpPr>
        <p:spPr>
          <a:xfrm>
            <a:off x="504498" y="767321"/>
            <a:ext cx="11550867" cy="1200329"/>
          </a:xfrm>
          <a:prstGeom prst="rect">
            <a:avLst/>
          </a:prstGeom>
        </p:spPr>
        <p:txBody>
          <a:bodyPr wrap="square">
            <a:spAutoFit/>
          </a:bodyPr>
          <a:lstStyle/>
          <a:p>
            <a:r>
              <a:rPr lang="en-US" altLang="ja-JP" sz="2400" dirty="0">
                <a:latin typeface="MS PGothic" panose="020B0600070205080204" pitchFamily="34" charset="-128"/>
                <a:ea typeface="MS PGothic" panose="020B0600070205080204" pitchFamily="34" charset="-128"/>
              </a:rPr>
              <a:t>The association of matrix metalloproteinase 9 with hippocampal volume in schizophrenia: a preliminary MRI study. Johanna Seitz-Holland et al. </a:t>
            </a:r>
            <a:r>
              <a:rPr lang="en-US" altLang="ja-JP" sz="2400" i="1" dirty="0">
                <a:latin typeface="MS PGothic" panose="020B0600070205080204" pitchFamily="34" charset="-128"/>
                <a:ea typeface="MS PGothic" panose="020B0600070205080204" pitchFamily="34" charset="-128"/>
              </a:rPr>
              <a:t>Neuropsychopharmacolog</a:t>
            </a:r>
            <a:r>
              <a:rPr lang="en-US" altLang="ja-JP" sz="2400" dirty="0">
                <a:latin typeface="MS PGothic" panose="020B0600070205080204" pitchFamily="34" charset="-128"/>
                <a:ea typeface="MS PGothic" panose="020B0600070205080204" pitchFamily="34" charset="-128"/>
              </a:rPr>
              <a:t>y (2021) 0:1-7</a:t>
            </a:r>
            <a:endParaRPr lang="ja-JP" altLang="en-US" sz="2400">
              <a:latin typeface="MS PGothic" panose="020B0600070205080204" pitchFamily="34" charset="-128"/>
              <a:ea typeface="MS PGothic" panose="020B0600070205080204" pitchFamily="34" charset="-128"/>
            </a:endParaRPr>
          </a:p>
        </p:txBody>
      </p:sp>
      <p:sp>
        <p:nvSpPr>
          <p:cNvPr id="2" name="タイトル 1">
            <a:extLst>
              <a:ext uri="{FF2B5EF4-FFF2-40B4-BE49-F238E27FC236}">
                <a16:creationId xmlns:a16="http://schemas.microsoft.com/office/drawing/2014/main" id="{32C1753D-F69D-F361-555F-893436D7E7EF}"/>
              </a:ext>
            </a:extLst>
          </p:cNvPr>
          <p:cNvSpPr txBox="1">
            <a:spLocks/>
          </p:cNvSpPr>
          <p:nvPr/>
        </p:nvSpPr>
        <p:spPr>
          <a:xfrm>
            <a:off x="136635" y="-1112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Arial" panose="020B0604020202020204" pitchFamily="34" charset="0"/>
                <a:ea typeface="MS PGothic" panose="020B0600070205080204" pitchFamily="34" charset="-128"/>
                <a:cs typeface="Arial" panose="020B0604020202020204" pitchFamily="34" charset="0"/>
              </a:rPr>
              <a:t>MMP9 and schizophrenia</a:t>
            </a:r>
            <a:endParaRPr lang="ja-JP" altLang="en-US">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148982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51C4F6-9674-6343-8169-C80097705573}"/>
              </a:ext>
            </a:extLst>
          </p:cNvPr>
          <p:cNvSpPr>
            <a:spLocks noGrp="1"/>
          </p:cNvSpPr>
          <p:nvPr>
            <p:ph idx="1"/>
          </p:nvPr>
        </p:nvSpPr>
        <p:spPr>
          <a:xfrm>
            <a:off x="835108" y="824015"/>
            <a:ext cx="10966624" cy="802894"/>
          </a:xfrm>
        </p:spPr>
        <p:txBody>
          <a:bodyPr>
            <a:normAutofit/>
          </a:bodyPr>
          <a:lstStyle/>
          <a:p>
            <a:pPr marL="0" indent="0">
              <a:buNone/>
            </a:pPr>
            <a:r>
              <a:rPr lang="en-US" altLang="ja-JP" sz="2400" dirty="0">
                <a:latin typeface="Arial" panose="020B0604020202020204" pitchFamily="34" charset="0"/>
                <a:ea typeface="MS PGothic" panose="020B0600070205080204" pitchFamily="34" charset="-128"/>
                <a:cs typeface="Arial" panose="020B0604020202020204" pitchFamily="34" charset="0"/>
              </a:rPr>
              <a:t>It remains to be elucidated whether activated type of plasma </a:t>
            </a:r>
            <a:r>
              <a:rPr lang="en" altLang="ja-JP" sz="2400" dirty="0">
                <a:latin typeface="Arial" panose="020B0604020202020204" pitchFamily="34" charset="0"/>
                <a:ea typeface="MS PGothic" panose="020B0600070205080204" pitchFamily="34" charset="-128"/>
                <a:cs typeface="Arial" panose="020B0604020202020204" pitchFamily="34" charset="0"/>
              </a:rPr>
              <a:t>MMP9 and volumes of </a:t>
            </a:r>
            <a:r>
              <a:rPr lang="en-US" altLang="ja-JP" sz="2400" dirty="0">
                <a:latin typeface="Arial" panose="020B0604020202020204" pitchFamily="34" charset="0"/>
                <a:ea typeface="MS PGothic" panose="020B0600070205080204" pitchFamily="34" charset="-128"/>
                <a:cs typeface="Arial" panose="020B0604020202020204" pitchFamily="34" charset="0"/>
              </a:rPr>
              <a:t>subcortical regions including hippocampus are related.</a:t>
            </a:r>
            <a:endParaRPr lang="en" altLang="ja-JP" sz="2400" dirty="0">
              <a:latin typeface="Arial" panose="020B0604020202020204" pitchFamily="34" charset="0"/>
              <a:ea typeface="MS PGothic" panose="020B0600070205080204" pitchFamily="34" charset="-128"/>
              <a:cs typeface="Arial" panose="020B0604020202020204" pitchFamily="34" charset="0"/>
            </a:endParaRPr>
          </a:p>
          <a:p>
            <a:pPr marL="0" indent="0">
              <a:buNone/>
            </a:pPr>
            <a:endParaRPr kumimoji="1" lang="ja-JP" altLang="en-US" sz="2400">
              <a:latin typeface="Arial" panose="020B0604020202020204" pitchFamily="34" charset="0"/>
              <a:ea typeface="MS PGothic" panose="020B0600070205080204" pitchFamily="34" charset="-128"/>
              <a:cs typeface="Arial" panose="020B0604020202020204" pitchFamily="34" charset="0"/>
            </a:endParaRPr>
          </a:p>
        </p:txBody>
      </p:sp>
      <p:sp>
        <p:nvSpPr>
          <p:cNvPr id="6" name="タイトル 1">
            <a:extLst>
              <a:ext uri="{FF2B5EF4-FFF2-40B4-BE49-F238E27FC236}">
                <a16:creationId xmlns:a16="http://schemas.microsoft.com/office/drawing/2014/main" id="{AB86251D-ACD5-7748-AF1E-14C93056DEF5}"/>
              </a:ext>
            </a:extLst>
          </p:cNvPr>
          <p:cNvSpPr txBox="1">
            <a:spLocks/>
          </p:cNvSpPr>
          <p:nvPr/>
        </p:nvSpPr>
        <p:spPr>
          <a:xfrm>
            <a:off x="136635" y="-1853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Arial" panose="020B0604020202020204" pitchFamily="34" charset="0"/>
                <a:ea typeface="MS PGothic" panose="020B0600070205080204" pitchFamily="34" charset="-128"/>
                <a:cs typeface="Arial" panose="020B0604020202020204" pitchFamily="34" charset="0"/>
              </a:rPr>
              <a:t>Materials and Methods</a:t>
            </a:r>
            <a:endParaRPr lang="ja-JP" altLang="en-US">
              <a:latin typeface="Arial" panose="020B0604020202020204" pitchFamily="34" charset="0"/>
              <a:ea typeface="MS PGothic" panose="020B0600070205080204" pitchFamily="34" charset="-128"/>
              <a:cs typeface="Arial" panose="020B0604020202020204" pitchFamily="34" charset="0"/>
            </a:endParaRPr>
          </a:p>
        </p:txBody>
      </p:sp>
      <p:sp>
        <p:nvSpPr>
          <p:cNvPr id="2" name="正方形/長方形 1">
            <a:extLst>
              <a:ext uri="{FF2B5EF4-FFF2-40B4-BE49-F238E27FC236}">
                <a16:creationId xmlns:a16="http://schemas.microsoft.com/office/drawing/2014/main" id="{9DF1605E-EA5D-344E-A703-F48A52BF1770}"/>
              </a:ext>
            </a:extLst>
          </p:cNvPr>
          <p:cNvSpPr/>
          <p:nvPr/>
        </p:nvSpPr>
        <p:spPr>
          <a:xfrm>
            <a:off x="1701896" y="1848243"/>
            <a:ext cx="9301655" cy="1569660"/>
          </a:xfrm>
          <a:prstGeom prst="rect">
            <a:avLst/>
          </a:prstGeom>
        </p:spPr>
        <p:txBody>
          <a:bodyPr wrap="square">
            <a:spAutoFit/>
          </a:bodyPr>
          <a:lstStyle/>
          <a:p>
            <a:r>
              <a:rPr lang="en-US" altLang="ja-JP" sz="2400" dirty="0">
                <a:latin typeface="Arial" panose="020B0604020202020204" pitchFamily="34" charset="0"/>
                <a:ea typeface="MS PGothic" panose="020B0600070205080204" pitchFamily="34" charset="-128"/>
                <a:cs typeface="Arial" panose="020B0604020202020204" pitchFamily="34" charset="0"/>
              </a:rPr>
              <a:t>Question:</a:t>
            </a:r>
          </a:p>
          <a:p>
            <a:r>
              <a:rPr lang="ja-JP" altLang="en-US" sz="2400">
                <a:latin typeface="Arial" panose="020B0604020202020204" pitchFamily="34" charset="0"/>
                <a:ea typeface="MS PGothic" panose="020B0600070205080204" pitchFamily="34" charset="-128"/>
                <a:cs typeface="Arial" panose="020B0604020202020204" pitchFamily="34" charset="0"/>
              </a:rPr>
              <a:t>（</a:t>
            </a:r>
            <a:r>
              <a:rPr lang="en-US" altLang="ja-JP" sz="2400" dirty="0">
                <a:latin typeface="Arial" panose="020B0604020202020204" pitchFamily="34" charset="0"/>
                <a:ea typeface="MS PGothic" panose="020B0600070205080204" pitchFamily="34" charset="-128"/>
                <a:cs typeface="Arial" panose="020B0604020202020204" pitchFamily="34" charset="0"/>
              </a:rPr>
              <a:t>Schizophrenia, healthy control</a:t>
            </a:r>
            <a:r>
              <a:rPr lang="ja-JP" altLang="en-US" sz="2400">
                <a:latin typeface="Arial" panose="020B0604020202020204" pitchFamily="34" charset="0"/>
                <a:ea typeface="MS PGothic" panose="020B0600070205080204" pitchFamily="34" charset="-128"/>
                <a:cs typeface="Arial" panose="020B0604020202020204" pitchFamily="34" charset="0"/>
              </a:rPr>
              <a:t>）</a:t>
            </a:r>
            <a:endParaRPr lang="en-US" altLang="ja-JP" sz="2400" dirty="0">
              <a:latin typeface="Arial" panose="020B0604020202020204" pitchFamily="34" charset="0"/>
              <a:ea typeface="MS PGothic" panose="020B0600070205080204" pitchFamily="34" charset="-128"/>
              <a:cs typeface="Arial" panose="020B0604020202020204" pitchFamily="34" charset="0"/>
            </a:endParaRPr>
          </a:p>
          <a:p>
            <a:r>
              <a:rPr lang="en-US" altLang="ja-JP" sz="2400" dirty="0">
                <a:latin typeface="Arial" panose="020B0604020202020204" pitchFamily="34" charset="0"/>
                <a:ea typeface="MS PGothic" panose="020B0600070205080204" pitchFamily="34" charset="-128"/>
                <a:cs typeface="Arial" panose="020B0604020202020204" pitchFamily="34" charset="0"/>
              </a:rPr>
              <a:t>Whether activated plasma MMP9 and volumes of subcortical regions are related or not?</a:t>
            </a:r>
          </a:p>
        </p:txBody>
      </p:sp>
      <p:sp>
        <p:nvSpPr>
          <p:cNvPr id="4" name="正方形/長方形 3">
            <a:extLst>
              <a:ext uri="{FF2B5EF4-FFF2-40B4-BE49-F238E27FC236}">
                <a16:creationId xmlns:a16="http://schemas.microsoft.com/office/drawing/2014/main" id="{D798B366-00E9-AA44-8A4B-D0040665E197}"/>
              </a:ext>
            </a:extLst>
          </p:cNvPr>
          <p:cNvSpPr/>
          <p:nvPr/>
        </p:nvSpPr>
        <p:spPr>
          <a:xfrm>
            <a:off x="1303658" y="4446155"/>
            <a:ext cx="9584683" cy="830997"/>
          </a:xfrm>
          <a:prstGeom prst="rect">
            <a:avLst/>
          </a:prstGeom>
        </p:spPr>
        <p:txBody>
          <a:bodyPr wrap="square">
            <a:spAutoFit/>
          </a:bodyPr>
          <a:lstStyle/>
          <a:p>
            <a:r>
              <a:rPr lang="en-US" altLang="ja-JP" sz="2400" dirty="0">
                <a:latin typeface="Arial" panose="020B0604020202020204" pitchFamily="34" charset="0"/>
                <a:ea typeface="MS PGothic" panose="020B0600070205080204" pitchFamily="34" charset="-128"/>
                <a:cs typeface="Arial" panose="020B0604020202020204" pitchFamily="34" charset="0"/>
              </a:rPr>
              <a:t>Analyzed using activated plasma MMP9 and volumes of subcortical regions measuring with </a:t>
            </a:r>
            <a:r>
              <a:rPr lang="en-US" altLang="ja-JP" sz="2400" dirty="0" err="1">
                <a:latin typeface="Arial" panose="020B0604020202020204" pitchFamily="34" charset="0"/>
                <a:ea typeface="MS PGothic" panose="020B0600070205080204" pitchFamily="34" charset="-128"/>
                <a:cs typeface="Arial" panose="020B0604020202020204" pitchFamily="34" charset="0"/>
              </a:rPr>
              <a:t>FreeSurfer</a:t>
            </a:r>
            <a:r>
              <a:rPr lang="en-US" altLang="ja-JP" sz="2400" dirty="0">
                <a:latin typeface="Arial" panose="020B0604020202020204" pitchFamily="34" charset="0"/>
                <a:ea typeface="MS PGothic" panose="020B0600070205080204" pitchFamily="34" charset="-128"/>
                <a:cs typeface="Arial" panose="020B0604020202020204" pitchFamily="34" charset="0"/>
              </a:rPr>
              <a:t>.</a:t>
            </a:r>
          </a:p>
        </p:txBody>
      </p:sp>
      <p:sp>
        <p:nvSpPr>
          <p:cNvPr id="7" name="下矢印 6">
            <a:extLst>
              <a:ext uri="{FF2B5EF4-FFF2-40B4-BE49-F238E27FC236}">
                <a16:creationId xmlns:a16="http://schemas.microsoft.com/office/drawing/2014/main" id="{4839452D-492D-6549-8CA7-9AF8495E4D64}"/>
              </a:ext>
            </a:extLst>
          </p:cNvPr>
          <p:cNvSpPr/>
          <p:nvPr/>
        </p:nvSpPr>
        <p:spPr>
          <a:xfrm>
            <a:off x="5394435" y="3522078"/>
            <a:ext cx="444843" cy="753762"/>
          </a:xfrm>
          <a:prstGeom prst="downArrow">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spTree>
    <p:extLst>
      <p:ext uri="{BB962C8B-B14F-4D97-AF65-F5344CB8AC3E}">
        <p14:creationId xmlns:p14="http://schemas.microsoft.com/office/powerpoint/2010/main" val="293486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6FD7D594-D2A3-2949-8F13-16CD1BB2BD93}"/>
              </a:ext>
            </a:extLst>
          </p:cNvPr>
          <p:cNvGraphicFramePr>
            <a:graphicFrameLocks noGrp="1"/>
          </p:cNvGraphicFramePr>
          <p:nvPr/>
        </p:nvGraphicFramePr>
        <p:xfrm>
          <a:off x="838200" y="1092092"/>
          <a:ext cx="10515600" cy="2565400"/>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4274160305"/>
                    </a:ext>
                  </a:extLst>
                </a:gridCol>
                <a:gridCol w="2628900">
                  <a:extLst>
                    <a:ext uri="{9D8B030D-6E8A-4147-A177-3AD203B41FA5}">
                      <a16:colId xmlns:a16="http://schemas.microsoft.com/office/drawing/2014/main" val="2054125473"/>
                    </a:ext>
                  </a:extLst>
                </a:gridCol>
                <a:gridCol w="2628900">
                  <a:extLst>
                    <a:ext uri="{9D8B030D-6E8A-4147-A177-3AD203B41FA5}">
                      <a16:colId xmlns:a16="http://schemas.microsoft.com/office/drawing/2014/main" val="1516585499"/>
                    </a:ext>
                  </a:extLst>
                </a:gridCol>
                <a:gridCol w="2628900">
                  <a:extLst>
                    <a:ext uri="{9D8B030D-6E8A-4147-A177-3AD203B41FA5}">
                      <a16:colId xmlns:a16="http://schemas.microsoft.com/office/drawing/2014/main" val="3571516758"/>
                    </a:ext>
                  </a:extLst>
                </a:gridCol>
              </a:tblGrid>
              <a:tr h="320675">
                <a:tc>
                  <a:txBody>
                    <a:bodyPr/>
                    <a:lstStyle/>
                    <a:p>
                      <a:pPr algn="l"/>
                      <a:r>
                        <a:rPr lang="en-US" sz="1200" kern="0">
                          <a:effectLst/>
                        </a:rPr>
                        <a:t>Demographics</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extLst>
                  <a:ext uri="{0D108BD9-81ED-4DB2-BD59-A6C34878D82A}">
                    <a16:rowId xmlns:a16="http://schemas.microsoft.com/office/drawing/2014/main" val="3304427511"/>
                  </a:ext>
                </a:extLst>
              </a:tr>
              <a:tr h="320675">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tc>
                  <a:txBody>
                    <a:bodyPr/>
                    <a:lstStyle/>
                    <a:p>
                      <a:pPr algn="l"/>
                      <a:r>
                        <a:rPr lang="en-US" sz="1200" kern="0">
                          <a:effectLst/>
                        </a:rPr>
                        <a:t>Healthy individuals</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Individuals with schizophrenia</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Test-statistic</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extLst>
                  <a:ext uri="{0D108BD9-81ED-4DB2-BD59-A6C34878D82A}">
                    <a16:rowId xmlns:a16="http://schemas.microsoft.com/office/drawing/2014/main" val="1301016508"/>
                  </a:ext>
                </a:extLst>
              </a:tr>
              <a:tr h="320675">
                <a:tc>
                  <a:txBody>
                    <a:bodyPr/>
                    <a:lstStyle/>
                    <a:p>
                      <a:pPr algn="l"/>
                      <a:r>
                        <a:rPr lang="en-US" sz="1200" kern="0">
                          <a:effectLst/>
                        </a:rPr>
                        <a:t>Number of participants</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50</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28</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extLst>
                  <a:ext uri="{0D108BD9-81ED-4DB2-BD59-A6C34878D82A}">
                    <a16:rowId xmlns:a16="http://schemas.microsoft.com/office/drawing/2014/main" val="2819526677"/>
                  </a:ext>
                </a:extLst>
              </a:tr>
              <a:tr h="320675">
                <a:tc>
                  <a:txBody>
                    <a:bodyPr/>
                    <a:lstStyle/>
                    <a:p>
                      <a:pPr algn="l"/>
                      <a:r>
                        <a:rPr lang="en-US" sz="1200" kern="0">
                          <a:effectLst/>
                        </a:rPr>
                        <a:t>Age in years (mean ± std)</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37.42 ± 7.69</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29.79 ± 8.85</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T=-3.98, df=76, p=0000155</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extLst>
                  <a:ext uri="{0D108BD9-81ED-4DB2-BD59-A6C34878D82A}">
                    <a16:rowId xmlns:a16="http://schemas.microsoft.com/office/drawing/2014/main" val="702653219"/>
                  </a:ext>
                </a:extLst>
              </a:tr>
              <a:tr h="320675">
                <a:tc>
                  <a:txBody>
                    <a:bodyPr/>
                    <a:lstStyle/>
                    <a:p>
                      <a:pPr algn="l"/>
                      <a:r>
                        <a:rPr lang="en-US" sz="1200" kern="0">
                          <a:effectLst/>
                        </a:rPr>
                        <a:t>Sex</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male = 17, female = 33</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male = 18, female = 10</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X2=6.66, df=1, p=0.017</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extLst>
                  <a:ext uri="{0D108BD9-81ED-4DB2-BD59-A6C34878D82A}">
                    <a16:rowId xmlns:a16="http://schemas.microsoft.com/office/drawing/2014/main" val="920407835"/>
                  </a:ext>
                </a:extLst>
              </a:tr>
              <a:tr h="320675">
                <a:tc>
                  <a:txBody>
                    <a:bodyPr/>
                    <a:lstStyle/>
                    <a:p>
                      <a:pPr algn="l"/>
                      <a:r>
                        <a:rPr lang="en-US" sz="1200" kern="0">
                          <a:effectLst/>
                        </a:rPr>
                        <a:t>MMP9</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2.48 ± 2.19</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5.87 ± 4.89</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extLst>
                  <a:ext uri="{0D108BD9-81ED-4DB2-BD59-A6C34878D82A}">
                    <a16:rowId xmlns:a16="http://schemas.microsoft.com/office/drawing/2014/main" val="2948227068"/>
                  </a:ext>
                </a:extLst>
              </a:tr>
              <a:tr h="320675">
                <a:tc>
                  <a:txBody>
                    <a:bodyPr/>
                    <a:lstStyle/>
                    <a:p>
                      <a:pPr algn="l"/>
                      <a:r>
                        <a:rPr lang="en-US" sz="1200" kern="0">
                          <a:effectLst/>
                        </a:rPr>
                        <a:t>Duration of education</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15.56 ± 2.25</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13.64 ± 2.51</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T=-3.46, df=76, p=0.000889</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extLst>
                  <a:ext uri="{0D108BD9-81ED-4DB2-BD59-A6C34878D82A}">
                    <a16:rowId xmlns:a16="http://schemas.microsoft.com/office/drawing/2014/main" val="3201853049"/>
                  </a:ext>
                </a:extLst>
              </a:tr>
              <a:tr h="320675">
                <a:tc>
                  <a:txBody>
                    <a:bodyPr/>
                    <a:lstStyle/>
                    <a:p>
                      <a:pPr algn="l"/>
                      <a:r>
                        <a:rPr lang="en-US" sz="1200" kern="0">
                          <a:effectLst/>
                        </a:rPr>
                        <a:t>Chlorpromazine equivalent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r"/>
                      <a:r>
                        <a:rPr lang="en-US" sz="1200" kern="0">
                          <a:effectLst/>
                        </a:rPr>
                        <a:t>0</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pPr algn="l"/>
                      <a:r>
                        <a:rPr lang="en-US" sz="1200" kern="0">
                          <a:effectLst/>
                        </a:rPr>
                        <a:t>598.99 ± 401.47</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12700" marR="12700" marT="12700" marB="63500" anchor="ctr"/>
                </a:tc>
                <a:tc>
                  <a:txBody>
                    <a:bodyPr/>
                    <a:lstStyle/>
                    <a:p>
                      <a:endParaRPr lang="ja-JP" sz="1050" kern="100">
                        <a:effectLst/>
                        <a:latin typeface="游明朝" panose="02020400000000000000" pitchFamily="18" charset="-128"/>
                        <a:ea typeface="游明朝" panose="02020400000000000000" pitchFamily="18" charset="-128"/>
                      </a:endParaRPr>
                    </a:p>
                  </a:txBody>
                  <a:tcPr marL="12700" marR="12700" marT="12700" marB="63500" anchor="ctr"/>
                </a:tc>
                <a:extLst>
                  <a:ext uri="{0D108BD9-81ED-4DB2-BD59-A6C34878D82A}">
                    <a16:rowId xmlns:a16="http://schemas.microsoft.com/office/drawing/2014/main" val="1679795676"/>
                  </a:ext>
                </a:extLst>
              </a:tr>
            </a:tbl>
          </a:graphicData>
        </a:graphic>
      </p:graphicFrame>
      <p:sp>
        <p:nvSpPr>
          <p:cNvPr id="9" name="正方形/長方形 8">
            <a:extLst>
              <a:ext uri="{FF2B5EF4-FFF2-40B4-BE49-F238E27FC236}">
                <a16:creationId xmlns:a16="http://schemas.microsoft.com/office/drawing/2014/main" id="{1F35592D-BAA4-7241-BB4F-950E4A4DEEC7}"/>
              </a:ext>
            </a:extLst>
          </p:cNvPr>
          <p:cNvSpPr/>
          <p:nvPr/>
        </p:nvSpPr>
        <p:spPr>
          <a:xfrm>
            <a:off x="681801" y="178124"/>
            <a:ext cx="1069524" cy="369332"/>
          </a:xfrm>
          <a:prstGeom prst="rect">
            <a:avLst/>
          </a:prstGeom>
        </p:spPr>
        <p:txBody>
          <a:bodyPr wrap="none">
            <a:spAutoFit/>
          </a:bodyPr>
          <a:lstStyle/>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Subjects</a:t>
            </a:r>
            <a:endParaRPr lang="ja-JP" altLang="ja-JP" kern="100">
              <a:latin typeface="Arial" panose="020B0604020202020204" pitchFamily="34" charset="0"/>
              <a:ea typeface="游明朝" panose="02020400000000000000" pitchFamily="18" charset="-128"/>
              <a:cs typeface="Arial" panose="020B0604020202020204" pitchFamily="34" charset="0"/>
            </a:endParaRPr>
          </a:p>
        </p:txBody>
      </p:sp>
      <p:sp>
        <p:nvSpPr>
          <p:cNvPr id="10" name="正方形/長方形 9">
            <a:extLst>
              <a:ext uri="{FF2B5EF4-FFF2-40B4-BE49-F238E27FC236}">
                <a16:creationId xmlns:a16="http://schemas.microsoft.com/office/drawing/2014/main" id="{1F821D7D-59C2-1842-82D1-385778E6F084}"/>
              </a:ext>
            </a:extLst>
          </p:cNvPr>
          <p:cNvSpPr/>
          <p:nvPr/>
        </p:nvSpPr>
        <p:spPr>
          <a:xfrm>
            <a:off x="733097" y="635108"/>
            <a:ext cx="8898924" cy="369332"/>
          </a:xfrm>
          <a:prstGeom prst="rect">
            <a:avLst/>
          </a:prstGeom>
        </p:spPr>
        <p:txBody>
          <a:bodyPr wrap="square">
            <a:spAutoFit/>
          </a:bodyPr>
          <a:lstStyle/>
          <a:p>
            <a:pPr lvl="0" eaLnBrk="0" fontAlgn="base" hangingPunct="0">
              <a:spcBef>
                <a:spcPct val="0"/>
              </a:spcBef>
              <a:spcAft>
                <a:spcPct val="0"/>
              </a:spcAft>
            </a:pPr>
            <a:r>
              <a:rPr kumimoji="0" lang="ja-JP" altLang="ja-JP">
                <a:solidFill>
                  <a:srgbClr val="000000"/>
                </a:solidFill>
                <a:latin typeface="Arial" panose="020B0604020202020204" pitchFamily="34" charset="0"/>
                <a:ea typeface="ＭＳ Ｐゴシック" panose="020B0600070205080204" pitchFamily="34" charset="-128"/>
                <a:cs typeface="Arial" panose="020B0604020202020204" pitchFamily="34" charset="0"/>
              </a:rPr>
              <a:t>Demographics (</a:t>
            </a:r>
            <a:r>
              <a:rPr kumimoji="0" lang="en-US" altLang="ja-JP"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Healthy individuals </a:t>
            </a:r>
            <a:r>
              <a:rPr kumimoji="0" lang="ja-JP" altLang="ja-JP">
                <a:solidFill>
                  <a:srgbClr val="000000"/>
                </a:solidFill>
                <a:latin typeface="Arial" panose="020B0604020202020204" pitchFamily="34" charset="0"/>
                <a:ea typeface="ＭＳ Ｐゴシック" panose="020B0600070205080204" pitchFamily="34" charset="-128"/>
                <a:cs typeface="Arial" panose="020B0604020202020204" pitchFamily="34" charset="0"/>
              </a:rPr>
              <a:t>and Individuals with schizophrenia)</a:t>
            </a:r>
            <a:endParaRPr kumimoji="0" lang="ja-JP" altLang="ja-JP" sz="105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259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2FCD44F-4157-5A45-A577-1AA56EA9A7B9}"/>
              </a:ext>
            </a:extLst>
          </p:cNvPr>
          <p:cNvSpPr>
            <a:spLocks noChangeArrowheads="1"/>
          </p:cNvSpPr>
          <p:nvPr/>
        </p:nvSpPr>
        <p:spPr bwMode="auto">
          <a:xfrm>
            <a:off x="1853514" y="1463760"/>
            <a:ext cx="1825427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pic>
        <p:nvPicPr>
          <p:cNvPr id="2049" name="図 19" descr="グラフ, 箱ひげ図&#10;&#10;自動的に生成された説明">
            <a:extLst>
              <a:ext uri="{FF2B5EF4-FFF2-40B4-BE49-F238E27FC236}">
                <a16:creationId xmlns:a16="http://schemas.microsoft.com/office/drawing/2014/main" id="{CC3F24A2-6239-6443-B53F-359EB299652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339651" y="1917869"/>
            <a:ext cx="6700177" cy="4020106"/>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97C5F90E-BA75-504D-991E-3146D69BA214}"/>
              </a:ext>
            </a:extLst>
          </p:cNvPr>
          <p:cNvSpPr/>
          <p:nvPr/>
        </p:nvSpPr>
        <p:spPr>
          <a:xfrm>
            <a:off x="551935" y="178654"/>
            <a:ext cx="10927491" cy="830997"/>
          </a:xfrm>
          <a:prstGeom prst="rect">
            <a:avLst/>
          </a:prstGeom>
        </p:spPr>
        <p:txBody>
          <a:bodyPr wrap="square">
            <a:spAutoFit/>
          </a:bodyPr>
          <a:lstStyle/>
          <a:p>
            <a:r>
              <a:rPr lang="en-US" altLang="ja-JP" sz="2400" kern="0" dirty="0">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Group comparison of activated plasma MMP9 values in healthy controls and schizophrenia</a:t>
            </a:r>
            <a:endParaRPr lang="ja-JP" altLang="ja-JP" kern="100">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正方形/長方形 1">
            <a:extLst>
              <a:ext uri="{FF2B5EF4-FFF2-40B4-BE49-F238E27FC236}">
                <a16:creationId xmlns:a16="http://schemas.microsoft.com/office/drawing/2014/main" id="{9788CE79-057B-A3A9-7A4F-7C1E86A0E895}"/>
              </a:ext>
            </a:extLst>
          </p:cNvPr>
          <p:cNvSpPr/>
          <p:nvPr/>
        </p:nvSpPr>
        <p:spPr>
          <a:xfrm>
            <a:off x="907622" y="1009651"/>
            <a:ext cx="10073029" cy="923330"/>
          </a:xfrm>
          <a:prstGeom prst="rect">
            <a:avLst/>
          </a:prstGeom>
        </p:spPr>
        <p:txBody>
          <a:bodyPr wrap="square">
            <a:spAutoFit/>
          </a:bodyPr>
          <a:lstStyle/>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Multiple regression analysis was conducted with active MMP9 levels of each group as the objective variable, diagnosis as the explanatory variable, and age sex, ICV as covariates to examine for group differences in active MMP9 levels. </a:t>
            </a:r>
          </a:p>
        </p:txBody>
      </p:sp>
      <p:sp>
        <p:nvSpPr>
          <p:cNvPr id="3" name="正方形/長方形 2">
            <a:extLst>
              <a:ext uri="{FF2B5EF4-FFF2-40B4-BE49-F238E27FC236}">
                <a16:creationId xmlns:a16="http://schemas.microsoft.com/office/drawing/2014/main" id="{B18AD615-4999-DC2F-B5D9-EBBF7853B00D}"/>
              </a:ext>
            </a:extLst>
          </p:cNvPr>
          <p:cNvSpPr/>
          <p:nvPr/>
        </p:nvSpPr>
        <p:spPr>
          <a:xfrm>
            <a:off x="781030" y="5825905"/>
            <a:ext cx="10515600" cy="923330"/>
          </a:xfrm>
          <a:prstGeom prst="rect">
            <a:avLst/>
          </a:prstGeom>
        </p:spPr>
        <p:txBody>
          <a:bodyPr wrap="square">
            <a:spAutoFit/>
          </a:bodyPr>
          <a:lstStyle/>
          <a:p>
            <a:pPr algn="just"/>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cohen’s_d</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0.889, p-value: 0.000868 </a:t>
            </a:r>
          </a:p>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These results showed that the group difference of active plasma MMP9 between healthy controls and schizophrenia was significant.</a:t>
            </a:r>
            <a:endParaRPr lang="ja-JP" altLang="ja-JP" kern="100">
              <a:latin typeface="Arial" panose="020B0604020202020204" pitchFamily="34" charset="0"/>
              <a:ea typeface="游明朝" panose="02020400000000000000" pitchFamily="18" charset="-128"/>
              <a:cs typeface="Arial" panose="020B0604020202020204" pitchFamily="34" charset="0"/>
            </a:endParaRPr>
          </a:p>
        </p:txBody>
      </p:sp>
    </p:spTree>
    <p:extLst>
      <p:ext uri="{BB962C8B-B14F-4D97-AF65-F5344CB8AC3E}">
        <p14:creationId xmlns:p14="http://schemas.microsoft.com/office/powerpoint/2010/main" val="409128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D8C1D0C-ACCB-2047-AA4E-649F03B1FC0A}"/>
              </a:ext>
            </a:extLst>
          </p:cNvPr>
          <p:cNvSpPr>
            <a:spLocks noChangeArrowheads="1"/>
          </p:cNvSpPr>
          <p:nvPr/>
        </p:nvSpPr>
        <p:spPr bwMode="auto">
          <a:xfrm>
            <a:off x="1359242" y="1000898"/>
            <a:ext cx="1766812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pic>
        <p:nvPicPr>
          <p:cNvPr id="6145" name="図 17" descr="グラフ, 箱ひげ図&#10;&#10;自動的に生成された説明">
            <a:extLst>
              <a:ext uri="{FF2B5EF4-FFF2-40B4-BE49-F238E27FC236}">
                <a16:creationId xmlns:a16="http://schemas.microsoft.com/office/drawing/2014/main" id="{B956C111-E6D9-E941-97B7-56E63B1F304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878305" y="2234861"/>
            <a:ext cx="7872812" cy="464959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5F562FF6-6EF1-CA45-9B57-6D6EA1EE137D}"/>
              </a:ext>
            </a:extLst>
          </p:cNvPr>
          <p:cNvSpPr/>
          <p:nvPr/>
        </p:nvSpPr>
        <p:spPr>
          <a:xfrm>
            <a:off x="158578" y="889092"/>
            <a:ext cx="11874843" cy="1477328"/>
          </a:xfrm>
          <a:prstGeom prst="rect">
            <a:avLst/>
          </a:prstGeom>
        </p:spPr>
        <p:txBody>
          <a:bodyPr wrap="square">
            <a:spAutoFit/>
          </a:bodyPr>
          <a:lstStyle/>
          <a:p>
            <a:pPr algn="just"/>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Multiple comparison analysis was conducted with volumes of each brain region as the objective variable, diagnosis as the explanatory variable, and age, sex, and ICV as covariates to investigate which regions of volume difference were significant in 14 subcortical regions (left and right of nucleus </a:t>
            </a:r>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accumbens</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amygdala, caudate, hippocampus, globus pallidus, putamen, and </a:t>
            </a:r>
            <a:r>
              <a:rPr lang="en-US" altLang="ja-JP" kern="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thalmus</a:t>
            </a:r>
            <a:r>
              <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a:t>
            </a:r>
            <a:r>
              <a:rPr lang="en" altLang="ja-JP" sz="1800" b="0" i="0" u="none" strike="noStrike" dirty="0">
                <a:solidFill>
                  <a:srgbClr val="000000"/>
                </a:solidFill>
                <a:effectLst/>
                <a:latin typeface="Arial" panose="020B0604020202020204" pitchFamily="34" charset="0"/>
                <a:cs typeface="Arial" panose="020B0604020202020204" pitchFamily="34" charset="0"/>
              </a:rPr>
              <a:t> Regions indicated significant group difference was detected with </a:t>
            </a:r>
            <a:r>
              <a:rPr lang="en" altLang="ja-JP" sz="1800" b="0" i="0" u="none" strike="noStrike" dirty="0" err="1">
                <a:solidFill>
                  <a:srgbClr val="000000"/>
                </a:solidFill>
                <a:effectLst/>
                <a:latin typeface="Arial" panose="020B0604020202020204" pitchFamily="34" charset="0"/>
                <a:cs typeface="Arial" panose="020B0604020202020204" pitchFamily="34" charset="0"/>
              </a:rPr>
              <a:t>Benjamini</a:t>
            </a:r>
            <a:r>
              <a:rPr lang="en" altLang="ja-JP" sz="1800" b="0" i="0" u="none" strike="noStrike" dirty="0">
                <a:solidFill>
                  <a:srgbClr val="000000"/>
                </a:solidFill>
                <a:effectLst/>
                <a:latin typeface="Arial" panose="020B0604020202020204" pitchFamily="34" charset="0"/>
                <a:cs typeface="Arial" panose="020B0604020202020204" pitchFamily="34" charset="0"/>
              </a:rPr>
              <a:t>-Hochberg method of false discovery rate p-value (</a:t>
            </a:r>
            <a:r>
              <a:rPr lang="en" altLang="ja-JP" sz="1800" b="0" i="0" u="none" strike="noStrike" dirty="0" err="1">
                <a:solidFill>
                  <a:srgbClr val="000000"/>
                </a:solidFill>
                <a:effectLst/>
                <a:latin typeface="Arial" panose="020B0604020202020204" pitchFamily="34" charset="0"/>
                <a:cs typeface="Arial" panose="020B0604020202020204" pitchFamily="34" charset="0"/>
              </a:rPr>
              <a:t>FDRp</a:t>
            </a:r>
            <a:r>
              <a:rPr lang="en" altLang="ja-JP" sz="1800" b="0" i="0" u="none" strike="noStrike" dirty="0">
                <a:solidFill>
                  <a:srgbClr val="000000"/>
                </a:solidFill>
                <a:effectLst/>
                <a:latin typeface="Arial" panose="020B0604020202020204" pitchFamily="34" charset="0"/>
                <a:cs typeface="Arial" panose="020B0604020202020204" pitchFamily="34" charset="0"/>
              </a:rPr>
              <a:t> &lt; 0.05). </a:t>
            </a:r>
            <a:endParaRPr lang="en-US" altLang="ja-JP" kern="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 name="正方形/長方形 1">
            <a:extLst>
              <a:ext uri="{FF2B5EF4-FFF2-40B4-BE49-F238E27FC236}">
                <a16:creationId xmlns:a16="http://schemas.microsoft.com/office/drawing/2014/main" id="{9C8F5819-3E8F-4B1F-FBA7-EC2B07F217AB}"/>
              </a:ext>
            </a:extLst>
          </p:cNvPr>
          <p:cNvSpPr/>
          <p:nvPr/>
        </p:nvSpPr>
        <p:spPr>
          <a:xfrm>
            <a:off x="551935" y="178654"/>
            <a:ext cx="10927491" cy="830997"/>
          </a:xfrm>
          <a:prstGeom prst="rect">
            <a:avLst/>
          </a:prstGeom>
        </p:spPr>
        <p:txBody>
          <a:bodyPr wrap="square">
            <a:spAutoFit/>
          </a:bodyPr>
          <a:lstStyle/>
          <a:p>
            <a:r>
              <a:rPr lang="en-US" altLang="ja-JP" sz="2400" kern="0" dirty="0">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Group comparison of activated plasma MMP9 values in healthy controls and schizophrenia</a:t>
            </a:r>
            <a:endParaRPr lang="ja-JP" altLang="ja-JP" kern="10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9607793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1462</Words>
  <Application>Microsoft Macintosh PowerPoint</Application>
  <PresentationFormat>ワイド画面</PresentationFormat>
  <Paragraphs>332</Paragraphs>
  <Slides>20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ＭＳ Ｐゴシック</vt:lpstr>
      <vt:lpstr>ＭＳ Ｐゴシック</vt:lpstr>
      <vt:lpstr>游ゴシック</vt:lpstr>
      <vt:lpstr>游ゴシック Light</vt:lpstr>
      <vt:lpstr>游明朝</vt:lpstr>
      <vt:lpstr>Arial</vt:lpstr>
      <vt:lpstr>Office テーマ</vt:lpstr>
      <vt:lpstr>Analysis of relationship between activated plasma MMP9 levels and volumes of subcortical regions.</vt:lpstr>
      <vt:lpstr>What is MMP9?</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Discussion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森 俊輔</dc:creator>
  <cp:lastModifiedBy>森　俊輔</cp:lastModifiedBy>
  <cp:revision>43</cp:revision>
  <dcterms:created xsi:type="dcterms:W3CDTF">2022-10-15T08:06:43Z</dcterms:created>
  <dcterms:modified xsi:type="dcterms:W3CDTF">2022-10-23T15:05:08Z</dcterms:modified>
</cp:coreProperties>
</file>