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895" r:id="rId2"/>
    <p:sldId id="2896" r:id="rId3"/>
    <p:sldId id="9923" r:id="rId4"/>
    <p:sldId id="2931" r:id="rId5"/>
    <p:sldId id="9927" r:id="rId6"/>
    <p:sldId id="9924" r:id="rId7"/>
    <p:sldId id="2901" r:id="rId8"/>
    <p:sldId id="9925" r:id="rId9"/>
    <p:sldId id="9928" r:id="rId10"/>
    <p:sldId id="9929" r:id="rId11"/>
    <p:sldId id="9926" r:id="rId12"/>
    <p:sldId id="9930" r:id="rId13"/>
    <p:sldId id="292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93109"/>
  </p:normalViewPr>
  <p:slideViewPr>
    <p:cSldViewPr snapToGrid="0" snapToObjects="1">
      <p:cViewPr varScale="1">
        <p:scale>
          <a:sx n="100" d="100"/>
          <a:sy n="100" d="100"/>
        </p:scale>
        <p:origin x="1440" y="176"/>
      </p:cViewPr>
      <p:guideLst>
        <p:guide orient="horz" pos="220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FE4D0-7C2E-CD4C-B871-FE20A7CE5551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00A47-DCBB-9349-A30B-51D57B75D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79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35432ECC-67DE-4215-9530-E8666E609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ECC26542-87DD-46A0-A240-06C6FB404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54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BAE2014-1551-4756-8C53-33243EB06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DD8401E-4613-429B-8672-8AA0F28F5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03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D9F39-4003-47EF-A297-455EE4ED7B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38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BAE2014-1551-4756-8C53-33243EB06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DD8401E-4613-429B-8672-8AA0F28F5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8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9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D9F39-4003-47EF-A297-455EE4ED7B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02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D9F39-4003-47EF-A297-455EE4ED7B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28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BAE2014-1551-4756-8C53-33243EB06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DD8401E-4613-429B-8672-8AA0F28F5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61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BAE2014-1551-4756-8C53-33243EB06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DD8401E-4613-429B-8672-8AA0F28F5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78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D9F39-4003-47EF-A297-455EE4ED7B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20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BAE2014-1551-4756-8C53-33243EB06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DD8401E-4613-429B-8672-8AA0F28F5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81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D9F39-4003-47EF-A297-455EE4ED7B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39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BAE2014-1551-4756-8C53-33243EB06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DD8401E-4613-429B-8672-8AA0F28F5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11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0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97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02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82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25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91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6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13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1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1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85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B3BF-2E97-9549-9288-51976B56BFE8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FDE5-D3F7-C745-8534-E4D6DF7E5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75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9">
            <a:extLst>
              <a:ext uri="{FF2B5EF4-FFF2-40B4-BE49-F238E27FC236}">
                <a16:creationId xmlns:a16="http://schemas.microsoft.com/office/drawing/2014/main" id="{6DA9EA7E-3E4A-4B52-AF5F-9D91733D6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531" y="4270025"/>
            <a:ext cx="4845239" cy="234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000066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Presenter:</a:t>
            </a:r>
            <a:r>
              <a:rPr lang="zh-CN" altLang="zh-CN" sz="2000" b="1" dirty="0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Zhe</a:t>
            </a:r>
            <a:r>
              <a:rPr lang="en-US" altLang="zh-CN" sz="2000" b="1" dirty="0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Lu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Supervisor: Prof. </a:t>
            </a:r>
            <a:r>
              <a:rPr lang="en-US" altLang="zh-CN" sz="2000" b="1" dirty="0" err="1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Weihua</a:t>
            </a:r>
            <a:r>
              <a:rPr lang="en-US" altLang="zh-CN" sz="2000" b="1" dirty="0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Yue</a:t>
            </a:r>
          </a:p>
          <a:p>
            <a:pPr lvl="0" algn="ctr"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66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Peking University Sixth Hospital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71" name="Rectangle 11">
            <a:extLst>
              <a:ext uri="{FF2B5EF4-FFF2-40B4-BE49-F238E27FC236}">
                <a16:creationId xmlns:a16="http://schemas.microsoft.com/office/drawing/2014/main" id="{C0DC1995-7B71-4AC3-B7EF-77FC721F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09" y="921691"/>
            <a:ext cx="65354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40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Verdana" panose="020B060403050404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BESETO CONFERENCE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7174" name="Picture 8" descr="https://ss2.baidu.com/6ONYsjip0QIZ8tyhnq/it/u=3471451640,3329981461&amp;fm=58">
            <a:extLst>
              <a:ext uri="{FF2B5EF4-FFF2-40B4-BE49-F238E27FC236}">
                <a16:creationId xmlns:a16="http://schemas.microsoft.com/office/drawing/2014/main" id="{AF7A8B88-2518-41A5-85AD-E6A2ACD1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90" y="3660053"/>
            <a:ext cx="962289" cy="9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A82414F6-8C46-AB4F-892C-B7EF3A60B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069386"/>
            <a:ext cx="8242300" cy="145501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CN" b="1" kern="100" dirty="0">
                <a:solidFill>
                  <a:srgbClr val="000066"/>
                </a:solidFill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Therapeutic outcomes wide association scan (TOWAS) of different antipsychotics in schizophrenia</a:t>
            </a:r>
            <a:endParaRPr lang="zh-CN" altLang="zh-CN" kern="100" dirty="0">
              <a:solidFill>
                <a:srgbClr val="000066"/>
              </a:solidFill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38671F-E87A-E072-31AD-4FB4A5032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402" y="3571671"/>
            <a:ext cx="1217614" cy="11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98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extLst>
              <a:ext uri="{FF2B5EF4-FFF2-40B4-BE49-F238E27FC236}">
                <a16:creationId xmlns:a16="http://schemas.microsoft.com/office/drawing/2014/main" id="{3C880948-7B55-C440-BE19-89BF16E5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36" y="332482"/>
            <a:ext cx="8757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000" b="1" dirty="0">
                <a:solidFill>
                  <a:srgbClr val="000066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TOWAS of antipsychotic therapeutic outcomes in validation cohort</a:t>
            </a:r>
            <a:endParaRPr kumimoji="0" lang="zh-CN" altLang="zh-CN" sz="2000" b="1" dirty="0">
              <a:solidFill>
                <a:srgbClr val="000066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0E1E1B3-49D4-8747-A3E6-A67FCD6D0EAC}"/>
              </a:ext>
            </a:extLst>
          </p:cNvPr>
          <p:cNvSpPr txBox="1">
            <a:spLocks noChangeArrowheads="1"/>
          </p:cNvSpPr>
          <p:nvPr/>
        </p:nvSpPr>
        <p:spPr>
          <a:xfrm>
            <a:off x="6875463" y="63849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DA3D63D5-BE73-C740-B15C-F6B33CE9283F}" type="slidenum">
              <a:rPr lang="zh-CN" altLang="en-US" sz="120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10</a:t>
            </a:fld>
            <a:endParaRPr lang="en-US" altLang="zh-CN" sz="120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AB472-BDAD-7D02-A952-DB66F3CBA049}"/>
              </a:ext>
            </a:extLst>
          </p:cNvPr>
          <p:cNvSpPr txBox="1"/>
          <p:nvPr/>
        </p:nvSpPr>
        <p:spPr>
          <a:xfrm>
            <a:off x="1338800" y="981412"/>
            <a:ext cx="646639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lang="en-US" altLang="zh-CN" sz="1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igher risk of </a:t>
            </a:r>
            <a:r>
              <a:rPr lang="en-US" altLang="zh-CN" sz="1400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ALT dysfunction </a:t>
            </a:r>
            <a:r>
              <a:rPr lang="en-US" altLang="zh-CN" sz="1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 and lower risk of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HPRL</a:t>
            </a:r>
            <a:r>
              <a:rPr lang="en-US" altLang="zh-CN" sz="1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in ARI were confirmed</a:t>
            </a:r>
            <a:r>
              <a:rPr lang="zh-CN" altLang="zh-CN" sz="1400" dirty="0">
                <a:solidFill>
                  <a:srgbClr val="002060"/>
                </a:solidFill>
                <a:effectLst/>
              </a:rPr>
              <a:t> </a:t>
            </a:r>
            <a:endParaRPr lang="en-US" altLang="zh-CN" sz="1400" kern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F8E7D-1FAE-9F1E-500A-EF4CA3AF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8" y="1611106"/>
            <a:ext cx="7923530" cy="4463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734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>
            <a:extLst>
              <a:ext uri="{FF2B5EF4-FFF2-40B4-BE49-F238E27FC236}">
                <a16:creationId xmlns:a16="http://schemas.microsoft.com/office/drawing/2014/main" id="{D7FA3DD3-CAA6-40F0-9AFD-E03840DC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38" y="2920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CONTENT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52" name="Group 3">
            <a:extLst>
              <a:ext uri="{FF2B5EF4-FFF2-40B4-BE49-F238E27FC236}">
                <a16:creationId xmlns:a16="http://schemas.microsoft.com/office/drawing/2014/main" id="{F7397C02-09F8-6B45-978C-C137CE51EC6D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2038458"/>
            <a:ext cx="6245756" cy="593072"/>
            <a:chOff x="1200" y="865"/>
            <a:chExt cx="3506" cy="400"/>
          </a:xfrm>
        </p:grpSpPr>
        <p:sp>
          <p:nvSpPr>
            <p:cNvPr id="87" name="Line 4">
              <a:extLst>
                <a:ext uri="{FF2B5EF4-FFF2-40B4-BE49-F238E27FC236}">
                  <a16:creationId xmlns:a16="http://schemas.microsoft.com/office/drawing/2014/main" id="{98BB8F49-4D2C-B642-84F6-28E30A85E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1259"/>
              <a:ext cx="3169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88" name="Text Box 5">
              <a:extLst>
                <a:ext uri="{FF2B5EF4-FFF2-40B4-BE49-F238E27FC236}">
                  <a16:creationId xmlns:a16="http://schemas.microsoft.com/office/drawing/2014/main" id="{F8D72A35-652D-484B-846F-C7FF06FCC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926"/>
              <a:ext cx="2448" cy="3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Han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Background</a:t>
              </a:r>
              <a:endParaRPr lang="zh-CN" alt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9" name="Group 6">
              <a:extLst>
                <a:ext uri="{FF2B5EF4-FFF2-40B4-BE49-F238E27FC236}">
                  <a16:creationId xmlns:a16="http://schemas.microsoft.com/office/drawing/2014/main" id="{0A056B95-7886-3F4A-A9DB-5FDCEDD0A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865"/>
              <a:ext cx="432" cy="400"/>
              <a:chOff x="1111" y="2656"/>
              <a:chExt cx="1548" cy="1350"/>
            </a:xfrm>
          </p:grpSpPr>
          <p:sp>
            <p:nvSpPr>
              <p:cNvPr id="91" name="AutoShape 7">
                <a:extLst>
                  <a:ext uri="{FF2B5EF4-FFF2-40B4-BE49-F238E27FC236}">
                    <a16:creationId xmlns:a16="http://schemas.microsoft.com/office/drawing/2014/main" id="{C97F3719-C5FF-AE40-8D6A-B41C1C056C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8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AutoShape 8">
                <a:extLst>
                  <a:ext uri="{FF2B5EF4-FFF2-40B4-BE49-F238E27FC236}">
                    <a16:creationId xmlns:a16="http://schemas.microsoft.com/office/drawing/2014/main" id="{412780F1-7B6A-6B4B-B1AD-846527BBF1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1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AutoShape 9">
                <a:extLst>
                  <a:ext uri="{FF2B5EF4-FFF2-40B4-BE49-F238E27FC236}">
                    <a16:creationId xmlns:a16="http://schemas.microsoft.com/office/drawing/2014/main" id="{CFD649E2-8905-3A4F-853C-ED39D2929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2" y="2735"/>
                <a:ext cx="1348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8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0" name="Text Box 10">
              <a:extLst>
                <a:ext uri="{FF2B5EF4-FFF2-40B4-BE49-F238E27FC236}">
                  <a16:creationId xmlns:a16="http://schemas.microsoft.com/office/drawing/2014/main" id="{16A94800-0746-F44B-928C-84BDF6C1AF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16" y="928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</a:t>
              </a:r>
            </a:p>
          </p:txBody>
        </p:sp>
      </p:grpSp>
      <p:sp>
        <p:nvSpPr>
          <p:cNvPr id="37" name="Line 4">
            <a:extLst>
              <a:ext uri="{FF2B5EF4-FFF2-40B4-BE49-F238E27FC236}">
                <a16:creationId xmlns:a16="http://schemas.microsoft.com/office/drawing/2014/main" id="{770348C8-3319-994E-9A82-300F6BAD3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3719367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0FF7F6C5-FFF8-B446-9B81-95E16F49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3349922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Methods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id="{B5EE3DF7-EC0D-6B4F-9F36-5C7D036206F3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3126295"/>
            <a:ext cx="769585" cy="593072"/>
            <a:chOff x="1111" y="2656"/>
            <a:chExt cx="1548" cy="1350"/>
          </a:xfrm>
        </p:grpSpPr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82A1C6B8-BBB6-714B-A076-F8D93F3D91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7705EEE3-F63E-3249-B57C-C7BE53EBB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116F2784-AE6B-CC4F-8DF3-163D7B07C5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1" name="Text Box 10">
            <a:extLst>
              <a:ext uri="{FF2B5EF4-FFF2-40B4-BE49-F238E27FC236}">
                <a16:creationId xmlns:a16="http://schemas.microsoft.com/office/drawing/2014/main" id="{A472C019-4981-D24D-8B99-C5558DF97C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253986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28B3EE94-9915-A348-9587-5C531DA8E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4811652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BB20A10A-B6AB-7F46-A02D-98DD478F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4442207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EA17389B-A5D5-2545-81FA-E1BC0EFF3855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4193710"/>
            <a:ext cx="769585" cy="593072"/>
            <a:chOff x="1111" y="2656"/>
            <a:chExt cx="1548" cy="1350"/>
          </a:xfrm>
        </p:grpSpPr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BDEF85D5-F526-3941-AF35-713609871B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1" name="AutoShape 8">
              <a:extLst>
                <a:ext uri="{FF2B5EF4-FFF2-40B4-BE49-F238E27FC236}">
                  <a16:creationId xmlns:a16="http://schemas.microsoft.com/office/drawing/2014/main" id="{AA4F6DB8-03F1-2C42-82C8-81AB173045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5EEE9785-EECD-5544-8DD9-42F55D999C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9" name="Text Box 10">
            <a:extLst>
              <a:ext uri="{FF2B5EF4-FFF2-40B4-BE49-F238E27FC236}">
                <a16:creationId xmlns:a16="http://schemas.microsoft.com/office/drawing/2014/main" id="{33D0E134-87A3-A24F-9851-2290A30F4C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3632147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45A2BAE1-A28B-B344-8BE1-4550CDC7E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5903943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15F12F61-505A-C74D-ABD3-0F3CB91B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5534493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CN" altLang="en-US" sz="2400" b="1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0" name="Group 6">
            <a:extLst>
              <a:ext uri="{FF2B5EF4-FFF2-40B4-BE49-F238E27FC236}">
                <a16:creationId xmlns:a16="http://schemas.microsoft.com/office/drawing/2014/main" id="{D6114ED6-2751-2A43-9D5F-615249F6F8BB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5310865"/>
            <a:ext cx="769585" cy="593072"/>
            <a:chOff x="1111" y="2656"/>
            <a:chExt cx="1548" cy="1350"/>
          </a:xfrm>
        </p:grpSpPr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45B4F840-3545-284C-BAC3-983AC8C4A8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3" name="AutoShape 8">
              <a:extLst>
                <a:ext uri="{FF2B5EF4-FFF2-40B4-BE49-F238E27FC236}">
                  <a16:creationId xmlns:a16="http://schemas.microsoft.com/office/drawing/2014/main" id="{982746A6-F71E-A840-9717-A5D9333EA9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F1C44D96-2BC2-3A40-B436-CD96B445DE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61" name="Text Box 10">
            <a:extLst>
              <a:ext uri="{FF2B5EF4-FFF2-40B4-BE49-F238E27FC236}">
                <a16:creationId xmlns:a16="http://schemas.microsoft.com/office/drawing/2014/main" id="{5AB83B49-8BB4-1648-A375-EC42B36BF1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472443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3" name="灯片编号占位符 3">
            <a:extLst>
              <a:ext uri="{FF2B5EF4-FFF2-40B4-BE49-F238E27FC236}">
                <a16:creationId xmlns:a16="http://schemas.microsoft.com/office/drawing/2014/main" id="{42AD7660-D1FB-4AB2-BADE-625772BF76D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0F43F2D-ADCF-4B04-B30A-F1F67E45BE7A}" type="slidenum">
              <a:rPr lang="zh-CN" altLang="en-US" sz="140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en-US" altLang="zh-CN" sz="140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62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extLst>
              <a:ext uri="{FF2B5EF4-FFF2-40B4-BE49-F238E27FC236}">
                <a16:creationId xmlns:a16="http://schemas.microsoft.com/office/drawing/2014/main" id="{3C880948-7B55-C440-BE19-89BF16E5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36" y="332482"/>
            <a:ext cx="8757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000" b="1" dirty="0">
                <a:solidFill>
                  <a:srgbClr val="000066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Pay more attention to the personalized side-effects</a:t>
            </a:r>
            <a:endParaRPr kumimoji="0" lang="zh-CN" altLang="zh-CN" sz="2000" b="1" dirty="0">
              <a:solidFill>
                <a:srgbClr val="000066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0E1E1B3-49D4-8747-A3E6-A67FCD6D0EAC}"/>
              </a:ext>
            </a:extLst>
          </p:cNvPr>
          <p:cNvSpPr txBox="1">
            <a:spLocks noChangeArrowheads="1"/>
          </p:cNvSpPr>
          <p:nvPr/>
        </p:nvSpPr>
        <p:spPr>
          <a:xfrm>
            <a:off x="6875463" y="63849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DA3D63D5-BE73-C740-B15C-F6B33CE9283F}" type="slidenum">
              <a:rPr lang="zh-CN" altLang="en-US" sz="120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12</a:t>
            </a:fld>
            <a:endParaRPr lang="en-US" altLang="zh-CN" sz="120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AB472-BDAD-7D02-A952-DB66F3CBA049}"/>
              </a:ext>
            </a:extLst>
          </p:cNvPr>
          <p:cNvSpPr txBox="1"/>
          <p:nvPr/>
        </p:nvSpPr>
        <p:spPr>
          <a:xfrm>
            <a:off x="530540" y="993045"/>
            <a:ext cx="8155946" cy="277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  <a:tabLst>
                <a:tab pos="5274310" algn="r"/>
              </a:tabLst>
            </a:pPr>
            <a:r>
              <a:rPr lang="en-US" altLang="zh-CN" sz="1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clinic, so many antipsychotic options are available, our findings could help the clinicians find the optimal antipsychotic option for the individual patient, balancing side-effect profiles and the efficacy of different drugs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  <a:tabLst>
                <a:tab pos="5274310" algn="r"/>
              </a:tabLst>
            </a:pPr>
            <a:r>
              <a:rPr lang="en-US" altLang="zh-CN" sz="1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future precision medicine may mainly focus on the difference in personalized side-effects</a:t>
            </a:r>
            <a:endParaRPr lang="zh-CN" altLang="zh-CN" sz="1800" dirty="0"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8CDB1-F7B5-7239-0C21-1697D99DC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902" y="4029835"/>
            <a:ext cx="4450195" cy="24340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584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4" name="Rectangle 4">
            <a:extLst>
              <a:ext uri="{FF2B5EF4-FFF2-40B4-BE49-F238E27FC236}">
                <a16:creationId xmlns:a16="http://schemas.microsoft.com/office/drawing/2014/main" id="{F22C4227-87BD-45DF-B3D9-FC5102CF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18" y="2682081"/>
            <a:ext cx="561239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TLiti" panose="02010800040101010101" pitchFamily="2" charset="-122"/>
                <a:ea typeface="STLiti" panose="02010800040101010101" pitchFamily="2" charset="-122"/>
                <a:cs typeface="Arial" panose="020B0604020202020204" pitchFamily="34" charset="0"/>
                <a:sym typeface="黑体" panose="02010609060101010101" pitchFamily="49" charset="-122"/>
              </a:rPr>
              <a:t>Thanks for you Listening !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TLiti" panose="02010800040101010101" pitchFamily="2" charset="-122"/>
              <a:ea typeface="STLiti" panose="02010800040101010101" pitchFamily="2" charset="-122"/>
              <a:cs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75786" name="Oval 21">
            <a:extLst>
              <a:ext uri="{FF2B5EF4-FFF2-40B4-BE49-F238E27FC236}">
                <a16:creationId xmlns:a16="http://schemas.microsoft.com/office/drawing/2014/main" id="{A9F4CBA6-4E2D-46FF-9BA7-21320F4F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229225"/>
            <a:ext cx="574675" cy="5000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>
            <a:extLst>
              <a:ext uri="{FF2B5EF4-FFF2-40B4-BE49-F238E27FC236}">
                <a16:creationId xmlns:a16="http://schemas.microsoft.com/office/drawing/2014/main" id="{D7FA3DD3-CAA6-40F0-9AFD-E03840DC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38" y="2920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CONTENT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52" name="Group 3">
            <a:extLst>
              <a:ext uri="{FF2B5EF4-FFF2-40B4-BE49-F238E27FC236}">
                <a16:creationId xmlns:a16="http://schemas.microsoft.com/office/drawing/2014/main" id="{F7397C02-09F8-6B45-978C-C137CE51EC6D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2038458"/>
            <a:ext cx="6245756" cy="593072"/>
            <a:chOff x="1200" y="865"/>
            <a:chExt cx="3506" cy="400"/>
          </a:xfrm>
        </p:grpSpPr>
        <p:sp>
          <p:nvSpPr>
            <p:cNvPr id="87" name="Line 4">
              <a:extLst>
                <a:ext uri="{FF2B5EF4-FFF2-40B4-BE49-F238E27FC236}">
                  <a16:creationId xmlns:a16="http://schemas.microsoft.com/office/drawing/2014/main" id="{98BB8F49-4D2C-B642-84F6-28E30A85E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1259"/>
              <a:ext cx="3169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88" name="Text Box 5">
              <a:extLst>
                <a:ext uri="{FF2B5EF4-FFF2-40B4-BE49-F238E27FC236}">
                  <a16:creationId xmlns:a16="http://schemas.microsoft.com/office/drawing/2014/main" id="{F8D72A35-652D-484B-846F-C7FF06FCC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926"/>
              <a:ext cx="2448" cy="3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Hans" sz="2400" b="1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Background</a:t>
              </a:r>
              <a:endParaRPr lang="zh-CN" altLang="en-US" sz="24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9" name="Group 6">
              <a:extLst>
                <a:ext uri="{FF2B5EF4-FFF2-40B4-BE49-F238E27FC236}">
                  <a16:creationId xmlns:a16="http://schemas.microsoft.com/office/drawing/2014/main" id="{0A056B95-7886-3F4A-A9DB-5FDCEDD0A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865"/>
              <a:ext cx="432" cy="400"/>
              <a:chOff x="1111" y="2656"/>
              <a:chExt cx="1548" cy="1350"/>
            </a:xfrm>
          </p:grpSpPr>
          <p:sp>
            <p:nvSpPr>
              <p:cNvPr id="91" name="AutoShape 7">
                <a:extLst>
                  <a:ext uri="{FF2B5EF4-FFF2-40B4-BE49-F238E27FC236}">
                    <a16:creationId xmlns:a16="http://schemas.microsoft.com/office/drawing/2014/main" id="{C97F3719-C5FF-AE40-8D6A-B41C1C056C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8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AutoShape 8">
                <a:extLst>
                  <a:ext uri="{FF2B5EF4-FFF2-40B4-BE49-F238E27FC236}">
                    <a16:creationId xmlns:a16="http://schemas.microsoft.com/office/drawing/2014/main" id="{412780F1-7B6A-6B4B-B1AD-846527BBF1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1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AutoShape 9">
                <a:extLst>
                  <a:ext uri="{FF2B5EF4-FFF2-40B4-BE49-F238E27FC236}">
                    <a16:creationId xmlns:a16="http://schemas.microsoft.com/office/drawing/2014/main" id="{CFD649E2-8905-3A4F-853C-ED39D2929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2" y="2735"/>
                <a:ext cx="1348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8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0" name="Text Box 10">
              <a:extLst>
                <a:ext uri="{FF2B5EF4-FFF2-40B4-BE49-F238E27FC236}">
                  <a16:creationId xmlns:a16="http://schemas.microsoft.com/office/drawing/2014/main" id="{16A94800-0746-F44B-928C-84BDF6C1AF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20" y="928"/>
              <a:ext cx="1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</a:t>
              </a:r>
            </a:p>
          </p:txBody>
        </p:sp>
      </p:grpSp>
      <p:sp>
        <p:nvSpPr>
          <p:cNvPr id="37" name="Line 4">
            <a:extLst>
              <a:ext uri="{FF2B5EF4-FFF2-40B4-BE49-F238E27FC236}">
                <a16:creationId xmlns:a16="http://schemas.microsoft.com/office/drawing/2014/main" id="{770348C8-3319-994E-9A82-300F6BAD3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3719367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0FF7F6C5-FFF8-B446-9B81-95E16F49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3349922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Methods</a:t>
            </a:r>
            <a:endParaRPr lang="zh-CN" altLang="en-US" sz="2400" b="1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id="{B5EE3DF7-EC0D-6B4F-9F36-5C7D036206F3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3126295"/>
            <a:ext cx="769585" cy="593072"/>
            <a:chOff x="1111" y="2656"/>
            <a:chExt cx="1548" cy="1350"/>
          </a:xfrm>
        </p:grpSpPr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82A1C6B8-BBB6-714B-A076-F8D93F3D91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7705EEE3-F63E-3249-B57C-C7BE53EBB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116F2784-AE6B-CC4F-8DF3-163D7B07C5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1" name="Text Box 10">
            <a:extLst>
              <a:ext uri="{FF2B5EF4-FFF2-40B4-BE49-F238E27FC236}">
                <a16:creationId xmlns:a16="http://schemas.microsoft.com/office/drawing/2014/main" id="{A472C019-4981-D24D-8B99-C5558DF97C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253986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28B3EE94-9915-A348-9587-5C531DA8E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4811652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BB20A10A-B6AB-7F46-A02D-98DD478F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4442207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lang="zh-CN" altLang="en-US" sz="2400" b="1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EA17389B-A5D5-2545-81FA-E1BC0EFF3855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4193710"/>
            <a:ext cx="769585" cy="593072"/>
            <a:chOff x="1111" y="2656"/>
            <a:chExt cx="1548" cy="1350"/>
          </a:xfrm>
        </p:grpSpPr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BDEF85D5-F526-3941-AF35-713609871B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1" name="AutoShape 8">
              <a:extLst>
                <a:ext uri="{FF2B5EF4-FFF2-40B4-BE49-F238E27FC236}">
                  <a16:creationId xmlns:a16="http://schemas.microsoft.com/office/drawing/2014/main" id="{AA4F6DB8-03F1-2C42-82C8-81AB173045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5EEE9785-EECD-5544-8DD9-42F55D999C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9" name="Text Box 10">
            <a:extLst>
              <a:ext uri="{FF2B5EF4-FFF2-40B4-BE49-F238E27FC236}">
                <a16:creationId xmlns:a16="http://schemas.microsoft.com/office/drawing/2014/main" id="{33D0E134-87A3-A24F-9851-2290A30F4C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3632147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45A2BAE1-A28B-B344-8BE1-4550CDC7E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5903943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15F12F61-505A-C74D-ABD3-0F3CB91B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5534493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CN" altLang="en-US" sz="2400" b="1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0" name="Group 6">
            <a:extLst>
              <a:ext uri="{FF2B5EF4-FFF2-40B4-BE49-F238E27FC236}">
                <a16:creationId xmlns:a16="http://schemas.microsoft.com/office/drawing/2014/main" id="{D6114ED6-2751-2A43-9D5F-615249F6F8BB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5310865"/>
            <a:ext cx="769585" cy="593072"/>
            <a:chOff x="1111" y="2656"/>
            <a:chExt cx="1548" cy="1350"/>
          </a:xfrm>
        </p:grpSpPr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45B4F840-3545-284C-BAC3-983AC8C4A8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3" name="AutoShape 8">
              <a:extLst>
                <a:ext uri="{FF2B5EF4-FFF2-40B4-BE49-F238E27FC236}">
                  <a16:creationId xmlns:a16="http://schemas.microsoft.com/office/drawing/2014/main" id="{982746A6-F71E-A840-9717-A5D9333EA9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F1C44D96-2BC2-3A40-B436-CD96B445DE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61" name="Text Box 10">
            <a:extLst>
              <a:ext uri="{FF2B5EF4-FFF2-40B4-BE49-F238E27FC236}">
                <a16:creationId xmlns:a16="http://schemas.microsoft.com/office/drawing/2014/main" id="{5AB83B49-8BB4-1648-A375-EC42B36BF1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472443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3" name="灯片编号占位符 3">
            <a:extLst>
              <a:ext uri="{FF2B5EF4-FFF2-40B4-BE49-F238E27FC236}">
                <a16:creationId xmlns:a16="http://schemas.microsoft.com/office/drawing/2014/main" id="{42AD7660-D1FB-4AB2-BADE-625772BF76D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0F43F2D-ADCF-4B04-B30A-F1F67E45BE7A}" type="slidenum">
              <a:rPr lang="zh-CN" altLang="en-US" sz="140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en-US" altLang="zh-CN" sz="140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4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>
            <a:extLst>
              <a:ext uri="{FF2B5EF4-FFF2-40B4-BE49-F238E27FC236}">
                <a16:creationId xmlns:a16="http://schemas.microsoft.com/office/drawing/2014/main" id="{D7FA3DD3-CAA6-40F0-9AFD-E03840DC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38" y="2920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CONTENT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52" name="Group 3">
            <a:extLst>
              <a:ext uri="{FF2B5EF4-FFF2-40B4-BE49-F238E27FC236}">
                <a16:creationId xmlns:a16="http://schemas.microsoft.com/office/drawing/2014/main" id="{F7397C02-09F8-6B45-978C-C137CE51EC6D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2038458"/>
            <a:ext cx="6245756" cy="593072"/>
            <a:chOff x="1200" y="865"/>
            <a:chExt cx="3506" cy="400"/>
          </a:xfrm>
        </p:grpSpPr>
        <p:sp>
          <p:nvSpPr>
            <p:cNvPr id="87" name="Line 4">
              <a:extLst>
                <a:ext uri="{FF2B5EF4-FFF2-40B4-BE49-F238E27FC236}">
                  <a16:creationId xmlns:a16="http://schemas.microsoft.com/office/drawing/2014/main" id="{98BB8F49-4D2C-B642-84F6-28E30A85E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1259"/>
              <a:ext cx="3169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88" name="Text Box 5">
              <a:extLst>
                <a:ext uri="{FF2B5EF4-FFF2-40B4-BE49-F238E27FC236}">
                  <a16:creationId xmlns:a16="http://schemas.microsoft.com/office/drawing/2014/main" id="{F8D72A35-652D-484B-846F-C7FF06FCC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926"/>
              <a:ext cx="2448" cy="3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Hans" sz="2400" b="1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Background</a:t>
              </a:r>
              <a:endParaRPr lang="zh-CN" altLang="en-US" sz="24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9" name="Group 6">
              <a:extLst>
                <a:ext uri="{FF2B5EF4-FFF2-40B4-BE49-F238E27FC236}">
                  <a16:creationId xmlns:a16="http://schemas.microsoft.com/office/drawing/2014/main" id="{0A056B95-7886-3F4A-A9DB-5FDCEDD0A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865"/>
              <a:ext cx="432" cy="400"/>
              <a:chOff x="1111" y="2656"/>
              <a:chExt cx="1548" cy="1350"/>
            </a:xfrm>
          </p:grpSpPr>
          <p:sp>
            <p:nvSpPr>
              <p:cNvPr id="91" name="AutoShape 7">
                <a:extLst>
                  <a:ext uri="{FF2B5EF4-FFF2-40B4-BE49-F238E27FC236}">
                    <a16:creationId xmlns:a16="http://schemas.microsoft.com/office/drawing/2014/main" id="{C97F3719-C5FF-AE40-8D6A-B41C1C056C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8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AutoShape 8">
                <a:extLst>
                  <a:ext uri="{FF2B5EF4-FFF2-40B4-BE49-F238E27FC236}">
                    <a16:creationId xmlns:a16="http://schemas.microsoft.com/office/drawing/2014/main" id="{412780F1-7B6A-6B4B-B1AD-846527BBF1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1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AutoShape 9">
                <a:extLst>
                  <a:ext uri="{FF2B5EF4-FFF2-40B4-BE49-F238E27FC236}">
                    <a16:creationId xmlns:a16="http://schemas.microsoft.com/office/drawing/2014/main" id="{CFD649E2-8905-3A4F-853C-ED39D2929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2" y="2735"/>
                <a:ext cx="1348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8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0" name="Text Box 10">
              <a:extLst>
                <a:ext uri="{FF2B5EF4-FFF2-40B4-BE49-F238E27FC236}">
                  <a16:creationId xmlns:a16="http://schemas.microsoft.com/office/drawing/2014/main" id="{16A94800-0746-F44B-928C-84BDF6C1AF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20" y="928"/>
              <a:ext cx="18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</a:t>
              </a:r>
            </a:p>
          </p:txBody>
        </p:sp>
      </p:grpSp>
      <p:sp>
        <p:nvSpPr>
          <p:cNvPr id="37" name="Line 4">
            <a:extLst>
              <a:ext uri="{FF2B5EF4-FFF2-40B4-BE49-F238E27FC236}">
                <a16:creationId xmlns:a16="http://schemas.microsoft.com/office/drawing/2014/main" id="{770348C8-3319-994E-9A82-300F6BAD3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3719367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0FF7F6C5-FFF8-B446-9B81-95E16F49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3349922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Methods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id="{B5EE3DF7-EC0D-6B4F-9F36-5C7D036206F3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3126295"/>
            <a:ext cx="769585" cy="593072"/>
            <a:chOff x="1111" y="2656"/>
            <a:chExt cx="1548" cy="1350"/>
          </a:xfrm>
        </p:grpSpPr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82A1C6B8-BBB6-714B-A076-F8D93F3D91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7705EEE3-F63E-3249-B57C-C7BE53EBB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116F2784-AE6B-CC4F-8DF3-163D7B07C5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1" name="Text Box 10">
            <a:extLst>
              <a:ext uri="{FF2B5EF4-FFF2-40B4-BE49-F238E27FC236}">
                <a16:creationId xmlns:a16="http://schemas.microsoft.com/office/drawing/2014/main" id="{A472C019-4981-D24D-8B99-C5558DF97C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253986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28B3EE94-9915-A348-9587-5C531DA8E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4811652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BB20A10A-B6AB-7F46-A02D-98DD478F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4442207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EA17389B-A5D5-2545-81FA-E1BC0EFF3855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4193710"/>
            <a:ext cx="769585" cy="593072"/>
            <a:chOff x="1111" y="2656"/>
            <a:chExt cx="1548" cy="1350"/>
          </a:xfrm>
        </p:grpSpPr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BDEF85D5-F526-3941-AF35-713609871B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1" name="AutoShape 8">
              <a:extLst>
                <a:ext uri="{FF2B5EF4-FFF2-40B4-BE49-F238E27FC236}">
                  <a16:creationId xmlns:a16="http://schemas.microsoft.com/office/drawing/2014/main" id="{AA4F6DB8-03F1-2C42-82C8-81AB173045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5EEE9785-EECD-5544-8DD9-42F55D999C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9" name="Text Box 10">
            <a:extLst>
              <a:ext uri="{FF2B5EF4-FFF2-40B4-BE49-F238E27FC236}">
                <a16:creationId xmlns:a16="http://schemas.microsoft.com/office/drawing/2014/main" id="{33D0E134-87A3-A24F-9851-2290A30F4C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3632147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45A2BAE1-A28B-B344-8BE1-4550CDC7E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5903943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15F12F61-505A-C74D-ABD3-0F3CB91B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5534493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0" name="Group 6">
            <a:extLst>
              <a:ext uri="{FF2B5EF4-FFF2-40B4-BE49-F238E27FC236}">
                <a16:creationId xmlns:a16="http://schemas.microsoft.com/office/drawing/2014/main" id="{D6114ED6-2751-2A43-9D5F-615249F6F8BB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5310865"/>
            <a:ext cx="769585" cy="593072"/>
            <a:chOff x="1111" y="2656"/>
            <a:chExt cx="1548" cy="1350"/>
          </a:xfrm>
        </p:grpSpPr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45B4F840-3545-284C-BAC3-983AC8C4A8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3" name="AutoShape 8">
              <a:extLst>
                <a:ext uri="{FF2B5EF4-FFF2-40B4-BE49-F238E27FC236}">
                  <a16:creationId xmlns:a16="http://schemas.microsoft.com/office/drawing/2014/main" id="{982746A6-F71E-A840-9717-A5D9333EA9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F1C44D96-2BC2-3A40-B436-CD96B445DE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61" name="Text Box 10">
            <a:extLst>
              <a:ext uri="{FF2B5EF4-FFF2-40B4-BE49-F238E27FC236}">
                <a16:creationId xmlns:a16="http://schemas.microsoft.com/office/drawing/2014/main" id="{5AB83B49-8BB4-1648-A375-EC42B36BF1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472443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3" name="灯片编号占位符 3">
            <a:extLst>
              <a:ext uri="{FF2B5EF4-FFF2-40B4-BE49-F238E27FC236}">
                <a16:creationId xmlns:a16="http://schemas.microsoft.com/office/drawing/2014/main" id="{42AD7660-D1FB-4AB2-BADE-625772BF76D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0F43F2D-ADCF-4B04-B30A-F1F67E45BE7A}" type="slidenum">
              <a:rPr lang="zh-CN" altLang="en-US" sz="140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en-US" altLang="zh-CN" sz="140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2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extLst>
              <a:ext uri="{FF2B5EF4-FFF2-40B4-BE49-F238E27FC236}">
                <a16:creationId xmlns:a16="http://schemas.microsoft.com/office/drawing/2014/main" id="{3C880948-7B55-C440-BE19-89BF16E5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36" y="332482"/>
            <a:ext cx="8757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000" b="1" dirty="0">
                <a:solidFill>
                  <a:srgbClr val="000066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Schizophrenia with High Prevalence and Heavy disease burden  </a:t>
            </a:r>
            <a:endParaRPr kumimoji="0" lang="zh-CN" altLang="en-US" sz="2000" b="1" dirty="0">
              <a:solidFill>
                <a:srgbClr val="000066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295CA1A-1824-A74F-B8E0-A93D3DE1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18" y="6084295"/>
            <a:ext cx="76733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just" eaLnBrk="1" hangingPunct="1">
              <a:spcBef>
                <a:spcPct val="0"/>
              </a:spcBef>
              <a:buNone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Huang et al., </a:t>
            </a:r>
            <a:r>
              <a:rPr kumimoji="0" lang="en-US" altLang="zh-CN" sz="1200" i="1" dirty="0">
                <a:solidFill>
                  <a:srgbClr val="000066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Lancet Psychiatry 2019</a:t>
            </a:r>
            <a:endParaRPr kumimoji="0" lang="zh-CN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0E1E1B3-49D4-8747-A3E6-A67FCD6D0EAC}"/>
              </a:ext>
            </a:extLst>
          </p:cNvPr>
          <p:cNvSpPr txBox="1">
            <a:spLocks noChangeArrowheads="1"/>
          </p:cNvSpPr>
          <p:nvPr/>
        </p:nvSpPr>
        <p:spPr>
          <a:xfrm>
            <a:off x="6875463" y="63849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DA3D63D5-BE73-C740-B15C-F6B33CE9283F}" type="slidenum">
              <a:rPr lang="zh-CN" altLang="en-US" sz="120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4</a:t>
            </a:fld>
            <a:endParaRPr lang="en-US" altLang="zh-CN" sz="120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CB088-2CA0-CBBE-618C-10C4CEAE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2" y="800210"/>
            <a:ext cx="7483241" cy="528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E96F94-0C70-1032-E99F-E18317359464}"/>
              </a:ext>
            </a:extLst>
          </p:cNvPr>
          <p:cNvSpPr txBox="1"/>
          <p:nvPr/>
        </p:nvSpPr>
        <p:spPr>
          <a:xfrm>
            <a:off x="487355" y="4755236"/>
            <a:ext cx="8521708" cy="85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rgbClr val="354F52"/>
                </a:solidFill>
                <a:latin typeface="Seravek" panose="020B0503040000020004" pitchFamily="34" charset="0"/>
                <a:ea typeface="微软雅黑" panose="020B0503020204020204" pitchFamily="34" charset="-122"/>
              </a:rPr>
              <a:t>Affect 1%</a:t>
            </a:r>
            <a:r>
              <a:rPr lang="zh-CN" altLang="en-US" sz="4400" b="1" dirty="0">
                <a:solidFill>
                  <a:srgbClr val="354F52"/>
                </a:solidFill>
                <a:latin typeface="Seravek" panose="020B05030400000200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4400" b="1" dirty="0">
                <a:solidFill>
                  <a:srgbClr val="354F52"/>
                </a:solidFill>
                <a:latin typeface="Seravek" panose="020B0503040000020004" pitchFamily="34" charset="0"/>
                <a:ea typeface="微软雅黑" panose="020B0503020204020204" pitchFamily="34" charset="-122"/>
              </a:rPr>
              <a:t>population</a:t>
            </a:r>
            <a:r>
              <a:rPr lang="zh-CN" altLang="en-US" sz="4400" b="1" dirty="0">
                <a:solidFill>
                  <a:srgbClr val="354F52"/>
                </a:solidFill>
                <a:latin typeface="Seravek" panose="020B05030400000200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4400" b="1" dirty="0">
                <a:solidFill>
                  <a:srgbClr val="354F52"/>
                </a:solidFill>
                <a:latin typeface="Seravek" panose="020B0503040000020004" pitchFamily="34" charset="0"/>
                <a:ea typeface="微软雅黑" panose="020B0503020204020204" pitchFamily="34" charset="-122"/>
              </a:rPr>
              <a:t>worldwide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A50E72-1796-E629-A2C0-A2338E754D24}"/>
              </a:ext>
            </a:extLst>
          </p:cNvPr>
          <p:cNvSpPr txBox="1"/>
          <p:nvPr/>
        </p:nvSpPr>
        <p:spPr>
          <a:xfrm>
            <a:off x="5168900" y="2102764"/>
            <a:ext cx="356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Seravek" panose="020B0503040000020004" pitchFamily="34" charset="0"/>
                <a:ea typeface="微软雅黑" panose="020B0503020204020204" pitchFamily="34" charset="-122"/>
              </a:rPr>
              <a:t>0·6% (0·1–1·0) in China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Seravek" panose="020B05030400000200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7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extLst>
              <a:ext uri="{FF2B5EF4-FFF2-40B4-BE49-F238E27FC236}">
                <a16:creationId xmlns:a16="http://schemas.microsoft.com/office/drawing/2014/main" id="{3C880948-7B55-C440-BE19-89BF16E5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36" y="332482"/>
            <a:ext cx="8757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000" b="1" dirty="0">
                <a:solidFill>
                  <a:srgbClr val="000066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Marked Differences in Therapeutic Outcomes Across Antipsychotics</a:t>
            </a:r>
            <a:endParaRPr kumimoji="0" lang="zh-CN" altLang="en-US" sz="2000" b="1" dirty="0">
              <a:solidFill>
                <a:srgbClr val="000066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295CA1A-1824-A74F-B8E0-A93D3DE1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18" y="6084295"/>
            <a:ext cx="76733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just" eaLnBrk="1" hangingPunct="1">
              <a:spcBef>
                <a:spcPct val="0"/>
              </a:spcBef>
              <a:buNone/>
              <a:defRPr/>
            </a:pPr>
            <a:r>
              <a:rPr kumimoji="0" lang="en-US" altLang="zh-CN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Huhn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M et al., </a:t>
            </a:r>
            <a:r>
              <a:rPr kumimoji="0" lang="en-US" altLang="zh-CN" sz="1200" i="1" dirty="0">
                <a:solidFill>
                  <a:srgbClr val="000066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Lancet 2019</a:t>
            </a:r>
            <a:endParaRPr kumimoji="0" lang="zh-CN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0E1E1B3-49D4-8747-A3E6-A67FCD6D0EAC}"/>
              </a:ext>
            </a:extLst>
          </p:cNvPr>
          <p:cNvSpPr txBox="1">
            <a:spLocks noChangeArrowheads="1"/>
          </p:cNvSpPr>
          <p:nvPr/>
        </p:nvSpPr>
        <p:spPr>
          <a:xfrm>
            <a:off x="6875463" y="63849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DA3D63D5-BE73-C740-B15C-F6B33CE9283F}" type="slidenum">
              <a:rPr lang="zh-CN" altLang="en-US" sz="120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5</a:t>
            </a:fld>
            <a:endParaRPr lang="en-US" altLang="zh-CN" sz="120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2ED42-ED99-AE97-1D92-D2501D399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49" t="12554" r="24336" b="14112"/>
          <a:stretch/>
        </p:blipFill>
        <p:spPr>
          <a:xfrm>
            <a:off x="5742994" y="3962857"/>
            <a:ext cx="2665688" cy="21655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2BD7AB-2AFC-13FE-1719-A7D6D341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87" y="1065551"/>
            <a:ext cx="2634195" cy="216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A1A1F6-7B20-3C39-AE87-89AC654874B6}"/>
              </a:ext>
            </a:extLst>
          </p:cNvPr>
          <p:cNvSpPr txBox="1"/>
          <p:nvPr/>
        </p:nvSpPr>
        <p:spPr>
          <a:xfrm>
            <a:off x="6556822" y="3227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</a:t>
            </a:r>
            <a:endParaRPr kumimoji="1" lang="zh-CN" altLang="en-US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12DB7-0518-B01D-BE5E-31ADBFADBC95}"/>
              </a:ext>
            </a:extLst>
          </p:cNvPr>
          <p:cNvSpPr txBox="1"/>
          <p:nvPr/>
        </p:nvSpPr>
        <p:spPr>
          <a:xfrm>
            <a:off x="6345226" y="615199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Side-effects</a:t>
            </a:r>
            <a:endParaRPr kumimoji="1" lang="zh-CN" altLang="en-US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AB472-BDAD-7D02-A952-DB66F3CBA049}"/>
              </a:ext>
            </a:extLst>
          </p:cNvPr>
          <p:cNvSpPr txBox="1"/>
          <p:nvPr/>
        </p:nvSpPr>
        <p:spPr>
          <a:xfrm>
            <a:off x="199866" y="1449958"/>
            <a:ext cx="5579001" cy="429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kern="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Antipsychotics are the first-line therapy of schizophrenia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Roughly </a:t>
            </a:r>
            <a:r>
              <a:rPr lang="en-US" altLang="zh-CN" sz="1400" kern="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75%</a:t>
            </a:r>
            <a:r>
              <a:rPr lang="en-US" altLang="zh-CN" sz="1400" kern="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patients discontinue the treatment result from the poor efficacy and side-effects</a:t>
            </a:r>
            <a:r>
              <a:rPr lang="zh-CN" altLang="zh-CN" sz="1400" kern="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1400" kern="0" dirty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1400" kern="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Intolerability</a:t>
            </a:r>
            <a:r>
              <a:rPr kumimoji="1" lang="en-US" altLang="zh-CN" sz="1400" kern="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of antipsychotics is the most common reason for switching antipsychotics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kern="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Choosing the optimal antipsychotic is essential for management of schizophrenia</a:t>
            </a:r>
            <a:r>
              <a:rPr lang="zh-CN" altLang="zh-CN" sz="16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600" dirty="0">
              <a:solidFill>
                <a:srgbClr val="00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kern="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 meta-analysis indirectly compared the therapeutic outcomes across different antipsychotics</a:t>
            </a:r>
            <a:r>
              <a:rPr lang="zh-CN" altLang="zh-CN" sz="1600" dirty="0"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600" dirty="0">
              <a:solidFill>
                <a:srgbClr val="00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kern="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comparison of therapeutic outcomes across different antipsychotics in a </a:t>
            </a:r>
            <a:r>
              <a:rPr lang="en-US" altLang="zh-CN" sz="16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randomized controlled clinical trial</a:t>
            </a:r>
            <a:r>
              <a:rPr lang="en-US" altLang="zh-CN" sz="1600" kern="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limited</a:t>
            </a:r>
            <a:endParaRPr kumimoji="1" lang="en-US" altLang="zh-CN" sz="1600" dirty="0">
              <a:solidFill>
                <a:srgbClr val="000066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74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>
            <a:extLst>
              <a:ext uri="{FF2B5EF4-FFF2-40B4-BE49-F238E27FC236}">
                <a16:creationId xmlns:a16="http://schemas.microsoft.com/office/drawing/2014/main" id="{D7FA3DD3-CAA6-40F0-9AFD-E03840DC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38" y="2920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CONTENT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52" name="Group 3">
            <a:extLst>
              <a:ext uri="{FF2B5EF4-FFF2-40B4-BE49-F238E27FC236}">
                <a16:creationId xmlns:a16="http://schemas.microsoft.com/office/drawing/2014/main" id="{F7397C02-09F8-6B45-978C-C137CE51EC6D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2038458"/>
            <a:ext cx="6245756" cy="593072"/>
            <a:chOff x="1200" y="865"/>
            <a:chExt cx="3506" cy="400"/>
          </a:xfrm>
        </p:grpSpPr>
        <p:sp>
          <p:nvSpPr>
            <p:cNvPr id="87" name="Line 4">
              <a:extLst>
                <a:ext uri="{FF2B5EF4-FFF2-40B4-BE49-F238E27FC236}">
                  <a16:creationId xmlns:a16="http://schemas.microsoft.com/office/drawing/2014/main" id="{98BB8F49-4D2C-B642-84F6-28E30A85E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1259"/>
              <a:ext cx="3169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88" name="Text Box 5">
              <a:extLst>
                <a:ext uri="{FF2B5EF4-FFF2-40B4-BE49-F238E27FC236}">
                  <a16:creationId xmlns:a16="http://schemas.microsoft.com/office/drawing/2014/main" id="{F8D72A35-652D-484B-846F-C7FF06FCC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926"/>
              <a:ext cx="2448" cy="3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Han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Background</a:t>
              </a:r>
              <a:endParaRPr lang="zh-CN" alt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9" name="Group 6">
              <a:extLst>
                <a:ext uri="{FF2B5EF4-FFF2-40B4-BE49-F238E27FC236}">
                  <a16:creationId xmlns:a16="http://schemas.microsoft.com/office/drawing/2014/main" id="{0A056B95-7886-3F4A-A9DB-5FDCEDD0A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865"/>
              <a:ext cx="432" cy="400"/>
              <a:chOff x="1111" y="2656"/>
              <a:chExt cx="1548" cy="1350"/>
            </a:xfrm>
          </p:grpSpPr>
          <p:sp>
            <p:nvSpPr>
              <p:cNvPr id="91" name="AutoShape 7">
                <a:extLst>
                  <a:ext uri="{FF2B5EF4-FFF2-40B4-BE49-F238E27FC236}">
                    <a16:creationId xmlns:a16="http://schemas.microsoft.com/office/drawing/2014/main" id="{C97F3719-C5FF-AE40-8D6A-B41C1C056C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8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AutoShape 8">
                <a:extLst>
                  <a:ext uri="{FF2B5EF4-FFF2-40B4-BE49-F238E27FC236}">
                    <a16:creationId xmlns:a16="http://schemas.microsoft.com/office/drawing/2014/main" id="{412780F1-7B6A-6B4B-B1AD-846527BBF1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1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AutoShape 9">
                <a:extLst>
                  <a:ext uri="{FF2B5EF4-FFF2-40B4-BE49-F238E27FC236}">
                    <a16:creationId xmlns:a16="http://schemas.microsoft.com/office/drawing/2014/main" id="{CFD649E2-8905-3A4F-853C-ED39D2929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2" y="2735"/>
                <a:ext cx="1348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8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0" name="Text Box 10">
              <a:extLst>
                <a:ext uri="{FF2B5EF4-FFF2-40B4-BE49-F238E27FC236}">
                  <a16:creationId xmlns:a16="http://schemas.microsoft.com/office/drawing/2014/main" id="{16A94800-0746-F44B-928C-84BDF6C1AF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16" y="928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</a:t>
              </a:r>
            </a:p>
          </p:txBody>
        </p:sp>
      </p:grpSp>
      <p:sp>
        <p:nvSpPr>
          <p:cNvPr id="37" name="Line 4">
            <a:extLst>
              <a:ext uri="{FF2B5EF4-FFF2-40B4-BE49-F238E27FC236}">
                <a16:creationId xmlns:a16="http://schemas.microsoft.com/office/drawing/2014/main" id="{770348C8-3319-994E-9A82-300F6BAD3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3719367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0FF7F6C5-FFF8-B446-9B81-95E16F49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3349922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Methods</a:t>
            </a:r>
            <a:endParaRPr lang="zh-CN" altLang="en-US" sz="2400" b="1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id="{B5EE3DF7-EC0D-6B4F-9F36-5C7D036206F3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3126295"/>
            <a:ext cx="769585" cy="593072"/>
            <a:chOff x="1111" y="2656"/>
            <a:chExt cx="1548" cy="1350"/>
          </a:xfrm>
        </p:grpSpPr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82A1C6B8-BBB6-714B-A076-F8D93F3D91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7705EEE3-F63E-3249-B57C-C7BE53EBB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116F2784-AE6B-CC4F-8DF3-163D7B07C5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1" name="Text Box 10">
            <a:extLst>
              <a:ext uri="{FF2B5EF4-FFF2-40B4-BE49-F238E27FC236}">
                <a16:creationId xmlns:a16="http://schemas.microsoft.com/office/drawing/2014/main" id="{A472C019-4981-D24D-8B99-C5558DF97C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253986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28B3EE94-9915-A348-9587-5C531DA8E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4811652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BB20A10A-B6AB-7F46-A02D-98DD478F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4442207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EA17389B-A5D5-2545-81FA-E1BC0EFF3855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4193710"/>
            <a:ext cx="769585" cy="593072"/>
            <a:chOff x="1111" y="2656"/>
            <a:chExt cx="1548" cy="1350"/>
          </a:xfrm>
        </p:grpSpPr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BDEF85D5-F526-3941-AF35-713609871B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1" name="AutoShape 8">
              <a:extLst>
                <a:ext uri="{FF2B5EF4-FFF2-40B4-BE49-F238E27FC236}">
                  <a16:creationId xmlns:a16="http://schemas.microsoft.com/office/drawing/2014/main" id="{AA4F6DB8-03F1-2C42-82C8-81AB173045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5EEE9785-EECD-5544-8DD9-42F55D999C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9" name="Text Box 10">
            <a:extLst>
              <a:ext uri="{FF2B5EF4-FFF2-40B4-BE49-F238E27FC236}">
                <a16:creationId xmlns:a16="http://schemas.microsoft.com/office/drawing/2014/main" id="{33D0E134-87A3-A24F-9851-2290A30F4C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3632147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45A2BAE1-A28B-B344-8BE1-4550CDC7E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5903943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15F12F61-505A-C74D-ABD3-0F3CB91B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5534493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0" name="Group 6">
            <a:extLst>
              <a:ext uri="{FF2B5EF4-FFF2-40B4-BE49-F238E27FC236}">
                <a16:creationId xmlns:a16="http://schemas.microsoft.com/office/drawing/2014/main" id="{D6114ED6-2751-2A43-9D5F-615249F6F8BB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5310865"/>
            <a:ext cx="769585" cy="593072"/>
            <a:chOff x="1111" y="2656"/>
            <a:chExt cx="1548" cy="1350"/>
          </a:xfrm>
        </p:grpSpPr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45B4F840-3545-284C-BAC3-983AC8C4A8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3" name="AutoShape 8">
              <a:extLst>
                <a:ext uri="{FF2B5EF4-FFF2-40B4-BE49-F238E27FC236}">
                  <a16:creationId xmlns:a16="http://schemas.microsoft.com/office/drawing/2014/main" id="{982746A6-F71E-A840-9717-A5D9333EA9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F1C44D96-2BC2-3A40-B436-CD96B445DE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61" name="Text Box 10">
            <a:extLst>
              <a:ext uri="{FF2B5EF4-FFF2-40B4-BE49-F238E27FC236}">
                <a16:creationId xmlns:a16="http://schemas.microsoft.com/office/drawing/2014/main" id="{5AB83B49-8BB4-1648-A375-EC42B36BF1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472443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3" name="灯片编号占位符 3">
            <a:extLst>
              <a:ext uri="{FF2B5EF4-FFF2-40B4-BE49-F238E27FC236}">
                <a16:creationId xmlns:a16="http://schemas.microsoft.com/office/drawing/2014/main" id="{42AD7660-D1FB-4AB2-BADE-625772BF76D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0F43F2D-ADCF-4B04-B30A-F1F67E45BE7A}" type="slidenum">
              <a:rPr lang="zh-CN" altLang="en-US" sz="140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en-US" altLang="zh-CN" sz="140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0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extLst>
              <a:ext uri="{FF2B5EF4-FFF2-40B4-BE49-F238E27FC236}">
                <a16:creationId xmlns:a16="http://schemas.microsoft.com/office/drawing/2014/main" id="{3C880948-7B55-C440-BE19-89BF16E5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33375"/>
            <a:ext cx="472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Methods and Materials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9E0500-C393-204A-A369-00C030A59E56}"/>
              </a:ext>
            </a:extLst>
          </p:cNvPr>
          <p:cNvSpPr txBox="1">
            <a:spLocks noChangeArrowheads="1"/>
          </p:cNvSpPr>
          <p:nvPr/>
        </p:nvSpPr>
        <p:spPr>
          <a:xfrm>
            <a:off x="6875463" y="63849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DA3D63D5-BE73-C740-B15C-F6B33CE9283F}" type="slidenum">
              <a:rPr lang="zh-CN" altLang="en-US" sz="120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7</a:t>
            </a:fld>
            <a:endParaRPr lang="en-US" altLang="zh-CN" sz="120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3238" y="1057803"/>
            <a:ext cx="4725525" cy="2403915"/>
            <a:chOff x="503238" y="1445733"/>
            <a:chExt cx="8172450" cy="175405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62FC7D4-CB13-4049-90F3-64E186397B69}"/>
                </a:ext>
              </a:extLst>
            </p:cNvPr>
            <p:cNvSpPr/>
            <p:nvPr/>
          </p:nvSpPr>
          <p:spPr>
            <a:xfrm>
              <a:off x="503238" y="1445733"/>
              <a:ext cx="8172450" cy="1747445"/>
            </a:xfrm>
            <a:prstGeom prst="rect">
              <a:avLst/>
            </a:prstGeom>
            <a:solidFill>
              <a:srgbClr val="DCE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11">
              <a:extLst>
                <a:ext uri="{FF2B5EF4-FFF2-40B4-BE49-F238E27FC236}">
                  <a16:creationId xmlns:a16="http://schemas.microsoft.com/office/drawing/2014/main" id="{58911519-4903-4947-AFB8-057D233B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74" y="1515483"/>
              <a:ext cx="7807067" cy="1684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defRPr/>
              </a:pPr>
              <a:r>
                <a:rPr lang="en-US" altLang="zh-CN" b="1" dirty="0">
                  <a:solidFill>
                    <a:srgbClr val="C00000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Subjects</a:t>
              </a:r>
            </a:p>
            <a:p>
              <a:pPr marL="285750" indent="-285750" algn="just">
                <a:spcBef>
                  <a:spcPts val="0"/>
                </a:spcBef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buFont typeface="Wingdings" pitchFamily="2" charset="2"/>
                <a:buChar char="ü"/>
                <a:defRPr/>
              </a:pPr>
              <a:r>
                <a:rPr lang="en-US" altLang="zh-CN" sz="1600" b="1" dirty="0">
                  <a:solidFill>
                    <a:srgbClr val="000066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Discovery cohort: 3030 participants </a:t>
              </a:r>
            </a:p>
            <a:p>
              <a:pPr marL="1028700" lvl="1" algn="just"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buFont typeface="Wingdings" pitchFamily="2" charset="2"/>
                <a:buChar char="ü"/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7 therapy modes</a:t>
              </a:r>
            </a:p>
            <a:p>
              <a:pPr marL="285750" indent="-285750" algn="just">
                <a:spcBef>
                  <a:spcPts val="0"/>
                </a:spcBef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buFont typeface="Wingdings" pitchFamily="2" charset="2"/>
                <a:buChar char="ü"/>
                <a:defRPr/>
              </a:pPr>
              <a:r>
                <a:rPr lang="en-US" altLang="zh-CN" sz="1600" b="1" dirty="0">
                  <a:solidFill>
                    <a:srgbClr val="000066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Validation cohort: 1395 participants</a:t>
              </a:r>
            </a:p>
            <a:p>
              <a:pPr marL="1028700" lvl="1" algn="just"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buFont typeface="Wingdings" pitchFamily="2" charset="2"/>
                <a:buChar char="ü"/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 10 therapy modes</a:t>
              </a:r>
            </a:p>
            <a:p>
              <a:pPr algn="just"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defRPr/>
              </a:pPr>
              <a:r>
                <a:rPr lang="en-US" altLang="zh-CN" sz="1800" b="1" dirty="0">
                  <a:solidFill>
                    <a:srgbClr val="C00000"/>
                  </a:solidFill>
                  <a:effectLst/>
                  <a:cs typeface="Arial" panose="020B0604020202020204" pitchFamily="34" charset="0"/>
                </a:rPr>
                <a:t>Therapeutic outcomes</a:t>
              </a:r>
              <a:endParaRPr lang="zh-CN" altLang="zh-CN" sz="1800" dirty="0">
                <a:solidFill>
                  <a:srgbClr val="C00000"/>
                </a:solidFill>
                <a:effectLst/>
                <a:cs typeface="Arial" panose="020B0604020202020204" pitchFamily="34" charset="0"/>
              </a:endParaRPr>
            </a:p>
            <a:p>
              <a:pPr marL="285750" indent="-285750" algn="just">
                <a:spcBef>
                  <a:spcPts val="0"/>
                </a:spcBef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buFont typeface="Wingdings" pitchFamily="2" charset="2"/>
                <a:buChar char="ü"/>
                <a:defRPr/>
              </a:pPr>
              <a:r>
                <a:rPr lang="en-US" altLang="zh-CN" sz="1600" b="1" dirty="0">
                  <a:solidFill>
                    <a:srgbClr val="002060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10 classes and 209 outcomes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3238" y="4128655"/>
            <a:ext cx="4725525" cy="2008039"/>
            <a:chOff x="503238" y="3664822"/>
            <a:chExt cx="8172450" cy="206541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B877F3-B1FB-7A45-AE0B-59E75914C4AC}"/>
                </a:ext>
              </a:extLst>
            </p:cNvPr>
            <p:cNvSpPr/>
            <p:nvPr/>
          </p:nvSpPr>
          <p:spPr>
            <a:xfrm>
              <a:off x="503238" y="3664822"/>
              <a:ext cx="8172450" cy="2065418"/>
            </a:xfrm>
            <a:prstGeom prst="rect">
              <a:avLst/>
            </a:prstGeom>
            <a:solidFill>
              <a:srgbClr val="F2D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1">
              <a:extLst>
                <a:ext uri="{FF2B5EF4-FFF2-40B4-BE49-F238E27FC236}">
                  <a16:creationId xmlns:a16="http://schemas.microsoft.com/office/drawing/2014/main" id="{551C724B-9FC7-8C46-ABFD-FD09846D8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72" y="3734572"/>
              <a:ext cx="7921367" cy="1300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defRPr/>
              </a:pPr>
              <a:r>
                <a:rPr lang="en-US" altLang="zh-CN" b="1" dirty="0">
                  <a:solidFill>
                    <a:srgbClr val="C00000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TOWAS pipeline</a:t>
              </a:r>
            </a:p>
            <a:p>
              <a:pPr marL="285750" indent="-285750" algn="just">
                <a:spcBef>
                  <a:spcPts val="0"/>
                </a:spcBef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buFont typeface="Wingdings" pitchFamily="2" charset="2"/>
                <a:buChar char="ü"/>
                <a:defRPr/>
              </a:pPr>
              <a:r>
                <a:rPr lang="en-US" altLang="zh-CN" sz="1800" kern="0" dirty="0">
                  <a:solidFill>
                    <a:srgbClr val="002060"/>
                  </a:solidFill>
                  <a:effectLst/>
                  <a:cs typeface="Arial" panose="020B0604020202020204" pitchFamily="34" charset="0"/>
                </a:rPr>
                <a:t>Using therapeutic outcomes in a linear or logistic regression</a:t>
              </a:r>
            </a:p>
            <a:p>
              <a:pPr marL="285750" indent="-285750" algn="just">
                <a:spcBef>
                  <a:spcPts val="0"/>
                </a:spcBef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buFont typeface="Wingdings" pitchFamily="2" charset="2"/>
                <a:buChar char="ü"/>
                <a:defRPr/>
              </a:pPr>
              <a:r>
                <a:rPr lang="en-US" altLang="zh-CN" sz="1800" kern="0" dirty="0">
                  <a:solidFill>
                    <a:srgbClr val="002060"/>
                  </a:solidFill>
                  <a:effectLst/>
                  <a:cs typeface="Arial" panose="020B0604020202020204" pitchFamily="34" charset="0"/>
                </a:rPr>
                <a:t>Adjusted for covariates </a:t>
              </a:r>
            </a:p>
            <a:p>
              <a:pPr marL="1028700" lvl="1" algn="just">
                <a:spcAft>
                  <a:spcPts val="600"/>
                </a:spcAft>
                <a:buClr>
                  <a:srgbClr val="4F81BD">
                    <a:lumMod val="50000"/>
                  </a:srgbClr>
                </a:buClr>
                <a:buFont typeface="Wingdings" pitchFamily="2" charset="2"/>
                <a:buChar char="ü"/>
                <a:defRPr/>
              </a:pPr>
              <a:r>
                <a:rPr lang="en-US" altLang="zh-CN" sz="1200" kern="0" dirty="0">
                  <a:solidFill>
                    <a:srgbClr val="002060"/>
                  </a:solidFill>
                  <a:effectLst/>
                  <a:cs typeface="Arial" panose="020B0604020202020204" pitchFamily="34" charset="0"/>
                </a:rPr>
                <a:t>sex, age, onset age, first episode, disease course, psychiatric family history and centers</a:t>
              </a:r>
              <a:r>
                <a:rPr lang="zh-CN" altLang="zh-CN" sz="1200" dirty="0">
                  <a:solidFill>
                    <a:srgbClr val="002060"/>
                  </a:solidFill>
                  <a:effectLst/>
                  <a:cs typeface="Arial" panose="020B0604020202020204" pitchFamily="34" charset="0"/>
                </a:rPr>
                <a:t>  </a:t>
              </a:r>
              <a:endParaRPr lang="en-US" altLang="zh-CN" sz="1200" dirty="0">
                <a:solidFill>
                  <a:srgbClr val="002060"/>
                </a:solidFill>
                <a:effectLst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6898BF5-CA93-0453-B0BF-075FDAC92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81" y="933047"/>
            <a:ext cx="3602182" cy="5203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744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>
            <a:extLst>
              <a:ext uri="{FF2B5EF4-FFF2-40B4-BE49-F238E27FC236}">
                <a16:creationId xmlns:a16="http://schemas.microsoft.com/office/drawing/2014/main" id="{D7FA3DD3-CAA6-40F0-9AFD-E03840DC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38" y="2920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CONTENT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52" name="Group 3">
            <a:extLst>
              <a:ext uri="{FF2B5EF4-FFF2-40B4-BE49-F238E27FC236}">
                <a16:creationId xmlns:a16="http://schemas.microsoft.com/office/drawing/2014/main" id="{F7397C02-09F8-6B45-978C-C137CE51EC6D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2038458"/>
            <a:ext cx="6245756" cy="593072"/>
            <a:chOff x="1200" y="865"/>
            <a:chExt cx="3506" cy="400"/>
          </a:xfrm>
        </p:grpSpPr>
        <p:sp>
          <p:nvSpPr>
            <p:cNvPr id="87" name="Line 4">
              <a:extLst>
                <a:ext uri="{FF2B5EF4-FFF2-40B4-BE49-F238E27FC236}">
                  <a16:creationId xmlns:a16="http://schemas.microsoft.com/office/drawing/2014/main" id="{98BB8F49-4D2C-B642-84F6-28E30A85E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1259"/>
              <a:ext cx="3169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88" name="Text Box 5">
              <a:extLst>
                <a:ext uri="{FF2B5EF4-FFF2-40B4-BE49-F238E27FC236}">
                  <a16:creationId xmlns:a16="http://schemas.microsoft.com/office/drawing/2014/main" id="{F8D72A35-652D-484B-846F-C7FF06FCC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926"/>
              <a:ext cx="2448" cy="3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Han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Background</a:t>
              </a:r>
              <a:endParaRPr lang="zh-CN" alt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9" name="Group 6">
              <a:extLst>
                <a:ext uri="{FF2B5EF4-FFF2-40B4-BE49-F238E27FC236}">
                  <a16:creationId xmlns:a16="http://schemas.microsoft.com/office/drawing/2014/main" id="{0A056B95-7886-3F4A-A9DB-5FDCEDD0A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865"/>
              <a:ext cx="432" cy="400"/>
              <a:chOff x="1111" y="2656"/>
              <a:chExt cx="1548" cy="1350"/>
            </a:xfrm>
          </p:grpSpPr>
          <p:sp>
            <p:nvSpPr>
              <p:cNvPr id="91" name="AutoShape 7">
                <a:extLst>
                  <a:ext uri="{FF2B5EF4-FFF2-40B4-BE49-F238E27FC236}">
                    <a16:creationId xmlns:a16="http://schemas.microsoft.com/office/drawing/2014/main" id="{C97F3719-C5FF-AE40-8D6A-B41C1C056C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8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AutoShape 8">
                <a:extLst>
                  <a:ext uri="{FF2B5EF4-FFF2-40B4-BE49-F238E27FC236}">
                    <a16:creationId xmlns:a16="http://schemas.microsoft.com/office/drawing/2014/main" id="{412780F1-7B6A-6B4B-B1AD-846527BBF1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1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AutoShape 9">
                <a:extLst>
                  <a:ext uri="{FF2B5EF4-FFF2-40B4-BE49-F238E27FC236}">
                    <a16:creationId xmlns:a16="http://schemas.microsoft.com/office/drawing/2014/main" id="{CFD649E2-8905-3A4F-853C-ED39D2929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2" y="2735"/>
                <a:ext cx="1348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8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0" name="Text Box 10">
              <a:extLst>
                <a:ext uri="{FF2B5EF4-FFF2-40B4-BE49-F238E27FC236}">
                  <a16:creationId xmlns:a16="http://schemas.microsoft.com/office/drawing/2014/main" id="{16A94800-0746-F44B-928C-84BDF6C1AF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16" y="928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itchFamily="49" charset="-122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</a:t>
              </a:r>
            </a:p>
          </p:txBody>
        </p:sp>
      </p:grpSp>
      <p:sp>
        <p:nvSpPr>
          <p:cNvPr id="37" name="Line 4">
            <a:extLst>
              <a:ext uri="{FF2B5EF4-FFF2-40B4-BE49-F238E27FC236}">
                <a16:creationId xmlns:a16="http://schemas.microsoft.com/office/drawing/2014/main" id="{770348C8-3319-994E-9A82-300F6BAD3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3719367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0FF7F6C5-FFF8-B446-9B81-95E16F49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3349922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Methods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id="{B5EE3DF7-EC0D-6B4F-9F36-5C7D036206F3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3126295"/>
            <a:ext cx="769585" cy="593072"/>
            <a:chOff x="1111" y="2656"/>
            <a:chExt cx="1548" cy="1350"/>
          </a:xfrm>
        </p:grpSpPr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82A1C6B8-BBB6-714B-A076-F8D93F3D91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7705EEE3-F63E-3249-B57C-C7BE53EBB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116F2784-AE6B-CC4F-8DF3-163D7B07C5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1" name="Text Box 10">
            <a:extLst>
              <a:ext uri="{FF2B5EF4-FFF2-40B4-BE49-F238E27FC236}">
                <a16:creationId xmlns:a16="http://schemas.microsoft.com/office/drawing/2014/main" id="{A472C019-4981-D24D-8B99-C5558DF97C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253986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28B3EE94-9915-A348-9587-5C531DA8E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4811652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BB20A10A-B6AB-7F46-A02D-98DD478F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4442207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lang="zh-CN" altLang="en-US" sz="2400" b="1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EA17389B-A5D5-2545-81FA-E1BC0EFF3855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4193710"/>
            <a:ext cx="769585" cy="593072"/>
            <a:chOff x="1111" y="2656"/>
            <a:chExt cx="1548" cy="1350"/>
          </a:xfrm>
        </p:grpSpPr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BDEF85D5-F526-3941-AF35-713609871B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1" name="AutoShape 8">
              <a:extLst>
                <a:ext uri="{FF2B5EF4-FFF2-40B4-BE49-F238E27FC236}">
                  <a16:creationId xmlns:a16="http://schemas.microsoft.com/office/drawing/2014/main" id="{AA4F6DB8-03F1-2C42-82C8-81AB173045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5EEE9785-EECD-5544-8DD9-42F55D999C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49" name="Text Box 10">
            <a:extLst>
              <a:ext uri="{FF2B5EF4-FFF2-40B4-BE49-F238E27FC236}">
                <a16:creationId xmlns:a16="http://schemas.microsoft.com/office/drawing/2014/main" id="{33D0E134-87A3-A24F-9851-2290A30F4C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3632147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45A2BAE1-A28B-B344-8BE1-4550CDC7E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473" y="5903943"/>
            <a:ext cx="5645408" cy="444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15F12F61-505A-C74D-ABD3-0F3CB91B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510" y="5534493"/>
            <a:ext cx="4360984" cy="461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Han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CN" alt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0" name="Group 6">
            <a:extLst>
              <a:ext uri="{FF2B5EF4-FFF2-40B4-BE49-F238E27FC236}">
                <a16:creationId xmlns:a16="http://schemas.microsoft.com/office/drawing/2014/main" id="{D6114ED6-2751-2A43-9D5F-615249F6F8BB}"/>
              </a:ext>
            </a:extLst>
          </p:cNvPr>
          <p:cNvGrpSpPr>
            <a:grpSpLocks/>
          </p:cNvGrpSpPr>
          <p:nvPr/>
        </p:nvGrpSpPr>
        <p:grpSpPr bwMode="auto">
          <a:xfrm>
            <a:off x="1113165" y="5310865"/>
            <a:ext cx="769585" cy="593072"/>
            <a:chOff x="1111" y="2656"/>
            <a:chExt cx="1548" cy="1350"/>
          </a:xfrm>
        </p:grpSpPr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45B4F840-3545-284C-BAC3-983AC8C4A8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8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3" name="AutoShape 8">
              <a:extLst>
                <a:ext uri="{FF2B5EF4-FFF2-40B4-BE49-F238E27FC236}">
                  <a16:creationId xmlns:a16="http://schemas.microsoft.com/office/drawing/2014/main" id="{982746A6-F71E-A840-9717-A5D9333EA9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1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F1C44D96-2BC2-3A40-B436-CD96B445DE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5"/>
              <a:ext cx="1348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48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61" name="Text Box 10">
            <a:extLst>
              <a:ext uri="{FF2B5EF4-FFF2-40B4-BE49-F238E27FC236}">
                <a16:creationId xmlns:a16="http://schemas.microsoft.com/office/drawing/2014/main" id="{5AB83B49-8BB4-1648-A375-EC42B36BF1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273" y="4724432"/>
            <a:ext cx="343819" cy="4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49" charset="-122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3" name="灯片编号占位符 3">
            <a:extLst>
              <a:ext uri="{FF2B5EF4-FFF2-40B4-BE49-F238E27FC236}">
                <a16:creationId xmlns:a16="http://schemas.microsoft.com/office/drawing/2014/main" id="{42AD7660-D1FB-4AB2-BADE-625772BF76D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0F43F2D-ADCF-4B04-B30A-F1F67E45BE7A}" type="slidenum">
              <a:rPr lang="zh-CN" altLang="en-US" sz="140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altLang="zh-CN" sz="140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633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extLst>
              <a:ext uri="{FF2B5EF4-FFF2-40B4-BE49-F238E27FC236}">
                <a16:creationId xmlns:a16="http://schemas.microsoft.com/office/drawing/2014/main" id="{3C880948-7B55-C440-BE19-89BF16E5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36" y="332482"/>
            <a:ext cx="8757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000" b="1" dirty="0">
                <a:solidFill>
                  <a:srgbClr val="000066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TOWAS of antipsychotic therapeutic outcomes in discovery cohort</a:t>
            </a:r>
            <a:endParaRPr kumimoji="0" lang="zh-CN" altLang="zh-CN" sz="2000" b="1" dirty="0">
              <a:solidFill>
                <a:srgbClr val="000066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0E1E1B3-49D4-8747-A3E6-A67FCD6D0EAC}"/>
              </a:ext>
            </a:extLst>
          </p:cNvPr>
          <p:cNvSpPr txBox="1">
            <a:spLocks noChangeArrowheads="1"/>
          </p:cNvSpPr>
          <p:nvPr/>
        </p:nvSpPr>
        <p:spPr>
          <a:xfrm>
            <a:off x="6875463" y="63849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DA3D63D5-BE73-C740-B15C-F6B33CE9283F}" type="slidenum">
              <a:rPr lang="zh-CN" altLang="en-US" sz="120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9</a:t>
            </a:fld>
            <a:endParaRPr lang="en-US" altLang="zh-CN" sz="120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AB472-BDAD-7D02-A952-DB66F3CBA049}"/>
              </a:ext>
            </a:extLst>
          </p:cNvPr>
          <p:cNvSpPr txBox="1"/>
          <p:nvPr/>
        </p:nvSpPr>
        <p:spPr>
          <a:xfrm>
            <a:off x="1063272" y="919830"/>
            <a:ext cx="7276991" cy="263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difference in symptom improvement among different antipsychotics were not significant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OLA: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AIWG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Liver dysfunction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Sedation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Increased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lipid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RIS: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HPRL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QUE: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Sedation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Palpitation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Increased lipid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HPRL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ARI: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HPRL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AIWG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Sedation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QTc prolongation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ZIP: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Increased QT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nausea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AIWG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Liver dysfunction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Increased lipid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HAL: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EPS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HPRL</a:t>
            </a: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Increased salivation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PHE: </a:t>
            </a:r>
            <a:r>
              <a:rPr lang="en-US" altLang="zh-CN" sz="14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35BF69-4AB4-6100-D162-926BE4FAF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61" y="3500438"/>
            <a:ext cx="5386812" cy="3202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6985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.6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.6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.6|1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.6|1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.6|11.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1936</TotalTime>
  <Words>443</Words>
  <Application>Microsoft Macintosh PowerPoint</Application>
  <PresentationFormat>全屏显示(4:3)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STLiti</vt:lpstr>
      <vt:lpstr>华文行楷</vt:lpstr>
      <vt:lpstr>微软雅黑</vt:lpstr>
      <vt:lpstr>微软雅黑</vt:lpstr>
      <vt:lpstr>Arial</vt:lpstr>
      <vt:lpstr>Calibri</vt:lpstr>
      <vt:lpstr>Calibri Light</vt:lpstr>
      <vt:lpstr>Seravek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喆 卢</dc:creator>
  <cp:lastModifiedBy>卢 喆</cp:lastModifiedBy>
  <cp:revision>32</cp:revision>
  <dcterms:created xsi:type="dcterms:W3CDTF">2021-07-07T12:39:23Z</dcterms:created>
  <dcterms:modified xsi:type="dcterms:W3CDTF">2022-09-19T05:57:48Z</dcterms:modified>
</cp:coreProperties>
</file>