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20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1" r:id="rId17"/>
    <p:sldId id="283" r:id="rId18"/>
    <p:sldId id="28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2" autoAdjust="0"/>
    <p:restoredTop sz="91057" autoAdjust="0"/>
  </p:normalViewPr>
  <p:slideViewPr>
    <p:cSldViewPr snapToGrid="0">
      <p:cViewPr varScale="1">
        <p:scale>
          <a:sx n="105" d="100"/>
          <a:sy n="105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0D7B1-E1CA-495F-9866-C1870F902095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586E2-F9B3-4406-9729-06A231A32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7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053CC7-BA0F-492D-819A-161723992C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851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C07F8-BD62-431E-AA77-B783442CA7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212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A34DFF-754F-4CAC-885F-346DAF938DB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527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A34DFF-754F-4CAC-885F-346DAF938DB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5142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053CC7-BA0F-492D-819A-161723992C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591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A34DFF-754F-4CAC-885F-346DAF938DB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05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A34DFF-754F-4CAC-885F-346DAF938DB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4567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A34DFF-754F-4CAC-885F-346DAF938DB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047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A34DFF-754F-4CAC-885F-346DAF938DB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112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053CC7-BA0F-492D-819A-161723992C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019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053CC7-BA0F-492D-819A-161723992C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8570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A34DFF-754F-4CAC-885F-346DAF938DB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989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053CC7-BA0F-492D-819A-161723992C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6632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A34DFF-754F-4CAC-885F-346DAF938DB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006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A34DFF-754F-4CAC-885F-346DAF938DB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2160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A34DFF-754F-4CAC-885F-346DAF938DB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6629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C07F8-BD62-431E-AA77-B783442CA79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818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A34DFF-754F-4CAC-885F-346DAF938DB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9982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6056CE-C551-48D4-8E12-1D39409EB1BB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2022-10-21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8F3972-36DA-47A2-B164-BB5465D7A84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732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6056CE-C551-48D4-8E12-1D39409EB1BB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2022-10-21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8F3972-36DA-47A2-B164-BB5465D7A84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273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6056CE-C551-48D4-8E12-1D39409EB1BB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2022-10-21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8F3972-36DA-47A2-B164-BB5465D7A84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45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6056CE-C551-48D4-8E12-1D39409EB1BB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2022-10-21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8F3972-36DA-47A2-B164-BB5465D7A84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-1" y="1392760"/>
            <a:ext cx="12192001" cy="4917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5884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6056CE-C551-48D4-8E12-1D39409EB1BB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2022-10-21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8F3972-36DA-47A2-B164-BB5465D7A84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77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6056CE-C551-48D4-8E12-1D39409EB1BB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2022-10-21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8F3972-36DA-47A2-B164-BB5465D7A84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49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6056CE-C551-48D4-8E12-1D39409EB1BB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2022-10-21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8F3972-36DA-47A2-B164-BB5465D7A84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921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6056CE-C551-48D4-8E12-1D39409EB1BB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2022-10-21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8F3972-36DA-47A2-B164-BB5465D7A84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02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6056CE-C551-48D4-8E12-1D39409EB1BB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2022-10-21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8F3972-36DA-47A2-B164-BB5465D7A84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39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6056CE-C551-48D4-8E12-1D39409EB1BB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2022-10-21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8F3972-36DA-47A2-B164-BB5465D7A84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48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6056CE-C551-48D4-8E12-1D39409EB1BB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2022-10-21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8F3972-36DA-47A2-B164-BB5465D7A84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399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6056CE-C551-48D4-8E12-1D39409EB1BB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2022-10-21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8F3972-36DA-47A2-B164-BB5465D7A84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74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44424" y="1196849"/>
            <a:ext cx="9202189" cy="238760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2800" b="1" dirty="0">
                <a:latin typeface="Gill Sans MT" panose="020B0502020104020203" pitchFamily="34" charset="0"/>
              </a:rPr>
              <a:t>Increased neuromelanin accumulation </a:t>
            </a:r>
            <a:r>
              <a:rPr lang="en-US" altLang="ko-KR" sz="2800" b="1" dirty="0" smtClean="0">
                <a:latin typeface="Gill Sans MT" panose="020B0502020104020203" pitchFamily="34" charset="0"/>
              </a:rPr>
              <a:t/>
            </a:r>
            <a:br>
              <a:rPr lang="en-US" altLang="ko-KR" sz="2800" b="1" dirty="0" smtClean="0">
                <a:latin typeface="Gill Sans MT" panose="020B0502020104020203" pitchFamily="34" charset="0"/>
              </a:rPr>
            </a:br>
            <a:r>
              <a:rPr lang="en-US" altLang="ko-KR" sz="2800" b="1" dirty="0" smtClean="0">
                <a:latin typeface="Gill Sans MT" panose="020B0502020104020203" pitchFamily="34" charset="0"/>
              </a:rPr>
              <a:t>in </a:t>
            </a:r>
            <a:r>
              <a:rPr lang="en-US" altLang="ko-KR" sz="2800" b="1" dirty="0">
                <a:latin typeface="Gill Sans MT" panose="020B0502020104020203" pitchFamily="34" charset="0"/>
              </a:rPr>
              <a:t>schizophrenia patients: </a:t>
            </a:r>
            <a:br>
              <a:rPr lang="en-US" altLang="ko-KR" sz="2800" b="1" dirty="0">
                <a:latin typeface="Gill Sans MT" panose="020B0502020104020203" pitchFamily="34" charset="0"/>
              </a:rPr>
            </a:br>
            <a:r>
              <a:rPr lang="en-US" altLang="ko-KR" sz="2800" b="1" dirty="0">
                <a:latin typeface="Gill Sans MT" panose="020B0502020104020203" pitchFamily="34" charset="0"/>
              </a:rPr>
              <a:t>a neuromelanin-sensitive MRI study </a:t>
            </a:r>
            <a:r>
              <a:rPr lang="en-US" altLang="ko-KR" sz="3600" b="1" dirty="0" smtClean="0">
                <a:latin typeface="Gill Sans MT" panose="020B0502020104020203" pitchFamily="34" charset="0"/>
              </a:rPr>
              <a:t/>
            </a:r>
            <a:br>
              <a:rPr lang="en-US" altLang="ko-KR" sz="3600" b="1" dirty="0" smtClean="0">
                <a:latin typeface="Gill Sans MT" panose="020B0502020104020203" pitchFamily="34" charset="0"/>
              </a:rPr>
            </a:br>
            <a:endParaRPr lang="ko-KR" altLang="en-US" sz="3600" b="1" dirty="0">
              <a:latin typeface="Gill Sans MT" panose="020B0502020104020203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4424" y="3209544"/>
            <a:ext cx="9144000" cy="226723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altLang="ko-KR" b="1" dirty="0" smtClean="0">
              <a:latin typeface="Gill Sans MT" panose="020B0502020104020203" pitchFamily="34" charset="0"/>
            </a:endParaRPr>
          </a:p>
          <a:p>
            <a:pPr algn="l">
              <a:lnSpc>
                <a:spcPct val="80000"/>
              </a:lnSpc>
            </a:pPr>
            <a:r>
              <a:rPr lang="en-US" altLang="ko-KR" sz="2000" b="1" dirty="0" smtClean="0">
                <a:latin typeface="Gill Sans MT" panose="020B0502020104020203" pitchFamily="34" charset="0"/>
              </a:rPr>
              <a:t>Sunah Choi</a:t>
            </a:r>
          </a:p>
          <a:p>
            <a:pPr algn="l">
              <a:lnSpc>
                <a:spcPct val="80000"/>
              </a:lnSpc>
            </a:pPr>
            <a:r>
              <a:rPr lang="en-US" altLang="ko-KR" sz="1600" b="1" dirty="0" smtClean="0">
                <a:latin typeface="Gill Sans MT" panose="020B0502020104020203" pitchFamily="34" charset="0"/>
              </a:rPr>
              <a:t>Clinical Cognitive Neuroscience Center</a:t>
            </a:r>
          </a:p>
          <a:p>
            <a:pPr algn="l">
              <a:lnSpc>
                <a:spcPct val="80000"/>
              </a:lnSpc>
            </a:pPr>
            <a:r>
              <a:rPr lang="en-US" altLang="ko-KR" sz="1600" b="1" dirty="0" smtClean="0">
                <a:latin typeface="Gill Sans MT" panose="020B0502020104020203" pitchFamily="34" charset="0"/>
              </a:rPr>
              <a:t>Seoul National University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" y="3139264"/>
            <a:ext cx="7452360" cy="50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6" name="Picture 2" descr="정장 - 대학상징 - 대학소개 - 서울대학교"/>
          <p:cNvPicPr>
            <a:picLocks noChangeAspect="1" noChangeArrowheads="1"/>
          </p:cNvPicPr>
          <p:nvPr/>
        </p:nvPicPr>
        <p:blipFill>
          <a:blip r:embed="rId3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317" y="3604329"/>
            <a:ext cx="2516955" cy="261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79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Gill Sans MT" panose="020B0502020104020203" pitchFamily="34" charset="0"/>
              </a:rPr>
              <a:t>Results</a:t>
            </a:r>
            <a:endParaRPr lang="ko-KR" altLang="en-US" sz="2800" b="1" dirty="0">
              <a:latin typeface="Gill Sans MT" panose="020B0502020104020203" pitchFamily="34" charset="0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27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400" b="1" dirty="0" smtClean="0">
                <a:latin typeface="Gill Sans MT" panose="020B0502020104020203" pitchFamily="34" charset="0"/>
              </a:rPr>
              <a:t>Results </a:t>
            </a:r>
            <a:endParaRPr lang="ko-KR" altLang="en-US" sz="2400" b="1" dirty="0">
              <a:latin typeface="Gill Sans MT" panose="020B0502020104020203" pitchFamily="34" charset="0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600" dirty="0" smtClean="0">
                <a:latin typeface="Gill Sans MT" panose="020B0502020104020203" pitchFamily="34" charset="0"/>
              </a:rPr>
              <a:t>Demographic and clinical characteristics </a:t>
            </a:r>
            <a:endParaRPr lang="en-US" altLang="ko-KR" sz="1600" baseline="-25000" dirty="0">
              <a:latin typeface="Gill Sans MT" panose="020B0502020104020203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976197" y="2450495"/>
          <a:ext cx="6239606" cy="35049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7552">
                  <a:extLst>
                    <a:ext uri="{9D8B030D-6E8A-4147-A177-3AD203B41FA5}">
                      <a16:colId xmlns:a16="http://schemas.microsoft.com/office/drawing/2014/main" val="3116633562"/>
                    </a:ext>
                  </a:extLst>
                </a:gridCol>
                <a:gridCol w="1443016">
                  <a:extLst>
                    <a:ext uri="{9D8B030D-6E8A-4147-A177-3AD203B41FA5}">
                      <a16:colId xmlns:a16="http://schemas.microsoft.com/office/drawing/2014/main" val="2791176178"/>
                    </a:ext>
                  </a:extLst>
                </a:gridCol>
                <a:gridCol w="1443016">
                  <a:extLst>
                    <a:ext uri="{9D8B030D-6E8A-4147-A177-3AD203B41FA5}">
                      <a16:colId xmlns:a16="http://schemas.microsoft.com/office/drawing/2014/main" val="4104642250"/>
                    </a:ext>
                  </a:extLst>
                </a:gridCol>
                <a:gridCol w="858011">
                  <a:extLst>
                    <a:ext uri="{9D8B030D-6E8A-4147-A177-3AD203B41FA5}">
                      <a16:colId xmlns:a16="http://schemas.microsoft.com/office/drawing/2014/main" val="1037957781"/>
                    </a:ext>
                  </a:extLst>
                </a:gridCol>
                <a:gridCol w="858011">
                  <a:extLst>
                    <a:ext uri="{9D8B030D-6E8A-4147-A177-3AD203B41FA5}">
                      <a16:colId xmlns:a16="http://schemas.microsoft.com/office/drawing/2014/main" val="356788543"/>
                    </a:ext>
                  </a:extLst>
                </a:gridCol>
              </a:tblGrid>
              <a:tr h="473680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NOR (</a:t>
                      </a:r>
                      <a:r>
                        <a:rPr lang="en-US" sz="1200" b="1" u="none" strike="noStrike" dirty="0" smtClean="0"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n=63)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SPR (</a:t>
                      </a:r>
                      <a:r>
                        <a:rPr lang="en-US" sz="1200" b="1" u="none" strike="noStrike" dirty="0" smtClean="0"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n=29)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t or </a:t>
                      </a:r>
                      <a:r>
                        <a:rPr lang="en-US" sz="1200" b="1" u="none" strike="noStrike" dirty="0" smtClean="0"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200" b="1" u="none" strike="noStrike" baseline="30000" dirty="0" smtClean="0"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9292159"/>
                  </a:ext>
                </a:extLst>
              </a:tr>
              <a:tr h="2755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Age (years)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24.13 </a:t>
                      </a: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3.70)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25.55 (4.43)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-1.612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0.110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895212"/>
                  </a:ext>
                </a:extLst>
              </a:tr>
              <a:tr h="2755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Sex (male/female)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30/33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14/15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0.003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0.953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772079"/>
                  </a:ext>
                </a:extLst>
              </a:tr>
              <a:tr h="2755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Education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13.78 </a:t>
                      </a: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1.91)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085658"/>
                  </a:ext>
                </a:extLst>
              </a:tr>
              <a:tr h="2755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IQ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102.64 (17.58)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432106"/>
                  </a:ext>
                </a:extLst>
              </a:tr>
              <a:tr h="2755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PANSS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228427"/>
                  </a:ext>
                </a:extLst>
              </a:tr>
              <a:tr h="275569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1" u="none" strike="noStrike" dirty="0"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11.48 </a:t>
                      </a: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3.09)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598445"/>
                  </a:ext>
                </a:extLst>
              </a:tr>
              <a:tr h="275569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1" u="none" strike="noStrike" dirty="0"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70C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13.33 </a:t>
                      </a: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4.59)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751162"/>
                  </a:ext>
                </a:extLst>
              </a:tr>
              <a:tr h="275569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200" b="1" u="none" strike="noStrike" dirty="0"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General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70C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24.04 </a:t>
                      </a: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4.70)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229195"/>
                  </a:ext>
                </a:extLst>
              </a:tr>
              <a:tr h="2755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GAF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70C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56.37 </a:t>
                      </a: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13.87)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32401"/>
                  </a:ext>
                </a:extLst>
              </a:tr>
              <a:tr h="2755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HAMA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70C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2.96 </a:t>
                      </a: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2.41)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98611"/>
                  </a:ext>
                </a:extLst>
              </a:tr>
              <a:tr h="2755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HAMD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70C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3.96 </a:t>
                      </a:r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2.95)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868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63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400" b="1" dirty="0" smtClean="0">
                <a:latin typeface="Gill Sans MT" panose="020B0502020104020203" pitchFamily="34" charset="0"/>
              </a:rPr>
              <a:t>Results </a:t>
            </a:r>
            <a:endParaRPr lang="ko-KR" altLang="en-US" sz="2400" b="1" dirty="0">
              <a:latin typeface="Gill Sans MT" panose="020B0502020104020203" pitchFamily="34" charset="0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600" dirty="0" smtClean="0">
                <a:latin typeface="Gill Sans MT" panose="020B0502020104020203" pitchFamily="34" charset="0"/>
              </a:rPr>
              <a:t>NM CR</a:t>
            </a:r>
          </a:p>
          <a:p>
            <a:pPr marL="342900" indent="-342900">
              <a:buAutoNum type="arabicParenBoth"/>
            </a:pPr>
            <a:r>
              <a:rPr lang="en-US" altLang="ko-KR" sz="1600" dirty="0" smtClean="0">
                <a:latin typeface="Gill Sans MT" panose="020B0502020104020203" pitchFamily="34" charset="0"/>
              </a:rPr>
              <a:t>ICC</a:t>
            </a:r>
          </a:p>
          <a:p>
            <a:pPr marL="0" indent="0">
              <a:buNone/>
            </a:pPr>
            <a:endParaRPr lang="en-US" altLang="ko-KR" sz="1800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altLang="ko-KR" sz="1800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altLang="ko-KR" sz="1800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Gill Sans MT" panose="020B0502020104020203" pitchFamily="34" charset="0"/>
              </a:rPr>
              <a:t>(2) Group comparison </a:t>
            </a:r>
            <a:endParaRPr lang="en-US" altLang="ko-KR" sz="1600" baseline="-25000" dirty="0">
              <a:latin typeface="Gill Sans MT" panose="020B0502020104020203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38200" y="4021192"/>
          <a:ext cx="5511800" cy="581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11700904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124865136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7901085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288026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449269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79522476"/>
                    </a:ext>
                  </a:extLst>
                </a:gridCol>
              </a:tblGrid>
              <a:tr h="2907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NOR (</a:t>
                      </a:r>
                      <a:r>
                        <a:rPr lang="en-US" sz="1200" b="1" u="none" strike="noStrike" dirty="0" smtClean="0"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n=63)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SPR (</a:t>
                      </a:r>
                      <a:r>
                        <a:rPr lang="en-US" sz="1200" b="1" u="none" strike="noStrike" dirty="0" smtClean="0"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n=29)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Cohen's d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982777"/>
                  </a:ext>
                </a:extLst>
              </a:tr>
              <a:tr h="2907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NM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 CR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0.252 (0.027)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0.266 (0.038)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ko-KR" sz="1200" u="none" strike="noStrike" dirty="0" smtClean="0"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2.12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0.037*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0.425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223397"/>
                  </a:ext>
                </a:extLst>
              </a:tr>
            </a:tbl>
          </a:graphicData>
        </a:graphic>
      </p:graphicFrame>
      <p:grpSp>
        <p:nvGrpSpPr>
          <p:cNvPr id="25" name="그룹 24"/>
          <p:cNvGrpSpPr/>
          <p:nvPr/>
        </p:nvGrpSpPr>
        <p:grpSpPr>
          <a:xfrm>
            <a:off x="7725930" y="2695745"/>
            <a:ext cx="2741032" cy="2611098"/>
            <a:chOff x="7887936" y="1288884"/>
            <a:chExt cx="3989535" cy="374878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7936" y="1288884"/>
              <a:ext cx="3989535" cy="3748788"/>
            </a:xfrm>
            <a:prstGeom prst="rect">
              <a:avLst/>
            </a:prstGeom>
          </p:spPr>
        </p:pic>
        <p:grpSp>
          <p:nvGrpSpPr>
            <p:cNvPr id="22" name="그룹 21"/>
            <p:cNvGrpSpPr/>
            <p:nvPr/>
          </p:nvGrpSpPr>
          <p:grpSpPr>
            <a:xfrm>
              <a:off x="9416373" y="1767256"/>
              <a:ext cx="1595335" cy="333916"/>
              <a:chOff x="9445557" y="1825624"/>
              <a:chExt cx="1614792" cy="333916"/>
            </a:xfrm>
          </p:grpSpPr>
          <p:cxnSp>
            <p:nvCxnSpPr>
              <p:cNvPr id="12" name="직선 연결선 11"/>
              <p:cNvCxnSpPr/>
              <p:nvPr/>
            </p:nvCxnSpPr>
            <p:spPr>
              <a:xfrm>
                <a:off x="9445557" y="1825624"/>
                <a:ext cx="1614792" cy="1"/>
              </a:xfrm>
              <a:prstGeom prst="line">
                <a:avLst/>
              </a:prstGeom>
              <a:ln w="19050">
                <a:solidFill>
                  <a:srgbClr val="7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11060349" y="1825625"/>
                <a:ext cx="0" cy="178273"/>
              </a:xfrm>
              <a:prstGeom prst="line">
                <a:avLst/>
              </a:prstGeom>
              <a:ln w="19050">
                <a:solidFill>
                  <a:srgbClr val="7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9445557" y="1825624"/>
                <a:ext cx="0" cy="333916"/>
              </a:xfrm>
              <a:prstGeom prst="line">
                <a:avLst/>
              </a:prstGeom>
              <a:ln w="19050">
                <a:solidFill>
                  <a:srgbClr val="7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10015509" y="1374554"/>
              <a:ext cx="398834" cy="556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87878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*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838200" y="2536634"/>
          <a:ext cx="3073400" cy="581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11700904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124865136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790108526"/>
                    </a:ext>
                  </a:extLst>
                </a:gridCol>
              </a:tblGrid>
              <a:tr h="2907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ICC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982777"/>
                  </a:ext>
                </a:extLst>
              </a:tr>
              <a:tr h="2907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NM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 CR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0.933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&lt;0.001*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223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41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Gill Sans MT" panose="020B0502020104020203" pitchFamily="34" charset="0"/>
              </a:rPr>
              <a:t>Discussion</a:t>
            </a:r>
            <a:endParaRPr lang="ko-KR" altLang="en-US" sz="2800" b="1" dirty="0">
              <a:latin typeface="Gill Sans MT" panose="020B0502020104020203" pitchFamily="34" charset="0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04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400" b="1" dirty="0" smtClean="0">
                <a:latin typeface="Gill Sans MT" panose="020B0502020104020203" pitchFamily="34" charset="0"/>
              </a:rPr>
              <a:t>Neuromelanin </a:t>
            </a:r>
            <a:r>
              <a:rPr lang="en-US" altLang="ko-KR" sz="2400" b="1" dirty="0">
                <a:latin typeface="Gill Sans MT" panose="020B0502020104020203" pitchFamily="34" charset="0"/>
              </a:rPr>
              <a:t>in schizophrenia </a:t>
            </a:r>
            <a:endParaRPr lang="ko-KR" altLang="en-US" sz="2400" b="1" dirty="0">
              <a:latin typeface="Gill Sans MT" panose="020B05020201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ko-KR" altLang="en-US" sz="1800" dirty="0">
              <a:latin typeface="Gill Sans MT" panose="020B05020201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37576" y="5038344"/>
            <a:ext cx="4116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Parkinson’s Disease           Normal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687968" y="1933575"/>
          <a:ext cx="9037184" cy="42433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9296">
                  <a:extLst>
                    <a:ext uri="{9D8B030D-6E8A-4147-A177-3AD203B41FA5}">
                      <a16:colId xmlns:a16="http://schemas.microsoft.com/office/drawing/2014/main" val="3667887539"/>
                    </a:ext>
                  </a:extLst>
                </a:gridCol>
                <a:gridCol w="2259296">
                  <a:extLst>
                    <a:ext uri="{9D8B030D-6E8A-4147-A177-3AD203B41FA5}">
                      <a16:colId xmlns:a16="http://schemas.microsoft.com/office/drawing/2014/main" val="3333646090"/>
                    </a:ext>
                  </a:extLst>
                </a:gridCol>
                <a:gridCol w="2259296">
                  <a:extLst>
                    <a:ext uri="{9D8B030D-6E8A-4147-A177-3AD203B41FA5}">
                      <a16:colId xmlns:a16="http://schemas.microsoft.com/office/drawing/2014/main" val="3154505125"/>
                    </a:ext>
                  </a:extLst>
                </a:gridCol>
                <a:gridCol w="2259296">
                  <a:extLst>
                    <a:ext uri="{9D8B030D-6E8A-4147-A177-3AD203B41FA5}">
                      <a16:colId xmlns:a16="http://schemas.microsoft.com/office/drawing/2014/main" val="755486439"/>
                    </a:ext>
                  </a:extLst>
                </a:gridCol>
              </a:tblGrid>
              <a:tr h="334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Gill Sans MT" panose="020B0502020104020203" pitchFamily="34" charset="0"/>
                        </a:rPr>
                        <a:t>Study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Gill Sans MT" panose="020B0502020104020203" pitchFamily="34" charset="0"/>
                        </a:rPr>
                        <a:t>Subjects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Gill Sans MT" panose="020B0502020104020203" pitchFamily="34" charset="0"/>
                        </a:rPr>
                        <a:t>Methods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Gill Sans MT" panose="020B0502020104020203" pitchFamily="34" charset="0"/>
                        </a:rPr>
                        <a:t>Results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4506893"/>
                  </a:ext>
                </a:extLst>
              </a:tr>
              <a:tr h="5996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Gill Sans MT" panose="020B0502020104020203" pitchFamily="34" charset="0"/>
                        </a:rPr>
                        <a:t>Kaiya (1980)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Gill Sans MT" panose="020B0502020104020203" pitchFamily="34" charset="0"/>
                        </a:rPr>
                        <a:t>SCZ(12), HC(40)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Gill Sans MT" panose="020B0502020104020203" pitchFamily="34" charset="0"/>
                        </a:rPr>
                        <a:t>Post-mortem </a:t>
                      </a:r>
                      <a:endParaRPr lang="en-US" sz="1200" u="none" strike="noStrike" dirty="0" smtClean="0"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rtl="0" fontAlgn="ctr"/>
                      <a:r>
                        <a:rPr lang="en-US" sz="1200" u="none" strike="noStrike" dirty="0" smtClean="0">
                          <a:effectLst/>
                          <a:latin typeface="Gill Sans MT" panose="020B0502020104020203" pitchFamily="34" charset="0"/>
                        </a:rPr>
                        <a:t>Microdensitometer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 err="1">
                          <a:effectLst/>
                          <a:latin typeface="Gill Sans MT" panose="020B0502020104020203" pitchFamily="34" charset="0"/>
                        </a:rPr>
                        <a:t>n.s</a:t>
                      </a:r>
                      <a:r>
                        <a:rPr lang="en-US" sz="1200" u="none" strike="noStrike" dirty="0">
                          <a:effectLst/>
                          <a:latin typeface="Gill Sans MT" panose="020B0502020104020203" pitchFamily="34" charset="0"/>
                        </a:rPr>
                        <a:t>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8733517"/>
                  </a:ext>
                </a:extLst>
              </a:tr>
              <a:tr h="334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Gill Sans MT" panose="020B0502020104020203" pitchFamily="34" charset="0"/>
                        </a:rPr>
                        <a:t>Shibata et al. (2008)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Gill Sans MT" panose="020B0502020104020203" pitchFamily="34" charset="0"/>
                        </a:rPr>
                        <a:t>SCZ(20), HC(34)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Gill Sans MT" panose="020B0502020104020203" pitchFamily="34" charset="0"/>
                        </a:rPr>
                        <a:t>NM-MRI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accent5"/>
                          </a:solidFill>
                          <a:effectLst/>
                          <a:latin typeface="Gill Sans MT" panose="020B0502020104020203" pitchFamily="34" charset="0"/>
                        </a:rPr>
                        <a:t>SCZ&gt;HC</a:t>
                      </a:r>
                      <a:endParaRPr lang="en-US" sz="1200" b="0" i="0" u="none" strike="noStrike" dirty="0">
                        <a:solidFill>
                          <a:schemeClr val="accent5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3551427"/>
                  </a:ext>
                </a:extLst>
              </a:tr>
              <a:tr h="334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Gill Sans MT" panose="020B0502020104020203" pitchFamily="34" charset="0"/>
                        </a:rPr>
                        <a:t>Sasaki et al. (2010)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Gill Sans MT" panose="020B0502020104020203" pitchFamily="34" charset="0"/>
                        </a:rPr>
                        <a:t>SCZ(23), HC(23)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Gill Sans MT" panose="020B0502020104020203" pitchFamily="34" charset="0"/>
                        </a:rPr>
                        <a:t>NM-MRI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Gill Sans MT" panose="020B0502020104020203" pitchFamily="34" charset="0"/>
                        </a:rPr>
                        <a:t>n.s.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923200"/>
                  </a:ext>
                </a:extLst>
              </a:tr>
              <a:tr h="334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Gill Sans MT" panose="020B0502020104020203" pitchFamily="34" charset="0"/>
                        </a:rPr>
                        <a:t>Watanabe et al. (2014)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Gill Sans MT" panose="020B0502020104020203" pitchFamily="34" charset="0"/>
                        </a:rPr>
                        <a:t>SCZ(52), HC(52)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Gill Sans MT" panose="020B0502020104020203" pitchFamily="34" charset="0"/>
                        </a:rPr>
                        <a:t>NM-MRI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accent5"/>
                          </a:solidFill>
                          <a:effectLst/>
                          <a:latin typeface="Gill Sans MT" panose="020B0502020104020203" pitchFamily="34" charset="0"/>
                        </a:rPr>
                        <a:t>SCZ&gt;HC (age&lt;30)</a:t>
                      </a:r>
                      <a:endParaRPr lang="en-US" sz="1200" b="0" i="0" u="none" strike="noStrike" dirty="0">
                        <a:solidFill>
                          <a:schemeClr val="accent5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3149279"/>
                  </a:ext>
                </a:extLst>
              </a:tr>
              <a:tr h="334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Gill Sans MT" panose="020B0502020104020203" pitchFamily="34" charset="0"/>
                        </a:rPr>
                        <a:t>Yamashita et al. (2016)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Gill Sans MT" panose="020B0502020104020203" pitchFamily="34" charset="0"/>
                        </a:rPr>
                        <a:t>SCZ(14), HC(22)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Gill Sans MT" panose="020B0502020104020203" pitchFamily="34" charset="0"/>
                        </a:rPr>
                        <a:t>NM-MRI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 err="1">
                          <a:effectLst/>
                          <a:latin typeface="Gill Sans MT" panose="020B0502020104020203" pitchFamily="34" charset="0"/>
                        </a:rPr>
                        <a:t>n.s</a:t>
                      </a:r>
                      <a:r>
                        <a:rPr lang="en-US" sz="1200" u="none" strike="noStrike" dirty="0">
                          <a:effectLst/>
                          <a:latin typeface="Gill Sans MT" panose="020B0502020104020203" pitchFamily="34" charset="0"/>
                        </a:rPr>
                        <a:t>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5178064"/>
                  </a:ext>
                </a:extLst>
              </a:tr>
              <a:tr h="334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Gill Sans MT" panose="020B0502020104020203" pitchFamily="34" charset="0"/>
                        </a:rPr>
                        <a:t>Cassidy et al. (2019)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Gill Sans MT" panose="020B0502020104020203" pitchFamily="34" charset="0"/>
                        </a:rPr>
                        <a:t>SCZ(33), HC(30)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 smtClean="0">
                          <a:effectLst/>
                          <a:latin typeface="Gill Sans MT" panose="020B0502020104020203" pitchFamily="34" charset="0"/>
                        </a:rPr>
                        <a:t>NM-MRI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accent5"/>
                          </a:solidFill>
                          <a:effectLst/>
                          <a:latin typeface="Gill Sans MT" panose="020B0502020104020203" pitchFamily="34" charset="0"/>
                        </a:rPr>
                        <a:t>SCZ&gt;HC (severe)</a:t>
                      </a:r>
                      <a:endParaRPr lang="en-US" sz="1200" b="0" i="0" u="none" strike="noStrike" dirty="0">
                        <a:solidFill>
                          <a:schemeClr val="accent5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0949112"/>
                  </a:ext>
                </a:extLst>
              </a:tr>
              <a:tr h="5996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Gill Sans MT" panose="020B0502020104020203" pitchFamily="34" charset="0"/>
                        </a:rPr>
                        <a:t>Mabry et al. (2020)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Gill Sans MT" panose="020B0502020104020203" pitchFamily="34" charset="0"/>
                        </a:rPr>
                        <a:t>SCZ(12), HC(12)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Gill Sans MT" panose="020B0502020104020203" pitchFamily="34" charset="0"/>
                        </a:rPr>
                        <a:t>Post-mortem </a:t>
                      </a:r>
                      <a:endParaRPr lang="en-US" sz="1200" u="none" strike="noStrike" dirty="0" smtClean="0"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rtl="0" fontAlgn="ctr"/>
                      <a:r>
                        <a:rPr lang="en-US" sz="1200" u="none" strike="noStrike" dirty="0" smtClean="0">
                          <a:effectLst/>
                          <a:latin typeface="Gill Sans MT" panose="020B0502020104020203" pitchFamily="34" charset="0"/>
                        </a:rPr>
                        <a:t>immunohistochemistry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 err="1">
                          <a:effectLst/>
                          <a:latin typeface="Gill Sans MT" panose="020B0502020104020203" pitchFamily="34" charset="0"/>
                        </a:rPr>
                        <a:t>n.s</a:t>
                      </a:r>
                      <a:r>
                        <a:rPr lang="en-US" sz="1200" u="none" strike="noStrike" dirty="0">
                          <a:effectLst/>
                          <a:latin typeface="Gill Sans MT" panose="020B0502020104020203" pitchFamily="34" charset="0"/>
                        </a:rPr>
                        <a:t>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334444"/>
                  </a:ext>
                </a:extLst>
              </a:tr>
              <a:tr h="334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Gill Sans MT" panose="020B0502020104020203" pitchFamily="34" charset="0"/>
                        </a:rPr>
                        <a:t>Jalles et al. (2020)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Gill Sans MT" panose="020B0502020104020203" pitchFamily="34" charset="0"/>
                        </a:rPr>
                        <a:t>FEP(30), HC(8)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Gill Sans MT" panose="020B0502020104020203" pitchFamily="34" charset="0"/>
                        </a:rPr>
                        <a:t>NM-MRI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accent5"/>
                          </a:solidFill>
                          <a:effectLst/>
                          <a:latin typeface="Gill Sans MT" panose="020B0502020104020203" pitchFamily="34" charset="0"/>
                        </a:rPr>
                        <a:t>SCZ&gt;HC</a:t>
                      </a:r>
                      <a:endParaRPr lang="en-US" sz="1200" b="0" i="0" u="none" strike="noStrike" dirty="0">
                        <a:solidFill>
                          <a:schemeClr val="accent5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7891130"/>
                  </a:ext>
                </a:extLst>
              </a:tr>
              <a:tr h="3500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Gill Sans MT" panose="020B0502020104020203" pitchFamily="34" charset="0"/>
                        </a:rPr>
                        <a:t>Wieland et al. (2021)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Gill Sans MT" panose="020B0502020104020203" pitchFamily="34" charset="0"/>
                        </a:rPr>
                        <a:t>SCZ (158), HC(147)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Gill Sans MT" panose="020B0502020104020203" pitchFamily="34" charset="0"/>
                        </a:rPr>
                        <a:t>Meta-analysis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accent5"/>
                          </a:solidFill>
                          <a:effectLst/>
                          <a:latin typeface="Gill Sans MT" panose="020B0502020104020203" pitchFamily="34" charset="0"/>
                        </a:rPr>
                        <a:t>SCZ&gt;HC</a:t>
                      </a:r>
                      <a:endParaRPr lang="en-US" sz="1200" b="0" i="0" u="none" strike="noStrike" dirty="0">
                        <a:solidFill>
                          <a:schemeClr val="accent5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4900169"/>
                  </a:ext>
                </a:extLst>
              </a:tr>
              <a:tr h="3500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Gill Sans MT" panose="020B0502020104020203" pitchFamily="34" charset="0"/>
                        </a:rPr>
                        <a:t>Ueno et al. (2021)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Gill Sans MT" panose="020B0502020104020203" pitchFamily="34" charset="0"/>
                        </a:rPr>
                        <a:t>SCZ (163), HC (228)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Gill Sans MT" panose="020B0502020104020203" pitchFamily="34" charset="0"/>
                        </a:rPr>
                        <a:t>Meta-analysis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accent5"/>
                          </a:solidFill>
                          <a:effectLst/>
                          <a:latin typeface="Gill Sans MT" panose="020B0502020104020203" pitchFamily="34" charset="0"/>
                        </a:rPr>
                        <a:t>SCZ&gt;HC</a:t>
                      </a:r>
                      <a:endParaRPr lang="en-US" sz="1200" b="0" i="0" u="none" strike="noStrike" dirty="0">
                        <a:solidFill>
                          <a:schemeClr val="accent5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8286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90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Gill Sans MT" panose="020B0502020104020203" pitchFamily="34" charset="0"/>
              </a:rPr>
              <a:t>N</a:t>
            </a:r>
            <a:r>
              <a:rPr lang="en-US" altLang="ko-KR" sz="2400" b="1" dirty="0" smtClean="0">
                <a:latin typeface="Gill Sans MT" panose="020B0502020104020203" pitchFamily="34" charset="0"/>
              </a:rPr>
              <a:t>euromelanin </a:t>
            </a:r>
            <a:r>
              <a:rPr lang="en-US" altLang="ko-KR" sz="2400" b="1" dirty="0">
                <a:latin typeface="Gill Sans MT" panose="020B0502020104020203" pitchFamily="34" charset="0"/>
              </a:rPr>
              <a:t>in schizophrenia </a:t>
            </a:r>
            <a:endParaRPr lang="ko-KR" altLang="en-US" sz="2400" b="1" dirty="0">
              <a:latin typeface="Gill Sans MT" panose="020B05020201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>
                <a:latin typeface="Gill Sans MT" panose="020B0502020104020203" pitchFamily="34" charset="0"/>
              </a:rPr>
              <a:t>Increased concentration of dopamine and tyrosine hydroxylase (postmortem studies)</a:t>
            </a:r>
          </a:p>
          <a:p>
            <a:r>
              <a:rPr lang="en-US" altLang="ko-KR" sz="1800" dirty="0" smtClean="0">
                <a:latin typeface="Gill Sans MT" panose="020B0502020104020203" pitchFamily="34" charset="0"/>
              </a:rPr>
              <a:t>Increased dopamine synthesis and release in the striatum (PET, SPECT studies)</a:t>
            </a:r>
            <a:endParaRPr lang="ko-KR" altLang="en-US" sz="1800" dirty="0">
              <a:latin typeface="Gill Sans MT" panose="020B05020201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37576" y="5038344"/>
            <a:ext cx="4116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Parkinson’s Disease           Normal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275" y="3161489"/>
            <a:ext cx="2453522" cy="30154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25657" y="6406786"/>
            <a:ext cx="3946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rPr>
              <a:t>McCutcheon et al., 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rPr>
              <a:t>Schizophr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rPr>
              <a:t> Bull. (2018)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017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>
                <a:latin typeface="Gill Sans MT" panose="020B0502020104020203" pitchFamily="34" charset="0"/>
              </a:rPr>
              <a:t>Long acquisition time </a:t>
            </a:r>
          </a:p>
          <a:p>
            <a:r>
              <a:rPr lang="en-US" altLang="ko-KR" sz="1800" dirty="0" smtClean="0">
                <a:latin typeface="Gill Sans MT" panose="020B0502020104020203" pitchFamily="34" charset="0"/>
              </a:rPr>
              <a:t>Use of radioactive tracers</a:t>
            </a:r>
          </a:p>
          <a:p>
            <a:r>
              <a:rPr lang="en-US" altLang="ko-KR" sz="1800" dirty="0" smtClean="0">
                <a:latin typeface="Gill Sans MT" panose="020B0502020104020203" pitchFamily="34" charset="0"/>
              </a:rPr>
              <a:t>High cost</a:t>
            </a:r>
            <a:endParaRPr lang="ko-KR" altLang="en-US" sz="1800" dirty="0">
              <a:latin typeface="Gill Sans MT" panose="020B0502020104020203" pitchFamily="34" charset="0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400" b="1" dirty="0" smtClean="0">
                <a:latin typeface="Gill Sans MT" panose="020B0502020104020203" pitchFamily="34" charset="0"/>
              </a:rPr>
              <a:t>Limitations of PET</a:t>
            </a:r>
            <a:endParaRPr lang="ko-KR" altLang="en-US" sz="2400" b="1" dirty="0">
              <a:latin typeface="Gill Sans MT" panose="020B05020201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37576" y="5038344"/>
            <a:ext cx="4116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Parkinson’s Disease           Normal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972" y="3338513"/>
            <a:ext cx="24098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5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 dirty="0" smtClean="0">
                <a:latin typeface="Gill Sans MT" panose="020B0502020104020203" pitchFamily="34" charset="0"/>
              </a:rPr>
              <a:t>Replicate previous NM-MRI studies </a:t>
            </a:r>
          </a:p>
          <a:p>
            <a:pPr>
              <a:lnSpc>
                <a:spcPct val="120000"/>
              </a:lnSpc>
            </a:pPr>
            <a:r>
              <a:rPr lang="en-US" altLang="ko-KR" sz="1800" dirty="0" smtClean="0">
                <a:latin typeface="Gill Sans MT" panose="020B0502020104020203" pitchFamily="34" charset="0"/>
              </a:rPr>
              <a:t>Support NM-MRI as a proxy measure of dopamine function</a:t>
            </a:r>
          </a:p>
          <a:p>
            <a:pPr marL="0" indent="0">
              <a:lnSpc>
                <a:spcPct val="120000"/>
              </a:lnSpc>
              <a:buNone/>
            </a:pPr>
            <a:endParaRPr lang="ko-KR" altLang="en-US" sz="1800" dirty="0">
              <a:latin typeface="Gill Sans MT" panose="020B0502020104020203" pitchFamily="34" charset="0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400" b="1" dirty="0" smtClean="0">
                <a:latin typeface="Gill Sans MT" panose="020B0502020104020203" pitchFamily="34" charset="0"/>
              </a:rPr>
              <a:t>Importance </a:t>
            </a:r>
            <a:endParaRPr lang="ko-KR" altLang="en-US" sz="2400" b="1" dirty="0">
              <a:latin typeface="Gill Sans MT" panose="020B05020201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37576" y="5038344"/>
            <a:ext cx="4116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Parkinson’s Disease           Normal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66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Gill Sans MT" panose="020B0502020104020203" pitchFamily="34" charset="0"/>
              </a:rPr>
              <a:t>Thank you</a:t>
            </a:r>
            <a:endParaRPr lang="ko-KR" altLang="en-US" sz="2800" b="1" dirty="0">
              <a:latin typeface="Gill Sans MT" panose="020B0502020104020203" pitchFamily="34" charset="0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90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>
                <a:latin typeface="Gill Sans MT" panose="020B0502020104020203" pitchFamily="34" charset="0"/>
              </a:rPr>
              <a:t>Background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51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400" b="1" dirty="0" smtClean="0">
                <a:latin typeface="Gill Sans MT" panose="020B0502020104020203" pitchFamily="34" charset="0"/>
                <a:ea typeface="Verdana" panose="020B0604030504040204" pitchFamily="34" charset="0"/>
              </a:rPr>
              <a:t>Schizophrenia and dopamine </a:t>
            </a:r>
            <a:endParaRPr lang="ko-KR" altLang="en-US" sz="2400" b="1" dirty="0">
              <a:latin typeface="Gill Sans MT" panose="020B0502020104020203" pitchFamily="34" charset="0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atin typeface="Gill Sans MT" panose="020B0502020104020203" pitchFamily="34" charset="0"/>
                <a:ea typeface="Verdana" panose="020B0604030504040204" pitchFamily="34" charset="0"/>
                <a:cs typeface="Tahoma" panose="020B0604030504040204" pitchFamily="34" charset="0"/>
              </a:rPr>
              <a:t>Antipsychotic drugs targeting D2 receptors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 smtClean="0">
              <a:latin typeface="Gill Sans MT" panose="020B0502020104020203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Gill Sans MT" panose="020B0502020104020203" pitchFamily="34" charset="0"/>
                <a:ea typeface="Verdana" panose="020B0604030504040204" pitchFamily="34" charset="0"/>
                <a:cs typeface="Tahoma" panose="020B0604030504040204" pitchFamily="34" charset="0"/>
              </a:rPr>
              <a:t>“The dopamine hypothesis of schizophrenia”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 smtClean="0">
                <a:latin typeface="Gill Sans MT" panose="020B0502020104020203" pitchFamily="34" charset="0"/>
                <a:ea typeface="Verdana" panose="020B0604030504040204" pitchFamily="34" charset="0"/>
                <a:cs typeface="Tahoma" panose="020B0604030504040204" pitchFamily="34" charset="0"/>
              </a:rPr>
              <a:t>- Risk factors (stress, drug use, genes…)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 smtClean="0">
                <a:latin typeface="Gill Sans MT" panose="020B0502020104020203" pitchFamily="34" charset="0"/>
                <a:ea typeface="Verdana" panose="020B0604030504040204" pitchFamily="34" charset="0"/>
                <a:cs typeface="Tahoma" panose="020B0604030504040204" pitchFamily="34" charset="0"/>
              </a:rPr>
              <a:t>- Increased presynaptic striatal dopaminergic function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 smtClean="0">
                <a:latin typeface="Gill Sans MT" panose="020B0502020104020203" pitchFamily="34" charset="0"/>
                <a:ea typeface="Verdana" panose="020B0604030504040204" pitchFamily="34" charset="0"/>
                <a:cs typeface="Tahoma" panose="020B0604030504040204" pitchFamily="34" charset="0"/>
              </a:rPr>
              <a:t>- Functional impairment 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 smtClean="0">
              <a:latin typeface="Gill Sans MT" panose="020B0502020104020203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>
                <a:latin typeface="Gill Sans MT" panose="020B0502020104020203" pitchFamily="34" charset="0"/>
                <a:ea typeface="Verdan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25657" y="6406786"/>
            <a:ext cx="3946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rPr>
              <a:t>Howes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rPr>
              <a:t> &amp; 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rPr>
              <a:t>Kapur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rPr>
              <a:t>., 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rPr>
              <a:t>Schizophr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rPr>
              <a:t> Bull. (2009)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1" y="1392760"/>
            <a:ext cx="12192001" cy="4917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Picture 2" descr="https://lh3.googleusercontent.com/StOPIEYPMIi99ZRovmdfGlXYnhLpW7YsaawJy11qRasX2_bnUcYEIDdFHhAQ2L1qVgsGXTVkRN6BwPfwGaRe2lZQtgUILL0kYwvay0zGk6eYsrEtd2VLLmH-RTE5zAuedgS_JIr8tVLB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" t="868" b="783"/>
          <a:stretch/>
        </p:blipFill>
        <p:spPr bwMode="auto">
          <a:xfrm>
            <a:off x="7293118" y="3429000"/>
            <a:ext cx="4060682" cy="27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93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smtClean="0">
                <a:latin typeface="Gill Sans MT" panose="020B0502020104020203" pitchFamily="34" charset="0"/>
              </a:rPr>
              <a:t>Dopamine increase in schizophrenia </a:t>
            </a:r>
            <a:endParaRPr lang="ko-KR" altLang="en-US" sz="2400" b="1" dirty="0">
              <a:latin typeface="Gill Sans MT" panose="020B05020201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>
                <a:latin typeface="Gill Sans MT" panose="020B0502020104020203" pitchFamily="34" charset="0"/>
              </a:rPr>
              <a:t>Increase in striatal dopamine synthesis and release </a:t>
            </a:r>
            <a:r>
              <a:rPr lang="en-US" altLang="ko-KR" sz="1800" dirty="0">
                <a:latin typeface="Gill Sans MT" panose="020B0502020104020203" pitchFamily="34" charset="0"/>
              </a:rPr>
              <a:t>(</a:t>
            </a:r>
            <a:r>
              <a:rPr lang="en-US" altLang="ko-KR" sz="1800" dirty="0" smtClean="0">
                <a:latin typeface="Gill Sans MT" panose="020B0502020104020203" pitchFamily="34" charset="0"/>
              </a:rPr>
              <a:t>PET/SPECT meta-analysis)</a:t>
            </a:r>
            <a:endParaRPr lang="ko-KR" altLang="en-US" sz="1800" dirty="0">
              <a:latin typeface="Gill Sans MT" panose="020B0502020104020203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623" y="2751695"/>
            <a:ext cx="2257032" cy="32926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25657" y="6406786"/>
            <a:ext cx="3946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rPr>
              <a:t>McCutcheon et al., 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rPr>
              <a:t>Schizophr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rPr>
              <a:t> Bull. (2018)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244" y="2751695"/>
            <a:ext cx="4231228" cy="266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8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400" b="1" dirty="0" smtClean="0">
                <a:latin typeface="Gill Sans MT" panose="020B0502020104020203" pitchFamily="34" charset="0"/>
              </a:rPr>
              <a:t>Neuromelanin in dopamine neurons</a:t>
            </a:r>
            <a:endParaRPr lang="ko-KR" altLang="en-US" sz="2400" b="1" dirty="0">
              <a:latin typeface="Gill Sans MT" panose="020B0502020104020203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>
                <a:latin typeface="Gill Sans MT" panose="020B0502020104020203" pitchFamily="34" charset="0"/>
              </a:rPr>
              <a:t>NM synthesis</a:t>
            </a:r>
            <a:endParaRPr lang="ko-KR" altLang="en-US" sz="1800" dirty="0">
              <a:latin typeface="Gill Sans MT" panose="020B0502020104020203" pitchFamily="34" charset="0"/>
            </a:endParaRPr>
          </a:p>
        </p:txBody>
      </p:sp>
      <p:pic>
        <p:nvPicPr>
          <p:cNvPr id="6" name="내용 개체 틀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831" y="2329827"/>
            <a:ext cx="4760336" cy="334293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1" y="1392760"/>
            <a:ext cx="12192001" cy="4917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5657" y="6406786"/>
            <a:ext cx="3946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defTabSz="914400" latinLnBrk="1">
              <a:defRPr/>
            </a:pPr>
            <a:r>
              <a:rPr lang="en-US" altLang="ko-KR" sz="1200" dirty="0" err="1">
                <a:solidFill>
                  <a:prstClr val="black"/>
                </a:solidFill>
                <a:latin typeface="Gill Sans MT" panose="020B0502020104020203" pitchFamily="34" charset="0"/>
              </a:rPr>
              <a:t>Zucca</a:t>
            </a:r>
            <a:r>
              <a:rPr lang="en-US" altLang="ko-KR" sz="1200" dirty="0">
                <a:solidFill>
                  <a:prstClr val="black"/>
                </a:solidFill>
                <a:latin typeface="Gill Sans MT" panose="020B0502020104020203" pitchFamily="34" charset="0"/>
              </a:rPr>
              <a:t> et al., </a:t>
            </a:r>
            <a:r>
              <a:rPr lang="en-US" altLang="ko-KR" sz="1200" dirty="0" err="1">
                <a:solidFill>
                  <a:prstClr val="black"/>
                </a:solidFill>
                <a:latin typeface="Gill Sans MT" panose="020B0502020104020203" pitchFamily="34" charset="0"/>
              </a:rPr>
              <a:t>Prog</a:t>
            </a:r>
            <a:r>
              <a:rPr lang="en-US" altLang="ko-KR" sz="1200" dirty="0">
                <a:solidFill>
                  <a:prstClr val="black"/>
                </a:solidFill>
                <a:latin typeface="Gill Sans MT" panose="020B0502020104020203" pitchFamily="34" charset="0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Gill Sans MT" panose="020B0502020104020203" pitchFamily="34" charset="0"/>
              </a:rPr>
              <a:t>Neurobiol</a:t>
            </a:r>
            <a:r>
              <a:rPr lang="en-US" altLang="ko-KR" sz="1200" dirty="0">
                <a:solidFill>
                  <a:prstClr val="black"/>
                </a:solidFill>
                <a:latin typeface="Gill Sans MT" panose="020B0502020104020203" pitchFamily="34" charset="0"/>
              </a:rPr>
              <a:t>. (2017)</a:t>
            </a:r>
            <a:endParaRPr lang="ko-KR" altLang="en-US" sz="1200" dirty="0">
              <a:solidFill>
                <a:prstClr val="black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22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400" b="1" dirty="0" smtClean="0">
                <a:latin typeface="Gill Sans MT" panose="020B0502020104020203" pitchFamily="34" charset="0"/>
              </a:rPr>
              <a:t>NM-MRI measure </a:t>
            </a:r>
            <a:endParaRPr lang="ko-KR" altLang="en-US" sz="2400" b="1" dirty="0">
              <a:latin typeface="Gill Sans MT" panose="020B0502020104020203" pitchFamily="34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>
                <a:latin typeface="Gill Sans MT" panose="020B0502020104020203" pitchFamily="34" charset="0"/>
              </a:rPr>
              <a:t>Correlation with NM concentration</a:t>
            </a:r>
            <a:endParaRPr lang="ko-KR" altLang="en-US" sz="1800" dirty="0">
              <a:latin typeface="Gill Sans MT" panose="020B0502020104020203" pitchFamily="34" charset="0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>
                <a:latin typeface="Gill Sans MT" panose="020B0502020104020203" pitchFamily="34" charset="0"/>
              </a:rPr>
              <a:t>Correlation with PET and CBF measure</a:t>
            </a:r>
            <a:endParaRPr lang="ko-KR" altLang="en-US" sz="1800" dirty="0">
              <a:latin typeface="Gill Sans MT" panose="020B0502020104020203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102" y="2216269"/>
            <a:ext cx="3819898" cy="396069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925657" y="6406786"/>
            <a:ext cx="3946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rPr>
              <a:t>Cassidy et al., 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rPr>
              <a:t>Proc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rPr>
              <a:t> Natl 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rPr>
              <a:t>Acad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rPr>
              <a:t>Sci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맑은 고딕" panose="020B0503020000020004" pitchFamily="50" charset="-127"/>
                <a:cs typeface="+mn-cs"/>
              </a:rPr>
              <a:t> U S A. (2019)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934" y="2200275"/>
            <a:ext cx="3959118" cy="397668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1" y="1392760"/>
            <a:ext cx="12192001" cy="4917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63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400" b="1" dirty="0" smtClean="0">
                <a:latin typeface="Gill Sans MT" panose="020B0502020104020203" pitchFamily="34" charset="0"/>
              </a:rPr>
              <a:t>NM in schizophrenia</a:t>
            </a:r>
            <a:endParaRPr lang="ko-KR" altLang="en-US" sz="2400" b="1" dirty="0">
              <a:latin typeface="Gill Sans MT" panose="020B05020201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>
                <a:latin typeface="Gill Sans MT" panose="020B0502020104020203" pitchFamily="34" charset="0"/>
              </a:rPr>
              <a:t>NM-MRI (6), post-mortem (2), meta-analysis (2)</a:t>
            </a:r>
            <a:endParaRPr lang="ko-KR" altLang="en-US" sz="1800" dirty="0">
              <a:latin typeface="Gill Sans MT" panose="020B05020201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37576" y="5038344"/>
            <a:ext cx="4116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Parkinson’s Disease           Normal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687968" y="2203594"/>
          <a:ext cx="8816060" cy="39733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4015">
                  <a:extLst>
                    <a:ext uri="{9D8B030D-6E8A-4147-A177-3AD203B41FA5}">
                      <a16:colId xmlns:a16="http://schemas.microsoft.com/office/drawing/2014/main" val="3667887539"/>
                    </a:ext>
                  </a:extLst>
                </a:gridCol>
                <a:gridCol w="2204015">
                  <a:extLst>
                    <a:ext uri="{9D8B030D-6E8A-4147-A177-3AD203B41FA5}">
                      <a16:colId xmlns:a16="http://schemas.microsoft.com/office/drawing/2014/main" val="3333646090"/>
                    </a:ext>
                  </a:extLst>
                </a:gridCol>
                <a:gridCol w="2204015">
                  <a:extLst>
                    <a:ext uri="{9D8B030D-6E8A-4147-A177-3AD203B41FA5}">
                      <a16:colId xmlns:a16="http://schemas.microsoft.com/office/drawing/2014/main" val="3154505125"/>
                    </a:ext>
                  </a:extLst>
                </a:gridCol>
                <a:gridCol w="2204015">
                  <a:extLst>
                    <a:ext uri="{9D8B030D-6E8A-4147-A177-3AD203B41FA5}">
                      <a16:colId xmlns:a16="http://schemas.microsoft.com/office/drawing/2014/main" val="755486439"/>
                    </a:ext>
                  </a:extLst>
                </a:gridCol>
              </a:tblGrid>
              <a:tr h="3135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Gill Sans MT" panose="020B0502020104020203" pitchFamily="34" charset="0"/>
                        </a:rPr>
                        <a:t>Study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Gill Sans MT" panose="020B0502020104020203" pitchFamily="34" charset="0"/>
                        </a:rPr>
                        <a:t>Subjects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Gill Sans MT" panose="020B0502020104020203" pitchFamily="34" charset="0"/>
                        </a:rPr>
                        <a:t>Methods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Gill Sans MT" panose="020B0502020104020203" pitchFamily="34" charset="0"/>
                        </a:rPr>
                        <a:t>Results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4506893"/>
                  </a:ext>
                </a:extLst>
              </a:tr>
              <a:tr h="5615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Gill Sans MT" panose="020B0502020104020203" pitchFamily="34" charset="0"/>
                        </a:rPr>
                        <a:t>Kaiya (1980)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Gill Sans MT" panose="020B0502020104020203" pitchFamily="34" charset="0"/>
                        </a:rPr>
                        <a:t>SCZ(12), HC(40)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Gill Sans MT" panose="020B0502020104020203" pitchFamily="34" charset="0"/>
                        </a:rPr>
                        <a:t>Post-mortem </a:t>
                      </a:r>
                      <a:endParaRPr lang="en-US" sz="1200" u="none" strike="noStrike" dirty="0" smtClean="0"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rtl="0" fontAlgn="ctr"/>
                      <a:r>
                        <a:rPr lang="en-US" sz="1200" u="none" strike="noStrike" dirty="0" smtClean="0">
                          <a:effectLst/>
                          <a:latin typeface="Gill Sans MT" panose="020B0502020104020203" pitchFamily="34" charset="0"/>
                        </a:rPr>
                        <a:t>Microdensitometer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 err="1">
                          <a:effectLst/>
                          <a:latin typeface="Gill Sans MT" panose="020B0502020104020203" pitchFamily="34" charset="0"/>
                        </a:rPr>
                        <a:t>n.s</a:t>
                      </a:r>
                      <a:r>
                        <a:rPr lang="en-US" sz="1200" u="none" strike="noStrike" dirty="0">
                          <a:effectLst/>
                          <a:latin typeface="Gill Sans MT" panose="020B0502020104020203" pitchFamily="34" charset="0"/>
                        </a:rPr>
                        <a:t>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8733517"/>
                  </a:ext>
                </a:extLst>
              </a:tr>
              <a:tr h="3135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Gill Sans MT" panose="020B0502020104020203" pitchFamily="34" charset="0"/>
                        </a:rPr>
                        <a:t>Shibata et al. (2008)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Gill Sans MT" panose="020B0502020104020203" pitchFamily="34" charset="0"/>
                        </a:rPr>
                        <a:t>SCZ(20), HC(34)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Gill Sans MT" panose="020B0502020104020203" pitchFamily="34" charset="0"/>
                        </a:rPr>
                        <a:t>NM-MRI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Gill Sans MT" panose="020B0502020104020203" pitchFamily="34" charset="0"/>
                        </a:rPr>
                        <a:t>SCZ&gt;HC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3551427"/>
                  </a:ext>
                </a:extLst>
              </a:tr>
              <a:tr h="3135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Gill Sans MT" panose="020B0502020104020203" pitchFamily="34" charset="0"/>
                        </a:rPr>
                        <a:t>Sasaki et al. (2010)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Gill Sans MT" panose="020B0502020104020203" pitchFamily="34" charset="0"/>
                        </a:rPr>
                        <a:t>SCZ(23), HC(23)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Gill Sans MT" panose="020B0502020104020203" pitchFamily="34" charset="0"/>
                        </a:rPr>
                        <a:t>NM-MRI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Gill Sans MT" panose="020B0502020104020203" pitchFamily="34" charset="0"/>
                        </a:rPr>
                        <a:t>n.s.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923200"/>
                  </a:ext>
                </a:extLst>
              </a:tr>
              <a:tr h="3135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Gill Sans MT" panose="020B0502020104020203" pitchFamily="34" charset="0"/>
                        </a:rPr>
                        <a:t>Watanabe et al. (2014)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Gill Sans MT" panose="020B0502020104020203" pitchFamily="34" charset="0"/>
                        </a:rPr>
                        <a:t>SCZ(52), HC(52)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Gill Sans MT" panose="020B0502020104020203" pitchFamily="34" charset="0"/>
                        </a:rPr>
                        <a:t>NM-MRI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Gill Sans MT" panose="020B0502020104020203" pitchFamily="34" charset="0"/>
                        </a:rPr>
                        <a:t>SCZ&gt;HC (age&lt;30)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3149279"/>
                  </a:ext>
                </a:extLst>
              </a:tr>
              <a:tr h="3135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Gill Sans MT" panose="020B0502020104020203" pitchFamily="34" charset="0"/>
                        </a:rPr>
                        <a:t>Yamashita et al. (2016)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Gill Sans MT" panose="020B0502020104020203" pitchFamily="34" charset="0"/>
                        </a:rPr>
                        <a:t>SCZ(14), HC(22)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Gill Sans MT" panose="020B0502020104020203" pitchFamily="34" charset="0"/>
                        </a:rPr>
                        <a:t>NM-MRI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 err="1">
                          <a:effectLst/>
                          <a:latin typeface="Gill Sans MT" panose="020B0502020104020203" pitchFamily="34" charset="0"/>
                        </a:rPr>
                        <a:t>n.s</a:t>
                      </a:r>
                      <a:r>
                        <a:rPr lang="en-US" sz="1200" u="none" strike="noStrike" dirty="0">
                          <a:effectLst/>
                          <a:latin typeface="Gill Sans MT" panose="020B0502020104020203" pitchFamily="34" charset="0"/>
                        </a:rPr>
                        <a:t>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5178064"/>
                  </a:ext>
                </a:extLst>
              </a:tr>
              <a:tr h="3135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Gill Sans MT" panose="020B0502020104020203" pitchFamily="34" charset="0"/>
                        </a:rPr>
                        <a:t>Cassidy et al. (2019)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Gill Sans MT" panose="020B0502020104020203" pitchFamily="34" charset="0"/>
                        </a:rPr>
                        <a:t>SCZ(33), HC(30)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 smtClean="0">
                          <a:effectLst/>
                          <a:latin typeface="Gill Sans MT" panose="020B0502020104020203" pitchFamily="34" charset="0"/>
                        </a:rPr>
                        <a:t>NM-MRI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Gill Sans MT" panose="020B0502020104020203" pitchFamily="34" charset="0"/>
                        </a:rPr>
                        <a:t>SCZ&gt;HC (severe)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0949112"/>
                  </a:ext>
                </a:extLst>
              </a:tr>
              <a:tr h="5615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Gill Sans MT" panose="020B0502020104020203" pitchFamily="34" charset="0"/>
                        </a:rPr>
                        <a:t>Mabry et al. (2020)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Gill Sans MT" panose="020B0502020104020203" pitchFamily="34" charset="0"/>
                        </a:rPr>
                        <a:t>SCZ(12), HC(12)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Gill Sans MT" panose="020B0502020104020203" pitchFamily="34" charset="0"/>
                        </a:rPr>
                        <a:t>Post-mortem </a:t>
                      </a:r>
                      <a:endParaRPr lang="en-US" sz="1200" u="none" strike="noStrike" dirty="0" smtClean="0">
                        <a:effectLst/>
                        <a:latin typeface="Gill Sans MT" panose="020B0502020104020203" pitchFamily="34" charset="0"/>
                      </a:endParaRPr>
                    </a:p>
                    <a:p>
                      <a:pPr algn="ctr" rtl="0" fontAlgn="ctr"/>
                      <a:r>
                        <a:rPr lang="en-US" sz="1200" u="none" strike="noStrike" dirty="0" smtClean="0">
                          <a:effectLst/>
                          <a:latin typeface="Gill Sans MT" panose="020B0502020104020203" pitchFamily="34" charset="0"/>
                        </a:rPr>
                        <a:t>immunohistochemistry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 err="1">
                          <a:effectLst/>
                          <a:latin typeface="Gill Sans MT" panose="020B0502020104020203" pitchFamily="34" charset="0"/>
                        </a:rPr>
                        <a:t>n.s</a:t>
                      </a:r>
                      <a:r>
                        <a:rPr lang="en-US" sz="1200" u="none" strike="noStrike" dirty="0">
                          <a:effectLst/>
                          <a:latin typeface="Gill Sans MT" panose="020B0502020104020203" pitchFamily="34" charset="0"/>
                        </a:rPr>
                        <a:t>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334444"/>
                  </a:ext>
                </a:extLst>
              </a:tr>
              <a:tr h="3135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Gill Sans MT" panose="020B0502020104020203" pitchFamily="34" charset="0"/>
                        </a:rPr>
                        <a:t>Jalles et al. (2020)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Gill Sans MT" panose="020B0502020104020203" pitchFamily="34" charset="0"/>
                        </a:rPr>
                        <a:t>FEP(30), HC(8)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Gill Sans MT" panose="020B0502020104020203" pitchFamily="34" charset="0"/>
                        </a:rPr>
                        <a:t>NM-MRI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Gill Sans MT" panose="020B0502020104020203" pitchFamily="34" charset="0"/>
                        </a:rPr>
                        <a:t>SCZ&gt;HC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7891130"/>
                  </a:ext>
                </a:extLst>
              </a:tr>
              <a:tr h="327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Gill Sans MT" panose="020B0502020104020203" pitchFamily="34" charset="0"/>
                        </a:rPr>
                        <a:t>Wieland et al. (2021)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Gill Sans MT" panose="020B0502020104020203" pitchFamily="34" charset="0"/>
                        </a:rPr>
                        <a:t>SCZ (158), HC(147)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Gill Sans MT" panose="020B0502020104020203" pitchFamily="34" charset="0"/>
                        </a:rPr>
                        <a:t>Meta-analysis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Gill Sans MT" panose="020B0502020104020203" pitchFamily="34" charset="0"/>
                        </a:rPr>
                        <a:t>SCZ&gt;HC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4900169"/>
                  </a:ext>
                </a:extLst>
              </a:tr>
              <a:tr h="327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Gill Sans MT" panose="020B0502020104020203" pitchFamily="34" charset="0"/>
                        </a:rPr>
                        <a:t>Ueno et al. (2021)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Gill Sans MT" panose="020B0502020104020203" pitchFamily="34" charset="0"/>
                        </a:rPr>
                        <a:t>SCZ (163), HC (228)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Gill Sans MT" panose="020B0502020104020203" pitchFamily="34" charset="0"/>
                        </a:rPr>
                        <a:t>Meta-analysis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Gill Sans MT" panose="020B0502020104020203" pitchFamily="34" charset="0"/>
                        </a:rPr>
                        <a:t>SCZ&gt;HC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8286968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-1" y="1392760"/>
            <a:ext cx="12192001" cy="4917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11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Gill Sans MT" panose="020B0502020104020203" pitchFamily="34" charset="0"/>
              </a:rPr>
              <a:t>Methods</a:t>
            </a:r>
            <a:endParaRPr lang="ko-KR" altLang="en-US" sz="2800" b="1" dirty="0">
              <a:latin typeface="Gill Sans MT" panose="020B0502020104020203" pitchFamily="34" charset="0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781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400" b="1" dirty="0" smtClean="0">
                <a:latin typeface="Gill Sans MT" panose="020B0502020104020203" pitchFamily="34" charset="0"/>
              </a:rPr>
              <a:t>Methods</a:t>
            </a:r>
            <a:endParaRPr lang="ko-KR" altLang="en-US" sz="2400" b="1" dirty="0">
              <a:latin typeface="Gill Sans MT" panose="020B0502020104020203" pitchFamily="34" charset="0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atin typeface="Gill Sans MT" panose="020B0502020104020203" pitchFamily="34" charset="0"/>
              </a:rPr>
              <a:t>Participants: SCZ (29), HC (63)</a:t>
            </a:r>
          </a:p>
          <a:p>
            <a:pPr>
              <a:lnSpc>
                <a:spcPct val="100000"/>
              </a:lnSpc>
            </a:pPr>
            <a:r>
              <a:rPr lang="en-US" altLang="ko-KR" sz="1800" dirty="0" smtClean="0">
                <a:latin typeface="Gill Sans MT" panose="020B0502020104020203" pitchFamily="34" charset="0"/>
              </a:rPr>
              <a:t>Data acquisition: </a:t>
            </a:r>
            <a:r>
              <a:rPr lang="en-US" altLang="ko-KR" sz="1800" dirty="0">
                <a:latin typeface="Gill Sans MT" panose="020B0502020104020203" pitchFamily="34" charset="0"/>
              </a:rPr>
              <a:t>3T Trio MRI </a:t>
            </a:r>
            <a:r>
              <a:rPr lang="en-US" altLang="ko-KR" sz="1800" dirty="0" smtClean="0">
                <a:latin typeface="Gill Sans MT" panose="020B0502020104020203" pitchFamily="34" charset="0"/>
              </a:rPr>
              <a:t>scanner (0.75×0.75×1.5mm)</a:t>
            </a:r>
            <a:endParaRPr lang="en-US" altLang="ko-KR" sz="1800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 smtClean="0">
                <a:latin typeface="Gill Sans MT" panose="020B0502020104020203" pitchFamily="34" charset="0"/>
              </a:rPr>
              <a:t>Data processing: </a:t>
            </a:r>
            <a:r>
              <a:rPr lang="en-US" altLang="ko-KR" sz="1800" dirty="0">
                <a:latin typeface="Gill Sans MT" panose="020B0502020104020203" pitchFamily="34" charset="0"/>
              </a:rPr>
              <a:t>manual segmentation (FSL)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sz="1800" dirty="0" smtClean="0">
                <a:latin typeface="Gill Sans MT" panose="020B0502020104020203" pitchFamily="34" charset="0"/>
                <a:ea typeface="Verdana" panose="020B0604030504040204" pitchFamily="34" charset="0"/>
              </a:rPr>
              <a:t>Manual segmentation: 3mm </a:t>
            </a:r>
            <a:r>
              <a:rPr lang="en-US" altLang="ko-KR" sz="1800" dirty="0">
                <a:latin typeface="Gill Sans MT" panose="020B0502020104020203" pitchFamily="34" charset="0"/>
                <a:ea typeface="Verdana" panose="020B0604030504040204" pitchFamily="34" charset="0"/>
              </a:rPr>
              <a:t>diameter SN </a:t>
            </a:r>
            <a:r>
              <a:rPr lang="en-US" altLang="ko-KR" sz="1800" dirty="0" smtClean="0">
                <a:latin typeface="Gill Sans MT" panose="020B0502020104020203" pitchFamily="34" charset="0"/>
                <a:ea typeface="Verdana" panose="020B0604030504040204" pitchFamily="34" charset="0"/>
              </a:rPr>
              <a:t>(4*3), </a:t>
            </a:r>
            <a:r>
              <a:rPr lang="en-US" altLang="ko-KR" sz="1800" dirty="0">
                <a:latin typeface="Gill Sans MT" panose="020B0502020104020203" pitchFamily="34" charset="0"/>
                <a:ea typeface="Verdana" panose="020B0604030504040204" pitchFamily="34" charset="0"/>
              </a:rPr>
              <a:t>4.5mm diameter CC </a:t>
            </a:r>
            <a:r>
              <a:rPr lang="en-US" altLang="ko-KR" sz="1800" dirty="0" smtClean="0">
                <a:latin typeface="Gill Sans MT" panose="020B0502020104020203" pitchFamily="34" charset="0"/>
                <a:ea typeface="Verdana" panose="020B0604030504040204" pitchFamily="34" charset="0"/>
              </a:rPr>
              <a:t>(2*3)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sz="1800" dirty="0" smtClean="0">
                <a:latin typeface="Gill Sans MT" panose="020B0502020104020203" pitchFamily="34" charset="0"/>
                <a:ea typeface="Verdana" panose="020B0604030504040204" pitchFamily="34" charset="0"/>
              </a:rPr>
              <a:t>Threshold: upper quartile 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sz="1800" dirty="0" smtClean="0">
                <a:latin typeface="Gill Sans MT" panose="020B0502020104020203" pitchFamily="34" charset="0"/>
                <a:ea typeface="Verdana" panose="020B0604030504040204" pitchFamily="34" charset="0"/>
              </a:rPr>
              <a:t>CR calculation: CR</a:t>
            </a:r>
            <a:r>
              <a:rPr lang="en-US" altLang="ko-KR" sz="1800" baseline="-25000" dirty="0" smtClean="0">
                <a:latin typeface="Gill Sans MT" panose="020B0502020104020203" pitchFamily="34" charset="0"/>
                <a:ea typeface="Verdana" panose="020B0604030504040204" pitchFamily="34" charset="0"/>
              </a:rPr>
              <a:t>SN</a:t>
            </a:r>
            <a:r>
              <a:rPr lang="en-US" altLang="ko-KR" sz="1800" dirty="0">
                <a:latin typeface="Gill Sans MT" panose="020B0502020104020203" pitchFamily="34" charset="0"/>
                <a:ea typeface="Verdana" panose="020B0604030504040204" pitchFamily="34" charset="0"/>
              </a:rPr>
              <a:t>= (SI</a:t>
            </a:r>
            <a:r>
              <a:rPr lang="en-US" altLang="ko-KR" sz="1800" baseline="-25000" dirty="0">
                <a:latin typeface="Gill Sans MT" panose="020B0502020104020203" pitchFamily="34" charset="0"/>
                <a:ea typeface="Verdana" panose="020B0604030504040204" pitchFamily="34" charset="0"/>
              </a:rPr>
              <a:t>SN</a:t>
            </a:r>
            <a:r>
              <a:rPr lang="en-US" altLang="ko-KR" sz="1800" dirty="0">
                <a:latin typeface="Gill Sans MT" panose="020B0502020104020203" pitchFamily="34" charset="0"/>
                <a:ea typeface="Verdana" panose="020B0604030504040204" pitchFamily="34" charset="0"/>
              </a:rPr>
              <a:t>–</a:t>
            </a:r>
            <a:r>
              <a:rPr lang="en-US" altLang="ko-KR" sz="1800" dirty="0" err="1">
                <a:latin typeface="Gill Sans MT" panose="020B0502020104020203" pitchFamily="34" charset="0"/>
                <a:ea typeface="Verdana" panose="020B0604030504040204" pitchFamily="34" charset="0"/>
              </a:rPr>
              <a:t>SI</a:t>
            </a:r>
            <a:r>
              <a:rPr lang="en-US" altLang="ko-KR" sz="1800" baseline="-25000" dirty="0" err="1">
                <a:latin typeface="Gill Sans MT" panose="020B0502020104020203" pitchFamily="34" charset="0"/>
                <a:ea typeface="Verdana" panose="020B0604030504040204" pitchFamily="34" charset="0"/>
              </a:rPr>
              <a:t>cc</a:t>
            </a:r>
            <a:r>
              <a:rPr lang="en-US" altLang="ko-KR" sz="1800" dirty="0">
                <a:latin typeface="Gill Sans MT" panose="020B0502020104020203" pitchFamily="34" charset="0"/>
                <a:ea typeface="Verdana" panose="020B0604030504040204" pitchFamily="34" charset="0"/>
              </a:rPr>
              <a:t>)/</a:t>
            </a:r>
            <a:r>
              <a:rPr lang="en-US" altLang="ko-KR" sz="1800" dirty="0" err="1" smtClean="0">
                <a:latin typeface="Gill Sans MT" panose="020B0502020104020203" pitchFamily="34" charset="0"/>
                <a:ea typeface="Verdana" panose="020B0604030504040204" pitchFamily="34" charset="0"/>
              </a:rPr>
              <a:t>Si</a:t>
            </a:r>
            <a:r>
              <a:rPr lang="en-US" altLang="ko-KR" sz="1800" baseline="-25000" dirty="0" err="1" smtClean="0">
                <a:latin typeface="Gill Sans MT" panose="020B0502020104020203" pitchFamily="34" charset="0"/>
                <a:ea typeface="Verdana" panose="020B0604030504040204" pitchFamily="34" charset="0"/>
              </a:rPr>
              <a:t>cc</a:t>
            </a:r>
            <a:endParaRPr lang="en-US" altLang="ko-KR" sz="1800" baseline="-25000" dirty="0" smtClean="0">
              <a:latin typeface="Gill Sans MT" panose="020B0502020104020203" pitchFamily="34" charset="0"/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 smtClean="0">
                <a:latin typeface="Gill Sans MT" panose="020B0502020104020203" pitchFamily="34" charset="0"/>
              </a:rPr>
              <a:t>Statistical analysis: reliability test, t test (SPSS)</a:t>
            </a:r>
            <a:endParaRPr lang="en-US" altLang="ko-KR" sz="18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altLang="ko-KR" sz="1800" baseline="-25000" dirty="0">
              <a:latin typeface="Gill Sans MT" panose="020B0502020104020203" pitchFamily="34" charset="0"/>
              <a:ea typeface="Verdana" panose="020B0604030504040204" pitchFamily="34" charset="0"/>
            </a:endParaRPr>
          </a:p>
        </p:txBody>
      </p:sp>
      <p:pic>
        <p:nvPicPr>
          <p:cNvPr id="5" name="내용 개체 틀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573" y="3876372"/>
            <a:ext cx="2376227" cy="230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242</TotalTime>
  <Words>739</Words>
  <Application>Microsoft Office PowerPoint</Application>
  <PresentationFormat>와이드스크린</PresentationFormat>
  <Paragraphs>226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Arial</vt:lpstr>
      <vt:lpstr>Gill Sans MT</vt:lpstr>
      <vt:lpstr>Tahoma</vt:lpstr>
      <vt:lpstr>Times New Roman</vt:lpstr>
      <vt:lpstr>Verdana</vt:lpstr>
      <vt:lpstr>2_Office 테마</vt:lpstr>
      <vt:lpstr>Increased neuromelanin accumulation  in schizophrenia patients:  a neuromelanin-sensitive MRI study  </vt:lpstr>
      <vt:lpstr>Background</vt:lpstr>
      <vt:lpstr>Schizophrenia and dopamine </vt:lpstr>
      <vt:lpstr>Dopamine increase in schizophrenia </vt:lpstr>
      <vt:lpstr>Neuromelanin in dopamine neurons</vt:lpstr>
      <vt:lpstr>NM-MRI measure </vt:lpstr>
      <vt:lpstr>NM in schizophrenia</vt:lpstr>
      <vt:lpstr>Methods</vt:lpstr>
      <vt:lpstr>Methods</vt:lpstr>
      <vt:lpstr>Results</vt:lpstr>
      <vt:lpstr>Results </vt:lpstr>
      <vt:lpstr>Results </vt:lpstr>
      <vt:lpstr>Discussion</vt:lpstr>
      <vt:lpstr>Neuromelanin in schizophrenia </vt:lpstr>
      <vt:lpstr>Neuromelanin in schizophrenia </vt:lpstr>
      <vt:lpstr>Limitations of PET</vt:lpstr>
      <vt:lpstr>Importance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Dummy PPT file</dc:title>
  <dc:creator>SE</dc:creator>
  <cp:lastModifiedBy>Choi Sunah</cp:lastModifiedBy>
  <cp:revision>17</cp:revision>
  <dcterms:created xsi:type="dcterms:W3CDTF">2022-09-05T09:20:21Z</dcterms:created>
  <dcterms:modified xsi:type="dcterms:W3CDTF">2022-10-21T05:39:09Z</dcterms:modified>
</cp:coreProperties>
</file>