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4" r:id="rId2"/>
  </p:sldMasterIdLst>
  <p:notesMasterIdLst>
    <p:notesMasterId r:id="rId16"/>
  </p:notesMasterIdLst>
  <p:sldIdLst>
    <p:sldId id="874" r:id="rId3"/>
    <p:sldId id="980" r:id="rId4"/>
    <p:sldId id="991" r:id="rId5"/>
    <p:sldId id="982" r:id="rId6"/>
    <p:sldId id="992" r:id="rId7"/>
    <p:sldId id="993" r:id="rId8"/>
    <p:sldId id="994" r:id="rId9"/>
    <p:sldId id="962" r:id="rId10"/>
    <p:sldId id="973" r:id="rId11"/>
    <p:sldId id="976" r:id="rId12"/>
    <p:sldId id="996" r:id="rId13"/>
    <p:sldId id="997" r:id="rId14"/>
    <p:sldId id="98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orient="horz" pos="1661" userDrawn="1">
          <p15:clr>
            <a:srgbClr val="A4A3A4"/>
          </p15:clr>
        </p15:guide>
        <p15:guide id="6" orient="horz" pos="2704" userDrawn="1">
          <p15:clr>
            <a:srgbClr val="A4A3A4"/>
          </p15:clr>
        </p15:guide>
        <p15:guide id="7" pos="2661" userDrawn="1">
          <p15:clr>
            <a:srgbClr val="A4A3A4"/>
          </p15:clr>
        </p15:guide>
        <p15:guide id="8" pos="5019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3203" userDrawn="1">
          <p15:clr>
            <a:srgbClr val="A4A3A4"/>
          </p15:clr>
        </p15:guide>
        <p15:guide id="11" pos="1527" userDrawn="1">
          <p15:clr>
            <a:srgbClr val="A4A3A4"/>
          </p15:clr>
        </p15:guide>
        <p15:guide id="12" pos="6153" userDrawn="1">
          <p15:clr>
            <a:srgbClr val="A4A3A4"/>
          </p15:clr>
        </p15:guide>
        <p15:guide id="13" pos="7333" userDrawn="1">
          <p15:clr>
            <a:srgbClr val="A4A3A4"/>
          </p15:clr>
        </p15:guide>
        <p15:guide id="14" pos="3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usuke" initials="K" lastIdx="14" clrIdx="0">
    <p:extLst>
      <p:ext uri="{19B8F6BF-5375-455C-9EA6-DF929625EA0E}">
        <p15:presenceInfo xmlns:p15="http://schemas.microsoft.com/office/powerpoint/2012/main" userId="Kousuke" providerId="None"/>
      </p:ext>
    </p:extLst>
  </p:cmAuthor>
  <p:cmAuthor id="2" name="Sawai" initials="S" lastIdx="3" clrIdx="1">
    <p:extLst>
      <p:ext uri="{19B8F6BF-5375-455C-9EA6-DF929625EA0E}">
        <p15:presenceInfo xmlns:p15="http://schemas.microsoft.com/office/powerpoint/2012/main" userId="Sawai" providerId="None"/>
      </p:ext>
    </p:extLst>
  </p:cmAuthor>
  <p:cmAuthor id="3" name="ykatsuya" initials="y" lastIdx="23" clrIdx="2">
    <p:extLst>
      <p:ext uri="{19B8F6BF-5375-455C-9EA6-DF929625EA0E}">
        <p15:presenceInfo xmlns:p15="http://schemas.microsoft.com/office/powerpoint/2012/main" userId="ykatsuya" providerId="None"/>
      </p:ext>
    </p:extLst>
  </p:cmAuthor>
  <p:cmAuthor id="4" name="Windows ユーザー" initials="Wユ" lastIdx="38" clrIdx="3">
    <p:extLst>
      <p:ext uri="{19B8F6BF-5375-455C-9EA6-DF929625EA0E}">
        <p15:presenceInfo xmlns:p15="http://schemas.microsoft.com/office/powerpoint/2012/main" userId="Windows ユーザ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E6490A"/>
    <a:srgbClr val="FFE285"/>
    <a:srgbClr val="C1D6FF"/>
    <a:srgbClr val="000000"/>
    <a:srgbClr val="D4A200"/>
    <a:srgbClr val="FF0000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5" autoAdjust="0"/>
    <p:restoredTop sz="80522" autoAdjust="0"/>
  </p:normalViewPr>
  <p:slideViewPr>
    <p:cSldViewPr>
      <p:cViewPr varScale="1">
        <p:scale>
          <a:sx n="76" d="100"/>
          <a:sy n="76" d="100"/>
        </p:scale>
        <p:origin x="216" y="62"/>
      </p:cViewPr>
      <p:guideLst>
        <p:guide orient="horz" pos="2160"/>
        <p:guide pos="3840"/>
        <p:guide orient="horz" pos="572"/>
        <p:guide orient="horz" pos="3702"/>
        <p:guide orient="horz" pos="1661"/>
        <p:guide orient="horz" pos="2704"/>
        <p:guide pos="2661"/>
        <p:guide pos="5019"/>
        <p:guide orient="horz" pos="1117"/>
        <p:guide orient="horz" pos="3203"/>
        <p:guide pos="1527"/>
        <p:guide pos="6153"/>
        <p:guide pos="7333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91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D5326-C16C-4BD8-B71D-B30D715D8CCA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67D5-CF1B-4E8F-BDEE-C061D0EBB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1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✓統合失調症の他に、コントロール疾患も示す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83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結論に関係する結果（経時的、エリアごとの違いを示している）</a:t>
            </a:r>
            <a:endParaRPr kumimoji="1" lang="en-US" altLang="ja-JP" dirty="0"/>
          </a:p>
          <a:p>
            <a:r>
              <a:rPr kumimoji="1" lang="ja-JP" altLang="en-US" dirty="0"/>
              <a:t>✓線形のフィッティングで</a:t>
            </a:r>
            <a:endParaRPr kumimoji="1" lang="en-US" altLang="ja-JP" dirty="0"/>
          </a:p>
          <a:p>
            <a:r>
              <a:rPr kumimoji="1" lang="ja-JP" altLang="en-US" dirty="0"/>
              <a:t>✓変化率小さいほど色が濃くなるように修正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7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✓男女差の縮小の解釈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3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43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146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か国中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92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83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18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0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全データを年でピボットしてプロットしたもの</a:t>
            </a:r>
            <a:endParaRPr kumimoji="1" lang="en-US" altLang="ja-JP" dirty="0"/>
          </a:p>
          <a:p>
            <a:r>
              <a:rPr kumimoji="1" lang="ja-JP" altLang="en-US" dirty="0"/>
              <a:t>✓右側に、人口密度が経時的に変わっていないことを図で示す</a:t>
            </a:r>
            <a:endParaRPr kumimoji="1" lang="en-US" altLang="ja-JP" dirty="0"/>
          </a:p>
          <a:p>
            <a:r>
              <a:rPr kumimoji="1" lang="ja-JP" altLang="en-US" dirty="0"/>
              <a:t>✓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次回帰分析の傾きが、男性で有意に〇〇、女性で</a:t>
            </a:r>
            <a:r>
              <a:rPr kumimoji="1" lang="en-US" altLang="ja-JP" dirty="0"/>
              <a:t>0</a:t>
            </a:r>
            <a:r>
              <a:rPr kumimoji="1" lang="ja-JP" altLang="en-US" dirty="0"/>
              <a:t>と有意差がないこと、男性と女性の傾きが有意であること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367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全データを、都道府県でピボットしたもの</a:t>
            </a:r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帰無仮説：どの場所においても男女比は一定である</a:t>
            </a:r>
            <a:endParaRPr kumimoji="1" lang="en-US" altLang="ja-JP"/>
          </a:p>
          <a:p>
            <a:r>
              <a:rPr kumimoji="1" lang="ja-JP" altLang="en-US"/>
              <a:t>✓発症率の計算した年代を明記</a:t>
            </a:r>
            <a:endParaRPr kumimoji="1" lang="en-US" altLang="ja-JP"/>
          </a:p>
          <a:p>
            <a:r>
              <a:rPr kumimoji="1" lang="ja-JP" altLang="en-US"/>
              <a:t>✓相関係数の解析（フィッシャーのｚ変換）</a:t>
            </a:r>
            <a:endParaRPr kumimoji="1" lang="en-US" altLang="ja-JP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16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✓統合失調症の他に、コントロール疾患も示す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E67D5-CF1B-4E8F-BDEE-C061D0EBB84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13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EBF9-020B-4D0C-A1F0-32F0A5F82DBF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29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FEA8-F844-4724-9A3D-63BA8FC05C29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Yutaka Sawai, Department of Neuropsychiatry, The University of Tokyo Hospital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05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6A48-3F8A-4FA9-B7C8-8D703CB6AB8F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Yutaka Sawai, Department of Neuropsychiatry, The University of Tokyo Hospital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15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FD-E2DD-49A2-AD21-C3017C010E38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59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B574-0158-43EB-BBBD-C7AA5D5E07BA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8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7B9E-B88E-4B6C-A5AA-808B73367300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0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602-E50A-49AE-A03D-48DEB4DA181F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3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C703-C35A-43A5-988E-3C07B24986C6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03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42EE-70FF-4C66-8327-2C7EB93F2B4F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E1-F4C2-41BB-9A29-B19E2195B807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2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02E-5F4C-430D-B203-FA13E5D9D57E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Yutaka Sawai, Department of Neuropsychiatry, The University of Tokyo Hospital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5C0-2EB5-45A2-87FB-27ACFD602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E5CB-5105-4FEE-ACCE-8B177FA0420B}" type="datetime1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407563" y="6356351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zh-CN" dirty="0"/>
              <a:t>Yutaka Sawai, Department of Neuropsychiatry, The University of Tokyo Hospital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703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1" y="261938"/>
            <a:ext cx="1056216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62" y="1052520"/>
            <a:ext cx="11341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545280"/>
            <a:ext cx="3215216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BA2CB0-0BCD-4328-824C-5E8C4B1A07E9}" type="datetime1">
              <a:rPr lang="ja-JP" altLang="en-US" smtClean="0">
                <a:solidFill>
                  <a:srgbClr val="000000"/>
                </a:solidFill>
              </a:rPr>
              <a:t>2022/10/17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545280"/>
            <a:ext cx="321521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E17BB8-F61A-416E-A755-9D80CBA9EA77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030" name="AutoShape 7"/>
          <p:cNvSpPr>
            <a:spLocks noChangeArrowheads="1"/>
          </p:cNvSpPr>
          <p:nvPr/>
        </p:nvSpPr>
        <p:spPr bwMode="auto">
          <a:xfrm>
            <a:off x="414872" y="950916"/>
            <a:ext cx="11362267" cy="4762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400" dirty="0">
              <a:solidFill>
                <a:srgbClr val="000000"/>
              </a:solidFill>
            </a:endParaRP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" y="260358"/>
            <a:ext cx="823384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62" y="44457"/>
            <a:ext cx="28067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403038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丸ｺﾞｼｯｸM-PRO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丸ｺﾞｼｯｸM-PRO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丸ｺﾞｼｯｸM-PRO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丸ｺﾞｼｯｸM-PRO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丸ｺﾞｼｯｸM-PRO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丸ｺﾞｼｯｸM-PRO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丸ｺﾞｼｯｸM-PRO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丸ｺﾞｼｯｸM-PRO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424113" y="5549840"/>
            <a:ext cx="8785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87538" algn="l"/>
                <a:tab pos="3681413" algn="l"/>
                <a:tab pos="5111750" algn="l"/>
              </a:tabLst>
            </a:pPr>
            <a:r>
              <a:rPr lang="en-US" altLang="zh-TW" dirty="0">
                <a:solidFill>
                  <a:prstClr val="black"/>
                </a:solidFill>
                <a:latin typeface="Calibri"/>
              </a:rPr>
              <a:t>Yutaka Sawai</a:t>
            </a:r>
            <a:r>
              <a:rPr lang="en-US" altLang="zh-TW" baseline="30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ja-JP" altLang="en-US" dirty="0">
                <a:solidFill>
                  <a:prstClr val="black"/>
                </a:solidFill>
                <a:latin typeface="Calibri"/>
              </a:rPr>
              <a:t>　</a:t>
            </a:r>
            <a:r>
              <a:rPr lang="en-US" altLang="zh-TW" dirty="0" err="1">
                <a:solidFill>
                  <a:prstClr val="black"/>
                </a:solidFill>
                <a:latin typeface="Calibri"/>
              </a:rPr>
              <a:t>Akito</a:t>
            </a:r>
            <a:r>
              <a:rPr lang="en-US" altLang="zh-TW" dirty="0">
                <a:solidFill>
                  <a:prstClr val="black"/>
                </a:solidFill>
                <a:latin typeface="Calibri"/>
              </a:rPr>
              <a:t> Uno</a:t>
            </a:r>
            <a:r>
              <a:rPr lang="en-US" altLang="zh-TW" baseline="30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ja-JP" altLang="en-US" dirty="0">
                <a:solidFill>
                  <a:prstClr val="black"/>
                </a:solidFill>
                <a:latin typeface="Calibri"/>
              </a:rPr>
              <a:t>　</a:t>
            </a:r>
            <a:r>
              <a:rPr lang="en-US" altLang="zh-TW" dirty="0">
                <a:solidFill>
                  <a:prstClr val="black"/>
                </a:solidFill>
                <a:latin typeface="Calibri"/>
              </a:rPr>
              <a:t>Yusuke Takahashi</a:t>
            </a:r>
            <a:r>
              <a:rPr lang="en-US" altLang="zh-TW" baseline="30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ja-JP" altLang="en-US" dirty="0">
                <a:solidFill>
                  <a:prstClr val="black"/>
                </a:solidFill>
                <a:latin typeface="Calibri"/>
              </a:rPr>
              <a:t>　</a:t>
            </a:r>
            <a:r>
              <a:rPr lang="en-US" altLang="zh-TW" dirty="0" err="1">
                <a:solidFill>
                  <a:prstClr val="black"/>
                </a:solidFill>
                <a:latin typeface="Calibri"/>
              </a:rPr>
              <a:t>Sho</a:t>
            </a:r>
            <a:r>
              <a:rPr lang="en-US" altLang="zh-TW" dirty="0">
                <a:solidFill>
                  <a:prstClr val="black"/>
                </a:solidFill>
                <a:latin typeface="Calibri"/>
              </a:rPr>
              <a:t> Yagishita</a:t>
            </a:r>
            <a:r>
              <a:rPr lang="en-US" altLang="zh-TW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ja-JP" altLang="en-US" dirty="0">
                <a:solidFill>
                  <a:prstClr val="black"/>
                </a:solidFill>
                <a:latin typeface="Calibri"/>
              </a:rPr>
              <a:t>　</a:t>
            </a:r>
            <a:r>
              <a:rPr lang="en-US" altLang="zh-TW" dirty="0">
                <a:solidFill>
                  <a:prstClr val="black"/>
                </a:solidFill>
                <a:latin typeface="Calibri"/>
              </a:rPr>
              <a:t>Kiyoto Kasai</a:t>
            </a:r>
            <a:r>
              <a:rPr lang="en-US" altLang="zh-TW" baseline="30000" dirty="0">
                <a:solidFill>
                  <a:prstClr val="black"/>
                </a:solidFill>
                <a:latin typeface="Calibri"/>
              </a:rPr>
              <a:t>1</a:t>
            </a:r>
            <a:endParaRPr lang="en-US" altLang="ja-JP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424113" y="4730820"/>
            <a:ext cx="9217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alibri"/>
              </a:rPr>
              <a:t>Department of Neuropsychiatry, The University of Tokyo Hospital</a:t>
            </a:r>
            <a:r>
              <a:rPr lang="ja-JP" altLang="en-US" baseline="30000" dirty="0">
                <a:solidFill>
                  <a:prstClr val="black"/>
                </a:solidFill>
                <a:latin typeface="Calibri"/>
              </a:rPr>
              <a:t>１</a:t>
            </a:r>
            <a:endParaRPr lang="en-US" altLang="ja-JP" dirty="0">
              <a:solidFill>
                <a:prstClr val="black"/>
              </a:solidFill>
              <a:latin typeface="Calibri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alibri"/>
              </a:rPr>
              <a:t>Department of Structural Physiology, Graduate School of Medicine, The University of Tokyo</a:t>
            </a:r>
            <a:r>
              <a:rPr lang="ja-JP" altLang="en-US" baseline="30000" dirty="0">
                <a:solidFill>
                  <a:prstClr val="black"/>
                </a:solidFill>
                <a:latin typeface="Calibri"/>
              </a:rPr>
              <a:t>２</a:t>
            </a:r>
            <a:endParaRPr lang="en-US" altLang="ja-JP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0863" y="476026"/>
            <a:ext cx="5545138" cy="432024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 anchorCtr="0">
            <a:noAutofit/>
          </a:bodyPr>
          <a:lstStyle/>
          <a:p>
            <a:pPr marL="265113"/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ahoma" panose="020B0604030504040204" pitchFamily="34" charset="0"/>
              </a:rPr>
              <a:t>November 13, 2022 BESETO</a:t>
            </a:r>
            <a:endParaRPr lang="ja-JP" altLang="en-US" sz="2800" dirty="0">
              <a:solidFill>
                <a:schemeClr val="tx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ahoma" panose="020B0604030504040204" pitchFamily="34" charset="0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E8AF8A28-14EA-4A49-ACEA-510C8C6280CD}"/>
              </a:ext>
            </a:extLst>
          </p:cNvPr>
          <p:cNvSpPr txBox="1">
            <a:spLocks/>
          </p:cNvSpPr>
          <p:nvPr/>
        </p:nvSpPr>
        <p:spPr>
          <a:xfrm>
            <a:off x="550864" y="908050"/>
            <a:ext cx="11090274" cy="338455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5113" algn="l">
              <a:lnSpc>
                <a:spcPts val="7000"/>
              </a:lnSpc>
            </a:pPr>
            <a:r>
              <a:rPr lang="en-US" altLang="ja-JP" sz="4000" b="1" dirty="0">
                <a:solidFill>
                  <a:prstClr val="black"/>
                </a:solidFill>
                <a:latin typeface="メイリオ" panose="020B0604030504040204" pitchFamily="50" charset="-128"/>
                <a:ea typeface="HG丸ｺﾞｼｯｸM-PRO" panose="020F0600000000000000" pitchFamily="50" charset="-128"/>
                <a:cs typeface="HGMaruGothicMPRO" charset="-128"/>
              </a:rPr>
              <a:t>Gender effect on the incidence of </a:t>
            </a:r>
            <a:br>
              <a:rPr lang="en-US" altLang="ja-JP" sz="4000" b="1" dirty="0">
                <a:solidFill>
                  <a:prstClr val="black"/>
                </a:solidFill>
                <a:latin typeface="メイリオ" panose="020B0604030504040204" pitchFamily="50" charset="-128"/>
                <a:ea typeface="HG丸ｺﾞｼｯｸM-PRO" panose="020F0600000000000000" pitchFamily="50" charset="-128"/>
                <a:cs typeface="HGMaruGothicMPRO" charset="-128"/>
              </a:rPr>
            </a:br>
            <a:r>
              <a:rPr lang="en-US" altLang="ja-JP" sz="4000" b="1" dirty="0">
                <a:solidFill>
                  <a:prstClr val="black"/>
                </a:solidFill>
                <a:latin typeface="メイリオ" panose="020B0604030504040204" pitchFamily="50" charset="-128"/>
                <a:ea typeface="HG丸ｺﾞｼｯｸM-PRO" panose="020F0600000000000000" pitchFamily="50" charset="-128"/>
                <a:cs typeface="HGMaruGothicMPRO" charset="-128"/>
              </a:rPr>
              <a:t>schizophrenia in Japan </a:t>
            </a:r>
          </a:p>
        </p:txBody>
      </p:sp>
    </p:spTree>
    <p:extLst>
      <p:ext uri="{BB962C8B-B14F-4D97-AF65-F5344CB8AC3E}">
        <p14:creationId xmlns:p14="http://schemas.microsoft.com/office/powerpoint/2010/main" val="124825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36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Results: features responsible for prediction</a:t>
            </a:r>
            <a:endParaRPr lang="ja-JP" altLang="en-US" sz="36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C3D4B6-4CB9-45B9-B92A-87CF7A1A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Yutaka Sawai, Department of Neuropsychiatry, The University of Tokyo Hospital</a:t>
            </a:r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8019002-073D-813A-00AF-74F14F4175CA}"/>
              </a:ext>
            </a:extLst>
          </p:cNvPr>
          <p:cNvGrpSpPr/>
          <p:nvPr/>
        </p:nvGrpSpPr>
        <p:grpSpPr>
          <a:xfrm>
            <a:off x="263352" y="1773238"/>
            <a:ext cx="11521280" cy="3960019"/>
            <a:chOff x="1471784" y="1124744"/>
            <a:chExt cx="7754072" cy="2665179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32FCCE6-ACE3-E53E-098D-A201C997F6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061" r="16158" b="42188"/>
            <a:stretch/>
          </p:blipFill>
          <p:spPr>
            <a:xfrm>
              <a:off x="1471784" y="1124744"/>
              <a:ext cx="7754072" cy="2016456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C98EB581-4CF2-AF2B-86D0-EE77E5DAD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925" r="17206"/>
            <a:stretch/>
          </p:blipFill>
          <p:spPr>
            <a:xfrm>
              <a:off x="1471784" y="3141199"/>
              <a:ext cx="7657146" cy="648724"/>
            </a:xfrm>
            <a:prstGeom prst="rect">
              <a:avLst/>
            </a:prstGeom>
          </p:spPr>
        </p:pic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7102114-9244-775B-C9A0-F1F97AC6AAAE}"/>
              </a:ext>
            </a:extLst>
          </p:cNvPr>
          <p:cNvSpPr txBox="1"/>
          <p:nvPr/>
        </p:nvSpPr>
        <p:spPr>
          <a:xfrm>
            <a:off x="8472264" y="5219908"/>
            <a:ext cx="26642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Mean |SHAP value|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556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097AB42-64BA-4F95-831C-4BB6D667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61" r="16158" b="42188"/>
          <a:stretch/>
        </p:blipFill>
        <p:spPr>
          <a:xfrm>
            <a:off x="263352" y="1773238"/>
            <a:ext cx="11521280" cy="299612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36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Results: features responsible for prediction, correlation</a:t>
            </a:r>
            <a:endParaRPr lang="ja-JP" altLang="en-US" sz="36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C3D4B6-4CB9-45B9-B92A-87CF7A1A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Yutaka Sawai, Department of Neuropsychiatry, The University of Tokyo Hospital</a:t>
            </a:r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B701CC7E-6944-349E-86BA-5A8553FA4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946"/>
          <a:stretch/>
        </p:blipFill>
        <p:spPr>
          <a:xfrm>
            <a:off x="6744073" y="1556793"/>
            <a:ext cx="4897065" cy="32125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360D2C-A140-85CE-1229-11E4D8498B5B}"/>
              </a:ext>
            </a:extLst>
          </p:cNvPr>
          <p:cNvSpPr txBox="1"/>
          <p:nvPr/>
        </p:nvSpPr>
        <p:spPr>
          <a:xfrm>
            <a:off x="2424113" y="5197730"/>
            <a:ext cx="7102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Red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	associated with a reduction in the female/male ratio</a:t>
            </a:r>
          </a:p>
          <a:p>
            <a:r>
              <a:rPr lang="en-US" altLang="ja-JP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Blue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	associated with an increase in the female/male ratio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1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36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Results: reduction rate of the male-female gap</a:t>
            </a:r>
            <a:endParaRPr lang="ja-JP" altLang="en-US" sz="36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4F80150-7DB3-A08B-3E3A-E81696B32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81" r="7860"/>
          <a:stretch/>
        </p:blipFill>
        <p:spPr>
          <a:xfrm>
            <a:off x="407368" y="908893"/>
            <a:ext cx="11233770" cy="589317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8B26A3-2291-7088-C6AD-71EBCDD8CC4D}"/>
              </a:ext>
            </a:extLst>
          </p:cNvPr>
          <p:cNvSpPr/>
          <p:nvPr/>
        </p:nvSpPr>
        <p:spPr>
          <a:xfrm rot="16200000">
            <a:off x="-490415" y="4685249"/>
            <a:ext cx="2574880" cy="92333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Reduction rate of the male-female gap of incidence rate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12BB618-E5AA-E242-7748-6C17BABE9255}"/>
              </a:ext>
            </a:extLst>
          </p:cNvPr>
          <p:cNvSpPr/>
          <p:nvPr/>
        </p:nvSpPr>
        <p:spPr>
          <a:xfrm>
            <a:off x="1271464" y="5579775"/>
            <a:ext cx="2584263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406400" indent="-406400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Population density (log)</a:t>
            </a:r>
            <a:endParaRPr lang="en-US" altLang="ja-JP" kern="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8FD325A-B6B7-38A8-89F5-18284B20E9AD}"/>
              </a:ext>
            </a:extLst>
          </p:cNvPr>
          <p:cNvSpPr/>
          <p:nvPr/>
        </p:nvSpPr>
        <p:spPr>
          <a:xfrm>
            <a:off x="1271464" y="5949280"/>
            <a:ext cx="2584263" cy="7111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400"/>
              </a:lnSpc>
            </a:pPr>
            <a:r>
              <a:rPr lang="en-US" altLang="ja-JP" b="1" u="sng" dirty="0">
                <a:solidFill>
                  <a:srgbClr val="C00000"/>
                </a:solidFill>
                <a:ea typeface="メイリオ" panose="020B0604030504040204" pitchFamily="50" charset="-128"/>
              </a:rPr>
              <a:t>r=</a:t>
            </a:r>
            <a:r>
              <a:rPr lang="ja-JP" altLang="en-US" b="1" u="sng" dirty="0">
                <a:solidFill>
                  <a:srgbClr val="C00000"/>
                </a:solidFill>
                <a:ea typeface="メイリオ" panose="020B0604030504040204" pitchFamily="50" charset="-128"/>
              </a:rPr>
              <a:t>−</a:t>
            </a:r>
            <a:r>
              <a:rPr lang="en-US" altLang="ja-JP" b="1" u="sng" dirty="0">
                <a:solidFill>
                  <a:srgbClr val="C00000"/>
                </a:solidFill>
                <a:ea typeface="メイリオ" panose="020B0604030504040204" pitchFamily="50" charset="-128"/>
              </a:rPr>
              <a:t>0.72</a:t>
            </a:r>
            <a:endParaRPr kumimoji="1" lang="ja-JP" altLang="en-US" b="1" u="sng" dirty="0">
              <a:solidFill>
                <a:srgbClr val="C00000"/>
              </a:solidFill>
              <a:ea typeface="メイリオ" panose="020B0604030504040204" pitchFamily="50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dirty="0">
                <a:solidFill>
                  <a:schemeClr val="tx1"/>
                </a:solidFill>
                <a:ea typeface="メイリオ" panose="020B0604030504040204" pitchFamily="50" charset="-128"/>
              </a:rPr>
              <a:t>95%</a:t>
            </a:r>
            <a:r>
              <a:rPr lang="en-US" altLang="ja-JP" dirty="0">
                <a:solidFill>
                  <a:schemeClr val="tx1"/>
                </a:solidFill>
                <a:ea typeface="HG丸ｺﾞｼｯｸM-PRO" panose="020F0600000000000000" pitchFamily="50" charset="-128"/>
              </a:rPr>
              <a:t>CI</a:t>
            </a:r>
            <a:r>
              <a:rPr lang="ja-JP" altLang="en-US" dirty="0">
                <a:solidFill>
                  <a:schemeClr val="tx1"/>
                </a:solidFill>
                <a:ea typeface="HG丸ｺﾞｼｯｸM-PRO" panose="020F0600000000000000" pitchFamily="50" charset="-128"/>
              </a:rPr>
              <a:t> </a:t>
            </a:r>
            <a:r>
              <a:rPr lang="ja-JP" altLang="en-US" dirty="0">
                <a:solidFill>
                  <a:schemeClr val="tx1"/>
                </a:solidFill>
                <a:ea typeface="メイリオ" panose="020B0604030504040204" pitchFamily="50" charset="-128"/>
              </a:rPr>
              <a:t>−</a:t>
            </a:r>
            <a:r>
              <a:rPr lang="en-US" altLang="ja-JP" dirty="0">
                <a:solidFill>
                  <a:schemeClr val="tx1"/>
                </a:solidFill>
                <a:ea typeface="メイリオ" panose="020B0604030504040204" pitchFamily="50" charset="-128"/>
              </a:rPr>
              <a:t>0.83, </a:t>
            </a:r>
            <a:r>
              <a:rPr lang="ja-JP" altLang="en-US" dirty="0">
                <a:solidFill>
                  <a:schemeClr val="tx1"/>
                </a:solidFill>
                <a:ea typeface="メイリオ" panose="020B0604030504040204" pitchFamily="50" charset="-128"/>
              </a:rPr>
              <a:t>−</a:t>
            </a:r>
            <a:r>
              <a:rPr lang="en-US" altLang="ja-JP" dirty="0">
                <a:solidFill>
                  <a:schemeClr val="tx1"/>
                </a:solidFill>
                <a:ea typeface="メイリオ" panose="020B0604030504040204" pitchFamily="50" charset="-128"/>
              </a:rPr>
              <a:t>0.55</a:t>
            </a:r>
            <a:endParaRPr kumimoji="1" lang="en-US" altLang="ja-JP" dirty="0">
              <a:solidFill>
                <a:schemeClr val="tx1"/>
              </a:solidFill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9DF8AD1-7F11-6676-A22A-F1F63388C4D9}"/>
              </a:ext>
            </a:extLst>
          </p:cNvPr>
          <p:cNvSpPr/>
          <p:nvPr/>
        </p:nvSpPr>
        <p:spPr>
          <a:xfrm>
            <a:off x="550862" y="941725"/>
            <a:ext cx="3454484" cy="36484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Incidence of schizophrenia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A33A43-8084-ED26-9002-77D8F9AA6D56}"/>
              </a:ext>
            </a:extLst>
          </p:cNvPr>
          <p:cNvSpPr/>
          <p:nvPr/>
        </p:nvSpPr>
        <p:spPr>
          <a:xfrm>
            <a:off x="4005346" y="938477"/>
            <a:ext cx="3454484" cy="36484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People outside the labor force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AC47D7-F2AD-5F02-46D4-200768761D95}"/>
              </a:ext>
            </a:extLst>
          </p:cNvPr>
          <p:cNvSpPr txBox="1"/>
          <p:nvPr/>
        </p:nvSpPr>
        <p:spPr>
          <a:xfrm>
            <a:off x="7536160" y="1306568"/>
            <a:ext cx="4655840" cy="226644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z value of the difference between the regression coefficients </a:t>
            </a:r>
            <a:br>
              <a:rPr lang="en-US" altLang="ja-JP" sz="2400" dirty="0"/>
            </a:br>
            <a:r>
              <a:rPr lang="en-US" altLang="ja-JP" sz="2400" dirty="0"/>
              <a:t>of males and females 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5534241-1779-E2D8-51AF-13BB7FB79F93}"/>
              </a:ext>
            </a:extLst>
          </p:cNvPr>
          <p:cNvSpPr/>
          <p:nvPr/>
        </p:nvSpPr>
        <p:spPr>
          <a:xfrm rot="16200000">
            <a:off x="2936898" y="5043430"/>
            <a:ext cx="2574880" cy="64697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People outside</a:t>
            </a:r>
          </a:p>
          <a:p>
            <a:pPr algn="ctr">
              <a:lnSpc>
                <a:spcPts val="2160"/>
              </a:lnSpc>
            </a:pP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 the labor force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A379FC8-54FD-6E8B-C187-5AE9A66CD0F4}"/>
              </a:ext>
            </a:extLst>
          </p:cNvPr>
          <p:cNvSpPr/>
          <p:nvPr/>
        </p:nvSpPr>
        <p:spPr>
          <a:xfrm>
            <a:off x="4736813" y="3969114"/>
            <a:ext cx="2574880" cy="36484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Osaka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8581420-1EA4-823E-119B-4C2F2EA97241}"/>
              </a:ext>
            </a:extLst>
          </p:cNvPr>
          <p:cNvSpPr/>
          <p:nvPr/>
        </p:nvSpPr>
        <p:spPr>
          <a:xfrm>
            <a:off x="7957542" y="3969114"/>
            <a:ext cx="2574880" cy="36484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Tottori</a:t>
            </a:r>
          </a:p>
        </p:txBody>
      </p:sp>
    </p:spTree>
    <p:extLst>
      <p:ext uri="{BB962C8B-B14F-4D97-AF65-F5344CB8AC3E}">
        <p14:creationId xmlns:p14="http://schemas.microsoft.com/office/powerpoint/2010/main" val="154684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3200" dirty="0">
                <a:ea typeface="HG丸ｺﾞｼｯｸM-PRO" panose="020F0600000000000000" pitchFamily="50" charset="-128"/>
              </a:rPr>
              <a:t>Discussion: role of social gender on incidence of schizophrenia</a:t>
            </a:r>
            <a:endParaRPr lang="ja-JP" altLang="en-US" sz="3200" dirty="0">
              <a:ea typeface="HG丸ｺﾞｼｯｸM-PRO" panose="020F06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31284C-872A-49FE-8009-54815DC529EF}"/>
              </a:ext>
            </a:extLst>
          </p:cNvPr>
          <p:cNvSpPr txBox="1"/>
          <p:nvPr/>
        </p:nvSpPr>
        <p:spPr>
          <a:xfrm>
            <a:off x="550862" y="908720"/>
            <a:ext cx="11090273" cy="57888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ja-JP" sz="2800" dirty="0">
                <a:ea typeface="HG丸ｺﾞｼｯｸM-PRO" panose="020F0600000000000000" pitchFamily="50" charset="-128"/>
              </a:rPr>
              <a:t>Studies from other countries have pointed out the issues of </a:t>
            </a:r>
            <a:br>
              <a:rPr lang="en-US" altLang="ja-JP" sz="2800" dirty="0">
                <a:ea typeface="HG丸ｺﾞｼｯｸM-PRO" panose="020F0600000000000000" pitchFamily="50" charset="-128"/>
              </a:rPr>
            </a:br>
            <a:r>
              <a:rPr lang="en-US" altLang="ja-JP" sz="2800" dirty="0">
                <a:ea typeface="HG丸ｺﾞｼｯｸM-PRO" panose="020F0600000000000000" pitchFamily="50" charset="-128"/>
              </a:rPr>
              <a:t>poverty and ethnicity (Europe) and </a:t>
            </a:r>
            <a:br>
              <a:rPr lang="en-US" altLang="ja-JP" sz="2800" dirty="0">
                <a:ea typeface="HG丸ｺﾞｼｯｸM-PRO" panose="020F0600000000000000" pitchFamily="50" charset="-128"/>
              </a:rPr>
            </a:br>
            <a:r>
              <a:rPr lang="en-US" altLang="ja-JP" sz="2800" dirty="0">
                <a:ea typeface="HG丸ｺﾞｼｯｸM-PRO" panose="020F0600000000000000" pitchFamily="50" charset="-128"/>
              </a:rPr>
              <a:t>industrialization (China since the 1980s)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ja-JP" sz="2800" dirty="0">
              <a:ea typeface="HG丸ｺﾞｼｯｸM-PRO" panose="020F0600000000000000" pitchFamily="50" charset="-128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ja-JP" sz="2800" dirty="0">
                <a:ea typeface="HG丸ｺﾞｼｯｸM-PRO" panose="020F0600000000000000" pitchFamily="50" charset="-128"/>
              </a:rPr>
              <a:t>While gender disparities are large in Japan, </a:t>
            </a:r>
            <a:br>
              <a:rPr lang="en-US" altLang="ja-JP" sz="2800" dirty="0">
                <a:ea typeface="HG丸ｺﾞｼｯｸM-PRO" panose="020F0600000000000000" pitchFamily="50" charset="-128"/>
              </a:rPr>
            </a:br>
            <a:r>
              <a:rPr lang="en-US" altLang="ja-JP" sz="2800" dirty="0">
                <a:ea typeface="HG丸ｺﾞｼｯｸM-PRO" panose="020F0600000000000000" pitchFamily="50" charset="-128"/>
              </a:rPr>
              <a:t>economic disparities are</a:t>
            </a:r>
            <a:r>
              <a:rPr lang="ja-JP" altLang="en-US" sz="2800" dirty="0">
                <a:ea typeface="HG丸ｺﾞｼｯｸM-PRO" panose="020F0600000000000000" pitchFamily="50" charset="-128"/>
              </a:rPr>
              <a:t> </a:t>
            </a:r>
            <a:r>
              <a:rPr lang="en-US" altLang="ja-JP" sz="2800" dirty="0">
                <a:ea typeface="HG丸ｺﾞｼｯｸM-PRO" panose="020F0600000000000000" pitchFamily="50" charset="-128"/>
              </a:rPr>
              <a:t>smaller than in other countries, </a:t>
            </a:r>
            <a:br>
              <a:rPr lang="en-US" altLang="ja-JP" sz="2800" dirty="0">
                <a:ea typeface="HG丸ｺﾞｼｯｸM-PRO" panose="020F0600000000000000" pitchFamily="50" charset="-128"/>
              </a:rPr>
            </a:br>
            <a:r>
              <a:rPr lang="en-US" altLang="ja-JP" sz="2800" dirty="0">
                <a:ea typeface="HG丸ｺﾞｼｯｸM-PRO" panose="020F0600000000000000" pitchFamily="50" charset="-128"/>
              </a:rPr>
              <a:t>racial backgrounds are relatively homogeneous.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93A4456E-E6D8-44E9-98FC-492C14D0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Yutaka Sawai, Department of Neuropsychiatry, The University of Tokyo Hospital</a:t>
            </a:r>
            <a:endParaRPr kumimoji="1" lang="ja-JP" altLang="en-US"/>
          </a:p>
        </p:txBody>
      </p:sp>
      <p:sp>
        <p:nvSpPr>
          <p:cNvPr id="9" name="角丸四角形 4">
            <a:extLst>
              <a:ext uri="{FF2B5EF4-FFF2-40B4-BE49-F238E27FC236}">
                <a16:creationId xmlns:a16="http://schemas.microsoft.com/office/drawing/2014/main" id="{4DA5C3C7-34B5-4288-9BA2-F5104A360918}"/>
              </a:ext>
            </a:extLst>
          </p:cNvPr>
          <p:cNvSpPr/>
          <p:nvPr/>
        </p:nvSpPr>
        <p:spPr>
          <a:xfrm>
            <a:off x="839416" y="4869161"/>
            <a:ext cx="7992888" cy="1080790"/>
          </a:xfrm>
          <a:prstGeom prst="roundRect">
            <a:avLst>
              <a:gd name="adj" fmla="val 9172"/>
            </a:avLst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000"/>
              </a:lnSpc>
            </a:pPr>
            <a:r>
              <a:rPr lang="en-US" altLang="ja-JP" sz="2800" dirty="0">
                <a:solidFill>
                  <a:schemeClr val="tx1"/>
                </a:solidFill>
                <a:ea typeface="メイリオ" panose="020B0604030504040204" pitchFamily="50" charset="-128"/>
              </a:rPr>
              <a:t>We believe in the value of the impact of social gender</a:t>
            </a:r>
            <a:br>
              <a:rPr lang="en-US" altLang="ja-JP" sz="2800" dirty="0">
                <a:solidFill>
                  <a:schemeClr val="tx1"/>
                </a:solidFill>
                <a:ea typeface="メイリオ" panose="020B0604030504040204" pitchFamily="50" charset="-128"/>
              </a:rPr>
            </a:br>
            <a:r>
              <a:rPr lang="en-US" altLang="ja-JP" sz="2800" dirty="0">
                <a:solidFill>
                  <a:schemeClr val="tx1"/>
                </a:solidFill>
                <a:ea typeface="メイリオ" panose="020B0604030504040204" pitchFamily="50" charset="-128"/>
              </a:rPr>
              <a:t>on the incidence rate in Japan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2AED3C-7890-BFEC-FD56-9C0E295CD7B3}"/>
              </a:ext>
            </a:extLst>
          </p:cNvPr>
          <p:cNvSpPr/>
          <p:nvPr/>
        </p:nvSpPr>
        <p:spPr>
          <a:xfrm>
            <a:off x="4511824" y="2420888"/>
            <a:ext cx="7129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Chan KY, et al. </a:t>
            </a:r>
            <a:r>
              <a:rPr lang="pl-PL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World Psychiatry. 2015 Jun; 14(2) 251-252</a:t>
            </a:r>
            <a:endParaRPr lang="en-US" altLang="ja-JP" kern="0" dirty="0">
              <a:solidFill>
                <a:schemeClr val="tx2"/>
              </a:solidFill>
              <a:ea typeface="HG丸ｺﾞｼｯｸM-PRO" panose="020F06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0115AD-3228-02C6-9BCD-DDCE93E29023}"/>
              </a:ext>
            </a:extLst>
          </p:cNvPr>
          <p:cNvSpPr/>
          <p:nvPr/>
        </p:nvSpPr>
        <p:spPr>
          <a:xfrm>
            <a:off x="4511824" y="4427820"/>
            <a:ext cx="7129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 err="1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DeVylder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 J, Journal of Migration and Health. 2022 Jan; 100078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B80C2A8-54A5-50CD-2228-18CF9F13EF89}"/>
              </a:ext>
            </a:extLst>
          </p:cNvPr>
          <p:cNvSpPr/>
          <p:nvPr/>
        </p:nvSpPr>
        <p:spPr>
          <a:xfrm>
            <a:off x="6528048" y="1555922"/>
            <a:ext cx="5113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Morgan C, et al. World Psychiatry 2019; 18: 247–58.</a:t>
            </a:r>
          </a:p>
        </p:txBody>
      </p:sp>
    </p:spTree>
    <p:extLst>
      <p:ext uri="{BB962C8B-B14F-4D97-AF65-F5344CB8AC3E}">
        <p14:creationId xmlns:p14="http://schemas.microsoft.com/office/powerpoint/2010/main" val="97229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Introduction</a:t>
            </a:r>
            <a:endParaRPr lang="ja-JP" altLang="en-US" sz="40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D53E55-5F70-4A8A-BA0A-25E7E3B059C5}"/>
              </a:ext>
            </a:extLst>
          </p:cNvPr>
          <p:cNvSpPr txBox="1"/>
          <p:nvPr/>
        </p:nvSpPr>
        <p:spPr>
          <a:xfrm>
            <a:off x="550862" y="924486"/>
            <a:ext cx="11090275" cy="57888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The influence of social gender as well as biological sex has been pointed in the development of various diseases. </a:t>
            </a:r>
          </a:p>
          <a:p>
            <a:pPr>
              <a:lnSpc>
                <a:spcPct val="150000"/>
              </a:lnSpc>
            </a:pPr>
            <a:endParaRPr lang="en-US" altLang="ja-JP" sz="3200" dirty="0">
              <a:ea typeface="HG丸ｺﾞｼｯｸM-PRO" panose="020F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Gender difference is reported in incidence of schizophrenia. Attention was focused on biological factors.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F0E6EA-476D-4FB2-A2FC-1EF953EE9FDF}"/>
              </a:ext>
            </a:extLst>
          </p:cNvPr>
          <p:cNvSpPr/>
          <p:nvPr/>
        </p:nvSpPr>
        <p:spPr>
          <a:xfrm>
            <a:off x="1803574" y="2204864"/>
            <a:ext cx="983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 err="1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Mauvais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-Jarvis F, et al. Lancet 2020; 396(10250):565–582.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E8335D-00F1-4018-91AE-98D9F88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8A1CE7-157E-3D22-2A34-71C5E0E382AC}"/>
              </a:ext>
            </a:extLst>
          </p:cNvPr>
          <p:cNvSpPr/>
          <p:nvPr/>
        </p:nvSpPr>
        <p:spPr>
          <a:xfrm>
            <a:off x="1803574" y="4571836"/>
            <a:ext cx="983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 err="1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Gogos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 A, et al. Br. J. </a:t>
            </a:r>
            <a:r>
              <a:rPr lang="en-US" altLang="ja-JP" kern="0" dirty="0" err="1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Pharmacol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. 2019; 176(21):4119–4135.</a:t>
            </a:r>
          </a:p>
        </p:txBody>
      </p:sp>
    </p:spTree>
    <p:extLst>
      <p:ext uri="{BB962C8B-B14F-4D97-AF65-F5344CB8AC3E}">
        <p14:creationId xmlns:p14="http://schemas.microsoft.com/office/powerpoint/2010/main" val="126055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6D9F8C9-1D1C-CB90-DA2B-E902CDFFBBB4}"/>
              </a:ext>
            </a:extLst>
          </p:cNvPr>
          <p:cNvSpPr/>
          <p:nvPr/>
        </p:nvSpPr>
        <p:spPr>
          <a:xfrm>
            <a:off x="550863" y="4653136"/>
            <a:ext cx="9145537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Introduction</a:t>
            </a:r>
            <a:endParaRPr lang="ja-JP" altLang="en-US" sz="40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D53E55-5F70-4A8A-BA0A-25E7E3B059C5}"/>
              </a:ext>
            </a:extLst>
          </p:cNvPr>
          <p:cNvSpPr txBox="1"/>
          <p:nvPr/>
        </p:nvSpPr>
        <p:spPr>
          <a:xfrm>
            <a:off x="550862" y="924486"/>
            <a:ext cx="11090275" cy="57888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Epidemiological studies have confirmed 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that the incidence of schizophrenia is socially determined 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by factors such as urban living, race and immigration.</a:t>
            </a:r>
          </a:p>
          <a:p>
            <a:pPr>
              <a:lnSpc>
                <a:spcPct val="120000"/>
              </a:lnSpc>
            </a:pPr>
            <a:endParaRPr lang="en-US" altLang="ja-JP" sz="3200" dirty="0">
              <a:ea typeface="HG丸ｺﾞｼｯｸM-PRO" panose="020F0600000000000000" pitchFamily="50" charset="-128"/>
            </a:endParaRPr>
          </a:p>
          <a:p>
            <a:pPr>
              <a:lnSpc>
                <a:spcPct val="120000"/>
              </a:lnSpc>
            </a:pPr>
            <a:endParaRPr lang="en-US" altLang="ja-JP" sz="3200" dirty="0">
              <a:ea typeface="HG丸ｺﾞｼｯｸM-PRO" panose="020F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The role of social gender has not been fully examined.</a:t>
            </a:r>
          </a:p>
          <a:p>
            <a:pPr>
              <a:lnSpc>
                <a:spcPct val="120000"/>
              </a:lnSpc>
            </a:pPr>
            <a:endParaRPr lang="en-US" altLang="ja-JP" sz="3200" dirty="0">
              <a:ea typeface="HG丸ｺﾞｼｯｸM-PRO" panose="020F06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F0E6EA-476D-4FB2-A2FC-1EF953EE9FDF}"/>
              </a:ext>
            </a:extLst>
          </p:cNvPr>
          <p:cNvSpPr/>
          <p:nvPr/>
        </p:nvSpPr>
        <p:spPr>
          <a:xfrm>
            <a:off x="1803574" y="3068960"/>
            <a:ext cx="9838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Baumann PS, et al. Schizophrenia Bulletin Open 2021.</a:t>
            </a:r>
          </a:p>
          <a:p>
            <a:pPr marL="406400" indent="-406400" algn="r"/>
            <a:r>
              <a:rPr lang="en-US" altLang="ja-JP" kern="0" dirty="0" err="1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Söderström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 O, et al. Health Place 2016; 42:104–110.</a:t>
            </a:r>
          </a:p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Fitzgerald D, et al. Int. Health 2019; 11(S1):S1–S6.</a:t>
            </a:r>
          </a:p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Morgan C, et al. World Psychiatry 2019; 18(3):247–258.</a:t>
            </a:r>
          </a:p>
          <a:p>
            <a:pPr marL="406400" indent="-406400" algn="r"/>
            <a:r>
              <a:rPr lang="en-US" altLang="ja-JP" kern="0" dirty="0" err="1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Vassos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 E, et al. </a:t>
            </a:r>
            <a:r>
              <a:rPr lang="en-US" altLang="ja-JP" kern="0" dirty="0" err="1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Schizophr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. Bull. 2012; 38(6):1118–1123.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E8335D-00F1-4018-91AE-98D9F88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DCF8AC-1259-D9CA-A0E8-3D28B7C5AF08}"/>
              </a:ext>
            </a:extLst>
          </p:cNvPr>
          <p:cNvSpPr/>
          <p:nvPr/>
        </p:nvSpPr>
        <p:spPr>
          <a:xfrm>
            <a:off x="1803574" y="5229200"/>
            <a:ext cx="983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Pence AY, et al. </a:t>
            </a:r>
            <a:r>
              <a:rPr lang="en-US" altLang="ja-JP" kern="0" dirty="0" err="1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Schizophr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. Res. 2022; 243:120–137.</a:t>
            </a:r>
          </a:p>
        </p:txBody>
      </p:sp>
    </p:spTree>
    <p:extLst>
      <p:ext uri="{BB962C8B-B14F-4D97-AF65-F5344CB8AC3E}">
        <p14:creationId xmlns:p14="http://schemas.microsoft.com/office/powerpoint/2010/main" val="41430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154BC3A-068C-493A-7ADD-A1589D4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Yutaka Sawai, Department of Neuropsychiatry, The University of Tokyo Hospital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3364D8-1230-87FA-0DF9-1EC629DF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912160"/>
            <a:ext cx="8291278" cy="508418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4383C3-734D-CE23-5E03-55585D2031B5}"/>
              </a:ext>
            </a:extLst>
          </p:cNvPr>
          <p:cNvSpPr/>
          <p:nvPr/>
        </p:nvSpPr>
        <p:spPr>
          <a:xfrm>
            <a:off x="1802162" y="5949280"/>
            <a:ext cx="983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“Global Gender Gap Report 2022”. World Economic Forum, Geneva, Switzerland (2022)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9CF419-7816-16A7-B16F-70C34A09EFF3}"/>
              </a:ext>
            </a:extLst>
          </p:cNvPr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32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Gender gap in Japan</a:t>
            </a:r>
            <a:endParaRPr lang="ja-JP" altLang="en-US" sz="32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E1EAFB-ECBE-4078-D81C-4442EDA34BB8}"/>
              </a:ext>
            </a:extLst>
          </p:cNvPr>
          <p:cNvSpPr/>
          <p:nvPr/>
        </p:nvSpPr>
        <p:spPr>
          <a:xfrm>
            <a:off x="7967663" y="908050"/>
            <a:ext cx="1296689" cy="90805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57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Introduction</a:t>
            </a:r>
            <a:endParaRPr lang="ja-JP" altLang="en-US" sz="40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D53E55-5F70-4A8A-BA0A-25E7E3B059C5}"/>
              </a:ext>
            </a:extLst>
          </p:cNvPr>
          <p:cNvSpPr txBox="1"/>
          <p:nvPr/>
        </p:nvSpPr>
        <p:spPr>
          <a:xfrm>
            <a:off x="550862" y="924486"/>
            <a:ext cx="11090275" cy="57888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To infer the influence of social gender on the development of schizophrenia,  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we examined changes over time of female-to-male ratio 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in the schizophrenia incidence and social gender gap indicators in Japan by prefecture.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E8335D-00F1-4018-91AE-98D9F88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Yutaka Sawai, Department of Neuropsychiatry, The University of Tokyo Hospital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799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Methods</a:t>
            </a:r>
            <a:endParaRPr lang="ja-JP" altLang="en-US" sz="40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D53E55-5F70-4A8A-BA0A-25E7E3B059C5}"/>
              </a:ext>
            </a:extLst>
          </p:cNvPr>
          <p:cNvSpPr txBox="1"/>
          <p:nvPr/>
        </p:nvSpPr>
        <p:spPr>
          <a:xfrm>
            <a:off x="550862" y="924486"/>
            <a:ext cx="11090275" cy="57888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Data of schizophrenia incidence was obtained from the Global Burden of Disease Study. Disease incidence is accessible for each country/city, year, and sex.</a:t>
            </a:r>
          </a:p>
          <a:p>
            <a:pPr>
              <a:lnSpc>
                <a:spcPct val="150000"/>
              </a:lnSpc>
            </a:pPr>
            <a:endParaRPr lang="en-US" altLang="ja-JP" sz="3200" dirty="0">
              <a:ea typeface="HG丸ｺﾞｼｯｸM-PRO" panose="020F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Social gender gap indicators in Japan were acquired from e-Stat, which is the portal site for Japanese Government Statistics.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E8335D-00F1-4018-91AE-98D9F88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B24D98-4D62-5B94-BDB5-7484B125D74A}"/>
              </a:ext>
            </a:extLst>
          </p:cNvPr>
          <p:cNvSpPr/>
          <p:nvPr/>
        </p:nvSpPr>
        <p:spPr>
          <a:xfrm>
            <a:off x="5735960" y="2780928"/>
            <a:ext cx="5905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https://vizhub.healthdata.org/gbd-results/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42105A-1007-5CD6-4268-5B6749509AC0}"/>
              </a:ext>
            </a:extLst>
          </p:cNvPr>
          <p:cNvSpPr/>
          <p:nvPr/>
        </p:nvSpPr>
        <p:spPr>
          <a:xfrm>
            <a:off x="5735959" y="5391695"/>
            <a:ext cx="5905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https://www.e-stat.go.jp/</a:t>
            </a:r>
          </a:p>
        </p:txBody>
      </p:sp>
    </p:spTree>
    <p:extLst>
      <p:ext uri="{BB962C8B-B14F-4D97-AF65-F5344CB8AC3E}">
        <p14:creationId xmlns:p14="http://schemas.microsoft.com/office/powerpoint/2010/main" val="251042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Methods</a:t>
            </a:r>
            <a:endParaRPr lang="ja-JP" altLang="en-US" sz="40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D53E55-5F70-4A8A-BA0A-25E7E3B059C5}"/>
              </a:ext>
            </a:extLst>
          </p:cNvPr>
          <p:cNvSpPr txBox="1"/>
          <p:nvPr/>
        </p:nvSpPr>
        <p:spPr>
          <a:xfrm>
            <a:off x="550862" y="924486"/>
            <a:ext cx="11090275" cy="57888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Random forest model was used to infer the influence 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of social gender on the development of schizophrenia.</a:t>
            </a:r>
          </a:p>
          <a:p>
            <a:pPr>
              <a:lnSpc>
                <a:spcPct val="20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The female-to-male ratio of 200 social index was used 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as features by year and by prefecture. </a:t>
            </a:r>
          </a:p>
          <a:p>
            <a:pPr>
              <a:lnSpc>
                <a:spcPct val="20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Features responsibility for the prediction was estimated 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ea typeface="HG丸ｺﾞｼｯｸM-PRO" panose="020F0600000000000000" pitchFamily="50" charset="-128"/>
              </a:rPr>
              <a:t>using </a:t>
            </a:r>
            <a:r>
              <a:rPr lang="en-US" altLang="ja-JP" sz="3200" dirty="0" err="1">
                <a:ea typeface="HG丸ｺﾞｼｯｸM-PRO" panose="020F0600000000000000" pitchFamily="50" charset="-128"/>
              </a:rPr>
              <a:t>SHapley</a:t>
            </a:r>
            <a:r>
              <a:rPr lang="en-US" altLang="ja-JP" sz="3200" dirty="0">
                <a:ea typeface="HG丸ｺﾞｼｯｸM-PRO" panose="020F0600000000000000" pitchFamily="50" charset="-128"/>
              </a:rPr>
              <a:t> Additive </a:t>
            </a:r>
            <a:r>
              <a:rPr lang="en-US" altLang="ja-JP" sz="3200" dirty="0" err="1">
                <a:ea typeface="HG丸ｺﾞｼｯｸM-PRO" panose="020F0600000000000000" pitchFamily="50" charset="-128"/>
              </a:rPr>
              <a:t>exPlanations</a:t>
            </a:r>
            <a:r>
              <a:rPr lang="ja-JP" altLang="en-US" sz="3200" dirty="0">
                <a:ea typeface="HG丸ｺﾞｼｯｸM-PRO" panose="020F0600000000000000" pitchFamily="50" charset="-128"/>
              </a:rPr>
              <a:t> </a:t>
            </a:r>
            <a:r>
              <a:rPr lang="en-US" altLang="ja-JP" sz="3200" dirty="0">
                <a:ea typeface="HG丸ｺﾞｼｯｸM-PRO" panose="020F0600000000000000" pitchFamily="50" charset="-128"/>
              </a:rPr>
              <a:t>(SHAP) values.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E8335D-00F1-4018-91AE-98D9F88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Yutaka Sawai, Department of Neuropsychiatry, The University of Tokyo Hospital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FAD8BB-63F4-CFF2-FAB3-FE58BF7DFBA5}"/>
              </a:ext>
            </a:extLst>
          </p:cNvPr>
          <p:cNvSpPr/>
          <p:nvPr/>
        </p:nvSpPr>
        <p:spPr>
          <a:xfrm>
            <a:off x="3863752" y="5723964"/>
            <a:ext cx="7777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r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Lundberg SM, Lee S-I. Advances In Neural Information Processing Systems, 2017.</a:t>
            </a:r>
          </a:p>
        </p:txBody>
      </p:sp>
    </p:spTree>
    <p:extLst>
      <p:ext uri="{BB962C8B-B14F-4D97-AF65-F5344CB8AC3E}">
        <p14:creationId xmlns:p14="http://schemas.microsoft.com/office/powerpoint/2010/main" val="347884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Results</a:t>
            </a:r>
            <a:endParaRPr lang="ja-JP" altLang="en-US" sz="40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9362BE-5A04-41DB-8227-2536141E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517029"/>
            <a:ext cx="4846915" cy="484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4501EA-C472-484F-9712-982A32E6DA26}"/>
              </a:ext>
            </a:extLst>
          </p:cNvPr>
          <p:cNvSpPr/>
          <p:nvPr/>
        </p:nvSpPr>
        <p:spPr>
          <a:xfrm rot="16200000">
            <a:off x="-434746" y="3218150"/>
            <a:ext cx="2655004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Incidence rate 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of schizophrenia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/100,000</a:t>
            </a:r>
            <a:endParaRPr lang="en-US" altLang="ja-JP" kern="0" dirty="0">
              <a:solidFill>
                <a:schemeClr val="tx2"/>
              </a:solidFill>
              <a:ea typeface="HG丸ｺﾞｼｯｸM-PRO" panose="020F06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3F21DA-4461-47FA-80D4-BF10C702C9DD}"/>
              </a:ext>
            </a:extLst>
          </p:cNvPr>
          <p:cNvSpPr/>
          <p:nvPr/>
        </p:nvSpPr>
        <p:spPr>
          <a:xfrm>
            <a:off x="6197198" y="2636838"/>
            <a:ext cx="511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regression coefficient (95%CI)</a:t>
            </a:r>
          </a:p>
          <a:p>
            <a:pPr marL="406400" indent="-406400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male: </a:t>
            </a:r>
            <a:r>
              <a:rPr lang="en-US" altLang="ja-JP" b="1" kern="0" dirty="0">
                <a:solidFill>
                  <a:schemeClr val="accent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-0.06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(-0.09, -0.03),</a:t>
            </a:r>
            <a:r>
              <a:rPr lang="ja-JP" altLang="en-US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female: </a:t>
            </a:r>
            <a:r>
              <a:rPr lang="en-US" altLang="ja-JP" b="1" kern="0" dirty="0">
                <a:solidFill>
                  <a:schemeClr val="accent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0.02</a:t>
            </a:r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(0.00, 0.03)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72698-E73C-4364-AA5B-C36B62A3113F}"/>
              </a:ext>
            </a:extLst>
          </p:cNvPr>
          <p:cNvSpPr/>
          <p:nvPr/>
        </p:nvSpPr>
        <p:spPr>
          <a:xfrm>
            <a:off x="1487488" y="1052736"/>
            <a:ext cx="4846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altLang="ja-JP" sz="2400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Change over time in incidence rates</a:t>
            </a:r>
          </a:p>
        </p:txBody>
      </p:sp>
      <p:sp>
        <p:nvSpPr>
          <p:cNvPr id="12" name="角丸四角形 4">
            <a:extLst>
              <a:ext uri="{FF2B5EF4-FFF2-40B4-BE49-F238E27FC236}">
                <a16:creationId xmlns:a16="http://schemas.microsoft.com/office/drawing/2014/main" id="{0FF943C4-0617-47D0-8D6A-FC5F55DC99B0}"/>
              </a:ext>
            </a:extLst>
          </p:cNvPr>
          <p:cNvSpPr/>
          <p:nvPr/>
        </p:nvSpPr>
        <p:spPr>
          <a:xfrm>
            <a:off x="6361655" y="4074146"/>
            <a:ext cx="4570711" cy="1247164"/>
          </a:xfrm>
          <a:prstGeom prst="roundRect">
            <a:avLst>
              <a:gd name="adj" fmla="val 9172"/>
            </a:avLst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tx1"/>
                </a:solidFill>
                <a:ea typeface="HG丸ｺﾞｼｯｸM-PRO" panose="020F0600000000000000" pitchFamily="50" charset="-128"/>
              </a:rPr>
              <a:t>Gradual decrease in males, </a:t>
            </a:r>
          </a:p>
          <a:p>
            <a:r>
              <a:rPr lang="en-US" altLang="ja-JP" sz="2800" dirty="0">
                <a:solidFill>
                  <a:schemeClr val="tx1"/>
                </a:solidFill>
                <a:ea typeface="HG丸ｺﾞｼｯｸM-PRO" panose="020F0600000000000000" pitchFamily="50" charset="-128"/>
              </a:rPr>
              <a:t>gradual increase in females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CF0AC63-86AA-4BD4-B7EA-234342A9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Yutaka Sawai, Department of Neuropsychiatry, The University of Tokyo Hospital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8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6708BF-18A3-4D1B-B557-140F6234A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86" y="1759362"/>
            <a:ext cx="4469904" cy="33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550863" y="0"/>
            <a:ext cx="11090275" cy="9080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ja-JP" sz="3600" dirty="0">
                <a:latin typeface="Calibri" panose="020F0502020204030204" pitchFamily="34" charset="0"/>
                <a:ea typeface="HG丸ｺﾞｼｯｸM-PRO" panose="020F0600000000000000" pitchFamily="50" charset="-128"/>
              </a:rPr>
              <a:t>Results: average incidence rate by prefecture</a:t>
            </a:r>
            <a:endParaRPr lang="ja-JP" altLang="en-US" sz="3600" dirty="0">
              <a:latin typeface="Calibri" panose="020F0502020204030204" pitchFamily="34" charset="0"/>
              <a:ea typeface="HG丸ｺﾞｼｯｸM-PRO" panose="020F0600000000000000" pitchFamily="50" charset="-12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E645B4-7A1B-45E1-AC65-6C27908BC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b="6094"/>
          <a:stretch/>
        </p:blipFill>
        <p:spPr bwMode="auto">
          <a:xfrm>
            <a:off x="1055440" y="1621191"/>
            <a:ext cx="3380328" cy="332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917CAA5-0EB0-4663-ABFB-A4A26D062D09}"/>
              </a:ext>
            </a:extLst>
          </p:cNvPr>
          <p:cNvSpPr/>
          <p:nvPr/>
        </p:nvSpPr>
        <p:spPr>
          <a:xfrm>
            <a:off x="8616281" y="1709263"/>
            <a:ext cx="2376264" cy="9361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rgbClr val="C00000"/>
                </a:solidFill>
                <a:ea typeface="メイリオ" panose="020B0604030504040204" pitchFamily="50" charset="-128"/>
              </a:rPr>
              <a:t>r=0.80</a:t>
            </a:r>
            <a:endParaRPr kumimoji="1" lang="ja-JP" altLang="en-US" sz="2800" b="1" u="sng" dirty="0">
              <a:solidFill>
                <a:srgbClr val="C00000"/>
              </a:solidFill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9ADACB-E123-46DF-ABA3-17B4AB56F946}"/>
              </a:ext>
            </a:extLst>
          </p:cNvPr>
          <p:cNvSpPr/>
          <p:nvPr/>
        </p:nvSpPr>
        <p:spPr>
          <a:xfrm>
            <a:off x="8626007" y="2429839"/>
            <a:ext cx="3302641" cy="9361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400"/>
              </a:lnSpc>
            </a:pPr>
            <a:r>
              <a:rPr kumimoji="1" lang="en-US" altLang="ja-JP" sz="2800" dirty="0">
                <a:solidFill>
                  <a:schemeClr val="tx1"/>
                </a:solidFill>
                <a:ea typeface="メイリオ" panose="020B0604030504040204" pitchFamily="50" charset="-128"/>
              </a:rPr>
              <a:t>95%CI </a:t>
            </a:r>
            <a:r>
              <a:rPr lang="en-US" altLang="ja-JP" sz="2800" dirty="0">
                <a:solidFill>
                  <a:schemeClr val="tx1"/>
                </a:solidFill>
                <a:ea typeface="メイリオ" panose="020B0604030504040204" pitchFamily="50" charset="-128"/>
              </a:rPr>
              <a:t>0.66, 0.88</a:t>
            </a:r>
            <a:endParaRPr kumimoji="1" lang="en-US" altLang="ja-JP" sz="2800" dirty="0">
              <a:solidFill>
                <a:schemeClr val="tx1"/>
              </a:solidFill>
              <a:ea typeface="メイリオ" panose="020B0604030504040204" pitchFamily="50" charset="-128"/>
            </a:endParaRPr>
          </a:p>
        </p:txBody>
      </p:sp>
      <p:sp>
        <p:nvSpPr>
          <p:cNvPr id="9" name="角丸四角形 4">
            <a:extLst>
              <a:ext uri="{FF2B5EF4-FFF2-40B4-BE49-F238E27FC236}">
                <a16:creationId xmlns:a16="http://schemas.microsoft.com/office/drawing/2014/main" id="{48C1A933-0645-4298-8B3F-5140E33C997D}"/>
              </a:ext>
            </a:extLst>
          </p:cNvPr>
          <p:cNvSpPr/>
          <p:nvPr/>
        </p:nvSpPr>
        <p:spPr>
          <a:xfrm>
            <a:off x="839417" y="5373216"/>
            <a:ext cx="6696744" cy="567113"/>
          </a:xfrm>
          <a:prstGeom prst="roundRect">
            <a:avLst>
              <a:gd name="adj" fmla="val 9172"/>
            </a:avLst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ja-JP" sz="2800" dirty="0">
                <a:solidFill>
                  <a:prstClr val="black"/>
                </a:solidFill>
                <a:ea typeface="メイリオ" panose="020B0604030504040204" pitchFamily="50" charset="-128"/>
              </a:rPr>
              <a:t>Positive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 panose="020B0604030504040204" pitchFamily="50" charset="-128"/>
                <a:cs typeface="+mn-cs"/>
              </a:rPr>
              <a:t> correlation with population density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丸ｺﾞｼｯｸM-PRO" panose="020F06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2016AF-FDAF-4C5F-A106-05A044714346}"/>
              </a:ext>
            </a:extLst>
          </p:cNvPr>
          <p:cNvSpPr/>
          <p:nvPr/>
        </p:nvSpPr>
        <p:spPr>
          <a:xfrm>
            <a:off x="5034752" y="1401533"/>
            <a:ext cx="6606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Correlation between average incidence rate and population density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EFB80C-79F6-4C68-9282-11724A0C011E}"/>
              </a:ext>
            </a:extLst>
          </p:cNvPr>
          <p:cNvSpPr/>
          <p:nvPr/>
        </p:nvSpPr>
        <p:spPr>
          <a:xfrm>
            <a:off x="6041743" y="4993968"/>
            <a:ext cx="2584263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406400" indent="-406400"/>
            <a:r>
              <a:rPr lang="en-US" altLang="ja-JP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Population density (log)</a:t>
            </a:r>
            <a:endParaRPr lang="en-US" altLang="ja-JP" kern="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4589D68-0D9B-48A6-BA26-3A542871B35E}"/>
              </a:ext>
            </a:extLst>
          </p:cNvPr>
          <p:cNvSpPr/>
          <p:nvPr/>
        </p:nvSpPr>
        <p:spPr>
          <a:xfrm>
            <a:off x="1055440" y="1401533"/>
            <a:ext cx="3443543" cy="803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Autofit/>
          </a:bodyPr>
          <a:lstStyle/>
          <a:p>
            <a:pPr marL="406400" indent="-406400"/>
            <a:r>
              <a:rPr lang="en-US" altLang="ja-JP" sz="1800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Average incidence rates </a:t>
            </a:r>
          </a:p>
          <a:p>
            <a:pPr marL="406400" indent="-406400"/>
            <a:r>
              <a:rPr lang="en-US" altLang="ja-JP" sz="1800" kern="0" dirty="0">
                <a:solidFill>
                  <a:schemeClr val="tx2"/>
                </a:solidFill>
                <a:ea typeface="HG丸ｺﾞｼｯｸM-PRO" panose="020F0600000000000000" pitchFamily="50" charset="-128"/>
                <a:cs typeface="Times New Roman" panose="02020603050405020304" pitchFamily="18" charset="0"/>
              </a:rPr>
              <a:t>of schizophrenia</a:t>
            </a:r>
            <a:endParaRPr lang="en-US" altLang="ja-JP" kern="0" dirty="0">
              <a:solidFill>
                <a:schemeClr val="tx2"/>
              </a:solidFill>
              <a:ea typeface="HG丸ｺﾞｼｯｸM-PRO" panose="020F06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7992C0-6EF9-40B0-8A76-AF5121E9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Yutaka Sawai, Department of Neuropsychiatry, The University of Tokyo Hospital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F80D0F2-0D06-4A38-A20F-22B51E078D2C}"/>
              </a:ext>
            </a:extLst>
          </p:cNvPr>
          <p:cNvSpPr/>
          <p:nvPr/>
        </p:nvSpPr>
        <p:spPr>
          <a:xfrm rot="16200000">
            <a:off x="3957415" y="3209201"/>
            <a:ext cx="2655004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800" b="0" i="0" u="none" strike="noStrike" dirty="0">
                <a:solidFill>
                  <a:schemeClr val="tx2"/>
                </a:solidFill>
                <a:effectLst/>
              </a:rPr>
              <a:t>Incidence rate </a:t>
            </a:r>
            <a:r>
              <a:rPr lang="en-US" altLang="ja-JP" dirty="0">
                <a:solidFill>
                  <a:schemeClr val="tx2"/>
                </a:solidFill>
              </a:rPr>
              <a:t>of schizophrenia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/100,000</a:t>
            </a:r>
            <a:endParaRPr lang="en-US" altLang="ja-JP" kern="0" dirty="0">
              <a:solidFill>
                <a:schemeClr val="tx2"/>
              </a:solidFill>
              <a:ea typeface="HG丸ｺﾞｼｯｸM-PRO" panose="020F06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5935F6D-3A60-342B-1B96-923A1DE910A9}"/>
              </a:ext>
            </a:extLst>
          </p:cNvPr>
          <p:cNvSpPr/>
          <p:nvPr/>
        </p:nvSpPr>
        <p:spPr>
          <a:xfrm rot="16200000">
            <a:off x="3385426" y="3191223"/>
            <a:ext cx="2655004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800" b="0" i="0" u="none" strike="noStrike" dirty="0">
                <a:solidFill>
                  <a:schemeClr val="tx2"/>
                </a:solidFill>
                <a:effectLst/>
              </a:rPr>
              <a:t>Incidence rate </a:t>
            </a:r>
            <a:r>
              <a:rPr lang="en-US" altLang="ja-JP" dirty="0">
                <a:solidFill>
                  <a:schemeClr val="tx2"/>
                </a:solidFill>
              </a:rPr>
              <a:t>of schizophrenia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/100,000</a:t>
            </a:r>
            <a:endParaRPr lang="en-US" altLang="ja-JP" kern="0" dirty="0">
              <a:solidFill>
                <a:schemeClr val="tx2"/>
              </a:solidFill>
              <a:ea typeface="HG丸ｺﾞｼｯｸM-PRO" panose="020F06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5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_デザインの設定">
  <a:themeElements>
    <a:clrScheme name="5_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デザインの設定">
      <a:majorFont>
        <a:latin typeface="HG丸ｺﾞｼｯｸM-PRO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5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29559</TotalTime>
  <Words>1068</Words>
  <Application>Microsoft Office PowerPoint</Application>
  <PresentationFormat>ワイド画面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HG丸ｺﾞｼｯｸM-PRO</vt:lpstr>
      <vt:lpstr>メイリオ</vt:lpstr>
      <vt:lpstr>Arial</vt:lpstr>
      <vt:lpstr>Calibri</vt:lpstr>
      <vt:lpstr>Wingdings</vt:lpstr>
      <vt:lpstr>Office ​​テーマ</vt:lpstr>
      <vt:lpstr>12_デザインの設定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H24 USR CIS.</dc:creator>
  <cp:lastModifiedBy>澤井 大和</cp:lastModifiedBy>
  <cp:revision>615</cp:revision>
  <cp:lastPrinted>2021-11-03T01:46:39Z</cp:lastPrinted>
  <dcterms:created xsi:type="dcterms:W3CDTF">2015-01-31T08:31:52Z</dcterms:created>
  <dcterms:modified xsi:type="dcterms:W3CDTF">2022-10-16T16:25:28Z</dcterms:modified>
</cp:coreProperties>
</file>