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5" d="100"/>
          <a:sy n="95" d="100"/>
        </p:scale>
        <p:origin x="6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4093E-B1D2-FFA7-AD97-3B7714BDE0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7DEECC-493D-3FDB-33A0-D28D485B3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F0D0B5-5F32-AF76-A270-B2840766FBE9}"/>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BE5A9D83-A55F-6A47-887E-AFDF9290C3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20E1E4-E9DE-01A8-9627-44D3E04B5072}"/>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99041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AE5D7-78B4-421A-8ED9-8832438078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71F9EF-B292-1DAE-0CA9-4C08DA626F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C01934-C72C-E446-7221-C30051D9B82D}"/>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3AFC2998-7967-7283-12AF-DEF6AC1AE7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C37CE4-01B9-EE36-1813-47C4A94D68A6}"/>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271552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07A6D8-C064-8C1C-FD33-D988E7C7D3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C180AC-A28D-F9AF-B820-0F7E2C0F83E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779F33-3FB3-4119-5F47-C494D7FD595B}"/>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A1AC165B-42FC-6BCF-BDA8-DA43635C55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D058EB-4AEC-BECD-99FF-67B3302B13D6}"/>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249999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F88E8-326C-E07C-2307-6F10D92461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048DE5-4327-8BB8-7DBC-D53425EE1A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EAD0C0-0802-FB8F-62B6-22B286E9F952}"/>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0A348043-C14F-FC5A-4DB1-8C3D515380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9AFC59-96C3-497E-C2DD-BF62F54DD21A}"/>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71789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8F0D7-A722-847C-0ABD-EDE9BC1B52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C63BB32-E8FF-DD55-E005-112E616F9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C9D8B8-E063-EEC7-3068-B9048BE5D049}"/>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B6857466-E8D0-5334-AA71-D68EBFA95B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DA0617-2A2C-0CCF-622C-03C4625182A0}"/>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312015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050F-9180-C92F-AF54-E2C6667677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E91D9-1DBF-2DD5-D316-A808D070736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7A08B5-EF6F-C8DA-C028-7613C83428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EB75F1-9B56-5B26-71E7-7C8F894E1FA4}"/>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6" name="页脚占位符 5">
            <a:extLst>
              <a:ext uri="{FF2B5EF4-FFF2-40B4-BE49-F238E27FC236}">
                <a16:creationId xmlns:a16="http://schemas.microsoft.com/office/drawing/2014/main" id="{A4DBE9C6-AC51-F82C-1CDE-F45B15EF8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3FFF8C-C719-6FBE-E456-201277547E95}"/>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32440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C6B46-6AD4-D257-1E42-1529ABF1B9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B4188A-CE4C-AE5F-E5D7-972A3484D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9E48DE-3DF0-7572-0E85-406FD86EDD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0FF21F-B845-F96B-C54F-87778AA40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D6FA71-61A6-A856-00DB-D091B9228E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4A23BE-607D-0664-5823-9ABF6A58F9CB}"/>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8" name="页脚占位符 7">
            <a:extLst>
              <a:ext uri="{FF2B5EF4-FFF2-40B4-BE49-F238E27FC236}">
                <a16:creationId xmlns:a16="http://schemas.microsoft.com/office/drawing/2014/main" id="{98014467-9963-2774-F35D-8A83D42C3D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B15D7D-C455-4EDE-4416-66D16F7B3DCB}"/>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6987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87F94-4113-56EA-A5C6-13D6B89385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8C99AF-B6E6-E88C-89AE-80AEC4B37A30}"/>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4" name="页脚占位符 3">
            <a:extLst>
              <a:ext uri="{FF2B5EF4-FFF2-40B4-BE49-F238E27FC236}">
                <a16:creationId xmlns:a16="http://schemas.microsoft.com/office/drawing/2014/main" id="{47638EB2-58EB-496A-36A6-FEEA5D7CAE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311FEB-BE13-8D0D-264B-27BC3CF06581}"/>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149508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56643A-36A7-61ED-C849-346AE8A0DE5E}"/>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3" name="页脚占位符 2">
            <a:extLst>
              <a:ext uri="{FF2B5EF4-FFF2-40B4-BE49-F238E27FC236}">
                <a16:creationId xmlns:a16="http://schemas.microsoft.com/office/drawing/2014/main" id="{8F6525FA-68D5-779E-BFC6-77B33519F7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275A3E-A596-DB4C-9972-EAF8FCA471D3}"/>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88747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975F6-CFD9-AB7B-A2CD-061A4301FB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278384-D8F6-57E5-37F8-DC8ABB686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F3CFAB-8757-5968-9B10-8DBEBABB8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5E0EA5-5086-6A98-B1C3-72DE9B40CFF5}"/>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6" name="页脚占位符 5">
            <a:extLst>
              <a:ext uri="{FF2B5EF4-FFF2-40B4-BE49-F238E27FC236}">
                <a16:creationId xmlns:a16="http://schemas.microsoft.com/office/drawing/2014/main" id="{06144E26-ADB3-8011-EDB7-E96D3DE9EE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E9DCFE-9175-1A29-B073-7E96E89C3A9E}"/>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141137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3BE4A-B53D-63B1-562B-A8BADB61A8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51C0C4-0262-DEDD-E3ED-48D6A6EF3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8C1C6D-792D-5CA2-2EFB-D8A91DEEE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992555-24C9-4156-E499-DC2522125E31}"/>
              </a:ext>
            </a:extLst>
          </p:cNvPr>
          <p:cNvSpPr>
            <a:spLocks noGrp="1"/>
          </p:cNvSpPr>
          <p:nvPr>
            <p:ph type="dt" sz="half" idx="10"/>
          </p:nvPr>
        </p:nvSpPr>
        <p:spPr/>
        <p:txBody>
          <a:bodyPr/>
          <a:lstStyle/>
          <a:p>
            <a:fld id="{C026AEA8-1C8F-43EF-9E7D-A77C9154E63F}" type="datetimeFigureOut">
              <a:rPr lang="zh-CN" altLang="en-US" smtClean="0"/>
              <a:t>2022/10/8</a:t>
            </a:fld>
            <a:endParaRPr lang="zh-CN" altLang="en-US"/>
          </a:p>
        </p:txBody>
      </p:sp>
      <p:sp>
        <p:nvSpPr>
          <p:cNvPr id="6" name="页脚占位符 5">
            <a:extLst>
              <a:ext uri="{FF2B5EF4-FFF2-40B4-BE49-F238E27FC236}">
                <a16:creationId xmlns:a16="http://schemas.microsoft.com/office/drawing/2014/main" id="{F0C95CD1-19D6-FB24-B0AE-8B56B47933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DF8E16-60B2-B7C1-5460-287092725D8E}"/>
              </a:ext>
            </a:extLst>
          </p:cNvPr>
          <p:cNvSpPr>
            <a:spLocks noGrp="1"/>
          </p:cNvSpPr>
          <p:nvPr>
            <p:ph type="sldNum" sz="quarter" idx="12"/>
          </p:nvPr>
        </p:nvSpPr>
        <p:spPr/>
        <p:txBody>
          <a:body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264599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44F12A-D233-C918-D765-09C83704F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D52D2B-EE66-5240-01EF-14CC9C5BC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1A9F5D-8B1A-0E68-C22F-D9970B92D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6AEA8-1C8F-43EF-9E7D-A77C9154E63F}" type="datetimeFigureOut">
              <a:rPr lang="zh-CN" altLang="en-US" smtClean="0"/>
              <a:t>2022/10/8</a:t>
            </a:fld>
            <a:endParaRPr lang="zh-CN" altLang="en-US"/>
          </a:p>
        </p:txBody>
      </p:sp>
      <p:sp>
        <p:nvSpPr>
          <p:cNvPr id="5" name="页脚占位符 4">
            <a:extLst>
              <a:ext uri="{FF2B5EF4-FFF2-40B4-BE49-F238E27FC236}">
                <a16:creationId xmlns:a16="http://schemas.microsoft.com/office/drawing/2014/main" id="{9D7DD057-CF7C-82FD-7295-708F74905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146E42-E687-0E32-4B7B-D4966974C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C8151-74F3-4F9A-BC51-E64BF6B22413}" type="slidenum">
              <a:rPr lang="zh-CN" altLang="en-US" smtClean="0"/>
              <a:t>‹#›</a:t>
            </a:fld>
            <a:endParaRPr lang="zh-CN" altLang="en-US"/>
          </a:p>
        </p:txBody>
      </p:sp>
    </p:spTree>
    <p:extLst>
      <p:ext uri="{BB962C8B-B14F-4D97-AF65-F5344CB8AC3E}">
        <p14:creationId xmlns:p14="http://schemas.microsoft.com/office/powerpoint/2010/main" val="2186607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3817A-C913-1B82-E7E2-EC0197C6EFD6}"/>
              </a:ext>
            </a:extLst>
          </p:cNvPr>
          <p:cNvSpPr>
            <a:spLocks noGrp="1"/>
          </p:cNvSpPr>
          <p:nvPr>
            <p:ph type="ctrTitle"/>
          </p:nvPr>
        </p:nvSpPr>
        <p:spPr>
          <a:xfrm>
            <a:off x="1524000" y="1122363"/>
            <a:ext cx="9144000" cy="2885872"/>
          </a:xfrm>
        </p:spPr>
        <p:txBody>
          <a:bodyPr/>
          <a:lstStyle/>
          <a:p>
            <a:r>
              <a:rPr lang="en-US" altLang="zh-CN" sz="3600" b="1" dirty="0">
                <a:effectLst/>
                <a:latin typeface="Times New Roman" panose="02020603050405020304" pitchFamily="18" charset="0"/>
                <a:ea typeface="宋体" panose="02010600030101010101" pitchFamily="2" charset="-122"/>
              </a:rPr>
              <a:t>Negative Symptom Dimensions and Social Functioning in Patients with Schizophrenia</a:t>
            </a:r>
            <a:br>
              <a:rPr lang="zh-CN" altLang="zh-CN" sz="1800" b="1" dirty="0">
                <a:effectLst/>
                <a:latin typeface="Times New Roman" panose="02020603050405020304" pitchFamily="18" charset="0"/>
                <a:ea typeface="宋体" panose="02010600030101010101" pitchFamily="2" charset="-122"/>
              </a:rPr>
            </a:br>
            <a:endParaRPr lang="zh-CN" altLang="en-US" dirty="0"/>
          </a:p>
        </p:txBody>
      </p:sp>
      <p:sp>
        <p:nvSpPr>
          <p:cNvPr id="3" name="副标题 2">
            <a:extLst>
              <a:ext uri="{FF2B5EF4-FFF2-40B4-BE49-F238E27FC236}">
                <a16:creationId xmlns:a16="http://schemas.microsoft.com/office/drawing/2014/main" id="{C92100AF-CFF0-F7E2-53E0-BC67F587EE9A}"/>
              </a:ext>
            </a:extLst>
          </p:cNvPr>
          <p:cNvSpPr>
            <a:spLocks noGrp="1"/>
          </p:cNvSpPr>
          <p:nvPr>
            <p:ph type="subTitle" idx="1"/>
          </p:nvPr>
        </p:nvSpPr>
        <p:spPr/>
        <p:txBody>
          <a:bodyPr/>
          <a:lstStyle/>
          <a:p>
            <a:endParaRPr lang="en-US" altLang="zh-CN" dirty="0"/>
          </a:p>
          <a:p>
            <a:pPr algn="r"/>
            <a:r>
              <a:rPr lang="en-US" altLang="zh-CN" dirty="0">
                <a:latin typeface="Times New Roman" panose="02020603050405020304" pitchFamily="18" charset="0"/>
                <a:cs typeface="Times New Roman" panose="02020603050405020304" pitchFamily="18" charset="0"/>
              </a:rPr>
              <a:t>Tianqi Gao</a:t>
            </a:r>
          </a:p>
          <a:p>
            <a:pPr algn="r"/>
            <a:r>
              <a:rPr lang="en-US" altLang="zh-CN" dirty="0">
                <a:latin typeface="Times New Roman" panose="02020603050405020304" pitchFamily="18" charset="0"/>
                <a:cs typeface="Times New Roman" panose="02020603050405020304" pitchFamily="18" charset="0"/>
              </a:rPr>
              <a:t>13.11.2022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81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32682-CA11-71E0-0E86-713E1CAD829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1D253CD-B9D6-BBDA-E3A0-62DBEF6B4C44}"/>
              </a:ext>
            </a:extLst>
          </p:cNvPr>
          <p:cNvSpPr>
            <a:spLocks noGrp="1"/>
          </p:cNvSpPr>
          <p:nvPr>
            <p:ph idx="1"/>
          </p:nvPr>
        </p:nvSpPr>
        <p:spPr/>
        <p:txBody>
          <a:bodyPr/>
          <a:lstStyle/>
          <a:p>
            <a:r>
              <a:rPr lang="en-US" altLang="zh-CN" dirty="0"/>
              <a:t>Social functioning in schizophrenia was significantly related to motivation. </a:t>
            </a:r>
          </a:p>
          <a:p>
            <a:r>
              <a:rPr lang="en-US" altLang="zh-CN" dirty="0"/>
              <a:t>We propose that future studies focus on the neuropathological mechanism underlying impaired motivation and consider it a therapeutic target to improve social functioning.</a:t>
            </a:r>
            <a:endParaRPr lang="zh-CN" altLang="en-US" dirty="0"/>
          </a:p>
        </p:txBody>
      </p:sp>
    </p:spTree>
    <p:extLst>
      <p:ext uri="{BB962C8B-B14F-4D97-AF65-F5344CB8AC3E}">
        <p14:creationId xmlns:p14="http://schemas.microsoft.com/office/powerpoint/2010/main" val="411579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A5EC1-11FE-DB99-CEA8-E015D08DB4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AF2FA6-C52B-2238-B594-2558C3B3C28A}"/>
              </a:ext>
            </a:extLst>
          </p:cNvPr>
          <p:cNvSpPr>
            <a:spLocks noGrp="1"/>
          </p:cNvSpPr>
          <p:nvPr>
            <p:ph idx="1"/>
          </p:nvPr>
        </p:nvSpPr>
        <p:spPr>
          <a:xfrm>
            <a:off x="838200" y="2309719"/>
            <a:ext cx="10515600" cy="4351338"/>
          </a:xfrm>
        </p:spPr>
        <p:txBody>
          <a:bodyPr>
            <a:normAutofit/>
          </a:bodyPr>
          <a:lstStyle/>
          <a:p>
            <a:pPr marL="0" indent="0" algn="ctr">
              <a:buNone/>
            </a:pPr>
            <a:r>
              <a:rPr lang="en-US" altLang="zh-CN" sz="4400" dirty="0"/>
              <a:t>Thanks for listening</a:t>
            </a:r>
            <a:endParaRPr lang="zh-CN" altLang="en-US" sz="4400" dirty="0"/>
          </a:p>
        </p:txBody>
      </p:sp>
    </p:spTree>
    <p:extLst>
      <p:ext uri="{BB962C8B-B14F-4D97-AF65-F5344CB8AC3E}">
        <p14:creationId xmlns:p14="http://schemas.microsoft.com/office/powerpoint/2010/main" val="280791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156C1-48C0-245D-25CA-879578E66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2228587-21CB-5AA8-E199-F2DC7F8C69D4}"/>
              </a:ext>
            </a:extLst>
          </p:cNvPr>
          <p:cNvSpPr>
            <a:spLocks noGrp="1"/>
          </p:cNvSpPr>
          <p:nvPr>
            <p:ph idx="1"/>
          </p:nvPr>
        </p:nvSpPr>
        <p:spPr/>
        <p:txBody>
          <a:bodyPr>
            <a:normAutofit/>
          </a:bodyPr>
          <a:lstStyle/>
          <a:p>
            <a:r>
              <a:rPr lang="en-US" altLang="zh-CN" dirty="0"/>
              <a:t>Inadequate efficacy of treatment on negative symptoms and poor social functioning affect the quality of live seriously.</a:t>
            </a:r>
          </a:p>
          <a:p>
            <a:r>
              <a:rPr lang="en-US" altLang="zh-CN" dirty="0"/>
              <a:t>Negative symptoms and social functioning are related to each other, but the relationship between the dimensional negative symptoms and social functioning remains unclear.</a:t>
            </a:r>
          </a:p>
          <a:p>
            <a:r>
              <a:rPr lang="en-US" altLang="zh-CN" dirty="0"/>
              <a:t>This study aimed to uncover the relationship between three dimensional negative symptoms (communication, motivation and emotion) and social functioning.</a:t>
            </a:r>
            <a:endParaRPr lang="zh-CN" altLang="en-US" dirty="0"/>
          </a:p>
        </p:txBody>
      </p:sp>
    </p:spTree>
    <p:extLst>
      <p:ext uri="{BB962C8B-B14F-4D97-AF65-F5344CB8AC3E}">
        <p14:creationId xmlns:p14="http://schemas.microsoft.com/office/powerpoint/2010/main" val="346519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626C5-8347-F960-C8A9-87C2E950612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Methods and innovation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0CF80C2-82D0-7964-719D-24602CD20C02}"/>
              </a:ext>
            </a:extLst>
          </p:cNvPr>
          <p:cNvSpPr>
            <a:spLocks noGrp="1"/>
          </p:cNvSpPr>
          <p:nvPr>
            <p:ph idx="1"/>
          </p:nvPr>
        </p:nvSpPr>
        <p:spPr>
          <a:xfrm>
            <a:off x="715020" y="1825625"/>
            <a:ext cx="11254681" cy="4351338"/>
          </a:xfrm>
        </p:spPr>
        <p:txBody>
          <a:bodyPr>
            <a:normAutofit lnSpcReduction="10000"/>
          </a:bodyPr>
          <a:lstStyle/>
          <a:p>
            <a:r>
              <a:rPr lang="en-US" altLang="zh-CN" dirty="0">
                <a:effectLst/>
                <a:ea typeface="宋体" panose="02010600030101010101" pitchFamily="2" charset="-122"/>
                <a:cs typeface="Times New Roman" panose="02020603050405020304" pitchFamily="18" charset="0"/>
              </a:rPr>
              <a:t>This cross-sectional study enrolled 202 participants with schizophrenia.</a:t>
            </a:r>
          </a:p>
          <a:p>
            <a:r>
              <a:rPr lang="en-US" altLang="zh-CN" dirty="0">
                <a:effectLst/>
                <a:ea typeface="宋体" panose="02010600030101010101" pitchFamily="2" charset="-122"/>
                <a:cs typeface="Times New Roman" panose="02020603050405020304" pitchFamily="18" charset="0"/>
              </a:rPr>
              <a:t>Negative symptoms were evaluated using the </a:t>
            </a:r>
            <a:r>
              <a:rPr lang="en-US" altLang="zh-CN" b="1" dirty="0">
                <a:effectLst/>
                <a:ea typeface="宋体" panose="02010600030101010101" pitchFamily="2" charset="-122"/>
                <a:cs typeface="Times New Roman" panose="02020603050405020304" pitchFamily="18" charset="0"/>
              </a:rPr>
              <a:t>Negative Symptom Assessment (NSA)</a:t>
            </a:r>
            <a:r>
              <a:rPr lang="en-US" altLang="zh-CN" dirty="0">
                <a:effectLst/>
                <a:ea typeface="宋体" panose="02010600030101010101" pitchFamily="2" charset="-122"/>
                <a:cs typeface="Times New Roman" panose="02020603050405020304" pitchFamily="18" charset="0"/>
              </a:rPr>
              <a:t>. We applied </a:t>
            </a:r>
            <a:r>
              <a:rPr lang="en-US" altLang="zh-CN" i="1" dirty="0">
                <a:solidFill>
                  <a:srgbClr val="FF0000"/>
                </a:solidFill>
                <a:effectLst/>
                <a:ea typeface="宋体" panose="02010600030101010101" pitchFamily="2" charset="-122"/>
                <a:cs typeface="Times New Roman" panose="02020603050405020304" pitchFamily="18" charset="0"/>
              </a:rPr>
              <a:t>a unique three-factor </a:t>
            </a:r>
            <a:r>
              <a:rPr lang="en-US" altLang="zh-CN" i="1" dirty="0">
                <a:solidFill>
                  <a:srgbClr val="FF0000"/>
                </a:solidFill>
                <a:ea typeface="宋体" panose="02010600030101010101" pitchFamily="2" charset="-122"/>
                <a:cs typeface="Times New Roman" panose="02020603050405020304" pitchFamily="18" charset="0"/>
              </a:rPr>
              <a:t>model </a:t>
            </a:r>
            <a:r>
              <a:rPr lang="en-US" altLang="zh-CN" dirty="0">
                <a:ea typeface="宋体" panose="02010600030101010101" pitchFamily="2" charset="-122"/>
                <a:cs typeface="Times New Roman" panose="02020603050405020304" pitchFamily="18" charset="0"/>
              </a:rPr>
              <a:t>(motivation, expression, and emotion ) to describe negative symptoms based on Chinese </a:t>
            </a:r>
            <a:r>
              <a:rPr lang="en-US" altLang="zh-CN" dirty="0">
                <a:effectLst/>
                <a:ea typeface="宋体" panose="02010600030101010101" pitchFamily="2" charset="-122"/>
                <a:cs typeface="Times New Roman" panose="02020603050405020304" pitchFamily="18" charset="0"/>
              </a:rPr>
              <a:t>population.</a:t>
            </a:r>
          </a:p>
          <a:p>
            <a:r>
              <a:rPr lang="en-US" altLang="zh-CN" dirty="0">
                <a:effectLst/>
                <a:ea typeface="宋体" panose="02010600030101010101" pitchFamily="2" charset="-122"/>
                <a:cs typeface="Times New Roman" panose="02020603050405020304" pitchFamily="18" charset="0"/>
              </a:rPr>
              <a:t>Social functioning was represented by </a:t>
            </a:r>
            <a:r>
              <a:rPr lang="en-US" altLang="zh-CN" b="1" dirty="0">
                <a:effectLst/>
                <a:ea typeface="宋体" panose="02010600030101010101" pitchFamily="2" charset="-122"/>
                <a:cs typeface="Times New Roman" panose="02020603050405020304" pitchFamily="18" charset="0"/>
              </a:rPr>
              <a:t>the Personal and Social Performance Scale (PSP)</a:t>
            </a:r>
            <a:r>
              <a:rPr lang="en-US" altLang="zh-CN" dirty="0">
                <a:effectLst/>
                <a:ea typeface="宋体" panose="02010600030101010101" pitchFamily="2" charset="-122"/>
                <a:cs typeface="Times New Roman" panose="02020603050405020304" pitchFamily="18" charset="0"/>
              </a:rPr>
              <a:t> total score and </a:t>
            </a:r>
            <a:r>
              <a:rPr lang="en-US" altLang="zh-CN" b="1" dirty="0">
                <a:effectLst/>
                <a:ea typeface="宋体" panose="02010600030101010101" pitchFamily="2" charset="-122"/>
                <a:cs typeface="Times New Roman" panose="02020603050405020304" pitchFamily="18" charset="0"/>
              </a:rPr>
              <a:t>employment status</a:t>
            </a:r>
            <a:r>
              <a:rPr lang="en-US" altLang="zh-CN" dirty="0">
                <a:effectLst/>
                <a:ea typeface="宋体" panose="02010600030101010101" pitchFamily="2" charset="-122"/>
                <a:cs typeface="Times New Roman" panose="02020603050405020304" pitchFamily="18" charset="0"/>
              </a:rPr>
              <a:t>. </a:t>
            </a:r>
          </a:p>
          <a:p>
            <a:r>
              <a:rPr lang="en-US" altLang="zh-CN" dirty="0">
                <a:ea typeface="宋体" panose="02010600030101010101" pitchFamily="2" charset="-122"/>
                <a:cs typeface="Times New Roman" panose="02020603050405020304" pitchFamily="18" charset="0"/>
              </a:rPr>
              <a:t>The Positive and Negative Syndrome Scale (PANSS), The Calgary Depression Scale for Schizophrenia (CDSS), The Rating Scale for Extrapyramidal Side Effects (RSESE) were used to describe other clinical features.</a:t>
            </a:r>
          </a:p>
          <a:p>
            <a:endParaRPr lang="zh-CN" altLang="en-US" dirty="0"/>
          </a:p>
        </p:txBody>
      </p:sp>
    </p:spTree>
    <p:extLst>
      <p:ext uri="{BB962C8B-B14F-4D97-AF65-F5344CB8AC3E}">
        <p14:creationId xmlns:p14="http://schemas.microsoft.com/office/powerpoint/2010/main" val="198374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F9173-2864-89A8-22FC-1214312259C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Statistical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7A3DAC4-C32E-B47E-6033-6CF0A050A8F1}"/>
              </a:ext>
            </a:extLst>
          </p:cNvPr>
          <p:cNvSpPr>
            <a:spLocks noGrp="1"/>
          </p:cNvSpPr>
          <p:nvPr>
            <p:ph idx="1"/>
          </p:nvPr>
        </p:nvSpPr>
        <p:spPr/>
        <p:txBody>
          <a:bodyPr/>
          <a:lstStyle/>
          <a:p>
            <a:r>
              <a:rPr lang="en-US" altLang="zh-CN" b="1" dirty="0">
                <a:effectLst/>
                <a:ea typeface="宋体" panose="02010600030101010101" pitchFamily="2" charset="-122"/>
                <a:cs typeface="Times New Roman" panose="02020603050405020304" pitchFamily="18" charset="0"/>
              </a:rPr>
              <a:t>Correlation analysis </a:t>
            </a:r>
            <a:r>
              <a:rPr lang="en-US" altLang="zh-CN" dirty="0">
                <a:effectLst/>
                <a:ea typeface="宋体" panose="02010600030101010101" pitchFamily="2" charset="-122"/>
                <a:cs typeface="Times New Roman" panose="02020603050405020304" pitchFamily="18" charset="0"/>
              </a:rPr>
              <a:t>was conducted to clarify the relationship between negative symptoms and the PSP total score. </a:t>
            </a:r>
          </a:p>
          <a:p>
            <a:r>
              <a:rPr lang="en-US" altLang="zh-CN" b="1" dirty="0">
                <a:effectLst/>
                <a:ea typeface="宋体" panose="02010600030101010101" pitchFamily="2" charset="-122"/>
                <a:cs typeface="Times New Roman" panose="02020603050405020304" pitchFamily="18" charset="0"/>
              </a:rPr>
              <a:t>Regression analysis </a:t>
            </a:r>
            <a:r>
              <a:rPr lang="en-US" altLang="zh-CN" dirty="0">
                <a:effectLst/>
                <a:ea typeface="宋体" panose="02010600030101010101" pitchFamily="2" charset="-122"/>
                <a:cs typeface="Times New Roman" panose="02020603050405020304" pitchFamily="18" charset="0"/>
              </a:rPr>
              <a:t>was performed to explore the determinants of the PSP total score and employment status, considering negative symptoms and possible confounders, such as demographic features, positive symptoms, cognitive symptoms, depressive symptoms, and extrapyramidal side effects.</a:t>
            </a:r>
            <a:endParaRPr lang="zh-CN" altLang="zh-CN" dirty="0">
              <a:effectLst/>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9444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5E96D-E7CB-2FEB-D28D-E127B448FDA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9D65EBBF-ADF4-48C3-9198-40D98520DD10}"/>
              </a:ext>
            </a:extLst>
          </p:cNvPr>
          <p:cNvGraphicFramePr>
            <a:graphicFrameLocks noGrp="1"/>
          </p:cNvGraphicFramePr>
          <p:nvPr>
            <p:ph idx="1"/>
            <p:extLst>
              <p:ext uri="{D42A27DB-BD31-4B8C-83A1-F6EECF244321}">
                <p14:modId xmlns:p14="http://schemas.microsoft.com/office/powerpoint/2010/main" val="118250731"/>
              </p:ext>
            </p:extLst>
          </p:nvPr>
        </p:nvGraphicFramePr>
        <p:xfrm>
          <a:off x="1344706" y="1690688"/>
          <a:ext cx="4004189" cy="4167105"/>
        </p:xfrm>
        <a:graphic>
          <a:graphicData uri="http://schemas.openxmlformats.org/drawingml/2006/table">
            <a:tbl>
              <a:tblPr/>
              <a:tblGrid>
                <a:gridCol w="2491076">
                  <a:extLst>
                    <a:ext uri="{9D8B030D-6E8A-4147-A177-3AD203B41FA5}">
                      <a16:colId xmlns:a16="http://schemas.microsoft.com/office/drawing/2014/main" val="1571966495"/>
                    </a:ext>
                  </a:extLst>
                </a:gridCol>
                <a:gridCol w="1513113">
                  <a:extLst>
                    <a:ext uri="{9D8B030D-6E8A-4147-A177-3AD203B41FA5}">
                      <a16:colId xmlns:a16="http://schemas.microsoft.com/office/drawing/2014/main" val="4267347553"/>
                    </a:ext>
                  </a:extLst>
                </a:gridCol>
              </a:tblGrid>
              <a:tr h="264578">
                <a:tc gridSpan="2">
                  <a:txBody>
                    <a:bodyPr/>
                    <a:lstStyle/>
                    <a:p>
                      <a:pPr algn="l" fontAlgn="b"/>
                      <a:r>
                        <a:rPr lang="en-US" sz="1600" b="1" i="0" u="none" strike="noStrike" dirty="0">
                          <a:solidFill>
                            <a:srgbClr val="000000"/>
                          </a:solidFill>
                          <a:effectLst/>
                          <a:latin typeface="等线" panose="02010600030101010101" pitchFamily="2" charset="-122"/>
                          <a:ea typeface="等线" panose="02010600030101010101" pitchFamily="2" charset="-122"/>
                        </a:rPr>
                        <a:t>Table1:demographics</a:t>
                      </a:r>
                      <a:endParaRPr lang="zh-CN" sz="1600" b="1"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891073276"/>
                  </a:ext>
                </a:extLst>
              </a:tr>
              <a:tr h="274027">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err="1">
                          <a:solidFill>
                            <a:srgbClr val="000000"/>
                          </a:solidFill>
                          <a:effectLst/>
                          <a:latin typeface="等线" panose="02010600030101010101" pitchFamily="2" charset="-122"/>
                          <a:ea typeface="等线" panose="02010600030101010101" pitchFamily="2" charset="-122"/>
                        </a:rPr>
                        <a:t>Mean（S.D</a:t>
                      </a:r>
                      <a:r>
                        <a:rPr lang="en-US" sz="1600" b="0" i="0" u="none" strike="noStrike" dirty="0">
                          <a:solidFill>
                            <a:srgbClr val="000000"/>
                          </a:solidFill>
                          <a:effectLst/>
                          <a:latin typeface="等线" panose="02010600030101010101" pitchFamily="2" charset="-122"/>
                          <a:ea typeface="等线" panose="02010600030101010101" pitchFamily="2" charset="-122"/>
                        </a:rPr>
                        <a:t>)</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212798"/>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Gender</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52274780"/>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males,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105 (51.98%）</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2967686003"/>
                  </a:ext>
                </a:extLst>
              </a:tr>
              <a:tr h="302375">
                <a:tc>
                  <a:txBody>
                    <a:bodyPr/>
                    <a:lstStyle/>
                    <a:p>
                      <a:pPr algn="l" fontAlgn="b"/>
                      <a:r>
                        <a:rPr lang="en-US" sz="1600" b="0" i="0" u="none" strike="noStrike" dirty="0">
                          <a:solidFill>
                            <a:srgbClr val="000000"/>
                          </a:solidFill>
                          <a:effectLst/>
                          <a:latin typeface="等线" panose="02010600030101010101" pitchFamily="2" charset="-122"/>
                          <a:ea typeface="等线" panose="02010600030101010101" pitchFamily="2" charset="-122"/>
                        </a:rPr>
                        <a:t>   females, (n/%）</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97 (48.02%)</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672865165"/>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Age (Years)</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29.42 (10.00)</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1494820807"/>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Education (Years)</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13.48 (2.60)</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291453546"/>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Primary school,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5 (2.50%)</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3606079294"/>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Secondary school,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88 (43.50%)</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2526366261"/>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Higher vocational,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44 (21.80%)</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1856871034"/>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University,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65 (32.20%)</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2801840510"/>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Marriage</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1594575762"/>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Never Married,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159 (78.70%)</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a:noFill/>
                    </a:lnB>
                  </a:tcPr>
                </a:tc>
                <a:extLst>
                  <a:ext uri="{0D108BD9-81ED-4DB2-BD59-A6C34878D82A}">
                    <a16:rowId xmlns:a16="http://schemas.microsoft.com/office/drawing/2014/main" val="691483140"/>
                  </a:ext>
                </a:extLst>
              </a:tr>
              <a:tr h="302375">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Married/Divorced, (n/%)</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等线" panose="02010600030101010101" pitchFamily="2" charset="-122"/>
                          <a:ea typeface="等线" panose="02010600030101010101" pitchFamily="2" charset="-122"/>
                        </a:rPr>
                        <a:t>43 (21.30%)</a:t>
                      </a:r>
                      <a:endParaRPr lang="zh-CN"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974033"/>
                  </a:ext>
                </a:extLst>
              </a:tr>
            </a:tbl>
          </a:graphicData>
        </a:graphic>
      </p:graphicFrame>
      <p:graphicFrame>
        <p:nvGraphicFramePr>
          <p:cNvPr id="8" name="表格 7">
            <a:extLst>
              <a:ext uri="{FF2B5EF4-FFF2-40B4-BE49-F238E27FC236}">
                <a16:creationId xmlns:a16="http://schemas.microsoft.com/office/drawing/2014/main" id="{739E734B-E038-7D66-DBA9-CBD2D293F455}"/>
              </a:ext>
            </a:extLst>
          </p:cNvPr>
          <p:cNvGraphicFramePr>
            <a:graphicFrameLocks noGrp="1"/>
          </p:cNvGraphicFramePr>
          <p:nvPr>
            <p:extLst>
              <p:ext uri="{D42A27DB-BD31-4B8C-83A1-F6EECF244321}">
                <p14:modId xmlns:p14="http://schemas.microsoft.com/office/powerpoint/2010/main" val="628238443"/>
              </p:ext>
            </p:extLst>
          </p:nvPr>
        </p:nvGraphicFramePr>
        <p:xfrm>
          <a:off x="6105453" y="555254"/>
          <a:ext cx="4491789" cy="5747492"/>
        </p:xfrm>
        <a:graphic>
          <a:graphicData uri="http://schemas.openxmlformats.org/drawingml/2006/table">
            <a:tbl>
              <a:tblPr/>
              <a:tblGrid>
                <a:gridCol w="3213715">
                  <a:extLst>
                    <a:ext uri="{9D8B030D-6E8A-4147-A177-3AD203B41FA5}">
                      <a16:colId xmlns:a16="http://schemas.microsoft.com/office/drawing/2014/main" val="1138959058"/>
                    </a:ext>
                  </a:extLst>
                </a:gridCol>
                <a:gridCol w="1278074">
                  <a:extLst>
                    <a:ext uri="{9D8B030D-6E8A-4147-A177-3AD203B41FA5}">
                      <a16:colId xmlns:a16="http://schemas.microsoft.com/office/drawing/2014/main" val="2618059276"/>
                    </a:ext>
                  </a:extLst>
                </a:gridCol>
              </a:tblGrid>
              <a:tr h="202447">
                <a:tc>
                  <a:txBody>
                    <a:bodyPr/>
                    <a:lstStyle/>
                    <a:p>
                      <a:pPr algn="l" fontAlgn="b"/>
                      <a:r>
                        <a:rPr lang="en-US" sz="1600" b="1" i="0" u="none" strike="noStrike" dirty="0">
                          <a:solidFill>
                            <a:srgbClr val="000000"/>
                          </a:solidFill>
                          <a:effectLst/>
                          <a:latin typeface="等线" panose="02010600030101010101" pitchFamily="2" charset="-122"/>
                          <a:ea typeface="等线" panose="02010600030101010101" pitchFamily="2" charset="-122"/>
                        </a:rPr>
                        <a:t>Table2: clinical features</a:t>
                      </a:r>
                      <a:endParaRPr lang="zh-CN" sz="1600" b="1" i="0" u="none" strike="noStrike" dirty="0">
                        <a:solidFill>
                          <a:srgbClr val="000000"/>
                        </a:solidFill>
                        <a:effectLst/>
                        <a:latin typeface="等线" panose="02010600030101010101" pitchFamily="2" charset="-122"/>
                        <a:ea typeface="等线" panose="02010600030101010101" pitchFamily="2" charset="-122"/>
                      </a:endParaRPr>
                    </a:p>
                  </a:txBody>
                  <a:tcPr marL="6326" marR="6326" marT="63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zh-CN" sz="1600" b="1" i="0" u="none" strike="noStrike">
                          <a:solidFill>
                            <a:srgbClr val="000000"/>
                          </a:solidFill>
                          <a:effectLst/>
                          <a:latin typeface="等线" panose="02010600030101010101" pitchFamily="2" charset="-122"/>
                          <a:ea typeface="等线" panose="02010600030101010101" pitchFamily="2" charset="-122"/>
                        </a:rPr>
                        <a:t>　</a:t>
                      </a:r>
                    </a:p>
                  </a:txBody>
                  <a:tcPr marL="6326" marR="6326" marT="632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72995534"/>
                  </a:ext>
                </a:extLst>
              </a:tr>
              <a:tr h="202447">
                <a:tc>
                  <a:txBody>
                    <a:bodyPr/>
                    <a:lstStyle/>
                    <a:p>
                      <a:pPr algn="l" fontAlgn="b"/>
                      <a:r>
                        <a:rPr lang="en-US" sz="1600" b="0" i="0" u="none" strike="noStrike">
                          <a:solidFill>
                            <a:srgbClr val="000000"/>
                          </a:solidFill>
                          <a:effectLst/>
                          <a:latin typeface="等线" panose="02010600030101010101" pitchFamily="2" charset="-122"/>
                          <a:ea typeface="等线" panose="02010600030101010101" pitchFamily="2" charset="-122"/>
                        </a:rPr>
                        <a:t>　</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26" marR="6326" marT="63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等线" panose="02010600030101010101" pitchFamily="2" charset="-122"/>
                          <a:ea typeface="等线" panose="02010600030101010101" pitchFamily="2" charset="-122"/>
                        </a:rPr>
                        <a:t>Mean（S.D)</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26" marR="6326" marT="632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092835"/>
                  </a:ext>
                </a:extLst>
              </a:tr>
              <a:tr h="189794">
                <a:tc>
                  <a:txBody>
                    <a:bodyPr/>
                    <a:lstStyle/>
                    <a:p>
                      <a:pPr algn="l" fontAlgn="b"/>
                      <a:r>
                        <a:rPr lang="zh-CN" sz="1600" b="0" i="0" u="none" strike="noStrike">
                          <a:solidFill>
                            <a:srgbClr val="000000"/>
                          </a:solidFill>
                          <a:effectLst/>
                          <a:latin typeface="等线" panose="02010600030101010101" pitchFamily="2" charset="-122"/>
                          <a:ea typeface="等线" panose="02010600030101010101" pitchFamily="2" charset="-122"/>
                        </a:rPr>
                        <a:t>Age of psychosis onset</a:t>
                      </a:r>
                    </a:p>
                  </a:txBody>
                  <a:tcPr marL="6326" marR="6326" marT="632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21.25（7.02）</a:t>
                      </a:r>
                    </a:p>
                  </a:txBody>
                  <a:tcPr marL="6326" marR="6326" marT="632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48772630"/>
                  </a:ext>
                </a:extLst>
              </a:tr>
              <a:tr h="189794">
                <a:tc>
                  <a:txBody>
                    <a:bodyPr/>
                    <a:lstStyle/>
                    <a:p>
                      <a:pPr algn="l" fontAlgn="b"/>
                      <a:r>
                        <a:rPr lang="zh-CN" sz="1600" b="0" i="0" u="none" strike="noStrike">
                          <a:solidFill>
                            <a:srgbClr val="000000"/>
                          </a:solidFill>
                          <a:effectLst/>
                          <a:latin typeface="等线" panose="02010600030101010101" pitchFamily="2" charset="-122"/>
                          <a:ea typeface="等线" panose="02010600030101010101" pitchFamily="2" charset="-122"/>
                        </a:rPr>
                        <a:t>Illness duration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8.16（7.38）</a:t>
                      </a:r>
                    </a:p>
                  </a:txBody>
                  <a:tcPr marL="6326" marR="6326" marT="6326" marB="0" anchor="b">
                    <a:lnL>
                      <a:noFill/>
                    </a:lnL>
                    <a:lnR>
                      <a:noFill/>
                    </a:lnR>
                    <a:lnT>
                      <a:noFill/>
                    </a:lnT>
                    <a:lnB>
                      <a:noFill/>
                    </a:lnB>
                  </a:tcPr>
                </a:tc>
                <a:extLst>
                  <a:ext uri="{0D108BD9-81ED-4DB2-BD59-A6C34878D82A}">
                    <a16:rowId xmlns:a16="http://schemas.microsoft.com/office/drawing/2014/main" val="2135864613"/>
                  </a:ext>
                </a:extLst>
              </a:tr>
              <a:tr h="340363">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Dose of Antipsychotics (equivalent to Olanzapine)</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17.16  (9.04)</a:t>
                      </a:r>
                    </a:p>
                  </a:txBody>
                  <a:tcPr marL="6326" marR="6326" marT="6326" marB="0" anchor="b">
                    <a:lnL>
                      <a:noFill/>
                    </a:lnL>
                    <a:lnR>
                      <a:noFill/>
                    </a:lnR>
                    <a:lnT>
                      <a:noFill/>
                    </a:lnT>
                    <a:lnB>
                      <a:noFill/>
                    </a:lnB>
                  </a:tcPr>
                </a:tc>
                <a:extLst>
                  <a:ext uri="{0D108BD9-81ED-4DB2-BD59-A6C34878D82A}">
                    <a16:rowId xmlns:a16="http://schemas.microsoft.com/office/drawing/2014/main" val="1319841619"/>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 total</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57.64 (17.44)</a:t>
                      </a:r>
                    </a:p>
                  </a:txBody>
                  <a:tcPr marL="6326" marR="6326" marT="6326" marB="0" anchor="b">
                    <a:lnL>
                      <a:noFill/>
                    </a:lnL>
                    <a:lnR>
                      <a:noFill/>
                    </a:lnR>
                    <a:lnT>
                      <a:noFill/>
                    </a:lnT>
                    <a:lnB>
                      <a:noFill/>
                    </a:lnB>
                  </a:tcPr>
                </a:tc>
                <a:extLst>
                  <a:ext uri="{0D108BD9-81ED-4DB2-BD59-A6C34878D82A}">
                    <a16:rowId xmlns:a16="http://schemas.microsoft.com/office/drawing/2014/main" val="410726392"/>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PANSS-Positive Symptoms</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9.89 (5.35)</a:t>
                      </a:r>
                    </a:p>
                  </a:txBody>
                  <a:tcPr marL="6326" marR="6326" marT="6326" marB="0" anchor="b">
                    <a:lnL>
                      <a:noFill/>
                    </a:lnL>
                    <a:lnR>
                      <a:noFill/>
                    </a:lnR>
                    <a:lnT>
                      <a:noFill/>
                    </a:lnT>
                    <a:lnB>
                      <a:noFill/>
                    </a:lnB>
                  </a:tcPr>
                </a:tc>
                <a:extLst>
                  <a:ext uri="{0D108BD9-81ED-4DB2-BD59-A6C34878D82A}">
                    <a16:rowId xmlns:a16="http://schemas.microsoft.com/office/drawing/2014/main" val="2716432456"/>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PANSS-Negative Symptoms</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11.70 (5.71)</a:t>
                      </a:r>
                    </a:p>
                  </a:txBody>
                  <a:tcPr marL="6326" marR="6326" marT="6326" marB="0" anchor="b">
                    <a:lnL>
                      <a:noFill/>
                    </a:lnL>
                    <a:lnR>
                      <a:noFill/>
                    </a:lnR>
                    <a:lnT>
                      <a:noFill/>
                    </a:lnT>
                    <a:lnB>
                      <a:noFill/>
                    </a:lnB>
                  </a:tcPr>
                </a:tc>
                <a:extLst>
                  <a:ext uri="{0D108BD9-81ED-4DB2-BD59-A6C34878D82A}">
                    <a16:rowId xmlns:a16="http://schemas.microsoft.com/office/drawing/2014/main" val="98620908"/>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PANSS-Excitement</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3.81 (1.69)</a:t>
                      </a:r>
                    </a:p>
                  </a:txBody>
                  <a:tcPr marL="6326" marR="6326" marT="6326" marB="0" anchor="b">
                    <a:lnL>
                      <a:noFill/>
                    </a:lnL>
                    <a:lnR>
                      <a:noFill/>
                    </a:lnR>
                    <a:lnT>
                      <a:noFill/>
                    </a:lnT>
                    <a:lnB>
                      <a:noFill/>
                    </a:lnB>
                  </a:tcPr>
                </a:tc>
                <a:extLst>
                  <a:ext uri="{0D108BD9-81ED-4DB2-BD59-A6C34878D82A}">
                    <a16:rowId xmlns:a16="http://schemas.microsoft.com/office/drawing/2014/main" val="1190566391"/>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PANSS-Depression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4.92 (2.47)</a:t>
                      </a:r>
                    </a:p>
                  </a:txBody>
                  <a:tcPr marL="6326" marR="6326" marT="6326" marB="0" anchor="b">
                    <a:lnL>
                      <a:noFill/>
                    </a:lnL>
                    <a:lnR>
                      <a:noFill/>
                    </a:lnR>
                    <a:lnT>
                      <a:noFill/>
                    </a:lnT>
                    <a:lnB>
                      <a:noFill/>
                    </a:lnB>
                  </a:tcPr>
                </a:tc>
                <a:extLst>
                  <a:ext uri="{0D108BD9-81ED-4DB2-BD59-A6C34878D82A}">
                    <a16:rowId xmlns:a16="http://schemas.microsoft.com/office/drawing/2014/main" val="423667165"/>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PANSS-Cognition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5.06 (1.80)</a:t>
                      </a:r>
                    </a:p>
                  </a:txBody>
                  <a:tcPr marL="6326" marR="6326" marT="6326" marB="0" anchor="b">
                    <a:lnL>
                      <a:noFill/>
                    </a:lnL>
                    <a:lnR>
                      <a:noFill/>
                    </a:lnR>
                    <a:lnT>
                      <a:noFill/>
                    </a:lnT>
                    <a:lnB>
                      <a:noFill/>
                    </a:lnB>
                  </a:tcPr>
                </a:tc>
                <a:extLst>
                  <a:ext uri="{0D108BD9-81ED-4DB2-BD59-A6C34878D82A}">
                    <a16:rowId xmlns:a16="http://schemas.microsoft.com/office/drawing/2014/main" val="4080425247"/>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NSA total</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41.18 (15.35)</a:t>
                      </a:r>
                    </a:p>
                  </a:txBody>
                  <a:tcPr marL="6326" marR="6326" marT="6326" marB="0" anchor="b">
                    <a:lnL>
                      <a:noFill/>
                    </a:lnL>
                    <a:lnR>
                      <a:noFill/>
                    </a:lnR>
                    <a:lnT>
                      <a:noFill/>
                    </a:lnT>
                    <a:lnB>
                      <a:noFill/>
                    </a:lnB>
                  </a:tcPr>
                </a:tc>
                <a:extLst>
                  <a:ext uri="{0D108BD9-81ED-4DB2-BD59-A6C34878D82A}">
                    <a16:rowId xmlns:a16="http://schemas.microsoft.com/office/drawing/2014/main" val="775811621"/>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NSA-Communication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13.41 (6.29)</a:t>
                      </a:r>
                    </a:p>
                  </a:txBody>
                  <a:tcPr marL="6326" marR="6326" marT="6326" marB="0" anchor="b">
                    <a:lnL>
                      <a:noFill/>
                    </a:lnL>
                    <a:lnR>
                      <a:noFill/>
                    </a:lnR>
                    <a:lnT>
                      <a:noFill/>
                    </a:lnT>
                    <a:lnB>
                      <a:noFill/>
                    </a:lnB>
                  </a:tcPr>
                </a:tc>
                <a:extLst>
                  <a:ext uri="{0D108BD9-81ED-4DB2-BD59-A6C34878D82A}">
                    <a16:rowId xmlns:a16="http://schemas.microsoft.com/office/drawing/2014/main" val="4208996603"/>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NSA-Emotion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6.68 (2.73)</a:t>
                      </a:r>
                    </a:p>
                  </a:txBody>
                  <a:tcPr marL="6326" marR="6326" marT="6326" marB="0" anchor="b">
                    <a:lnL>
                      <a:noFill/>
                    </a:lnL>
                    <a:lnR>
                      <a:noFill/>
                    </a:lnR>
                    <a:lnT>
                      <a:noFill/>
                    </a:lnT>
                    <a:lnB>
                      <a:noFill/>
                    </a:lnB>
                  </a:tcPr>
                </a:tc>
                <a:extLst>
                  <a:ext uri="{0D108BD9-81ED-4DB2-BD59-A6C34878D82A}">
                    <a16:rowId xmlns:a16="http://schemas.microsoft.com/office/drawing/2014/main" val="2525509297"/>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NSA-Motivation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18.33 (7.00)</a:t>
                      </a:r>
                    </a:p>
                  </a:txBody>
                  <a:tcPr marL="6326" marR="6326" marT="6326" marB="0" anchor="b">
                    <a:lnL>
                      <a:noFill/>
                    </a:lnL>
                    <a:lnR>
                      <a:noFill/>
                    </a:lnR>
                    <a:lnT>
                      <a:noFill/>
                    </a:lnT>
                    <a:lnB>
                      <a:noFill/>
                    </a:lnB>
                  </a:tcPr>
                </a:tc>
                <a:extLst>
                  <a:ext uri="{0D108BD9-81ED-4DB2-BD59-A6C34878D82A}">
                    <a16:rowId xmlns:a16="http://schemas.microsoft.com/office/drawing/2014/main" val="3808218749"/>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CDSS total</a:t>
                      </a:r>
                    </a:p>
                  </a:txBody>
                  <a:tcPr marL="6326" marR="6326" marT="6326" marB="0" anchor="b">
                    <a:lnL>
                      <a:noFill/>
                    </a:lnL>
                    <a:lnR>
                      <a:noFill/>
                    </a:lnR>
                    <a:lnT>
                      <a:noFill/>
                    </a:lnT>
                    <a:lnB>
                      <a:noFill/>
                    </a:lnB>
                  </a:tcPr>
                </a:tc>
                <a:tc>
                  <a:txBody>
                    <a:bodyPr/>
                    <a:lstStyle/>
                    <a:p>
                      <a:pPr algn="ctr" fontAlgn="ctr"/>
                      <a:r>
                        <a:rPr lang="zh-CN" sz="1600" b="0" i="0" u="none" strike="noStrike">
                          <a:solidFill>
                            <a:srgbClr val="000000"/>
                          </a:solidFill>
                          <a:effectLst/>
                          <a:latin typeface="等线" panose="02010600030101010101" pitchFamily="2" charset="-122"/>
                          <a:ea typeface="等线" panose="02010600030101010101" pitchFamily="2" charset="-122"/>
                        </a:rPr>
                        <a:t>0.73 (1.99)</a:t>
                      </a:r>
                    </a:p>
                  </a:txBody>
                  <a:tcPr marL="6326" marR="6326" marT="6326" marB="0" anchor="ctr">
                    <a:lnL>
                      <a:noFill/>
                    </a:lnL>
                    <a:lnR>
                      <a:noFill/>
                    </a:lnR>
                    <a:lnT>
                      <a:noFill/>
                    </a:lnT>
                    <a:lnB>
                      <a:noFill/>
                    </a:lnB>
                  </a:tcPr>
                </a:tc>
                <a:extLst>
                  <a:ext uri="{0D108BD9-81ED-4DB2-BD59-A6C34878D82A}">
                    <a16:rowId xmlns:a16="http://schemas.microsoft.com/office/drawing/2014/main" val="1969038481"/>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RESES total</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10.72(1.43)</a:t>
                      </a:r>
                    </a:p>
                  </a:txBody>
                  <a:tcPr marL="6326" marR="6326" marT="6326" marB="0" anchor="b">
                    <a:lnL>
                      <a:noFill/>
                    </a:lnL>
                    <a:lnR>
                      <a:noFill/>
                    </a:lnR>
                    <a:lnT>
                      <a:noFill/>
                    </a:lnT>
                    <a:lnB>
                      <a:noFill/>
                    </a:lnB>
                  </a:tcPr>
                </a:tc>
                <a:extLst>
                  <a:ext uri="{0D108BD9-81ED-4DB2-BD59-A6C34878D82A}">
                    <a16:rowId xmlns:a16="http://schemas.microsoft.com/office/drawing/2014/main" val="2511660578"/>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Employment</a:t>
                      </a:r>
                    </a:p>
                  </a:txBody>
                  <a:tcPr marL="6326" marR="6326" marT="6326" marB="0" anchor="b">
                    <a:lnL>
                      <a:noFill/>
                    </a:lnL>
                    <a:lnR>
                      <a:noFill/>
                    </a:lnR>
                    <a:lnT>
                      <a:noFill/>
                    </a:lnT>
                    <a:lnB>
                      <a:noFill/>
                    </a:lnB>
                  </a:tcPr>
                </a:tc>
                <a:tc>
                  <a:txBody>
                    <a:bodyPr/>
                    <a:lstStyle/>
                    <a:p>
                      <a:pPr algn="ctr" fontAlgn="b"/>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26" marR="6326" marT="6326" marB="0" anchor="b">
                    <a:lnL>
                      <a:noFill/>
                    </a:lnL>
                    <a:lnR>
                      <a:noFill/>
                    </a:lnR>
                    <a:lnT>
                      <a:noFill/>
                    </a:lnT>
                    <a:lnB>
                      <a:noFill/>
                    </a:lnB>
                  </a:tcPr>
                </a:tc>
                <a:extLst>
                  <a:ext uri="{0D108BD9-81ED-4DB2-BD59-A6C34878D82A}">
                    <a16:rowId xmlns:a16="http://schemas.microsoft.com/office/drawing/2014/main" val="974720398"/>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Study/employed, (n/%)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94 (46.5%)</a:t>
                      </a:r>
                    </a:p>
                  </a:txBody>
                  <a:tcPr marL="6326" marR="6326" marT="6326" marB="0" anchor="b">
                    <a:lnL>
                      <a:noFill/>
                    </a:lnL>
                    <a:lnR>
                      <a:noFill/>
                    </a:lnR>
                    <a:lnT>
                      <a:noFill/>
                    </a:lnT>
                    <a:lnB>
                      <a:noFill/>
                    </a:lnB>
                  </a:tcPr>
                </a:tc>
                <a:extLst>
                  <a:ext uri="{0D108BD9-81ED-4DB2-BD59-A6C34878D82A}">
                    <a16:rowId xmlns:a16="http://schemas.microsoft.com/office/drawing/2014/main" val="25702938"/>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Unemployed, (n/%)</a:t>
                      </a:r>
                    </a:p>
                  </a:txBody>
                  <a:tcPr marL="6326" marR="6326" marT="6326" marB="0" anchor="b">
                    <a:lnL>
                      <a:noFill/>
                    </a:lnL>
                    <a:lnR>
                      <a:noFill/>
                    </a:lnR>
                    <a:lnT>
                      <a:noFill/>
                    </a:lnT>
                    <a:lnB>
                      <a:noFill/>
                    </a:lnB>
                  </a:tcPr>
                </a:tc>
                <a:tc>
                  <a:txBody>
                    <a:bodyPr/>
                    <a:lstStyle/>
                    <a:p>
                      <a:pPr algn="ctr" fontAlgn="b"/>
                      <a:r>
                        <a:rPr lang="zh-CN" sz="1600" b="0" i="0" u="none" strike="noStrike">
                          <a:solidFill>
                            <a:srgbClr val="000000"/>
                          </a:solidFill>
                          <a:effectLst/>
                          <a:latin typeface="等线" panose="02010600030101010101" pitchFamily="2" charset="-122"/>
                          <a:ea typeface="等线" panose="02010600030101010101" pitchFamily="2" charset="-122"/>
                        </a:rPr>
                        <a:t>108 (53.5%)</a:t>
                      </a:r>
                    </a:p>
                  </a:txBody>
                  <a:tcPr marL="6326" marR="6326" marT="6326" marB="0" anchor="b">
                    <a:lnL>
                      <a:noFill/>
                    </a:lnL>
                    <a:lnR>
                      <a:noFill/>
                    </a:lnR>
                    <a:lnT>
                      <a:noFill/>
                    </a:lnT>
                    <a:lnB>
                      <a:noFill/>
                    </a:lnB>
                  </a:tcPr>
                </a:tc>
                <a:extLst>
                  <a:ext uri="{0D108BD9-81ED-4DB2-BD59-A6C34878D82A}">
                    <a16:rowId xmlns:a16="http://schemas.microsoft.com/office/drawing/2014/main" val="2905173829"/>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PSP</a:t>
                      </a:r>
                    </a:p>
                  </a:txBody>
                  <a:tcPr marL="6326" marR="6326" marT="6326" marB="0" anchor="b">
                    <a:lnL>
                      <a:noFill/>
                    </a:lnL>
                    <a:lnR>
                      <a:noFill/>
                    </a:lnR>
                    <a:lnT>
                      <a:noFill/>
                    </a:lnT>
                    <a:lnB>
                      <a:noFill/>
                    </a:lnB>
                  </a:tcPr>
                </a:tc>
                <a:tc>
                  <a:txBody>
                    <a:bodyPr/>
                    <a:lstStyle/>
                    <a:p>
                      <a:pPr algn="l" fontAlgn="b"/>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6326" marR="6326" marT="6326" marB="0" anchor="b">
                    <a:lnL>
                      <a:noFill/>
                    </a:lnL>
                    <a:lnR>
                      <a:noFill/>
                    </a:lnR>
                    <a:lnT>
                      <a:noFill/>
                    </a:lnT>
                    <a:lnB>
                      <a:noFill/>
                    </a:lnB>
                  </a:tcPr>
                </a:tc>
                <a:extLst>
                  <a:ext uri="{0D108BD9-81ED-4DB2-BD59-A6C34878D82A}">
                    <a16:rowId xmlns:a16="http://schemas.microsoft.com/office/drawing/2014/main" val="1970479990"/>
                  </a:ext>
                </a:extLst>
              </a:tr>
              <a:tr h="189794">
                <a:tc>
                  <a:txBody>
                    <a:bodyPr/>
                    <a:lstStyle/>
                    <a:p>
                      <a:pPr algn="l" fontAlgn="b"/>
                      <a:r>
                        <a:rPr lang="zh-CN" sz="1600" b="0" i="0" u="none" strike="noStrike" dirty="0">
                          <a:solidFill>
                            <a:srgbClr val="000000"/>
                          </a:solidFill>
                          <a:effectLst/>
                          <a:latin typeface="等线" panose="02010600030101010101" pitchFamily="2" charset="-122"/>
                          <a:ea typeface="等线" panose="02010600030101010101" pitchFamily="2" charset="-122"/>
                        </a:rPr>
                        <a:t>   PSP total</a:t>
                      </a:r>
                    </a:p>
                  </a:txBody>
                  <a:tcPr marL="6326" marR="6326" marT="632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zh-CN" sz="1600" b="0" i="0" u="none" strike="noStrike" dirty="0">
                          <a:solidFill>
                            <a:srgbClr val="000000"/>
                          </a:solidFill>
                          <a:effectLst/>
                          <a:latin typeface="等线" panose="02010600030101010101" pitchFamily="2" charset="-122"/>
                          <a:ea typeface="等线" panose="02010600030101010101" pitchFamily="2" charset="-122"/>
                        </a:rPr>
                        <a:t>53.33 (17.11)</a:t>
                      </a:r>
                    </a:p>
                  </a:txBody>
                  <a:tcPr marL="6326" marR="6326" marT="632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880183"/>
                  </a:ext>
                </a:extLst>
              </a:tr>
            </a:tbl>
          </a:graphicData>
        </a:graphic>
      </p:graphicFrame>
    </p:spTree>
    <p:extLst>
      <p:ext uri="{BB962C8B-B14F-4D97-AF65-F5344CB8AC3E}">
        <p14:creationId xmlns:p14="http://schemas.microsoft.com/office/powerpoint/2010/main" val="45932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AC331-D076-CA37-49CA-7794DBC312D5}"/>
              </a:ext>
            </a:extLst>
          </p:cNvPr>
          <p:cNvSpPr>
            <a:spLocks noGrp="1"/>
          </p:cNvSpPr>
          <p:nvPr>
            <p:ph type="title"/>
          </p:nvPr>
        </p:nvSpPr>
        <p:spPr>
          <a:xfrm>
            <a:off x="838200" y="223931"/>
            <a:ext cx="10515600" cy="1325563"/>
          </a:xfrm>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graphicFrame>
        <p:nvGraphicFramePr>
          <p:cNvPr id="10" name="内容占位符 9">
            <a:extLst>
              <a:ext uri="{FF2B5EF4-FFF2-40B4-BE49-F238E27FC236}">
                <a16:creationId xmlns:a16="http://schemas.microsoft.com/office/drawing/2014/main" id="{15E53FF4-7567-C03F-1B8E-F33F688E9740}"/>
              </a:ext>
            </a:extLst>
          </p:cNvPr>
          <p:cNvGraphicFramePr>
            <a:graphicFrameLocks noGrp="1"/>
          </p:cNvGraphicFramePr>
          <p:nvPr>
            <p:ph idx="1"/>
            <p:extLst>
              <p:ext uri="{D42A27DB-BD31-4B8C-83A1-F6EECF244321}">
                <p14:modId xmlns:p14="http://schemas.microsoft.com/office/powerpoint/2010/main" val="28676034"/>
              </p:ext>
            </p:extLst>
          </p:nvPr>
        </p:nvGraphicFramePr>
        <p:xfrm>
          <a:off x="1220316" y="1408766"/>
          <a:ext cx="9751368" cy="5085364"/>
        </p:xfrm>
        <a:graphic>
          <a:graphicData uri="http://schemas.openxmlformats.org/drawingml/2006/table">
            <a:tbl>
              <a:tblPr/>
              <a:tblGrid>
                <a:gridCol w="187310">
                  <a:extLst>
                    <a:ext uri="{9D8B030D-6E8A-4147-A177-3AD203B41FA5}">
                      <a16:colId xmlns:a16="http://schemas.microsoft.com/office/drawing/2014/main" val="4279942082"/>
                    </a:ext>
                  </a:extLst>
                </a:gridCol>
                <a:gridCol w="707616">
                  <a:extLst>
                    <a:ext uri="{9D8B030D-6E8A-4147-A177-3AD203B41FA5}">
                      <a16:colId xmlns:a16="http://schemas.microsoft.com/office/drawing/2014/main" val="3688960564"/>
                    </a:ext>
                  </a:extLst>
                </a:gridCol>
                <a:gridCol w="426652">
                  <a:extLst>
                    <a:ext uri="{9D8B030D-6E8A-4147-A177-3AD203B41FA5}">
                      <a16:colId xmlns:a16="http://schemas.microsoft.com/office/drawing/2014/main" val="3198542443"/>
                    </a:ext>
                  </a:extLst>
                </a:gridCol>
                <a:gridCol w="426652">
                  <a:extLst>
                    <a:ext uri="{9D8B030D-6E8A-4147-A177-3AD203B41FA5}">
                      <a16:colId xmlns:a16="http://schemas.microsoft.com/office/drawing/2014/main" val="4233178442"/>
                    </a:ext>
                  </a:extLst>
                </a:gridCol>
                <a:gridCol w="426652">
                  <a:extLst>
                    <a:ext uri="{9D8B030D-6E8A-4147-A177-3AD203B41FA5}">
                      <a16:colId xmlns:a16="http://schemas.microsoft.com/office/drawing/2014/main" val="4137022213"/>
                    </a:ext>
                  </a:extLst>
                </a:gridCol>
                <a:gridCol w="426652">
                  <a:extLst>
                    <a:ext uri="{9D8B030D-6E8A-4147-A177-3AD203B41FA5}">
                      <a16:colId xmlns:a16="http://schemas.microsoft.com/office/drawing/2014/main" val="1835869043"/>
                    </a:ext>
                  </a:extLst>
                </a:gridCol>
                <a:gridCol w="426652">
                  <a:extLst>
                    <a:ext uri="{9D8B030D-6E8A-4147-A177-3AD203B41FA5}">
                      <a16:colId xmlns:a16="http://schemas.microsoft.com/office/drawing/2014/main" val="3328891205"/>
                    </a:ext>
                  </a:extLst>
                </a:gridCol>
                <a:gridCol w="426652">
                  <a:extLst>
                    <a:ext uri="{9D8B030D-6E8A-4147-A177-3AD203B41FA5}">
                      <a16:colId xmlns:a16="http://schemas.microsoft.com/office/drawing/2014/main" val="2356948205"/>
                    </a:ext>
                  </a:extLst>
                </a:gridCol>
                <a:gridCol w="426652">
                  <a:extLst>
                    <a:ext uri="{9D8B030D-6E8A-4147-A177-3AD203B41FA5}">
                      <a16:colId xmlns:a16="http://schemas.microsoft.com/office/drawing/2014/main" val="1701919257"/>
                    </a:ext>
                  </a:extLst>
                </a:gridCol>
                <a:gridCol w="426652">
                  <a:extLst>
                    <a:ext uri="{9D8B030D-6E8A-4147-A177-3AD203B41FA5}">
                      <a16:colId xmlns:a16="http://schemas.microsoft.com/office/drawing/2014/main" val="3354973546"/>
                    </a:ext>
                  </a:extLst>
                </a:gridCol>
                <a:gridCol w="426652">
                  <a:extLst>
                    <a:ext uri="{9D8B030D-6E8A-4147-A177-3AD203B41FA5}">
                      <a16:colId xmlns:a16="http://schemas.microsoft.com/office/drawing/2014/main" val="4017017998"/>
                    </a:ext>
                  </a:extLst>
                </a:gridCol>
                <a:gridCol w="426652">
                  <a:extLst>
                    <a:ext uri="{9D8B030D-6E8A-4147-A177-3AD203B41FA5}">
                      <a16:colId xmlns:a16="http://schemas.microsoft.com/office/drawing/2014/main" val="3908379869"/>
                    </a:ext>
                  </a:extLst>
                </a:gridCol>
                <a:gridCol w="426652">
                  <a:extLst>
                    <a:ext uri="{9D8B030D-6E8A-4147-A177-3AD203B41FA5}">
                      <a16:colId xmlns:a16="http://schemas.microsoft.com/office/drawing/2014/main" val="2490863445"/>
                    </a:ext>
                  </a:extLst>
                </a:gridCol>
                <a:gridCol w="426652">
                  <a:extLst>
                    <a:ext uri="{9D8B030D-6E8A-4147-A177-3AD203B41FA5}">
                      <a16:colId xmlns:a16="http://schemas.microsoft.com/office/drawing/2014/main" val="3449348644"/>
                    </a:ext>
                  </a:extLst>
                </a:gridCol>
                <a:gridCol w="426652">
                  <a:extLst>
                    <a:ext uri="{9D8B030D-6E8A-4147-A177-3AD203B41FA5}">
                      <a16:colId xmlns:a16="http://schemas.microsoft.com/office/drawing/2014/main" val="2568660148"/>
                    </a:ext>
                  </a:extLst>
                </a:gridCol>
                <a:gridCol w="426652">
                  <a:extLst>
                    <a:ext uri="{9D8B030D-6E8A-4147-A177-3AD203B41FA5}">
                      <a16:colId xmlns:a16="http://schemas.microsoft.com/office/drawing/2014/main" val="1246845612"/>
                    </a:ext>
                  </a:extLst>
                </a:gridCol>
                <a:gridCol w="426652">
                  <a:extLst>
                    <a:ext uri="{9D8B030D-6E8A-4147-A177-3AD203B41FA5}">
                      <a16:colId xmlns:a16="http://schemas.microsoft.com/office/drawing/2014/main" val="1938037834"/>
                    </a:ext>
                  </a:extLst>
                </a:gridCol>
                <a:gridCol w="426652">
                  <a:extLst>
                    <a:ext uri="{9D8B030D-6E8A-4147-A177-3AD203B41FA5}">
                      <a16:colId xmlns:a16="http://schemas.microsoft.com/office/drawing/2014/main" val="1571545193"/>
                    </a:ext>
                  </a:extLst>
                </a:gridCol>
                <a:gridCol w="426652">
                  <a:extLst>
                    <a:ext uri="{9D8B030D-6E8A-4147-A177-3AD203B41FA5}">
                      <a16:colId xmlns:a16="http://schemas.microsoft.com/office/drawing/2014/main" val="4091272810"/>
                    </a:ext>
                  </a:extLst>
                </a:gridCol>
                <a:gridCol w="426652">
                  <a:extLst>
                    <a:ext uri="{9D8B030D-6E8A-4147-A177-3AD203B41FA5}">
                      <a16:colId xmlns:a16="http://schemas.microsoft.com/office/drawing/2014/main" val="891690446"/>
                    </a:ext>
                  </a:extLst>
                </a:gridCol>
                <a:gridCol w="426652">
                  <a:extLst>
                    <a:ext uri="{9D8B030D-6E8A-4147-A177-3AD203B41FA5}">
                      <a16:colId xmlns:a16="http://schemas.microsoft.com/office/drawing/2014/main" val="1592193337"/>
                    </a:ext>
                  </a:extLst>
                </a:gridCol>
                <a:gridCol w="426652">
                  <a:extLst>
                    <a:ext uri="{9D8B030D-6E8A-4147-A177-3AD203B41FA5}">
                      <a16:colId xmlns:a16="http://schemas.microsoft.com/office/drawing/2014/main" val="1377486507"/>
                    </a:ext>
                  </a:extLst>
                </a:gridCol>
                <a:gridCol w="323402">
                  <a:extLst>
                    <a:ext uri="{9D8B030D-6E8A-4147-A177-3AD203B41FA5}">
                      <a16:colId xmlns:a16="http://schemas.microsoft.com/office/drawing/2014/main" val="4105090200"/>
                    </a:ext>
                  </a:extLst>
                </a:gridCol>
              </a:tblGrid>
              <a:tr h="221294">
                <a:tc gridSpan="22">
                  <a:txBody>
                    <a:bodyPr/>
                    <a:lstStyle/>
                    <a:p>
                      <a:pPr algn="ctr" fontAlgn="b"/>
                      <a:r>
                        <a:rPr lang="en-US" sz="1600" b="1" i="0" u="none" strike="noStrike" dirty="0">
                          <a:solidFill>
                            <a:srgbClr val="000000"/>
                          </a:solidFill>
                          <a:effectLst/>
                          <a:latin typeface="+mn-lt"/>
                          <a:ea typeface="等线" panose="02010600030101010101" pitchFamily="2" charset="-122"/>
                        </a:rPr>
                        <a:t>Table3   Correlations between variables</a:t>
                      </a: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65741745"/>
                  </a:ext>
                </a:extLst>
              </a:tr>
              <a:tr h="221294">
                <a:tc>
                  <a:txBody>
                    <a:bodyPr/>
                    <a:lstStyle/>
                    <a:p>
                      <a:pPr algn="r" fontAlgn="b"/>
                      <a:r>
                        <a:rPr lang="zh-CN" altLang="en-US" sz="900" b="0" i="0" u="none" strike="noStrike">
                          <a:solidFill>
                            <a:srgbClr val="000000"/>
                          </a:solidFill>
                          <a:effectLst/>
                          <a:latin typeface="Times New Roman" panose="02020603050405020304" pitchFamily="18" charset="0"/>
                          <a:ea typeface="等线" panose="02010600030101010101" pitchFamily="2" charset="-122"/>
                        </a:rPr>
                        <a:t>　</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mn-lt"/>
                          <a:ea typeface="等线" panose="02010600030101010101" pitchFamily="2" charset="-122"/>
                        </a:rPr>
                        <a:t>(</a:t>
                      </a:r>
                      <a:r>
                        <a:rPr lang="en-US" sz="900" b="0" i="0" u="none" strike="noStrike" dirty="0" err="1">
                          <a:solidFill>
                            <a:srgbClr val="000000"/>
                          </a:solidFill>
                          <a:effectLst/>
                          <a:latin typeface="+mn-lt"/>
                          <a:ea typeface="等线" panose="02010600030101010101" pitchFamily="2" charset="-122"/>
                        </a:rPr>
                        <a:t>coeffecient</a:t>
                      </a:r>
                      <a:r>
                        <a:rPr lang="en-US" sz="900" b="0" i="0" u="none" strike="noStrike" dirty="0">
                          <a:solidFill>
                            <a:srgbClr val="000000"/>
                          </a:solidFill>
                          <a:effectLst/>
                          <a:latin typeface="+mn-lt"/>
                          <a:ea typeface="等线" panose="02010600030101010101" pitchFamily="2" charset="-122"/>
                        </a:rPr>
                        <a:t>)</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dirty="0">
                          <a:solidFill>
                            <a:srgbClr val="000000"/>
                          </a:solidFill>
                          <a:effectLst/>
                          <a:latin typeface="+mn-lt"/>
                          <a:ea typeface="等线" panose="02010600030101010101" pitchFamily="2" charset="-122"/>
                        </a:rPr>
                        <a:t>2</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3</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4</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5</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6</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7</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dirty="0">
                          <a:solidFill>
                            <a:srgbClr val="000000"/>
                          </a:solidFill>
                          <a:effectLst/>
                          <a:latin typeface="+mn-lt"/>
                          <a:ea typeface="等线" panose="02010600030101010101" pitchFamily="2" charset="-122"/>
                        </a:rPr>
                        <a:t>8</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9</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10</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11</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dirty="0">
                          <a:solidFill>
                            <a:srgbClr val="000000"/>
                          </a:solidFill>
                          <a:effectLst/>
                          <a:latin typeface="+mn-lt"/>
                          <a:ea typeface="等线" panose="02010600030101010101" pitchFamily="2" charset="-122"/>
                        </a:rPr>
                        <a:t>12</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13</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14</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15</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16</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17</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18</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19</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20</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21</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133503"/>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a:t>
                      </a: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Sex</a:t>
                      </a: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a:t>
                      </a:r>
                    </a:p>
                  </a:txBody>
                  <a:tcPr marL="5600" marR="5600" marT="560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19599970"/>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2</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Marriage</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a:t>
                      </a:r>
                    </a:p>
                  </a:txBody>
                  <a:tcPr marL="5600" marR="5600" marT="5600" marB="0" anchor="ctr">
                    <a:lnL>
                      <a:noFill/>
                    </a:lnL>
                    <a:lnR>
                      <a:noFill/>
                    </a:lnR>
                    <a:lnT>
                      <a:noFill/>
                    </a:lnT>
                    <a:lnB>
                      <a:noFill/>
                    </a:lnB>
                  </a:tcPr>
                </a:tc>
                <a:tc>
                  <a:txBody>
                    <a:bodyPr/>
                    <a:lstStyle/>
                    <a:p>
                      <a:pPr algn="r" fontAlgn="ct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595941031"/>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3</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Employment</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0.012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595980145"/>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4</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Age</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0.099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0.528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0.027 </a:t>
                      </a:r>
                    </a:p>
                  </a:txBody>
                  <a:tcPr marL="5600" marR="5600" marT="5600" marB="0" anchor="ctr">
                    <a:lnL>
                      <a:noFill/>
                    </a:lnL>
                    <a:lnR>
                      <a:noFill/>
                    </a:lnR>
                    <a:lnT>
                      <a:noFill/>
                    </a:lnT>
                    <a:lnB>
                      <a:noFill/>
                    </a:lnB>
                  </a:tcPr>
                </a:tc>
                <a:tc>
                  <a:txBody>
                    <a:bodyPr/>
                    <a:lstStyle/>
                    <a:p>
                      <a:pPr algn="r" fontAlgn="b"/>
                      <a:r>
                        <a:rPr lang="en-US" altLang="zh-CN" sz="900" b="0" i="0" u="none" strike="noStrike">
                          <a:solidFill>
                            <a:srgbClr val="000000"/>
                          </a:solidFill>
                          <a:effectLst/>
                          <a:latin typeface="+mn-lt"/>
                          <a:ea typeface="等线" panose="02010600030101010101" pitchFamily="2" charset="-122"/>
                        </a:rPr>
                        <a:t>1.000</a:t>
                      </a: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891303598"/>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5</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Years of edu</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0.171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0.198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883975547"/>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6</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Age of onset</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0.368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0.178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0.633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0.251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830117610"/>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7</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Duration</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0.327</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0.662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-0.117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2377927251"/>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8</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Dose</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0.059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4013006183"/>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9</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NSA total</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-0.053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-0.172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-0.226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-0.320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0.162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281923351"/>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10</a:t>
                      </a:r>
                    </a:p>
                  </a:txBody>
                  <a:tcPr marL="5600" marR="5600" marT="5600" marB="0" anchor="b">
                    <a:lnL>
                      <a:noFill/>
                    </a:lnL>
                    <a:lnR>
                      <a:noFill/>
                    </a:lnR>
                    <a:lnT>
                      <a:noFill/>
                    </a:lnT>
                    <a:lnB>
                      <a:noFill/>
                    </a:lnB>
                  </a:tcPr>
                </a:tc>
                <a:tc>
                  <a:txBody>
                    <a:bodyPr/>
                    <a:lstStyle/>
                    <a:p>
                      <a:pPr algn="r" fontAlgn="b"/>
                      <a:r>
                        <a:rPr lang="en-US" sz="900" b="0" i="0" u="none" strike="noStrike" dirty="0">
                          <a:solidFill>
                            <a:srgbClr val="000000"/>
                          </a:solidFill>
                          <a:effectLst/>
                          <a:highlight>
                            <a:srgbClr val="FFFF00"/>
                          </a:highlight>
                          <a:latin typeface="+mn-lt"/>
                          <a:ea typeface="等线" panose="02010600030101010101" pitchFamily="2" charset="-122"/>
                        </a:rPr>
                        <a:t>NSA-Com</a:t>
                      </a:r>
                    </a:p>
                  </a:txBody>
                  <a:tcPr marL="5600" marR="5600" marT="5600" marB="0" anchor="b">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-0.062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-0.038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-0.101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-0.250</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-0.272</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-0.031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-0.235</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0.167</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0.893</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016190973"/>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11</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highlight>
                            <a:srgbClr val="FFFF00"/>
                          </a:highlight>
                          <a:latin typeface="+mn-lt"/>
                          <a:ea typeface="等线" panose="02010600030101010101" pitchFamily="2" charset="-122"/>
                        </a:rPr>
                        <a:t>NSA-Emo</a:t>
                      </a:r>
                    </a:p>
                  </a:txBody>
                  <a:tcPr marL="5600" marR="5600" marT="5600" marB="0" anchor="b">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-0.005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0.027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-0.140</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-0.131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-0.351</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-0.038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-0.147</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0.081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0.798</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0.626</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699858568"/>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12</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highlight>
                            <a:srgbClr val="FFFF00"/>
                          </a:highlight>
                          <a:latin typeface="+mn-lt"/>
                          <a:ea typeface="等线" panose="02010600030101010101" pitchFamily="2" charset="-122"/>
                        </a:rPr>
                        <a:t>NSA-Moti</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-0.037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-0.054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-0.224</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-0.194</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-0.254</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-0.025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-0.152</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0.173</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0.925</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0.717</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0.664</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2599850040"/>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13</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PANSS total</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-0.080</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-0.094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-0.154</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-0.218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0.193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0.665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0.675</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0.479</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0.587</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57392779"/>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14</a:t>
                      </a:r>
                    </a:p>
                  </a:txBody>
                  <a:tcPr marL="5600" marR="5600" marT="5600" marB="0" anchor="b">
                    <a:lnL>
                      <a:noFill/>
                    </a:lnL>
                    <a:lnR>
                      <a:noFill/>
                    </a:lnR>
                    <a:lnT>
                      <a:noFill/>
                    </a:lnT>
                    <a:lnB>
                      <a:noFill/>
                    </a:lnB>
                  </a:tcPr>
                </a:tc>
                <a:tc>
                  <a:txBody>
                    <a:bodyPr/>
                    <a:lstStyle/>
                    <a:p>
                      <a:pPr algn="r" fontAlgn="b"/>
                      <a:r>
                        <a:rPr lang="en-US" sz="900" b="0" i="0" u="none" strike="noStrike" dirty="0">
                          <a:solidFill>
                            <a:srgbClr val="000000"/>
                          </a:solidFill>
                          <a:effectLst/>
                          <a:latin typeface="+mn-lt"/>
                          <a:ea typeface="等线" panose="02010600030101010101" pitchFamily="2" charset="-122"/>
                        </a:rPr>
                        <a:t>PANSS-PS</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-0.221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-0.204</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0.238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0.270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0.319</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0.188</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0.207</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0.721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350379624"/>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15</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PANSS-NS</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-0.053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-0.091</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-0.213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0.860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0.861</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0.591</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0.770</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0.765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0.310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4252526080"/>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16</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PANSS-Exc</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0.010</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0.010</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-0.124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0.127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0.062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0.009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0.029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0.420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0.351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0.110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033703821"/>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17</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PANSS-Dep</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0.124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-0.020</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-0.099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0.122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0.064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0.027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0.080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0.501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0.399</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0.175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0.356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542315774"/>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18</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PANSS-Cog</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-0.110</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-0.109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-0.169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-0.209</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0.186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0.290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0.166</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0.354</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0.297</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0.426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0.321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0.234</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0.097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0.072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1992716591"/>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19</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CDSS total</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0.137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-0.057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0.110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-0.062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0.100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-0.030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-0.038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-0.047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0.006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0.230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0.242</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0.076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0.569</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0.010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r"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tc>
                  <a:txBody>
                    <a:bodyPr/>
                    <a:lstStyle/>
                    <a:p>
                      <a:pPr algn="l"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3969958284"/>
                  </a:ext>
                </a:extLst>
              </a:tr>
              <a:tr h="221294">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20</a:t>
                      </a:r>
                    </a:p>
                  </a:txBody>
                  <a:tcPr marL="5600" marR="5600" marT="5600" marB="0" anchor="b">
                    <a:lnL>
                      <a:noFill/>
                    </a:lnL>
                    <a:lnR>
                      <a:noFill/>
                    </a:lnR>
                    <a:lnT>
                      <a:noFill/>
                    </a:lnT>
                    <a:lnB>
                      <a:noFill/>
                    </a:lnB>
                  </a:tcPr>
                </a:tc>
                <a:tc>
                  <a:txBody>
                    <a:bodyPr/>
                    <a:lstStyle/>
                    <a:p>
                      <a:pPr algn="r" fontAlgn="b"/>
                      <a:r>
                        <a:rPr lang="en-US" sz="900" b="0" i="0" u="none" strike="noStrike">
                          <a:solidFill>
                            <a:srgbClr val="000000"/>
                          </a:solidFill>
                          <a:effectLst/>
                          <a:latin typeface="+mn-lt"/>
                          <a:ea typeface="等线" panose="02010600030101010101" pitchFamily="2" charset="-122"/>
                        </a:rPr>
                        <a:t>RESES</a:t>
                      </a:r>
                    </a:p>
                  </a:txBody>
                  <a:tcPr marL="5600" marR="5600" marT="5600" marB="0" anchor="b">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0.071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-0.009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-0.074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-0.068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-0.108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-0.115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-0.019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0.123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0.293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0.301</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highlight>
                            <a:srgbClr val="FFFF00"/>
                          </a:highlight>
                          <a:latin typeface="+mn-lt"/>
                          <a:ea typeface="等线" panose="02010600030101010101" pitchFamily="2" charset="-122"/>
                        </a:rPr>
                        <a:t>0.251</a:t>
                      </a:r>
                      <a:r>
                        <a:rPr lang="zh-CN" altLang="en-US" sz="900" b="0" i="0" u="none" strike="noStrike" baseline="30000">
                          <a:solidFill>
                            <a:srgbClr val="000000"/>
                          </a:solidFill>
                          <a:effectLst/>
                          <a:highlight>
                            <a:srgbClr val="FFFF00"/>
                          </a:highlight>
                          <a:latin typeface="+mn-lt"/>
                          <a:ea typeface="等线" panose="02010600030101010101" pitchFamily="2" charset="-122"/>
                        </a:rPr>
                        <a:t>**</a:t>
                      </a:r>
                      <a:endParaRPr lang="zh-CN" altLang="en-US" sz="900" b="0" i="0" u="none" strike="noStrike">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highlight>
                            <a:srgbClr val="FFFF00"/>
                          </a:highlight>
                          <a:latin typeface="+mn-lt"/>
                          <a:ea typeface="等线" panose="02010600030101010101" pitchFamily="2" charset="-122"/>
                        </a:rPr>
                        <a:t>0.254</a:t>
                      </a:r>
                      <a:r>
                        <a:rPr lang="zh-CN" altLang="en-US" sz="900" b="0" i="0" u="none" strike="noStrike" baseline="30000" dirty="0">
                          <a:solidFill>
                            <a:srgbClr val="000000"/>
                          </a:solidFill>
                          <a:effectLst/>
                          <a:highlight>
                            <a:srgbClr val="FFFF00"/>
                          </a:highlight>
                          <a:latin typeface="+mn-lt"/>
                          <a:ea typeface="等线" panose="02010600030101010101" pitchFamily="2" charset="-122"/>
                        </a:rPr>
                        <a:t>**</a:t>
                      </a:r>
                      <a:endParaRPr lang="zh-CN" altLang="en-US" sz="900" b="0" i="0" u="none" strike="noStrike" dirty="0">
                        <a:solidFill>
                          <a:srgbClr val="00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0.161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0.032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0.276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-0.043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0.025 </a:t>
                      </a:r>
                    </a:p>
                  </a:txBody>
                  <a:tcPr marL="5600" marR="5600" marT="5600" marB="0" anchor="ctr">
                    <a:lnL>
                      <a:noFill/>
                    </a:lnL>
                    <a:lnR>
                      <a:noFill/>
                    </a:lnR>
                    <a:lnT>
                      <a:noFill/>
                    </a:lnT>
                    <a:lnB>
                      <a:noFill/>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-0.086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-0.083 </a:t>
                      </a:r>
                    </a:p>
                  </a:txBody>
                  <a:tcPr marL="5600" marR="5600" marT="5600" marB="0" anchor="ctr">
                    <a:lnL>
                      <a:noFill/>
                    </a:lnL>
                    <a:lnR>
                      <a:noFill/>
                    </a:lnR>
                    <a:lnT>
                      <a:noFill/>
                    </a:lnT>
                    <a:lnB>
                      <a:noFill/>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a:noFill/>
                    </a:lnB>
                  </a:tcPr>
                </a:tc>
                <a:tc>
                  <a:txBody>
                    <a:bodyPr/>
                    <a:lstStyle/>
                    <a:p>
                      <a:pPr algn="l" fontAlgn="b"/>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b">
                    <a:lnL>
                      <a:noFill/>
                    </a:lnL>
                    <a:lnR>
                      <a:noFill/>
                    </a:lnR>
                    <a:lnT>
                      <a:noFill/>
                    </a:lnT>
                    <a:lnB>
                      <a:noFill/>
                    </a:lnB>
                  </a:tcPr>
                </a:tc>
                <a:extLst>
                  <a:ext uri="{0D108BD9-81ED-4DB2-BD59-A6C34878D82A}">
                    <a16:rowId xmlns:a16="http://schemas.microsoft.com/office/drawing/2014/main" val="4089415423"/>
                  </a:ext>
                </a:extLst>
              </a:tr>
              <a:tr h="188750">
                <a:tc>
                  <a:txBody>
                    <a:bodyPr/>
                    <a:lstStyle/>
                    <a:p>
                      <a:pPr algn="r" fontAlgn="b"/>
                      <a:r>
                        <a:rPr lang="en-US" altLang="zh-CN" sz="900" b="0" i="0" u="none" strike="noStrike">
                          <a:solidFill>
                            <a:srgbClr val="000000"/>
                          </a:solidFill>
                          <a:effectLst/>
                          <a:latin typeface="Times New Roman" panose="02020603050405020304" pitchFamily="18" charset="0"/>
                          <a:ea typeface="等线" panose="02010600030101010101" pitchFamily="2" charset="-122"/>
                        </a:rPr>
                        <a:t>21</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highlight>
                            <a:srgbClr val="FFFF00"/>
                          </a:highlight>
                          <a:latin typeface="+mn-lt"/>
                          <a:ea typeface="等线" panose="02010600030101010101" pitchFamily="2" charset="-122"/>
                        </a:rPr>
                        <a:t>PSP total</a:t>
                      </a:r>
                    </a:p>
                  </a:txBody>
                  <a:tcPr marL="5600" marR="5600" marT="56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-0.024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0.087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0.215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0.213</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0.285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0.134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0.138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-0.164</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-0.694</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1" i="0" u="none" strike="noStrike" dirty="0">
                          <a:solidFill>
                            <a:srgbClr val="FF0000"/>
                          </a:solidFill>
                          <a:effectLst/>
                          <a:highlight>
                            <a:srgbClr val="FFFF00"/>
                          </a:highlight>
                          <a:latin typeface="+mn-lt"/>
                          <a:ea typeface="等线" panose="02010600030101010101" pitchFamily="2" charset="-122"/>
                        </a:rPr>
                        <a:t>-0.657</a:t>
                      </a:r>
                      <a:r>
                        <a:rPr lang="zh-CN" altLang="en-US" sz="900" b="1" i="0" u="none" strike="noStrike" baseline="30000" dirty="0">
                          <a:solidFill>
                            <a:srgbClr val="FF0000"/>
                          </a:solidFill>
                          <a:effectLst/>
                          <a:highlight>
                            <a:srgbClr val="FFFF00"/>
                          </a:highlight>
                          <a:latin typeface="+mn-lt"/>
                          <a:ea typeface="等线" panose="02010600030101010101" pitchFamily="2" charset="-122"/>
                        </a:rPr>
                        <a:t>**</a:t>
                      </a:r>
                      <a:endParaRPr lang="zh-CN" altLang="en-US" sz="900" b="1" i="0" u="none" strike="noStrike" dirty="0">
                        <a:solidFill>
                          <a:srgbClr val="FF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1" i="0" u="none" strike="noStrike" dirty="0">
                          <a:solidFill>
                            <a:srgbClr val="FF0000"/>
                          </a:solidFill>
                          <a:effectLst/>
                          <a:highlight>
                            <a:srgbClr val="FFFF00"/>
                          </a:highlight>
                          <a:latin typeface="+mn-lt"/>
                          <a:ea typeface="等线" panose="02010600030101010101" pitchFamily="2" charset="-122"/>
                        </a:rPr>
                        <a:t>-0.509</a:t>
                      </a:r>
                      <a:r>
                        <a:rPr lang="zh-CN" altLang="en-US" sz="900" b="1" i="0" u="none" strike="noStrike" baseline="30000" dirty="0">
                          <a:solidFill>
                            <a:srgbClr val="FF0000"/>
                          </a:solidFill>
                          <a:effectLst/>
                          <a:highlight>
                            <a:srgbClr val="FFFF00"/>
                          </a:highlight>
                          <a:latin typeface="+mn-lt"/>
                          <a:ea typeface="等线" panose="02010600030101010101" pitchFamily="2" charset="-122"/>
                        </a:rPr>
                        <a:t>**</a:t>
                      </a:r>
                      <a:endParaRPr lang="zh-CN" altLang="en-US" sz="900" b="1" i="0" u="none" strike="noStrike" dirty="0">
                        <a:solidFill>
                          <a:srgbClr val="FF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1" i="0" u="none" strike="noStrike" dirty="0">
                          <a:solidFill>
                            <a:srgbClr val="FF0000"/>
                          </a:solidFill>
                          <a:effectLst/>
                          <a:highlight>
                            <a:srgbClr val="FFFF00"/>
                          </a:highlight>
                          <a:latin typeface="+mn-lt"/>
                          <a:ea typeface="等线" panose="02010600030101010101" pitchFamily="2" charset="-122"/>
                        </a:rPr>
                        <a:t>-0.662</a:t>
                      </a:r>
                      <a:r>
                        <a:rPr lang="zh-CN" altLang="en-US" sz="900" b="1" i="0" u="none" strike="noStrike" baseline="30000" dirty="0">
                          <a:solidFill>
                            <a:srgbClr val="FF0000"/>
                          </a:solidFill>
                          <a:effectLst/>
                          <a:highlight>
                            <a:srgbClr val="FFFF00"/>
                          </a:highlight>
                          <a:latin typeface="+mn-lt"/>
                          <a:ea typeface="等线" panose="02010600030101010101" pitchFamily="2" charset="-122"/>
                        </a:rPr>
                        <a:t>**</a:t>
                      </a:r>
                      <a:endParaRPr lang="zh-CN" altLang="en-US" sz="900" b="1" i="0" u="none" strike="noStrike" dirty="0">
                        <a:solidFill>
                          <a:srgbClr val="FF0000"/>
                        </a:solidFill>
                        <a:effectLst/>
                        <a:highlight>
                          <a:srgbClr val="FFFF00"/>
                        </a:highligh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-0.680</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-0.356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-0.686</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-0.205</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-0.241</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-0.288</a:t>
                      </a:r>
                      <a:r>
                        <a:rPr lang="zh-CN" altLang="en-US" sz="900" b="0" i="0" u="none" strike="noStrike" baseline="30000">
                          <a:solidFill>
                            <a:srgbClr val="000000"/>
                          </a:solidFill>
                          <a:effectLst/>
                          <a:latin typeface="+mn-lt"/>
                          <a:ea typeface="等线" panose="02010600030101010101" pitchFamily="2" charset="-122"/>
                        </a:rPr>
                        <a:t>**</a:t>
                      </a:r>
                      <a:endParaRPr lang="zh-CN" altLang="en-US" sz="900" b="0" i="0" u="none" strike="noStrike">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mn-lt"/>
                          <a:ea typeface="等线" panose="02010600030101010101" pitchFamily="2" charset="-122"/>
                        </a:rPr>
                        <a:t>-0.044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-0.166</a:t>
                      </a:r>
                      <a:r>
                        <a:rPr lang="zh-CN" altLang="en-US" sz="900" b="0" i="0" u="none" strike="noStrike" baseline="30000" dirty="0">
                          <a:solidFill>
                            <a:srgbClr val="000000"/>
                          </a:solidFill>
                          <a:effectLst/>
                          <a:latin typeface="+mn-lt"/>
                          <a:ea typeface="等线" panose="02010600030101010101" pitchFamily="2" charset="-122"/>
                        </a:rPr>
                        <a:t>*</a:t>
                      </a:r>
                      <a:endParaRPr lang="zh-CN" altLang="en-US" sz="900" b="0" i="0" u="none" strike="noStrike" dirty="0">
                        <a:solidFill>
                          <a:srgbClr val="000000"/>
                        </a:solidFill>
                        <a:effectLst/>
                        <a:latin typeface="+mn-lt"/>
                        <a:ea typeface="等线" panose="02010600030101010101" pitchFamily="2" charset="-122"/>
                      </a:endParaRP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dirty="0">
                          <a:solidFill>
                            <a:srgbClr val="000000"/>
                          </a:solidFill>
                          <a:effectLst/>
                          <a:latin typeface="+mn-lt"/>
                          <a:ea typeface="等线" panose="02010600030101010101" pitchFamily="2" charset="-122"/>
                        </a:rPr>
                        <a:t>1.000 </a:t>
                      </a:r>
                    </a:p>
                  </a:txBody>
                  <a:tcPr marL="5600" marR="5600" marT="560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35820"/>
                  </a:ext>
                </a:extLst>
              </a:tr>
            </a:tbl>
          </a:graphicData>
        </a:graphic>
      </p:graphicFrame>
    </p:spTree>
    <p:extLst>
      <p:ext uri="{BB962C8B-B14F-4D97-AF65-F5344CB8AC3E}">
        <p14:creationId xmlns:p14="http://schemas.microsoft.com/office/powerpoint/2010/main" val="294070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5DA09-096E-CF53-11CA-F6AA7D3A217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ACE01609-802C-5126-BC7C-EAEE3FABC033}"/>
              </a:ext>
            </a:extLst>
          </p:cNvPr>
          <p:cNvGraphicFramePr>
            <a:graphicFrameLocks noGrp="1"/>
          </p:cNvGraphicFramePr>
          <p:nvPr>
            <p:ph idx="1"/>
            <p:extLst>
              <p:ext uri="{D42A27DB-BD31-4B8C-83A1-F6EECF244321}">
                <p14:modId xmlns:p14="http://schemas.microsoft.com/office/powerpoint/2010/main" val="2879822147"/>
              </p:ext>
            </p:extLst>
          </p:nvPr>
        </p:nvGraphicFramePr>
        <p:xfrm>
          <a:off x="1359273" y="1740416"/>
          <a:ext cx="9473454" cy="4605596"/>
        </p:xfrm>
        <a:graphic>
          <a:graphicData uri="http://schemas.openxmlformats.org/drawingml/2006/table">
            <a:tbl>
              <a:tblPr firstRow="1" firstCol="1" bandRow="1"/>
              <a:tblGrid>
                <a:gridCol w="1003935">
                  <a:extLst>
                    <a:ext uri="{9D8B030D-6E8A-4147-A177-3AD203B41FA5}">
                      <a16:colId xmlns:a16="http://schemas.microsoft.com/office/drawing/2014/main" val="2340486446"/>
                    </a:ext>
                  </a:extLst>
                </a:gridCol>
                <a:gridCol w="1003935">
                  <a:extLst>
                    <a:ext uri="{9D8B030D-6E8A-4147-A177-3AD203B41FA5}">
                      <a16:colId xmlns:a16="http://schemas.microsoft.com/office/drawing/2014/main" val="4044532991"/>
                    </a:ext>
                  </a:extLst>
                </a:gridCol>
                <a:gridCol w="1003935">
                  <a:extLst>
                    <a:ext uri="{9D8B030D-6E8A-4147-A177-3AD203B41FA5}">
                      <a16:colId xmlns:a16="http://schemas.microsoft.com/office/drawing/2014/main" val="1868495312"/>
                    </a:ext>
                  </a:extLst>
                </a:gridCol>
                <a:gridCol w="1003935">
                  <a:extLst>
                    <a:ext uri="{9D8B030D-6E8A-4147-A177-3AD203B41FA5}">
                      <a16:colId xmlns:a16="http://schemas.microsoft.com/office/drawing/2014/main" val="4073442544"/>
                    </a:ext>
                  </a:extLst>
                </a:gridCol>
                <a:gridCol w="1003935">
                  <a:extLst>
                    <a:ext uri="{9D8B030D-6E8A-4147-A177-3AD203B41FA5}">
                      <a16:colId xmlns:a16="http://schemas.microsoft.com/office/drawing/2014/main" val="2019099066"/>
                    </a:ext>
                  </a:extLst>
                </a:gridCol>
                <a:gridCol w="1003935">
                  <a:extLst>
                    <a:ext uri="{9D8B030D-6E8A-4147-A177-3AD203B41FA5}">
                      <a16:colId xmlns:a16="http://schemas.microsoft.com/office/drawing/2014/main" val="3406022100"/>
                    </a:ext>
                  </a:extLst>
                </a:gridCol>
                <a:gridCol w="1003935">
                  <a:extLst>
                    <a:ext uri="{9D8B030D-6E8A-4147-A177-3AD203B41FA5}">
                      <a16:colId xmlns:a16="http://schemas.microsoft.com/office/drawing/2014/main" val="3510758099"/>
                    </a:ext>
                  </a:extLst>
                </a:gridCol>
                <a:gridCol w="1003935">
                  <a:extLst>
                    <a:ext uri="{9D8B030D-6E8A-4147-A177-3AD203B41FA5}">
                      <a16:colId xmlns:a16="http://schemas.microsoft.com/office/drawing/2014/main" val="2852911126"/>
                    </a:ext>
                  </a:extLst>
                </a:gridCol>
                <a:gridCol w="1441974">
                  <a:extLst>
                    <a:ext uri="{9D8B030D-6E8A-4147-A177-3AD203B41FA5}">
                      <a16:colId xmlns:a16="http://schemas.microsoft.com/office/drawing/2014/main" val="3553360862"/>
                    </a:ext>
                  </a:extLst>
                </a:gridCol>
              </a:tblGrid>
              <a:tr h="111107">
                <a:tc gridSpan="8">
                  <a:txBody>
                    <a:bodyPr/>
                    <a:lstStyle/>
                    <a:p>
                      <a:pPr algn="ctr" fontAlgn="b">
                        <a:lnSpc>
                          <a:spcPct val="115000"/>
                        </a:lnSpc>
                        <a:spcBef>
                          <a:spcPts val="600"/>
                        </a:spcBef>
                        <a:spcAft>
                          <a:spcPts val="1200"/>
                        </a:spcAft>
                      </a:pPr>
                      <a:r>
                        <a:rPr lang="en-US" sz="1600" b="1" dirty="0">
                          <a:solidFill>
                            <a:srgbClr val="000000"/>
                          </a:solidFill>
                          <a:effectLst/>
                          <a:latin typeface="+mn-lt"/>
                          <a:ea typeface="等线" panose="02010600030101010101" pitchFamily="2" charset="-122"/>
                          <a:cs typeface="Times New Roman" panose="02020603050405020304" pitchFamily="18" charset="0"/>
                        </a:rPr>
                        <a:t>Table 4. Multiple stepwise regression analysis</a:t>
                      </a:r>
                      <a:endParaRPr lang="zh-CN" sz="1600" b="1"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47249541"/>
                  </a:ext>
                </a:extLst>
              </a:tr>
              <a:tr h="203200">
                <a:tc gridSpan="8">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PSP total score as dependent variables and social-psychological characteristics as predictors</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7356176"/>
                  </a:ext>
                </a:extLst>
              </a:tr>
              <a:tr h="203200">
                <a:tc>
                  <a:txBody>
                    <a:bodyPr/>
                    <a:lstStyle/>
                    <a:p>
                      <a:pPr algn="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Model</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Independent variables</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i="1" dirty="0">
                          <a:solidFill>
                            <a:srgbClr val="000000"/>
                          </a:solidFill>
                          <a:effectLst/>
                          <a:latin typeface="+mn-lt"/>
                          <a:ea typeface="等线" panose="02010600030101010101" pitchFamily="2" charset="-122"/>
                          <a:cs typeface="Times New Roman" panose="02020603050405020304" pitchFamily="18" charset="0"/>
                        </a:rPr>
                        <a:t>β</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i="1">
                          <a:solidFill>
                            <a:srgbClr val="000000"/>
                          </a:solidFill>
                          <a:effectLst/>
                          <a:latin typeface="+mn-lt"/>
                          <a:ea typeface="等线" panose="02010600030101010101" pitchFamily="2" charset="-122"/>
                          <a:cs typeface="Times New Roman" panose="02020603050405020304" pitchFamily="18" charset="0"/>
                        </a:rPr>
                        <a:t>t</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i="1">
                          <a:solidFill>
                            <a:srgbClr val="000000"/>
                          </a:solidFill>
                          <a:effectLst/>
                          <a:latin typeface="+mn-lt"/>
                          <a:ea typeface="等线" panose="02010600030101010101" pitchFamily="2" charset="-122"/>
                          <a:cs typeface="Times New Roman" panose="02020603050405020304" pitchFamily="18" charset="0"/>
                        </a:rPr>
                        <a:t>P</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Adjusted R</a:t>
                      </a:r>
                      <a:r>
                        <a:rPr lang="en-US" sz="1600" baseline="30000">
                          <a:solidFill>
                            <a:srgbClr val="000000"/>
                          </a:solidFill>
                          <a:effectLst/>
                          <a:latin typeface="+mn-lt"/>
                          <a:ea typeface="等线" panose="02010600030101010101" pitchFamily="2" charset="-122"/>
                          <a:cs typeface="Times New Roman" panose="02020603050405020304" pitchFamily="18" charset="0"/>
                        </a:rPr>
                        <a:t>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VIF</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510612"/>
                  </a:ext>
                </a:extLst>
              </a:tr>
              <a:tr h="175260">
                <a:tc>
                  <a:txBody>
                    <a:bodyPr/>
                    <a:lstStyle/>
                    <a:p>
                      <a:pPr algn="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1</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NSA-Motivation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−0.697</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−12.737</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0.001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0.482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1.000</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5101214"/>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400">
                          <a:solidFill>
                            <a:srgbClr val="000000"/>
                          </a:solidFill>
                          <a:effectLst/>
                          <a:latin typeface="+mn-lt"/>
                          <a:ea typeface="等线" panose="02010600030101010101" pitchFamily="2" charset="-122"/>
                          <a:cs typeface="Times New Roman" panose="02020603050405020304" pitchFamily="18" charset="0"/>
                        </a:rPr>
                        <a:t> </a:t>
                      </a:r>
                      <a:endParaRPr lang="zh-CN" sz="14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509609647"/>
                  </a:ext>
                </a:extLst>
              </a:tr>
              <a:tr h="175260">
                <a:tc>
                  <a:txBody>
                    <a:bodyPr/>
                    <a:lstStyle/>
                    <a:p>
                      <a:pPr algn="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NSA-Motivation</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−0.478</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−6.252</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0.001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0.523</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2.117</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04887251"/>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NSA-Communication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−0.301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−3.945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0.001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2.117</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63646287"/>
                  </a:ext>
                </a:extLst>
              </a:tr>
              <a:tr h="175260">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30677007"/>
                  </a:ext>
                </a:extLst>
              </a:tr>
              <a:tr h="175260">
                <a:tc>
                  <a:txBody>
                    <a:bodyPr/>
                    <a:lstStyle/>
                    <a:p>
                      <a:pPr algn="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3</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NSA-Motivation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−0.475</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−6.381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&lt; 0.001</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0.548</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2.117</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7731422"/>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NSA-Communication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−0.253</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−3.336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0.005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2.202</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45510078"/>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宋体" panose="02010600030101010101" pitchFamily="2" charset="-122"/>
                          <a:cs typeface="等线" panose="02010600030101010101" pitchFamily="2" charset="-122"/>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PANSS-Positive symptoms</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−0.174</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−3.246</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&lt; </a:t>
                      </a:r>
                      <a:r>
                        <a:rPr lang="en-US" sz="1600" dirty="0">
                          <a:solidFill>
                            <a:srgbClr val="000000"/>
                          </a:solidFill>
                          <a:effectLst/>
                          <a:latin typeface="+mn-lt"/>
                          <a:ea typeface="宋体" panose="02010600030101010101" pitchFamily="2" charset="-122"/>
                          <a:cs typeface="Times New Roman" panose="02020603050405020304" pitchFamily="18" charset="0"/>
                        </a:rPr>
                        <a:t>0.005</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1.093</a:t>
                      </a:r>
                      <a:endParaRPr lang="zh-CN" sz="160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714927279"/>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宋体" panose="02010600030101010101" pitchFamily="2" charset="-122"/>
                          <a:cs typeface="等线" panose="02010600030101010101" pitchFamily="2" charset="-122"/>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200258534"/>
                  </a:ext>
                </a:extLst>
              </a:tr>
              <a:tr h="175260">
                <a:tc>
                  <a:txBody>
                    <a:bodyPr/>
                    <a:lstStyle/>
                    <a:p>
                      <a:pPr algn="r" fontAlgn="b">
                        <a:lnSpc>
                          <a:spcPct val="115000"/>
                        </a:lnSpc>
                        <a:spcBef>
                          <a:spcPts val="600"/>
                        </a:spcBef>
                        <a:spcAft>
                          <a:spcPts val="1200"/>
                        </a:spcAft>
                      </a:pPr>
                      <a:r>
                        <a:rPr lang="en-US" sz="1600" dirty="0">
                          <a:solidFill>
                            <a:srgbClr val="000000"/>
                          </a:solidFill>
                          <a:effectLst/>
                          <a:latin typeface="+mn-lt"/>
                          <a:ea typeface="宋体" panose="02010600030101010101" pitchFamily="2" charset="-122"/>
                          <a:cs typeface="等线" panose="02010600030101010101" pitchFamily="2" charset="-122"/>
                        </a:rPr>
                        <a:t>4</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NSA-Motivation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−0.472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−6.433</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&lt; 0.001</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0.560</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2.118</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20404638"/>
                  </a:ext>
                </a:extLst>
              </a:tr>
              <a:tr h="175260">
                <a:tc>
                  <a:txBody>
                    <a:bodyPr/>
                    <a:lstStyle/>
                    <a:p>
                      <a:pPr>
                        <a:lnSpc>
                          <a:spcPct val="115000"/>
                        </a:lnSpc>
                        <a:spcBef>
                          <a:spcPts val="600"/>
                        </a:spcBef>
                        <a:spcAft>
                          <a:spcPts val="1200"/>
                        </a:spcAft>
                      </a:pPr>
                      <a:r>
                        <a:rPr lang="en-US" sz="1600" dirty="0">
                          <a:solidFill>
                            <a:srgbClr val="000000"/>
                          </a:solidFill>
                          <a:effectLst/>
                          <a:latin typeface="+mn-lt"/>
                          <a:ea typeface="宋体" panose="02010600030101010101" pitchFamily="2" charset="-122"/>
                          <a:cs typeface="等线" panose="02010600030101010101" pitchFamily="2" charset="-122"/>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NSA-Communication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-0.251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−3.351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 </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2.202</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043891246"/>
                  </a:ext>
                </a:extLst>
              </a:tr>
              <a:tr h="175260">
                <a:tc>
                  <a:txBody>
                    <a:bodyPr/>
                    <a:lstStyle/>
                    <a:p>
                      <a:pPr>
                        <a:lnSpc>
                          <a:spcPct val="115000"/>
                        </a:lnSpc>
                        <a:spcBef>
                          <a:spcPts val="600"/>
                        </a:spcBef>
                        <a:spcAft>
                          <a:spcPts val="1200"/>
                        </a:spcAft>
                      </a:pPr>
                      <a:r>
                        <a:rPr lang="en-US" sz="1600" dirty="0">
                          <a:solidFill>
                            <a:srgbClr val="000000"/>
                          </a:solidFill>
                          <a:effectLst/>
                          <a:latin typeface="等线" panose="02010600030101010101" pitchFamily="2" charset="-122"/>
                          <a:ea typeface="宋体" panose="02010600030101010101" pitchFamily="2" charset="-122"/>
                          <a:cs typeface="等线" panose="02010600030101010101" pitchFamily="2" charset="-122"/>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gridSpan="3">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PANSS-Positive symptoms</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−0.134</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−2.426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a:t>
                      </a:r>
                      <a:r>
                        <a:rPr lang="en-US" sz="1600">
                          <a:solidFill>
                            <a:srgbClr val="000000"/>
                          </a:solidFill>
                          <a:effectLst/>
                          <a:latin typeface="+mn-lt"/>
                          <a:ea typeface="宋体" panose="02010600030101010101" pitchFamily="2" charset="-122"/>
                          <a:cs typeface="Times New Roman" panose="02020603050405020304" pitchFamily="18" charset="0"/>
                        </a:rPr>
                        <a:t>0.05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1.202</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6200325"/>
                  </a:ext>
                </a:extLst>
              </a:tr>
              <a:tr h="177165">
                <a:tc>
                  <a:txBody>
                    <a:bodyPr/>
                    <a:lstStyle/>
                    <a:p>
                      <a:pPr>
                        <a:lnSpc>
                          <a:spcPct val="115000"/>
                        </a:lnSpc>
                        <a:spcBef>
                          <a:spcPts val="600"/>
                        </a:spcBef>
                        <a:spcAft>
                          <a:spcPts val="1200"/>
                        </a:spcAft>
                      </a:pPr>
                      <a:r>
                        <a:rPr lang="en-US" sz="14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PANSS-Excitement</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−0.126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−2.365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&lt; </a:t>
                      </a:r>
                      <a:r>
                        <a:rPr lang="en-US" sz="1600">
                          <a:solidFill>
                            <a:srgbClr val="000000"/>
                          </a:solidFill>
                          <a:effectLst/>
                          <a:latin typeface="+mn-lt"/>
                          <a:ea typeface="宋体" panose="02010600030101010101" pitchFamily="2" charset="-122"/>
                          <a:cs typeface="Times New Roman" panose="02020603050405020304" pitchFamily="18" charset="0"/>
                        </a:rPr>
                        <a:t>0.05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1.117</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070187"/>
                  </a:ext>
                </a:extLst>
              </a:tr>
            </a:tbl>
          </a:graphicData>
        </a:graphic>
      </p:graphicFrame>
    </p:spTree>
    <p:extLst>
      <p:ext uri="{BB962C8B-B14F-4D97-AF65-F5344CB8AC3E}">
        <p14:creationId xmlns:p14="http://schemas.microsoft.com/office/powerpoint/2010/main" val="272690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560A9-F7ED-5ACA-1C96-7B60AEB2108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Results</a:t>
            </a:r>
            <a:endParaRPr lang="zh-CN" altLang="en-US" dirty="0">
              <a:latin typeface="Times New Roman" panose="02020603050405020304" pitchFamily="18" charset="0"/>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E2E2953A-232B-25C9-081C-20610A82C54E}"/>
              </a:ext>
            </a:extLst>
          </p:cNvPr>
          <p:cNvGraphicFramePr>
            <a:graphicFrameLocks noGrp="1"/>
          </p:cNvGraphicFramePr>
          <p:nvPr>
            <p:ph idx="1"/>
            <p:extLst>
              <p:ext uri="{D42A27DB-BD31-4B8C-83A1-F6EECF244321}">
                <p14:modId xmlns:p14="http://schemas.microsoft.com/office/powerpoint/2010/main" val="3263368323"/>
              </p:ext>
            </p:extLst>
          </p:nvPr>
        </p:nvGraphicFramePr>
        <p:xfrm>
          <a:off x="838200" y="1726367"/>
          <a:ext cx="4621306" cy="4742696"/>
        </p:xfrm>
        <a:graphic>
          <a:graphicData uri="http://schemas.openxmlformats.org/drawingml/2006/table">
            <a:tbl>
              <a:tblPr firstRow="1" firstCol="1" bandRow="1"/>
              <a:tblGrid>
                <a:gridCol w="2783214">
                  <a:extLst>
                    <a:ext uri="{9D8B030D-6E8A-4147-A177-3AD203B41FA5}">
                      <a16:colId xmlns:a16="http://schemas.microsoft.com/office/drawing/2014/main" val="484530163"/>
                    </a:ext>
                  </a:extLst>
                </a:gridCol>
                <a:gridCol w="846437">
                  <a:extLst>
                    <a:ext uri="{9D8B030D-6E8A-4147-A177-3AD203B41FA5}">
                      <a16:colId xmlns:a16="http://schemas.microsoft.com/office/drawing/2014/main" val="2568354823"/>
                    </a:ext>
                  </a:extLst>
                </a:gridCol>
                <a:gridCol w="991655">
                  <a:extLst>
                    <a:ext uri="{9D8B030D-6E8A-4147-A177-3AD203B41FA5}">
                      <a16:colId xmlns:a16="http://schemas.microsoft.com/office/drawing/2014/main" val="1994929576"/>
                    </a:ext>
                  </a:extLst>
                </a:gridCol>
              </a:tblGrid>
              <a:tr h="726612">
                <a:tc gridSpan="3">
                  <a:txBody>
                    <a:bodyPr/>
                    <a:lstStyle/>
                    <a:p>
                      <a:pPr algn="ctr">
                        <a:lnSpc>
                          <a:spcPct val="115000"/>
                        </a:lnSpc>
                        <a:spcBef>
                          <a:spcPts val="600"/>
                        </a:spcBef>
                        <a:spcAft>
                          <a:spcPts val="1200"/>
                        </a:spcAft>
                      </a:pPr>
                      <a:r>
                        <a:rPr lang="en-US" sz="1600" b="1" dirty="0">
                          <a:solidFill>
                            <a:srgbClr val="000000"/>
                          </a:solidFill>
                          <a:effectLst/>
                          <a:latin typeface="+mn-lt"/>
                          <a:ea typeface="等线" panose="02010600030101010101" pitchFamily="2" charset="-122"/>
                          <a:cs typeface="Times New Roman" panose="02020603050405020304" pitchFamily="18" charset="0"/>
                        </a:rPr>
                        <a:t>Table 5. ANOVA for employment</a:t>
                      </a:r>
                      <a:endParaRPr lang="zh-CN" sz="1600" b="1" dirty="0">
                        <a:effectLst/>
                        <a:latin typeface="+mn-lt"/>
                        <a:ea typeface="宋体" panose="02010600030101010101" pitchFamily="2" charset="-122"/>
                        <a:cs typeface="Times New Roman" panose="02020603050405020304" pitchFamily="18" charset="0"/>
                      </a:endParaRPr>
                    </a:p>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Employed/study group versus unemployed group</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94510338"/>
                  </a:ext>
                </a:extLst>
              </a:tr>
              <a:tr h="245037">
                <a:tc>
                  <a:txBody>
                    <a:bodyPr/>
                    <a:lstStyle/>
                    <a:p>
                      <a:pPr algn="ctr">
                        <a:lnSpc>
                          <a:spcPct val="115000"/>
                        </a:lnSpc>
                        <a:spcBef>
                          <a:spcPts val="600"/>
                        </a:spcBef>
                        <a:spcAft>
                          <a:spcPts val="1200"/>
                        </a:spcAft>
                      </a:pPr>
                      <a:r>
                        <a:rPr lang="en-US" sz="1600">
                          <a:solidFill>
                            <a:srgbClr val="000000"/>
                          </a:solidFill>
                          <a:effectLst/>
                          <a:latin typeface="+mn-lt"/>
                          <a:ea typeface="宋体" panose="02010600030101010101" pitchFamily="2" charset="-122"/>
                          <a:cs typeface="Times New Roman" panose="02020603050405020304" pitchFamily="18" charset="0"/>
                        </a:rPr>
                        <a:t>　</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F</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i="1">
                          <a:solidFill>
                            <a:srgbClr val="000000"/>
                          </a:solidFill>
                          <a:effectLst/>
                          <a:latin typeface="+mn-lt"/>
                          <a:ea typeface="等线" panose="02010600030101010101" pitchFamily="2" charset="-122"/>
                          <a:cs typeface="Times New Roman" panose="02020603050405020304" pitchFamily="18" charset="0"/>
                        </a:rPr>
                        <a:t>p</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759209"/>
                  </a:ext>
                </a:extLst>
              </a:tr>
              <a:tr h="234827">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Sex</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0.150</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0.698</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77200388"/>
                  </a:ext>
                </a:extLst>
              </a:tr>
              <a:tr h="234827">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Age</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0.972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0.325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019849042"/>
                  </a:ext>
                </a:extLst>
              </a:tr>
              <a:tr h="234827">
                <a:tc>
                  <a:txBody>
                    <a:bodyPr/>
                    <a:lstStyle/>
                    <a:p>
                      <a:pP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Years of education</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3.106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0.080</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85286039"/>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Age of psychosis onset</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2.626</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0.108</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68269352"/>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Illness duration</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2.598</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0.109</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959252073"/>
                  </a:ext>
                </a:extLst>
              </a:tr>
              <a:tr h="234827">
                <a:tc>
                  <a:txBody>
                    <a:bodyPr/>
                    <a:lstStyle/>
                    <a:p>
                      <a:pPr>
                        <a:lnSpc>
                          <a:spcPct val="115000"/>
                        </a:lnSpc>
                        <a:spcBef>
                          <a:spcPts val="600"/>
                        </a:spcBef>
                        <a:spcAft>
                          <a:spcPts val="1200"/>
                        </a:spcAft>
                      </a:pPr>
                      <a:r>
                        <a:rPr lang="en-US" sz="1600" b="1">
                          <a:solidFill>
                            <a:srgbClr val="000000"/>
                          </a:solidFill>
                          <a:effectLst/>
                          <a:latin typeface="+mn-lt"/>
                          <a:ea typeface="等线" panose="02010600030101010101" pitchFamily="2" charset="-122"/>
                          <a:cs typeface="Times New Roman" panose="02020603050405020304" pitchFamily="18" charset="0"/>
                        </a:rPr>
                        <a:t>Dose of antipsychotics</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b="1" dirty="0">
                          <a:solidFill>
                            <a:srgbClr val="000000"/>
                          </a:solidFill>
                          <a:effectLst/>
                          <a:latin typeface="+mn-lt"/>
                          <a:ea typeface="等线" panose="02010600030101010101" pitchFamily="2" charset="-122"/>
                          <a:cs typeface="Times New Roman" panose="02020603050405020304" pitchFamily="18" charset="0"/>
                        </a:rPr>
                        <a:t>5.633</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b="1">
                          <a:solidFill>
                            <a:srgbClr val="000000"/>
                          </a:solidFill>
                          <a:effectLst/>
                          <a:latin typeface="+mn-lt"/>
                          <a:ea typeface="等线" panose="02010600030101010101" pitchFamily="2" charset="-122"/>
                          <a:cs typeface="Times New Roman" panose="02020603050405020304" pitchFamily="18" charset="0"/>
                        </a:rPr>
                        <a:t>0.019*</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682802072"/>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NSA-Com</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1.286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0.258</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38408538"/>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NSA-Emo</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3.191</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0.076</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989459797"/>
                  </a:ext>
                </a:extLst>
              </a:tr>
              <a:tr h="234827">
                <a:tc>
                  <a:txBody>
                    <a:bodyPr/>
                    <a:lstStyle/>
                    <a:p>
                      <a:pPr>
                        <a:lnSpc>
                          <a:spcPct val="115000"/>
                        </a:lnSpc>
                        <a:spcBef>
                          <a:spcPts val="600"/>
                        </a:spcBef>
                        <a:spcAft>
                          <a:spcPts val="1200"/>
                        </a:spcAft>
                      </a:pPr>
                      <a:r>
                        <a:rPr lang="en-US" sz="1600" b="1">
                          <a:solidFill>
                            <a:srgbClr val="000000"/>
                          </a:solidFill>
                          <a:effectLst/>
                          <a:latin typeface="+mn-lt"/>
                          <a:ea typeface="等线" panose="02010600030101010101" pitchFamily="2" charset="-122"/>
                          <a:cs typeface="Times New Roman" panose="02020603050405020304" pitchFamily="18" charset="0"/>
                        </a:rPr>
                        <a:t>NSA-Moti</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b="1">
                          <a:solidFill>
                            <a:srgbClr val="000000"/>
                          </a:solidFill>
                          <a:effectLst/>
                          <a:latin typeface="+mn-lt"/>
                          <a:ea typeface="等线" panose="02010600030101010101" pitchFamily="2" charset="-122"/>
                          <a:cs typeface="Times New Roman" panose="02020603050405020304" pitchFamily="18" charset="0"/>
                        </a:rPr>
                        <a:t>10.533</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b="1">
                          <a:solidFill>
                            <a:srgbClr val="000000"/>
                          </a:solidFill>
                          <a:effectLst/>
                          <a:latin typeface="+mn-lt"/>
                          <a:ea typeface="等线" panose="02010600030101010101" pitchFamily="2" charset="-122"/>
                          <a:cs typeface="Times New Roman" panose="02020603050405020304" pitchFamily="18" charset="0"/>
                        </a:rPr>
                        <a:t>0.001**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883464031"/>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PANSS-PS</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0.498</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0.481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569728885"/>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PANSS-Exc</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0.182</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0.670</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4294294272"/>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PANSS-Cog</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2.643</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0.106</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1970228586"/>
                  </a:ext>
                </a:extLst>
              </a:tr>
              <a:tr h="23482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CDSS total</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0.025</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0.874</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023014424"/>
                  </a:ext>
                </a:extLst>
              </a:tr>
              <a:tr h="245037">
                <a:tc>
                  <a:txBody>
                    <a:bodyPr/>
                    <a:lstStyle/>
                    <a:p>
                      <a:pP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RSESE</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mn-lt"/>
                          <a:ea typeface="等线" panose="02010600030101010101" pitchFamily="2" charset="-122"/>
                          <a:cs typeface="Times New Roman" panose="02020603050405020304" pitchFamily="18" charset="0"/>
                        </a:rPr>
                        <a:t>0.001</a:t>
                      </a:r>
                      <a:endParaRPr lang="zh-CN" sz="160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dirty="0">
                          <a:solidFill>
                            <a:srgbClr val="000000"/>
                          </a:solidFill>
                          <a:effectLst/>
                          <a:latin typeface="+mn-lt"/>
                          <a:ea typeface="等线" panose="02010600030101010101" pitchFamily="2" charset="-122"/>
                          <a:cs typeface="Times New Roman" panose="02020603050405020304" pitchFamily="18" charset="0"/>
                        </a:rPr>
                        <a:t>0.985</a:t>
                      </a:r>
                      <a:endParaRPr lang="zh-CN" sz="1600"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1465315"/>
                  </a:ext>
                </a:extLst>
              </a:tr>
            </a:tbl>
          </a:graphicData>
        </a:graphic>
      </p:graphicFrame>
      <p:graphicFrame>
        <p:nvGraphicFramePr>
          <p:cNvPr id="5" name="表格 4">
            <a:extLst>
              <a:ext uri="{FF2B5EF4-FFF2-40B4-BE49-F238E27FC236}">
                <a16:creationId xmlns:a16="http://schemas.microsoft.com/office/drawing/2014/main" id="{4F0F8782-AECC-F591-A515-366FEB938420}"/>
              </a:ext>
            </a:extLst>
          </p:cNvPr>
          <p:cNvGraphicFramePr>
            <a:graphicFrameLocks noGrp="1"/>
          </p:cNvGraphicFramePr>
          <p:nvPr>
            <p:extLst>
              <p:ext uri="{D42A27DB-BD31-4B8C-83A1-F6EECF244321}">
                <p14:modId xmlns:p14="http://schemas.microsoft.com/office/powerpoint/2010/main" val="2701022497"/>
              </p:ext>
            </p:extLst>
          </p:nvPr>
        </p:nvGraphicFramePr>
        <p:xfrm>
          <a:off x="5593977" y="1726367"/>
          <a:ext cx="6360460" cy="1857185"/>
        </p:xfrm>
        <a:graphic>
          <a:graphicData uri="http://schemas.openxmlformats.org/drawingml/2006/table">
            <a:tbl>
              <a:tblPr firstRow="1" firstCol="1" bandRow="1"/>
              <a:tblGrid>
                <a:gridCol w="1316413">
                  <a:extLst>
                    <a:ext uri="{9D8B030D-6E8A-4147-A177-3AD203B41FA5}">
                      <a16:colId xmlns:a16="http://schemas.microsoft.com/office/drawing/2014/main" val="265849435"/>
                    </a:ext>
                  </a:extLst>
                </a:gridCol>
                <a:gridCol w="1121390">
                  <a:extLst>
                    <a:ext uri="{9D8B030D-6E8A-4147-A177-3AD203B41FA5}">
                      <a16:colId xmlns:a16="http://schemas.microsoft.com/office/drawing/2014/main" val="1666402279"/>
                    </a:ext>
                  </a:extLst>
                </a:gridCol>
                <a:gridCol w="763148">
                  <a:extLst>
                    <a:ext uri="{9D8B030D-6E8A-4147-A177-3AD203B41FA5}">
                      <a16:colId xmlns:a16="http://schemas.microsoft.com/office/drawing/2014/main" val="4052134978"/>
                    </a:ext>
                  </a:extLst>
                </a:gridCol>
                <a:gridCol w="607168">
                  <a:extLst>
                    <a:ext uri="{9D8B030D-6E8A-4147-A177-3AD203B41FA5}">
                      <a16:colId xmlns:a16="http://schemas.microsoft.com/office/drawing/2014/main" val="3982706758"/>
                    </a:ext>
                  </a:extLst>
                </a:gridCol>
                <a:gridCol w="350076">
                  <a:extLst>
                    <a:ext uri="{9D8B030D-6E8A-4147-A177-3AD203B41FA5}">
                      <a16:colId xmlns:a16="http://schemas.microsoft.com/office/drawing/2014/main" val="674745545"/>
                    </a:ext>
                  </a:extLst>
                </a:gridCol>
                <a:gridCol w="619550">
                  <a:extLst>
                    <a:ext uri="{9D8B030D-6E8A-4147-A177-3AD203B41FA5}">
                      <a16:colId xmlns:a16="http://schemas.microsoft.com/office/drawing/2014/main" val="1792552430"/>
                    </a:ext>
                  </a:extLst>
                </a:gridCol>
                <a:gridCol w="1582715">
                  <a:extLst>
                    <a:ext uri="{9D8B030D-6E8A-4147-A177-3AD203B41FA5}">
                      <a16:colId xmlns:a16="http://schemas.microsoft.com/office/drawing/2014/main" val="1819229616"/>
                    </a:ext>
                  </a:extLst>
                </a:gridCol>
              </a:tblGrid>
              <a:tr h="175260">
                <a:tc gridSpan="7">
                  <a:txBody>
                    <a:bodyPr/>
                    <a:lstStyle/>
                    <a:p>
                      <a:pPr algn="ctr">
                        <a:lnSpc>
                          <a:spcPct val="115000"/>
                        </a:lnSpc>
                        <a:spcBef>
                          <a:spcPts val="600"/>
                        </a:spcBef>
                        <a:spcAft>
                          <a:spcPts val="1200"/>
                        </a:spcAft>
                      </a:pPr>
                      <a:r>
                        <a:rPr lang="en-US" sz="1600" b="1" dirty="0">
                          <a:solidFill>
                            <a:srgbClr val="000000"/>
                          </a:solidFill>
                          <a:effectLst/>
                          <a:latin typeface="+mn-lt"/>
                          <a:ea typeface="等线" panose="02010600030101010101" pitchFamily="2" charset="-122"/>
                          <a:cs typeface="Times New Roman" panose="02020603050405020304" pitchFamily="18" charset="0"/>
                        </a:rPr>
                        <a:t>Table 6. Logistic regression analysis predicting employment status</a:t>
                      </a:r>
                      <a:endParaRPr lang="zh-CN" sz="2400" b="1" dirty="0">
                        <a:effectLst/>
                        <a:latin typeface="+mn-lt"/>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18682981"/>
                  </a:ext>
                </a:extLst>
              </a:tr>
              <a:tr h="175260">
                <a:tc gridSpan="7">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Employed/study group vs. unemployed group</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6022784"/>
                  </a:ext>
                </a:extLst>
              </a:tr>
              <a:tr h="182880">
                <a:tc>
                  <a:txBody>
                    <a:bodyPr/>
                    <a:lstStyle/>
                    <a:p>
                      <a:pPr algn="ctr">
                        <a:lnSpc>
                          <a:spcPct val="115000"/>
                        </a:lnSpc>
                        <a:spcBef>
                          <a:spcPts val="600"/>
                        </a:spcBef>
                        <a:spcAft>
                          <a:spcPts val="1200"/>
                        </a:spcAft>
                      </a:pPr>
                      <a:r>
                        <a:rPr lang="en-US" sz="160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　</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SE</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Wald</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df</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i="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OR (95% CI)</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674620"/>
                  </a:ext>
                </a:extLst>
              </a:tr>
              <a:tr h="175260">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NSA-Motivation</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−0.078</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0.025</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9.974</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0.002**</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0.925 (0.881, 0.971)</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63501109"/>
                  </a:ext>
                </a:extLst>
              </a:tr>
              <a:tr h="182880">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Dose of antipsychotics</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−0.032</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0.019</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2.846</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1200"/>
                        </a:spcAft>
                      </a:pPr>
                      <a:r>
                        <a:rPr lang="en-US" sz="16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0.092</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200"/>
                        </a:spcBef>
                        <a:spcAft>
                          <a:spcPts val="1000"/>
                        </a:spcAft>
                        <a:tabLst>
                          <a:tab pos="266700" algn="l"/>
                        </a:tabLst>
                      </a:pPr>
                      <a:r>
                        <a:rPr lang="en-US" sz="1600" b="0" dirty="0">
                          <a:solidFill>
                            <a:srgbClr val="000000"/>
                          </a:solidFill>
                          <a:effectLst/>
                          <a:latin typeface="Cambria" panose="02040503050406030204" pitchFamily="18" charset="0"/>
                          <a:ea typeface="等线" panose="02010600030101010101" pitchFamily="2" charset="-122"/>
                        </a:rPr>
                        <a:t>0.969 (0.934, 1.005)</a:t>
                      </a:r>
                      <a:endParaRPr lang="zh-CN" sz="2000" b="1" dirty="0">
                        <a:effectLst/>
                        <a:latin typeface="Cambria" panose="02040503050406030204" pitchFamily="18" charset="0"/>
                        <a:ea typeface="Cambria" panose="020405030504060302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18925"/>
                  </a:ext>
                </a:extLst>
              </a:tr>
            </a:tbl>
          </a:graphicData>
        </a:graphic>
      </p:graphicFrame>
    </p:spTree>
    <p:extLst>
      <p:ext uri="{BB962C8B-B14F-4D97-AF65-F5344CB8AC3E}">
        <p14:creationId xmlns:p14="http://schemas.microsoft.com/office/powerpoint/2010/main" val="199924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66DD7-1A18-0CD7-F8EF-F817C910E3E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344BCA-CB4C-9752-65FC-820FA2B20F93}"/>
              </a:ext>
            </a:extLst>
          </p:cNvPr>
          <p:cNvSpPr>
            <a:spLocks noGrp="1"/>
          </p:cNvSpPr>
          <p:nvPr>
            <p:ph idx="1"/>
          </p:nvPr>
        </p:nvSpPr>
        <p:spPr>
          <a:xfrm>
            <a:off x="838200" y="1492624"/>
            <a:ext cx="10515600" cy="4684339"/>
          </a:xfrm>
        </p:spPr>
        <p:txBody>
          <a:bodyPr>
            <a:normAutofit/>
          </a:bodyPr>
          <a:lstStyle/>
          <a:p>
            <a:r>
              <a:rPr lang="en-US" altLang="zh-CN" dirty="0"/>
              <a:t>This study is the first to examine the role of a wide range of demographic and clinical characteristics in the relationship between dimensional negative symptoms and social functioning in Chinese patients with schizophrenia. </a:t>
            </a:r>
          </a:p>
          <a:p>
            <a:r>
              <a:rPr lang="en-US" altLang="zh-CN" dirty="0"/>
              <a:t>We found that the three dimensions of negative symptoms (i.e., emotion, motivation, and communication) were correlated with social functioning.</a:t>
            </a:r>
          </a:p>
          <a:p>
            <a:r>
              <a:rPr lang="en-US" altLang="zh-CN" dirty="0"/>
              <a:t> Furthermore, motivation was the most significant predictor of social functioning, whereas communication showed an additional contribution. For vocational status, deficits in motivation were a significant predictor of unemployment.</a:t>
            </a:r>
            <a:endParaRPr lang="zh-CN" altLang="en-US" dirty="0"/>
          </a:p>
        </p:txBody>
      </p:sp>
    </p:spTree>
    <p:extLst>
      <p:ext uri="{BB962C8B-B14F-4D97-AF65-F5344CB8AC3E}">
        <p14:creationId xmlns:p14="http://schemas.microsoft.com/office/powerpoint/2010/main" val="25902841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1507</Words>
  <Application>Microsoft Office PowerPoint</Application>
  <PresentationFormat>宽屏</PresentationFormat>
  <Paragraphs>565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vt:lpstr>
      <vt:lpstr>Times New Roman</vt:lpstr>
      <vt:lpstr>Office 主题​​</vt:lpstr>
      <vt:lpstr>Negative Symptom Dimensions and Social Functioning in Patients with Schizophrenia </vt:lpstr>
      <vt:lpstr>Background</vt:lpstr>
      <vt:lpstr>Methods and innovation</vt:lpstr>
      <vt:lpstr>Statistical analysis</vt:lpstr>
      <vt:lpstr>Results</vt:lpstr>
      <vt:lpstr>Results</vt:lpstr>
      <vt:lpstr>Results</vt:lpstr>
      <vt:lpstr>Results</vt:lpstr>
      <vt:lpstr>Summary</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Symptom Dimensions and Social Functioning in Patients with Schizophrenia</dc:title>
  <dc:creator>Tianqi Gao</dc:creator>
  <cp:lastModifiedBy>Tianqi Gao</cp:lastModifiedBy>
  <cp:revision>20</cp:revision>
  <dcterms:created xsi:type="dcterms:W3CDTF">2022-10-07T11:14:05Z</dcterms:created>
  <dcterms:modified xsi:type="dcterms:W3CDTF">2022-10-08T15:10:13Z</dcterms:modified>
</cp:coreProperties>
</file>