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0" r:id="rId4"/>
    <p:sldId id="258" r:id="rId5"/>
    <p:sldId id="265" r:id="rId6"/>
    <p:sldId id="261" r:id="rId7"/>
    <p:sldId id="262" r:id="rId8"/>
    <p:sldId id="263" r:id="rId9"/>
    <p:sldId id="264" r:id="rId10"/>
    <p:sldId id="259"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034E78-7F5D-4C2E-B375-FC64B27BC917}" styleName="어두운 스타일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보통 스타일 4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보통 스타일 4 - 강조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75"/>
  </p:normalViewPr>
  <p:slideViewPr>
    <p:cSldViewPr snapToGrid="0">
      <p:cViewPr varScale="1">
        <p:scale>
          <a:sx n="110" d="100"/>
          <a:sy n="110" d="100"/>
        </p:scale>
        <p:origin x="4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ofPieChart>
        <c:ofPieType val="pie"/>
        <c:varyColors val="1"/>
        <c:ser>
          <c:idx val="0"/>
          <c:order val="0"/>
          <c:tx>
            <c:strRef>
              <c:f>Sheet1!$B$1</c:f>
              <c:strCache>
                <c:ptCount val="1"/>
                <c:pt idx="0">
                  <c:v>n</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FF1-FC47-9516-F379F94FD8C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FF1-FC47-9516-F379F94FD8C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FF1-FC47-9516-F379F94FD8C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FF1-FC47-9516-F379F94FD8C8}"/>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0FF1-FC47-9516-F379F94FD8C8}"/>
              </c:ext>
            </c:extLst>
          </c:dPt>
          <c:dLbls>
            <c:dLbl>
              <c:idx val="0"/>
              <c:tx>
                <c:rich>
                  <a:bodyPr/>
                  <a:lstStyle/>
                  <a:p>
                    <a:r>
                      <a:rPr lang="en-US" altLang="ko-KR"/>
                      <a:t>81.6%</a:t>
                    </a:r>
                  </a:p>
                </c:rich>
              </c:tx>
              <c:dLblPos val="ctr"/>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0FF1-FC47-9516-F379F94FD8C8}"/>
                </c:ext>
              </c:extLst>
            </c:dLbl>
            <c:dLbl>
              <c:idx val="1"/>
              <c:tx>
                <c:rich>
                  <a:bodyPr/>
                  <a:lstStyle/>
                  <a:p>
                    <a:r>
                      <a:rPr lang="en-US" altLang="ko-KR"/>
                      <a:t>35.2%</a:t>
                    </a:r>
                  </a:p>
                </c:rich>
              </c:tx>
              <c:dLblPos val="ctr"/>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0FF1-FC47-9516-F379F94FD8C8}"/>
                </c:ext>
              </c:extLst>
            </c:dLbl>
            <c:dLbl>
              <c:idx val="2"/>
              <c:tx>
                <c:rich>
                  <a:bodyPr/>
                  <a:lstStyle/>
                  <a:p>
                    <a:r>
                      <a:rPr lang="en-US" altLang="ko-KR"/>
                      <a:t>24.8%</a:t>
                    </a:r>
                  </a:p>
                </c:rich>
              </c:tx>
              <c:dLblPos val="ctr"/>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5-0FF1-FC47-9516-F379F94FD8C8}"/>
                </c:ext>
              </c:extLst>
            </c:dLbl>
            <c:dLbl>
              <c:idx val="3"/>
              <c:tx>
                <c:rich>
                  <a:bodyPr/>
                  <a:lstStyle/>
                  <a:p>
                    <a:r>
                      <a:rPr lang="en-US" altLang="ko-KR"/>
                      <a:t>40.0%</a:t>
                    </a:r>
                  </a:p>
                </c:rich>
              </c:tx>
              <c:dLblPos val="ctr"/>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7-0FF1-FC47-9516-F379F94FD8C8}"/>
                </c:ext>
              </c:extLst>
            </c:dLbl>
            <c:dLbl>
              <c:idx val="4"/>
              <c:tx>
                <c:rich>
                  <a:bodyPr/>
                  <a:lstStyle/>
                  <a:p>
                    <a:r>
                      <a:rPr lang="en-US" altLang="ko-KR"/>
                      <a:t>18.4%</a:t>
                    </a:r>
                  </a:p>
                </c:rich>
              </c:tx>
              <c:dLblPos val="ctr"/>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9-0FF1-FC47-9516-F379F94FD8C8}"/>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Times New Roman" panose="02020603050405020304" pitchFamily="18" charset="0"/>
                    <a:ea typeface="+mn-ea"/>
                    <a:cs typeface="Times New Roman" panose="02020603050405020304" pitchFamily="18" charset="0"/>
                  </a:defRPr>
                </a:pPr>
                <a:endParaRPr lang="ko-Kore-KR"/>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Total ASD with tics group</c:v>
                </c:pt>
                <c:pt idx="1">
                  <c:v>Motor tic only</c:v>
                </c:pt>
                <c:pt idx="2">
                  <c:v>Vocal tic only</c:v>
                </c:pt>
                <c:pt idx="3">
                  <c:v>Both motor and vocal tic</c:v>
                </c:pt>
              </c:strCache>
            </c:strRef>
          </c:cat>
          <c:val>
            <c:numRef>
              <c:f>Sheet1!$B$2:$B$5</c:f>
              <c:numCache>
                <c:formatCode>General</c:formatCode>
                <c:ptCount val="4"/>
                <c:pt idx="0">
                  <c:v>400</c:v>
                </c:pt>
                <c:pt idx="1">
                  <c:v>35.200000000000003</c:v>
                </c:pt>
                <c:pt idx="2">
                  <c:v>24.8</c:v>
                </c:pt>
                <c:pt idx="3">
                  <c:v>40</c:v>
                </c:pt>
              </c:numCache>
            </c:numRef>
          </c:val>
          <c:extLst>
            <c:ext xmlns:c16="http://schemas.microsoft.com/office/drawing/2014/chart" uri="{C3380CC4-5D6E-409C-BE32-E72D297353CC}">
              <c16:uniqueId val="{0000000A-0FF1-FC47-9516-F379F94FD8C8}"/>
            </c:ext>
          </c:extLst>
        </c:ser>
        <c:dLbls>
          <c:dLblPos val="ctr"/>
          <c:showLegendKey val="0"/>
          <c:showVal val="0"/>
          <c:showCatName val="0"/>
          <c:showSerName val="0"/>
          <c:showPercent val="1"/>
          <c:showBubbleSize val="0"/>
          <c:showLeaderLines val="1"/>
        </c:dLbls>
        <c:gapWidth val="100"/>
        <c:splitType val="pos"/>
        <c:splitPos val="3"/>
        <c:secondPieSize val="75"/>
        <c:serLines>
          <c:spPr>
            <a:ln w="9525">
              <a:solidFill>
                <a:schemeClr val="dk1">
                  <a:lumMod val="50000"/>
                  <a:lumOff val="50000"/>
                </a:schemeClr>
              </a:solidFill>
              <a:round/>
            </a:ln>
            <a:effectLst/>
          </c:spPr>
        </c:serLines>
      </c:ofPieChart>
      <c:spPr>
        <a:noFill/>
        <a:ln>
          <a:noFill/>
        </a:ln>
        <a:effectLst/>
      </c:spPr>
    </c:plotArea>
    <c:legend>
      <c:legendPos val="r"/>
      <c:legendEntry>
        <c:idx val="0"/>
        <c:txPr>
          <a:bodyPr rot="0" spcFirstLastPara="1" vertOverflow="ellipsis" vert="horz" wrap="square" anchor="ctr" anchorCtr="1"/>
          <a:lstStyle/>
          <a:p>
            <a:pPr>
              <a:defRPr sz="800" b="0" i="0" u="none" strike="noStrike" kern="1200" baseline="0">
                <a:solidFill>
                  <a:schemeClr val="dk1">
                    <a:lumMod val="75000"/>
                    <a:lumOff val="25000"/>
                  </a:schemeClr>
                </a:solidFill>
                <a:latin typeface="Times New Roman" panose="02020603050405020304" pitchFamily="18" charset="0"/>
                <a:ea typeface="+mn-ea"/>
                <a:cs typeface="Times New Roman" panose="02020603050405020304" pitchFamily="18" charset="0"/>
              </a:defRPr>
            </a:pPr>
            <a:endParaRPr lang="ko-Kore-KR"/>
          </a:p>
        </c:txPr>
      </c:legendEntry>
      <c:legendEntry>
        <c:idx val="1"/>
        <c:txPr>
          <a:bodyPr rot="0" spcFirstLastPara="1" vertOverflow="ellipsis" vert="horz" wrap="square" anchor="ctr" anchorCtr="1"/>
          <a:lstStyle/>
          <a:p>
            <a:pPr>
              <a:defRPr sz="800" b="0" i="0" u="none" strike="noStrike" kern="1200" baseline="0">
                <a:solidFill>
                  <a:schemeClr val="dk1">
                    <a:lumMod val="75000"/>
                    <a:lumOff val="25000"/>
                  </a:schemeClr>
                </a:solidFill>
                <a:latin typeface="Times New Roman" panose="02020603050405020304" pitchFamily="18" charset="0"/>
                <a:ea typeface="+mn-ea"/>
                <a:cs typeface="Times New Roman" panose="02020603050405020304" pitchFamily="18" charset="0"/>
              </a:defRPr>
            </a:pPr>
            <a:endParaRPr lang="ko-Kore-KR"/>
          </a:p>
        </c:txPr>
      </c:legendEntry>
      <c:legendEntry>
        <c:idx val="2"/>
        <c:txPr>
          <a:bodyPr rot="0" spcFirstLastPara="1" vertOverflow="ellipsis" vert="horz" wrap="square" anchor="ctr" anchorCtr="1"/>
          <a:lstStyle/>
          <a:p>
            <a:pPr>
              <a:defRPr sz="800" b="0" i="0" u="none" strike="noStrike" kern="1200" baseline="0">
                <a:solidFill>
                  <a:schemeClr val="dk1">
                    <a:lumMod val="75000"/>
                    <a:lumOff val="25000"/>
                  </a:schemeClr>
                </a:solidFill>
                <a:latin typeface="Times New Roman" panose="02020603050405020304" pitchFamily="18" charset="0"/>
                <a:ea typeface="+mn-ea"/>
                <a:cs typeface="Times New Roman" panose="02020603050405020304" pitchFamily="18" charset="0"/>
              </a:defRPr>
            </a:pPr>
            <a:endParaRPr lang="ko-Kore-KR"/>
          </a:p>
        </c:txPr>
      </c:legendEntry>
      <c:legendEntry>
        <c:idx val="3"/>
        <c:txPr>
          <a:bodyPr rot="0" spcFirstLastPara="1" vertOverflow="ellipsis" vert="horz" wrap="square" anchor="ctr" anchorCtr="1"/>
          <a:lstStyle/>
          <a:p>
            <a:pPr>
              <a:defRPr sz="800" b="0" i="0" u="none" strike="noStrike" kern="1200" baseline="0">
                <a:solidFill>
                  <a:schemeClr val="dk1">
                    <a:lumMod val="75000"/>
                    <a:lumOff val="25000"/>
                  </a:schemeClr>
                </a:solidFill>
                <a:latin typeface="Times New Roman" panose="02020603050405020304" pitchFamily="18" charset="0"/>
                <a:ea typeface="+mn-ea"/>
                <a:cs typeface="Times New Roman" panose="02020603050405020304" pitchFamily="18" charset="0"/>
              </a:defRPr>
            </a:pPr>
            <a:endParaRPr lang="ko-Kore-KR"/>
          </a:p>
        </c:txPr>
      </c:legendEntry>
      <c:layout>
        <c:manualLayout>
          <c:xMode val="edge"/>
          <c:yMode val="edge"/>
          <c:x val="0.74137011519393414"/>
          <c:y val="1.1879765029371176E-3"/>
          <c:w val="0.24705581073199184"/>
          <c:h val="0.2357192850893637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800" b="0" i="0" u="none" strike="noStrike" kern="1200" baseline="0">
              <a:solidFill>
                <a:schemeClr val="dk1">
                  <a:lumMod val="75000"/>
                  <a:lumOff val="25000"/>
                </a:schemeClr>
              </a:solidFill>
              <a:latin typeface="+mn-lt"/>
              <a:ea typeface="+mn-ea"/>
              <a:cs typeface="+mn-cs"/>
            </a:defRPr>
          </a:pPr>
          <a:endParaRPr lang="ko-Kore-KR"/>
        </a:p>
      </c:txPr>
    </c:legend>
    <c:plotVisOnly val="1"/>
    <c:dispBlanksAs val="gap"/>
    <c:showDLblsOverMax val="0"/>
  </c:chart>
  <c:spPr>
    <a:gradFill rotWithShape="1">
      <a:gsLst>
        <a:gs pos="0">
          <a:schemeClr val="lt1"/>
        </a:gs>
        <a:gs pos="39000">
          <a:schemeClr val="lt1"/>
        </a:gs>
        <a:gs pos="100000">
          <a:schemeClr val="lt1">
            <a:lumMod val="75000"/>
          </a:schemeClr>
        </a:gs>
      </a:gsLst>
      <a:path path="circle">
        <a:fillToRect l="50000" t="-80000" r="50000" b="180000"/>
      </a:path>
    </a:gradFill>
    <a:ln w="9525">
      <a:solidFill>
        <a:schemeClr val="dk1">
          <a:lumMod val="25000"/>
          <a:lumOff val="75000"/>
        </a:schemeClr>
      </a:solidFill>
      <a:round/>
    </a:ln>
    <a:effectLst/>
  </c:spPr>
  <c:txPr>
    <a:bodyPr/>
    <a:lstStyle/>
    <a:p>
      <a:pPr>
        <a:defRPr/>
      </a:pPr>
      <a:endParaRPr lang="ko-Kore-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rotWithShape="1">
        <a:gsLst>
          <a:gs pos="0">
            <a:schemeClr val="lt1"/>
          </a:gs>
          <a:gs pos="39000">
            <a:schemeClr val="lt1"/>
          </a:gs>
          <a:gs pos="100000">
            <a:schemeClr val="lt1">
              <a:lumMod val="75000"/>
            </a:schemeClr>
          </a:gs>
        </a:gsLst>
        <a:path path="circle">
          <a:fillToRect l="50000" t="-80000" r="50000" b="180000"/>
        </a:path>
      </a:gradFill>
      <a:ln w="9525">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gradFill rotWithShape="1">
          <a:gsLst>
            <a:gs pos="0">
              <a:schemeClr val="lt1">
                <a:lumMod val="75000"/>
                <a:alpha val="36000"/>
              </a:schemeClr>
            </a:gs>
            <a:gs pos="100000">
              <a:schemeClr val="dk1">
                <a:lumMod val="95000"/>
                <a:lumOff val="5000"/>
                <a:alpha val="42000"/>
              </a:schemeClr>
            </a:gs>
          </a:gsLst>
          <a:lin ang="5400000" scaled="0"/>
        </a:gradFill>
        <a:round/>
      </a:ln>
    </cs:spPr>
  </cs:gridlineMajor>
  <cs:gridlineMinor>
    <cs:lnRef idx="0"/>
    <cs:fillRef idx="0"/>
    <cs:effectRef idx="0"/>
    <cs:fontRef idx="minor">
      <a:schemeClr val="dk1"/>
    </cs:fontRef>
    <cs:spPr>
      <a:ln>
        <a:gradFill rotWithShape="1">
          <a:gsLst>
            <a:gs pos="0">
              <a:schemeClr val="lt1">
                <a:lumMod val="75000"/>
                <a:alpha val="36000"/>
              </a:schemeClr>
            </a:gs>
            <a:gs pos="100000">
              <a:schemeClr val="dk1">
                <a:lumMod val="95000"/>
                <a:lumOff val="5000"/>
                <a:alpha val="42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E80C67DE-FA71-1148-B744-6B66E4C2B548}" type="datetimeFigureOut">
              <a:rPr kumimoji="1" lang="ko-Kore-KR" altLang="en-US" smtClean="0"/>
              <a:t>2022. 10. 22.</a:t>
            </a:fld>
            <a:endParaRPr kumimoji="1" lang="ko-Kore-KR" altLang="en-US"/>
          </a:p>
        </p:txBody>
      </p:sp>
      <p:sp>
        <p:nvSpPr>
          <p:cNvPr id="5" name="Footer Placeholder 4"/>
          <p:cNvSpPr>
            <a:spLocks noGrp="1"/>
          </p:cNvSpPr>
          <p:nvPr>
            <p:ph type="ftr" sz="quarter" idx="11"/>
          </p:nvPr>
        </p:nvSpPr>
        <p:spPr/>
        <p:txBody>
          <a:bodyPr/>
          <a:lstStyle/>
          <a:p>
            <a:endParaRPr kumimoji="1" lang="ko-Kore-KR" altLang="en-US"/>
          </a:p>
        </p:txBody>
      </p:sp>
      <p:sp>
        <p:nvSpPr>
          <p:cNvPr id="6" name="Slide Number Placeholder 5"/>
          <p:cNvSpPr>
            <a:spLocks noGrp="1"/>
          </p:cNvSpPr>
          <p:nvPr>
            <p:ph type="sldNum" sz="quarter" idx="12"/>
          </p:nvPr>
        </p:nvSpPr>
        <p:spPr/>
        <p:txBody>
          <a:bodyPr/>
          <a:lstStyle/>
          <a:p>
            <a:fld id="{5DC39878-0110-D245-B296-5377CDF8173A}" type="slidenum">
              <a:rPr kumimoji="1" lang="ko-Kore-KR" altLang="en-US" smtClean="0"/>
              <a:t>‹#›</a:t>
            </a:fld>
            <a:endParaRPr kumimoji="1" lang="ko-Kore-KR" altLang="en-US"/>
          </a:p>
        </p:txBody>
      </p:sp>
    </p:spTree>
    <p:extLst>
      <p:ext uri="{BB962C8B-B14F-4D97-AF65-F5344CB8AC3E}">
        <p14:creationId xmlns:p14="http://schemas.microsoft.com/office/powerpoint/2010/main" val="2430814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E80C67DE-FA71-1148-B744-6B66E4C2B548}" type="datetimeFigureOut">
              <a:rPr kumimoji="1" lang="ko-Kore-KR" altLang="en-US" smtClean="0"/>
              <a:t>2022. 10. 22.</a:t>
            </a:fld>
            <a:endParaRPr kumimoji="1" lang="ko-Kore-KR" altLang="en-US"/>
          </a:p>
        </p:txBody>
      </p:sp>
      <p:sp>
        <p:nvSpPr>
          <p:cNvPr id="5" name="Footer Placeholder 4"/>
          <p:cNvSpPr>
            <a:spLocks noGrp="1"/>
          </p:cNvSpPr>
          <p:nvPr>
            <p:ph type="ftr" sz="quarter" idx="11"/>
          </p:nvPr>
        </p:nvSpPr>
        <p:spPr/>
        <p:txBody>
          <a:bodyPr/>
          <a:lstStyle/>
          <a:p>
            <a:endParaRPr kumimoji="1" lang="ko-Kore-KR" altLang="en-US"/>
          </a:p>
        </p:txBody>
      </p:sp>
      <p:sp>
        <p:nvSpPr>
          <p:cNvPr id="6" name="Slide Number Placeholder 5"/>
          <p:cNvSpPr>
            <a:spLocks noGrp="1"/>
          </p:cNvSpPr>
          <p:nvPr>
            <p:ph type="sldNum" sz="quarter" idx="12"/>
          </p:nvPr>
        </p:nvSpPr>
        <p:spPr/>
        <p:txBody>
          <a:bodyPr/>
          <a:lstStyle/>
          <a:p>
            <a:fld id="{5DC39878-0110-D245-B296-5377CDF8173A}" type="slidenum">
              <a:rPr kumimoji="1" lang="ko-Kore-KR" altLang="en-US" smtClean="0"/>
              <a:t>‹#›</a:t>
            </a:fld>
            <a:endParaRPr kumimoji="1" lang="ko-Kore-KR" altLang="en-US"/>
          </a:p>
        </p:txBody>
      </p:sp>
    </p:spTree>
    <p:extLst>
      <p:ext uri="{BB962C8B-B14F-4D97-AF65-F5344CB8AC3E}">
        <p14:creationId xmlns:p14="http://schemas.microsoft.com/office/powerpoint/2010/main" val="3310737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E80C67DE-FA71-1148-B744-6B66E4C2B548}" type="datetimeFigureOut">
              <a:rPr kumimoji="1" lang="ko-Kore-KR" altLang="en-US" smtClean="0"/>
              <a:t>2022. 10. 22.</a:t>
            </a:fld>
            <a:endParaRPr kumimoji="1" lang="ko-Kore-KR" altLang="en-US"/>
          </a:p>
        </p:txBody>
      </p:sp>
      <p:sp>
        <p:nvSpPr>
          <p:cNvPr id="5" name="Footer Placeholder 4"/>
          <p:cNvSpPr>
            <a:spLocks noGrp="1"/>
          </p:cNvSpPr>
          <p:nvPr>
            <p:ph type="ftr" sz="quarter" idx="11"/>
          </p:nvPr>
        </p:nvSpPr>
        <p:spPr/>
        <p:txBody>
          <a:bodyPr/>
          <a:lstStyle/>
          <a:p>
            <a:endParaRPr kumimoji="1" lang="ko-Kore-KR" altLang="en-US"/>
          </a:p>
        </p:txBody>
      </p:sp>
      <p:sp>
        <p:nvSpPr>
          <p:cNvPr id="6" name="Slide Number Placeholder 5"/>
          <p:cNvSpPr>
            <a:spLocks noGrp="1"/>
          </p:cNvSpPr>
          <p:nvPr>
            <p:ph type="sldNum" sz="quarter" idx="12"/>
          </p:nvPr>
        </p:nvSpPr>
        <p:spPr/>
        <p:txBody>
          <a:bodyPr/>
          <a:lstStyle/>
          <a:p>
            <a:fld id="{5DC39878-0110-D245-B296-5377CDF8173A}" type="slidenum">
              <a:rPr kumimoji="1" lang="ko-Kore-KR" altLang="en-US" smtClean="0"/>
              <a:t>‹#›</a:t>
            </a:fld>
            <a:endParaRPr kumimoji="1" lang="ko-Kore-KR" altLang="en-US"/>
          </a:p>
        </p:txBody>
      </p:sp>
    </p:spTree>
    <p:extLst>
      <p:ext uri="{BB962C8B-B14F-4D97-AF65-F5344CB8AC3E}">
        <p14:creationId xmlns:p14="http://schemas.microsoft.com/office/powerpoint/2010/main" val="149693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E80C67DE-FA71-1148-B744-6B66E4C2B548}" type="datetimeFigureOut">
              <a:rPr kumimoji="1" lang="ko-Kore-KR" altLang="en-US" smtClean="0"/>
              <a:t>2022. 10. 22.</a:t>
            </a:fld>
            <a:endParaRPr kumimoji="1" lang="ko-Kore-KR" altLang="en-US"/>
          </a:p>
        </p:txBody>
      </p:sp>
      <p:sp>
        <p:nvSpPr>
          <p:cNvPr id="5" name="Footer Placeholder 4"/>
          <p:cNvSpPr>
            <a:spLocks noGrp="1"/>
          </p:cNvSpPr>
          <p:nvPr>
            <p:ph type="ftr" sz="quarter" idx="11"/>
          </p:nvPr>
        </p:nvSpPr>
        <p:spPr/>
        <p:txBody>
          <a:bodyPr/>
          <a:lstStyle/>
          <a:p>
            <a:endParaRPr kumimoji="1" lang="ko-Kore-KR" altLang="en-US"/>
          </a:p>
        </p:txBody>
      </p:sp>
      <p:sp>
        <p:nvSpPr>
          <p:cNvPr id="6" name="Slide Number Placeholder 5"/>
          <p:cNvSpPr>
            <a:spLocks noGrp="1"/>
          </p:cNvSpPr>
          <p:nvPr>
            <p:ph type="sldNum" sz="quarter" idx="12"/>
          </p:nvPr>
        </p:nvSpPr>
        <p:spPr/>
        <p:txBody>
          <a:bodyPr/>
          <a:lstStyle/>
          <a:p>
            <a:fld id="{5DC39878-0110-D245-B296-5377CDF8173A}" type="slidenum">
              <a:rPr kumimoji="1" lang="ko-Kore-KR" altLang="en-US" smtClean="0"/>
              <a:t>‹#›</a:t>
            </a:fld>
            <a:endParaRPr kumimoji="1" lang="ko-Kore-KR" altLang="en-US"/>
          </a:p>
        </p:txBody>
      </p:sp>
    </p:spTree>
    <p:extLst>
      <p:ext uri="{BB962C8B-B14F-4D97-AF65-F5344CB8AC3E}">
        <p14:creationId xmlns:p14="http://schemas.microsoft.com/office/powerpoint/2010/main" val="4188588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E80C67DE-FA71-1148-B744-6B66E4C2B548}" type="datetimeFigureOut">
              <a:rPr kumimoji="1" lang="ko-Kore-KR" altLang="en-US" smtClean="0"/>
              <a:t>2022. 10. 22.</a:t>
            </a:fld>
            <a:endParaRPr kumimoji="1" lang="ko-Kore-KR" altLang="en-US"/>
          </a:p>
        </p:txBody>
      </p:sp>
      <p:sp>
        <p:nvSpPr>
          <p:cNvPr id="5" name="Footer Placeholder 4"/>
          <p:cNvSpPr>
            <a:spLocks noGrp="1"/>
          </p:cNvSpPr>
          <p:nvPr>
            <p:ph type="ftr" sz="quarter" idx="11"/>
          </p:nvPr>
        </p:nvSpPr>
        <p:spPr/>
        <p:txBody>
          <a:bodyPr/>
          <a:lstStyle/>
          <a:p>
            <a:endParaRPr kumimoji="1" lang="ko-Kore-KR" altLang="en-US"/>
          </a:p>
        </p:txBody>
      </p:sp>
      <p:sp>
        <p:nvSpPr>
          <p:cNvPr id="6" name="Slide Number Placeholder 5"/>
          <p:cNvSpPr>
            <a:spLocks noGrp="1"/>
          </p:cNvSpPr>
          <p:nvPr>
            <p:ph type="sldNum" sz="quarter" idx="12"/>
          </p:nvPr>
        </p:nvSpPr>
        <p:spPr/>
        <p:txBody>
          <a:bodyPr/>
          <a:lstStyle/>
          <a:p>
            <a:fld id="{5DC39878-0110-D245-B296-5377CDF8173A}" type="slidenum">
              <a:rPr kumimoji="1" lang="ko-Kore-KR" altLang="en-US" smtClean="0"/>
              <a:t>‹#›</a:t>
            </a:fld>
            <a:endParaRPr kumimoji="1" lang="ko-Kore-KR" altLang="en-US"/>
          </a:p>
        </p:txBody>
      </p:sp>
    </p:spTree>
    <p:extLst>
      <p:ext uri="{BB962C8B-B14F-4D97-AF65-F5344CB8AC3E}">
        <p14:creationId xmlns:p14="http://schemas.microsoft.com/office/powerpoint/2010/main" val="240206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E80C67DE-FA71-1148-B744-6B66E4C2B548}" type="datetimeFigureOut">
              <a:rPr kumimoji="1" lang="ko-Kore-KR" altLang="en-US" smtClean="0"/>
              <a:t>2022. 10. 22.</a:t>
            </a:fld>
            <a:endParaRPr kumimoji="1" lang="ko-Kore-KR" altLang="en-US"/>
          </a:p>
        </p:txBody>
      </p:sp>
      <p:sp>
        <p:nvSpPr>
          <p:cNvPr id="6" name="Footer Placeholder 5"/>
          <p:cNvSpPr>
            <a:spLocks noGrp="1"/>
          </p:cNvSpPr>
          <p:nvPr>
            <p:ph type="ftr" sz="quarter" idx="11"/>
          </p:nvPr>
        </p:nvSpPr>
        <p:spPr/>
        <p:txBody>
          <a:bodyPr/>
          <a:lstStyle/>
          <a:p>
            <a:endParaRPr kumimoji="1" lang="ko-Kore-KR" altLang="en-US"/>
          </a:p>
        </p:txBody>
      </p:sp>
      <p:sp>
        <p:nvSpPr>
          <p:cNvPr id="7" name="Slide Number Placeholder 6"/>
          <p:cNvSpPr>
            <a:spLocks noGrp="1"/>
          </p:cNvSpPr>
          <p:nvPr>
            <p:ph type="sldNum" sz="quarter" idx="12"/>
          </p:nvPr>
        </p:nvSpPr>
        <p:spPr/>
        <p:txBody>
          <a:bodyPr/>
          <a:lstStyle/>
          <a:p>
            <a:fld id="{5DC39878-0110-D245-B296-5377CDF8173A}" type="slidenum">
              <a:rPr kumimoji="1" lang="ko-Kore-KR" altLang="en-US" smtClean="0"/>
              <a:t>‹#›</a:t>
            </a:fld>
            <a:endParaRPr kumimoji="1" lang="ko-Kore-KR" altLang="en-US"/>
          </a:p>
        </p:txBody>
      </p:sp>
    </p:spTree>
    <p:extLst>
      <p:ext uri="{BB962C8B-B14F-4D97-AF65-F5344CB8AC3E}">
        <p14:creationId xmlns:p14="http://schemas.microsoft.com/office/powerpoint/2010/main" val="1732563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E80C67DE-FA71-1148-B744-6B66E4C2B548}" type="datetimeFigureOut">
              <a:rPr kumimoji="1" lang="ko-Kore-KR" altLang="en-US" smtClean="0"/>
              <a:t>2022. 10. 22.</a:t>
            </a:fld>
            <a:endParaRPr kumimoji="1" lang="ko-Kore-KR" altLang="en-US"/>
          </a:p>
        </p:txBody>
      </p:sp>
      <p:sp>
        <p:nvSpPr>
          <p:cNvPr id="8" name="Footer Placeholder 7"/>
          <p:cNvSpPr>
            <a:spLocks noGrp="1"/>
          </p:cNvSpPr>
          <p:nvPr>
            <p:ph type="ftr" sz="quarter" idx="11"/>
          </p:nvPr>
        </p:nvSpPr>
        <p:spPr/>
        <p:txBody>
          <a:bodyPr/>
          <a:lstStyle/>
          <a:p>
            <a:endParaRPr kumimoji="1" lang="ko-Kore-KR" altLang="en-US"/>
          </a:p>
        </p:txBody>
      </p:sp>
      <p:sp>
        <p:nvSpPr>
          <p:cNvPr id="9" name="Slide Number Placeholder 8"/>
          <p:cNvSpPr>
            <a:spLocks noGrp="1"/>
          </p:cNvSpPr>
          <p:nvPr>
            <p:ph type="sldNum" sz="quarter" idx="12"/>
          </p:nvPr>
        </p:nvSpPr>
        <p:spPr/>
        <p:txBody>
          <a:bodyPr/>
          <a:lstStyle/>
          <a:p>
            <a:fld id="{5DC39878-0110-D245-B296-5377CDF8173A}" type="slidenum">
              <a:rPr kumimoji="1" lang="ko-Kore-KR" altLang="en-US" smtClean="0"/>
              <a:t>‹#›</a:t>
            </a:fld>
            <a:endParaRPr kumimoji="1" lang="ko-Kore-KR" altLang="en-US"/>
          </a:p>
        </p:txBody>
      </p:sp>
    </p:spTree>
    <p:extLst>
      <p:ext uri="{BB962C8B-B14F-4D97-AF65-F5344CB8AC3E}">
        <p14:creationId xmlns:p14="http://schemas.microsoft.com/office/powerpoint/2010/main" val="3328751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E80C67DE-FA71-1148-B744-6B66E4C2B548}" type="datetimeFigureOut">
              <a:rPr kumimoji="1" lang="ko-Kore-KR" altLang="en-US" smtClean="0"/>
              <a:t>2022. 10. 22.</a:t>
            </a:fld>
            <a:endParaRPr kumimoji="1" lang="ko-Kore-KR" altLang="en-US"/>
          </a:p>
        </p:txBody>
      </p:sp>
      <p:sp>
        <p:nvSpPr>
          <p:cNvPr id="4" name="Footer Placeholder 3"/>
          <p:cNvSpPr>
            <a:spLocks noGrp="1"/>
          </p:cNvSpPr>
          <p:nvPr>
            <p:ph type="ftr" sz="quarter" idx="11"/>
          </p:nvPr>
        </p:nvSpPr>
        <p:spPr/>
        <p:txBody>
          <a:bodyPr/>
          <a:lstStyle/>
          <a:p>
            <a:endParaRPr kumimoji="1" lang="ko-Kore-KR" altLang="en-US"/>
          </a:p>
        </p:txBody>
      </p:sp>
      <p:sp>
        <p:nvSpPr>
          <p:cNvPr id="5" name="Slide Number Placeholder 4"/>
          <p:cNvSpPr>
            <a:spLocks noGrp="1"/>
          </p:cNvSpPr>
          <p:nvPr>
            <p:ph type="sldNum" sz="quarter" idx="12"/>
          </p:nvPr>
        </p:nvSpPr>
        <p:spPr/>
        <p:txBody>
          <a:bodyPr/>
          <a:lstStyle/>
          <a:p>
            <a:fld id="{5DC39878-0110-D245-B296-5377CDF8173A}" type="slidenum">
              <a:rPr kumimoji="1" lang="ko-Kore-KR" altLang="en-US" smtClean="0"/>
              <a:t>‹#›</a:t>
            </a:fld>
            <a:endParaRPr kumimoji="1" lang="ko-Kore-KR" altLang="en-US"/>
          </a:p>
        </p:txBody>
      </p:sp>
    </p:spTree>
    <p:extLst>
      <p:ext uri="{BB962C8B-B14F-4D97-AF65-F5344CB8AC3E}">
        <p14:creationId xmlns:p14="http://schemas.microsoft.com/office/powerpoint/2010/main" val="1586283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C67DE-FA71-1148-B744-6B66E4C2B548}" type="datetimeFigureOut">
              <a:rPr kumimoji="1" lang="ko-Kore-KR" altLang="en-US" smtClean="0"/>
              <a:t>2022. 10. 22.</a:t>
            </a:fld>
            <a:endParaRPr kumimoji="1" lang="ko-Kore-KR" altLang="en-US"/>
          </a:p>
        </p:txBody>
      </p:sp>
      <p:sp>
        <p:nvSpPr>
          <p:cNvPr id="3" name="Footer Placeholder 2"/>
          <p:cNvSpPr>
            <a:spLocks noGrp="1"/>
          </p:cNvSpPr>
          <p:nvPr>
            <p:ph type="ftr" sz="quarter" idx="11"/>
          </p:nvPr>
        </p:nvSpPr>
        <p:spPr/>
        <p:txBody>
          <a:bodyPr/>
          <a:lstStyle/>
          <a:p>
            <a:endParaRPr kumimoji="1" lang="ko-Kore-KR" altLang="en-US"/>
          </a:p>
        </p:txBody>
      </p:sp>
      <p:sp>
        <p:nvSpPr>
          <p:cNvPr id="4" name="Slide Number Placeholder 3"/>
          <p:cNvSpPr>
            <a:spLocks noGrp="1"/>
          </p:cNvSpPr>
          <p:nvPr>
            <p:ph type="sldNum" sz="quarter" idx="12"/>
          </p:nvPr>
        </p:nvSpPr>
        <p:spPr/>
        <p:txBody>
          <a:bodyPr/>
          <a:lstStyle/>
          <a:p>
            <a:fld id="{5DC39878-0110-D245-B296-5377CDF8173A}" type="slidenum">
              <a:rPr kumimoji="1" lang="ko-Kore-KR" altLang="en-US" smtClean="0"/>
              <a:t>‹#›</a:t>
            </a:fld>
            <a:endParaRPr kumimoji="1" lang="ko-Kore-KR" altLang="en-US"/>
          </a:p>
        </p:txBody>
      </p:sp>
    </p:spTree>
    <p:extLst>
      <p:ext uri="{BB962C8B-B14F-4D97-AF65-F5344CB8AC3E}">
        <p14:creationId xmlns:p14="http://schemas.microsoft.com/office/powerpoint/2010/main" val="89102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E80C67DE-FA71-1148-B744-6B66E4C2B548}" type="datetimeFigureOut">
              <a:rPr kumimoji="1" lang="ko-Kore-KR" altLang="en-US" smtClean="0"/>
              <a:t>2022. 10. 22.</a:t>
            </a:fld>
            <a:endParaRPr kumimoji="1" lang="ko-Kore-KR" altLang="en-US"/>
          </a:p>
        </p:txBody>
      </p:sp>
      <p:sp>
        <p:nvSpPr>
          <p:cNvPr id="6" name="Footer Placeholder 5"/>
          <p:cNvSpPr>
            <a:spLocks noGrp="1"/>
          </p:cNvSpPr>
          <p:nvPr>
            <p:ph type="ftr" sz="quarter" idx="11"/>
          </p:nvPr>
        </p:nvSpPr>
        <p:spPr/>
        <p:txBody>
          <a:bodyPr/>
          <a:lstStyle/>
          <a:p>
            <a:endParaRPr kumimoji="1" lang="ko-Kore-KR" altLang="en-US"/>
          </a:p>
        </p:txBody>
      </p:sp>
      <p:sp>
        <p:nvSpPr>
          <p:cNvPr id="7" name="Slide Number Placeholder 6"/>
          <p:cNvSpPr>
            <a:spLocks noGrp="1"/>
          </p:cNvSpPr>
          <p:nvPr>
            <p:ph type="sldNum" sz="quarter" idx="12"/>
          </p:nvPr>
        </p:nvSpPr>
        <p:spPr/>
        <p:txBody>
          <a:bodyPr/>
          <a:lstStyle/>
          <a:p>
            <a:fld id="{5DC39878-0110-D245-B296-5377CDF8173A}" type="slidenum">
              <a:rPr kumimoji="1" lang="ko-Kore-KR" altLang="en-US" smtClean="0"/>
              <a:t>‹#›</a:t>
            </a:fld>
            <a:endParaRPr kumimoji="1" lang="ko-Kore-KR" altLang="en-US"/>
          </a:p>
        </p:txBody>
      </p:sp>
    </p:spTree>
    <p:extLst>
      <p:ext uri="{BB962C8B-B14F-4D97-AF65-F5344CB8AC3E}">
        <p14:creationId xmlns:p14="http://schemas.microsoft.com/office/powerpoint/2010/main" val="43099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E80C67DE-FA71-1148-B744-6B66E4C2B548}" type="datetimeFigureOut">
              <a:rPr kumimoji="1" lang="ko-Kore-KR" altLang="en-US" smtClean="0"/>
              <a:t>2022. 10. 22.</a:t>
            </a:fld>
            <a:endParaRPr kumimoji="1" lang="ko-Kore-KR" altLang="en-US"/>
          </a:p>
        </p:txBody>
      </p:sp>
      <p:sp>
        <p:nvSpPr>
          <p:cNvPr id="6" name="Footer Placeholder 5"/>
          <p:cNvSpPr>
            <a:spLocks noGrp="1"/>
          </p:cNvSpPr>
          <p:nvPr>
            <p:ph type="ftr" sz="quarter" idx="11"/>
          </p:nvPr>
        </p:nvSpPr>
        <p:spPr/>
        <p:txBody>
          <a:bodyPr/>
          <a:lstStyle/>
          <a:p>
            <a:endParaRPr kumimoji="1" lang="ko-Kore-KR" altLang="en-US"/>
          </a:p>
        </p:txBody>
      </p:sp>
      <p:sp>
        <p:nvSpPr>
          <p:cNvPr id="7" name="Slide Number Placeholder 6"/>
          <p:cNvSpPr>
            <a:spLocks noGrp="1"/>
          </p:cNvSpPr>
          <p:nvPr>
            <p:ph type="sldNum" sz="quarter" idx="12"/>
          </p:nvPr>
        </p:nvSpPr>
        <p:spPr/>
        <p:txBody>
          <a:bodyPr/>
          <a:lstStyle/>
          <a:p>
            <a:fld id="{5DC39878-0110-D245-B296-5377CDF8173A}" type="slidenum">
              <a:rPr kumimoji="1" lang="ko-Kore-KR" altLang="en-US" smtClean="0"/>
              <a:t>‹#›</a:t>
            </a:fld>
            <a:endParaRPr kumimoji="1" lang="ko-Kore-KR" altLang="en-US"/>
          </a:p>
        </p:txBody>
      </p:sp>
    </p:spTree>
    <p:extLst>
      <p:ext uri="{BB962C8B-B14F-4D97-AF65-F5344CB8AC3E}">
        <p14:creationId xmlns:p14="http://schemas.microsoft.com/office/powerpoint/2010/main" val="322754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C67DE-FA71-1148-B744-6B66E4C2B548}" type="datetimeFigureOut">
              <a:rPr kumimoji="1" lang="ko-Kore-KR" altLang="en-US" smtClean="0"/>
              <a:t>2022. 10. 22.</a:t>
            </a:fld>
            <a:endParaRPr kumimoji="1" lang="ko-Kore-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ore-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39878-0110-D245-B296-5377CDF8173A}" type="slidenum">
              <a:rPr kumimoji="1" lang="ko-Kore-KR" altLang="en-US" smtClean="0"/>
              <a:t>‹#›</a:t>
            </a:fld>
            <a:endParaRPr kumimoji="1" lang="ko-Kore-KR" altLang="en-US"/>
          </a:p>
        </p:txBody>
      </p:sp>
    </p:spTree>
    <p:extLst>
      <p:ext uri="{BB962C8B-B14F-4D97-AF65-F5344CB8AC3E}">
        <p14:creationId xmlns:p14="http://schemas.microsoft.com/office/powerpoint/2010/main" val="2452495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2E391E3F-C0E4-4423-9277-5E0D0F1AEE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 y="-16623"/>
            <a:ext cx="9166164" cy="6874623"/>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a:extLst>
              <a:ext uri="{FF2B5EF4-FFF2-40B4-BE49-F238E27FC236}">
                <a16:creationId xmlns:a16="http://schemas.microsoft.com/office/drawing/2014/main" id="{A45AB4D0-6143-CBAA-22F1-948E9FDCEA0B}"/>
              </a:ext>
            </a:extLst>
          </p:cNvPr>
          <p:cNvSpPr>
            <a:spLocks noGrp="1"/>
          </p:cNvSpPr>
          <p:nvPr>
            <p:ph type="ctrTitle"/>
          </p:nvPr>
        </p:nvSpPr>
        <p:spPr>
          <a:xfrm>
            <a:off x="685799" y="1093266"/>
            <a:ext cx="7772400" cy="2823890"/>
          </a:xfrm>
        </p:spPr>
        <p:txBody>
          <a:bodyPr>
            <a:noAutofit/>
          </a:bodyPr>
          <a:lstStyle/>
          <a:p>
            <a:pPr>
              <a:lnSpc>
                <a:spcPct val="150000"/>
              </a:lnSpc>
              <a:spcAft>
                <a:spcPts val="450"/>
              </a:spcAft>
            </a:pPr>
            <a:br>
              <a:rPr lang="en-US" altLang="ko-Kore-KR" sz="2250" kern="100" dirty="0">
                <a:latin typeface="Calibri" panose="020F0502020204030204" pitchFamily="34" charset="0"/>
                <a:ea typeface="맑은 고딕" panose="020B0503020000020004" pitchFamily="34" charset="-127"/>
                <a:cs typeface="Calibri" panose="020F0502020204030204" pitchFamily="34" charset="0"/>
              </a:rPr>
            </a:br>
            <a:br>
              <a:rPr lang="en-US" altLang="ko-Kore-KR" sz="2250" kern="100" dirty="0">
                <a:latin typeface="Calibri" panose="020F0502020204030204" pitchFamily="34" charset="0"/>
                <a:ea typeface="맑은 고딕" panose="020B0503020000020004" pitchFamily="34" charset="-127"/>
                <a:cs typeface="Calibri" panose="020F0502020204030204" pitchFamily="34" charset="0"/>
              </a:rPr>
            </a:br>
            <a:br>
              <a:rPr lang="en-US" altLang="ko-Kore-KR" sz="2250" kern="100" dirty="0">
                <a:latin typeface="Calibri" panose="020F0502020204030204" pitchFamily="34" charset="0"/>
                <a:ea typeface="맑은 고딕" panose="020B0503020000020004" pitchFamily="34" charset="-127"/>
                <a:cs typeface="Calibri" panose="020F0502020204030204" pitchFamily="34" charset="0"/>
              </a:rPr>
            </a:br>
            <a:br>
              <a:rPr lang="en-US" altLang="ko-Kore-KR" sz="2250" kern="100" dirty="0">
                <a:latin typeface="Calibri" panose="020F0502020204030204" pitchFamily="34" charset="0"/>
                <a:ea typeface="맑은 고딕" panose="020B0503020000020004" pitchFamily="34" charset="-127"/>
                <a:cs typeface="Calibri" panose="020F0502020204030204" pitchFamily="34" charset="0"/>
              </a:rPr>
            </a:br>
            <a:br>
              <a:rPr lang="en-US" altLang="ko-KR" sz="2400" b="1" dirty="0">
                <a:solidFill>
                  <a:srgbClr val="00348B"/>
                </a:solidFill>
                <a:latin typeface="+mj-ea"/>
                <a:ea typeface="+mj-ea"/>
              </a:rPr>
            </a:br>
            <a:r>
              <a:rPr lang="en-US" altLang="ko-KR" sz="1400" b="1" dirty="0">
                <a:solidFill>
                  <a:srgbClr val="00348B"/>
                </a:solidFill>
                <a:latin typeface="+mj-ea"/>
                <a:ea typeface="+mj-ea"/>
              </a:rPr>
              <a:t>[2022 BESETO Symposium] Short Oral Presentation</a:t>
            </a:r>
            <a:br>
              <a:rPr lang="en-US" altLang="ko-Kore-KR" sz="2250" kern="100" dirty="0">
                <a:latin typeface="Calibri" panose="020F0502020204030204" pitchFamily="34" charset="0"/>
                <a:ea typeface="맑은 고딕" panose="020B0503020000020004" pitchFamily="34" charset="-127"/>
                <a:cs typeface="Calibri" panose="020F0502020204030204" pitchFamily="34" charset="0"/>
              </a:rPr>
            </a:br>
            <a:r>
              <a:rPr lang="en-US" altLang="ko-KR" sz="2400" b="1" dirty="0">
                <a:solidFill>
                  <a:srgbClr val="00348B"/>
                </a:solidFill>
                <a:effectLst>
                  <a:outerShdw blurRad="38100" dist="38100" dir="2700000" algn="tl">
                    <a:srgbClr val="000000">
                      <a:alpha val="43137"/>
                    </a:srgbClr>
                  </a:outerShdw>
                </a:effectLst>
                <a:latin typeface="+mj-ea"/>
                <a:ea typeface="+mj-ea"/>
              </a:rPr>
              <a:t>Clinical Characteristics of Comorbid Tic disorders in Autism Spectrum Disorder</a:t>
            </a:r>
            <a:br>
              <a:rPr lang="en-US" altLang="ko-KR" sz="2400" b="1" dirty="0">
                <a:solidFill>
                  <a:srgbClr val="00348B"/>
                </a:solidFill>
                <a:effectLst>
                  <a:outerShdw blurRad="38100" dist="38100" dir="2700000" algn="tl">
                    <a:srgbClr val="000000">
                      <a:alpha val="43137"/>
                    </a:srgbClr>
                  </a:outerShdw>
                </a:effectLst>
                <a:latin typeface="+mj-ea"/>
                <a:ea typeface="+mj-ea"/>
              </a:rPr>
            </a:br>
            <a:r>
              <a:rPr lang="en-US" altLang="ko-KR" sz="2400" dirty="0">
                <a:solidFill>
                  <a:srgbClr val="00348B"/>
                </a:solidFill>
                <a:effectLst>
                  <a:outerShdw blurRad="38100" dist="38100" dir="2700000" algn="tl">
                    <a:srgbClr val="000000">
                      <a:alpha val="43137"/>
                    </a:srgbClr>
                  </a:outerShdw>
                </a:effectLst>
                <a:latin typeface="+mj-ea"/>
                <a:ea typeface="+mj-ea"/>
              </a:rPr>
              <a:t>-Exploratory Analysis</a:t>
            </a:r>
            <a:br>
              <a:rPr lang="en-US" altLang="ko-KR" sz="2400" b="1" dirty="0">
                <a:solidFill>
                  <a:srgbClr val="00348B"/>
                </a:solidFill>
                <a:effectLst>
                  <a:outerShdw blurRad="38100" dist="38100" dir="2700000" algn="tl">
                    <a:srgbClr val="000000">
                      <a:alpha val="43137"/>
                    </a:srgbClr>
                  </a:outerShdw>
                </a:effectLst>
                <a:latin typeface="+mj-ea"/>
                <a:ea typeface="+mj-ea"/>
              </a:rPr>
            </a:br>
            <a:endParaRPr kumimoji="1" lang="ko-Kore-KR" altLang="en-US" sz="2250" dirty="0">
              <a:latin typeface="Calibri" panose="020F0502020204030204" pitchFamily="34" charset="0"/>
              <a:cs typeface="Calibri" panose="020F0502020204030204" pitchFamily="34" charset="0"/>
            </a:endParaRPr>
          </a:p>
        </p:txBody>
      </p:sp>
      <p:sp>
        <p:nvSpPr>
          <p:cNvPr id="3" name="부제목 2">
            <a:extLst>
              <a:ext uri="{FF2B5EF4-FFF2-40B4-BE49-F238E27FC236}">
                <a16:creationId xmlns:a16="http://schemas.microsoft.com/office/drawing/2014/main" id="{72BBA179-C788-AF20-B3EE-D896FEB0BE70}"/>
              </a:ext>
            </a:extLst>
          </p:cNvPr>
          <p:cNvSpPr>
            <a:spLocks noGrp="1"/>
          </p:cNvSpPr>
          <p:nvPr>
            <p:ph type="subTitle" idx="1"/>
          </p:nvPr>
        </p:nvSpPr>
        <p:spPr>
          <a:xfrm>
            <a:off x="877737" y="3909348"/>
            <a:ext cx="7410691" cy="1478229"/>
          </a:xfrm>
        </p:spPr>
        <p:txBody>
          <a:bodyPr>
            <a:normAutofit fontScale="77500" lnSpcReduction="20000"/>
          </a:bodyPr>
          <a:lstStyle/>
          <a:p>
            <a:endParaRPr kumimoji="1" lang="en-US" altLang="ko-Kore-KR" dirty="0"/>
          </a:p>
          <a:p>
            <a:r>
              <a:rPr kumimoji="1" lang="en-US" altLang="ko-Kore-KR" dirty="0">
                <a:solidFill>
                  <a:schemeClr val="accent5">
                    <a:lumMod val="75000"/>
                  </a:schemeClr>
                </a:solidFill>
              </a:rPr>
              <a:t>Department of Psychiatry, Seoul </a:t>
            </a:r>
            <a:r>
              <a:rPr kumimoji="1" lang="en-US" altLang="ko-Kore-KR" dirty="0">
                <a:solidFill>
                  <a:schemeClr val="accent5">
                    <a:lumMod val="75000"/>
                  </a:schemeClr>
                </a:solidFill>
                <a:latin typeface="+mn-ea"/>
              </a:rPr>
              <a:t>National</a:t>
            </a:r>
            <a:r>
              <a:rPr kumimoji="1" lang="en-US" altLang="ko-Kore-KR" dirty="0">
                <a:solidFill>
                  <a:schemeClr val="accent5">
                    <a:lumMod val="75000"/>
                  </a:schemeClr>
                </a:solidFill>
              </a:rPr>
              <a:t> University </a:t>
            </a:r>
            <a:r>
              <a:rPr kumimoji="1" lang="en-US" altLang="ko-Kore-KR" dirty="0" err="1">
                <a:solidFill>
                  <a:schemeClr val="accent5">
                    <a:lumMod val="75000"/>
                  </a:schemeClr>
                </a:solidFill>
              </a:rPr>
              <a:t>Bundang</a:t>
            </a:r>
            <a:r>
              <a:rPr kumimoji="1" lang="en-US" altLang="ko-Kore-KR" dirty="0">
                <a:solidFill>
                  <a:schemeClr val="accent5">
                    <a:lumMod val="75000"/>
                  </a:schemeClr>
                </a:solidFill>
              </a:rPr>
              <a:t> Hospital</a:t>
            </a:r>
          </a:p>
          <a:p>
            <a:endParaRPr kumimoji="1" lang="en-US" altLang="ko-Kore-KR" b="1" dirty="0">
              <a:solidFill>
                <a:srgbClr val="002060"/>
              </a:solidFill>
            </a:endParaRPr>
          </a:p>
          <a:p>
            <a:r>
              <a:rPr kumimoji="1" lang="en-US" altLang="ko-Kore-KR" b="1" dirty="0">
                <a:solidFill>
                  <a:srgbClr val="002060"/>
                </a:solidFill>
              </a:rPr>
              <a:t>Presenter: Kim, Ye Rim</a:t>
            </a:r>
            <a:endParaRPr kumimoji="1" lang="ko-Kore-KR" altLang="en-US" b="1" dirty="0">
              <a:solidFill>
                <a:srgbClr val="002060"/>
              </a:solidFill>
            </a:endParaRPr>
          </a:p>
        </p:txBody>
      </p:sp>
      <p:pic>
        <p:nvPicPr>
          <p:cNvPr id="5" name="Picture 2" descr="E:\새 폴더\PPT(bg_icon_logo)\PPT(bg_icon_logo)\로고.png">
            <a:extLst>
              <a:ext uri="{FF2B5EF4-FFF2-40B4-BE49-F238E27FC236}">
                <a16:creationId xmlns:a16="http://schemas.microsoft.com/office/drawing/2014/main" id="{0C85F176-F7D0-A29F-AC26-EFBED7BC50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452" y="188641"/>
            <a:ext cx="1902676" cy="324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630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465AC2C-586B-EA65-1EC0-460FD09E49F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0" y="312517"/>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70115CA3-B8DD-BBD6-A9B8-D52C3A8D3391}"/>
              </a:ext>
            </a:extLst>
          </p:cNvPr>
          <p:cNvSpPr>
            <a:spLocks noGrp="1"/>
          </p:cNvSpPr>
          <p:nvPr>
            <p:ph idx="1"/>
          </p:nvPr>
        </p:nvSpPr>
        <p:spPr/>
        <p:txBody>
          <a:bodyPr>
            <a:normAutofit/>
          </a:bodyPr>
          <a:lstStyle/>
          <a:p>
            <a:pPr algn="just">
              <a:lnSpc>
                <a:spcPct val="150000"/>
              </a:lnSpc>
              <a:spcAft>
                <a:spcPts val="450"/>
              </a:spcAft>
            </a:pPr>
            <a:r>
              <a:rPr lang="gsw-CH" altLang="ko-Kore-KR" sz="1350" b="1" kern="100">
                <a:solidFill>
                  <a:srgbClr val="0070C0"/>
                </a:solidFill>
                <a:latin typeface="+mn-ea"/>
                <a:cs typeface="Times New Roman" panose="02020603050405020304" pitchFamily="18" charset="0"/>
              </a:rPr>
              <a:t>Limitations</a:t>
            </a:r>
            <a:r>
              <a:rPr lang="gsw-CH" altLang="ko-Kore-KR" sz="1350" b="1" kern="100">
                <a:latin typeface="+mn-ea"/>
                <a:cs typeface="Times New Roman" panose="02020603050405020304" pitchFamily="18" charset="0"/>
              </a:rPr>
              <a:t> </a:t>
            </a:r>
            <a:r>
              <a:rPr lang="gsw-CH" altLang="ko-Kore-KR" sz="1350" kern="100">
                <a:latin typeface="+mn-ea"/>
                <a:cs typeface="Times New Roman" panose="02020603050405020304" pitchFamily="18" charset="0"/>
              </a:rPr>
              <a:t>This study had several limitations. First, there may be a possible confounding effect of age. Second, we did not consider the current medications taken by the participants. Third, we only used the parent-reported YGTSS questionnaire. Fourth, this was a retrospective study. Fifth, symptom trajectories from an early age are warranted. Finally, we did not consider the individuals’ history or the severity of the tics. </a:t>
            </a:r>
            <a:endParaRPr lang="en-US" altLang="ko-Kore-KR" sz="1350" b="1" kern="100" dirty="0">
              <a:latin typeface="+mn-ea"/>
              <a:cs typeface="Times New Roman" panose="02020603050405020304" pitchFamily="18" charset="0"/>
            </a:endParaRPr>
          </a:p>
          <a:p>
            <a:pPr algn="just">
              <a:lnSpc>
                <a:spcPct val="150000"/>
              </a:lnSpc>
              <a:spcAft>
                <a:spcPts val="450"/>
              </a:spcAft>
            </a:pPr>
            <a:r>
              <a:rPr lang="gsw-CH" altLang="ko-Kore-KR" sz="1350" b="1" kern="100">
                <a:solidFill>
                  <a:srgbClr val="0070C0"/>
                </a:solidFill>
                <a:latin typeface="+mn-ea"/>
                <a:cs typeface="Times New Roman" panose="02020603050405020304" pitchFamily="18" charset="0"/>
              </a:rPr>
              <a:t>Conclusions</a:t>
            </a:r>
            <a:r>
              <a:rPr lang="gsw-CH" altLang="ko-Kore-KR" sz="1350" kern="100">
                <a:latin typeface="+mn-ea"/>
                <a:cs typeface="Times New Roman" panose="02020603050405020304" pitchFamily="18" charset="0"/>
              </a:rPr>
              <a:t> A higher IQ is associated with a greater proportion of tic symptoms in individuals with ASD. Moreover, the severity of ASD core and comorbid symptoms is associated with tic disorders and tic severity among affected individuals. Accordingly, there is a need for proper surveillance and clinical interventions for individuals with ASD. </a:t>
            </a:r>
            <a:endParaRPr lang="ko-Kore-KR" altLang="ko-Kore-KR" sz="1350" kern="100" dirty="0">
              <a:latin typeface="+mn-ea"/>
              <a:cs typeface="Times New Roman" panose="02020603050405020304" pitchFamily="18" charset="0"/>
            </a:endParaRPr>
          </a:p>
          <a:p>
            <a:endParaRPr kumimoji="1" lang="ko-Kore-KR" altLang="en-US" dirty="0">
              <a:latin typeface="+mn-ea"/>
            </a:endParaRPr>
          </a:p>
        </p:txBody>
      </p:sp>
      <p:pic>
        <p:nvPicPr>
          <p:cNvPr id="7" name="Picture 2" descr="E:\새 폴더\PPT(bg_icon_logo)\PPT(bg_icon_logo)\로고.png">
            <a:extLst>
              <a:ext uri="{FF2B5EF4-FFF2-40B4-BE49-F238E27FC236}">
                <a16:creationId xmlns:a16="http://schemas.microsoft.com/office/drawing/2014/main" id="{6B2EF4AF-9387-5301-CC18-4C3E240DF2F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452" y="188641"/>
            <a:ext cx="1902676" cy="324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819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내용 개체 틀 4">
            <a:extLst>
              <a:ext uri="{FF2B5EF4-FFF2-40B4-BE49-F238E27FC236}">
                <a16:creationId xmlns:a16="http://schemas.microsoft.com/office/drawing/2014/main" id="{1C4A1A10-D945-A88A-70AF-354193EB8954}"/>
              </a:ext>
            </a:extLst>
          </p:cNvPr>
          <p:cNvPicPr>
            <a:picLocks noGrp="1" noChangeAspect="1"/>
          </p:cNvPicPr>
          <p:nvPr>
            <p:ph idx="1"/>
          </p:nvPr>
        </p:nvPicPr>
        <p:blipFill>
          <a:blip r:embed="rId2"/>
          <a:stretch>
            <a:fillRect/>
          </a:stretch>
        </p:blipFill>
        <p:spPr>
          <a:xfrm>
            <a:off x="1013516" y="1674675"/>
            <a:ext cx="7116968" cy="3786106"/>
          </a:xfrm>
        </p:spPr>
      </p:pic>
    </p:spTree>
    <p:extLst>
      <p:ext uri="{BB962C8B-B14F-4D97-AF65-F5344CB8AC3E}">
        <p14:creationId xmlns:p14="http://schemas.microsoft.com/office/powerpoint/2010/main" val="39527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0E7027E-1AFD-0D56-2C36-235572A1CE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70115CA3-B8DD-BBD6-A9B8-D52C3A8D3391}"/>
              </a:ext>
            </a:extLst>
          </p:cNvPr>
          <p:cNvSpPr>
            <a:spLocks noGrp="1"/>
          </p:cNvSpPr>
          <p:nvPr>
            <p:ph idx="1"/>
          </p:nvPr>
        </p:nvSpPr>
        <p:spPr/>
        <p:txBody>
          <a:bodyPr>
            <a:normAutofit/>
          </a:bodyPr>
          <a:lstStyle/>
          <a:p>
            <a:pPr algn="just">
              <a:lnSpc>
                <a:spcPct val="150000"/>
              </a:lnSpc>
              <a:spcAft>
                <a:spcPts val="450"/>
              </a:spcAft>
            </a:pPr>
            <a:r>
              <a:rPr lang="gsw-CH" altLang="ko-Kore-KR" sz="1350" b="1" kern="100">
                <a:solidFill>
                  <a:srgbClr val="0070C0"/>
                </a:solidFill>
                <a:ea typeface="맑은 고딕" panose="020B0503020000020004" pitchFamily="34" charset="-127"/>
                <a:cs typeface="Times New Roman" panose="02020603050405020304" pitchFamily="18" charset="0"/>
              </a:rPr>
              <a:t>Background</a:t>
            </a:r>
            <a:r>
              <a:rPr lang="gsw-CH" altLang="ko-Kore-KR" sz="1350" kern="100">
                <a:solidFill>
                  <a:srgbClr val="0070C0"/>
                </a:solidFill>
                <a:ea typeface="맑은 고딕" panose="020B0503020000020004" pitchFamily="34" charset="-127"/>
                <a:cs typeface="Times New Roman" panose="02020603050405020304" pitchFamily="18" charset="0"/>
              </a:rPr>
              <a:t> </a:t>
            </a:r>
            <a:r>
              <a:rPr lang="gsw-CH" altLang="ko-Kore-KR" sz="1350" kern="100">
                <a:ea typeface="맑은 고딕" panose="020B0503020000020004" pitchFamily="34" charset="-127"/>
                <a:cs typeface="Times New Roman" panose="02020603050405020304" pitchFamily="18" charset="0"/>
              </a:rPr>
              <a:t>The exact mechanisms and clinical characteristics of comorbid tic disorders in individuals with ASD </a:t>
            </a:r>
            <a:r>
              <a:rPr lang="gsw-CH" altLang="ko-Kore-KR" sz="1350" kern="100">
                <a:ea typeface="Times New Roman" panose="02020603050405020304" pitchFamily="18" charset="0"/>
                <a:cs typeface="Times New Roman" panose="02020603050405020304" pitchFamily="18" charset="0"/>
              </a:rPr>
              <a:t>remain unclear</a:t>
            </a:r>
            <a:r>
              <a:rPr lang="gsw-CH" altLang="ko-Kore-KR" sz="1350" kern="100">
                <a:ea typeface="맑은 고딕" panose="020B0503020000020004" pitchFamily="34" charset="-127"/>
                <a:cs typeface="Times New Roman" panose="02020603050405020304" pitchFamily="18" charset="0"/>
              </a:rPr>
              <a:t>. </a:t>
            </a:r>
            <a:endParaRPr lang="ko-Kore-KR" altLang="ko-Kore-KR" sz="1350" kern="100" dirty="0">
              <a:ea typeface="맑은 고딕" panose="020B0503020000020004" pitchFamily="34" charset="-127"/>
              <a:cs typeface="Times New Roman" panose="02020603050405020304" pitchFamily="18" charset="0"/>
            </a:endParaRPr>
          </a:p>
          <a:p>
            <a:pPr algn="just">
              <a:lnSpc>
                <a:spcPct val="150000"/>
              </a:lnSpc>
              <a:spcAft>
                <a:spcPts val="450"/>
              </a:spcAft>
            </a:pPr>
            <a:r>
              <a:rPr lang="gsw-CH" altLang="ko-Kore-KR" sz="1350" b="1" kern="100">
                <a:solidFill>
                  <a:srgbClr val="0070C0"/>
                </a:solidFill>
                <a:ea typeface="맑은 고딕" panose="020B0503020000020004" pitchFamily="34" charset="-127"/>
                <a:cs typeface="Times New Roman" panose="02020603050405020304" pitchFamily="18" charset="0"/>
              </a:rPr>
              <a:t>Methods</a:t>
            </a:r>
            <a:r>
              <a:rPr lang="gsw-CH" altLang="ko-Kore-KR" sz="1350" b="1" kern="100">
                <a:ea typeface="맑은 고딕" panose="020B0503020000020004" pitchFamily="34" charset="-127"/>
                <a:cs typeface="Times New Roman" panose="02020603050405020304" pitchFamily="18" charset="0"/>
              </a:rPr>
              <a:t> </a:t>
            </a:r>
            <a:r>
              <a:rPr lang="gsw-CH" altLang="ko-Kore-KR" sz="1350" kern="100">
                <a:ea typeface="Times New Roman" panose="02020603050405020304" pitchFamily="18" charset="0"/>
                <a:cs typeface="Times New Roman" panose="02020603050405020304" pitchFamily="18" charset="0"/>
              </a:rPr>
              <a:t>We included </a:t>
            </a:r>
            <a:r>
              <a:rPr lang="gsw-CH" altLang="ko-Kore-KR" sz="1350" kern="100">
                <a:ea typeface="맑은 고딕" panose="020B0503020000020004" pitchFamily="34" charset="-127"/>
                <a:cs typeface="Times New Roman" panose="02020603050405020304" pitchFamily="18" charset="0"/>
              </a:rPr>
              <a:t>individuals </a:t>
            </a:r>
            <a:r>
              <a:rPr lang="gsw-CH" altLang="ko-Kore-KR" sz="1350" kern="100">
                <a:ea typeface="Times New Roman" panose="02020603050405020304" pitchFamily="18" charset="0"/>
                <a:cs typeface="Times New Roman" panose="02020603050405020304" pitchFamily="18" charset="0"/>
              </a:rPr>
              <a:t>diagnosed with ASD (n = </a:t>
            </a:r>
            <a:r>
              <a:rPr lang="gsw-CH" altLang="ko-Kore-KR" sz="1350" kern="100">
                <a:ea typeface="맑은 고딕" panose="020B0503020000020004" pitchFamily="34" charset="-127"/>
                <a:cs typeface="Times New Roman" panose="02020603050405020304" pitchFamily="18" charset="0"/>
              </a:rPr>
              <a:t>679)</a:t>
            </a:r>
            <a:r>
              <a:rPr lang="gsw-CH" altLang="ko-Kore-KR" sz="1350" b="1" kern="100">
                <a:ea typeface="맑은 고딕" panose="020B0503020000020004" pitchFamily="34" charset="-127"/>
                <a:cs typeface="Times New Roman" panose="02020603050405020304" pitchFamily="18" charset="0"/>
              </a:rPr>
              <a:t> </a:t>
            </a:r>
            <a:r>
              <a:rPr lang="gsw-CH" altLang="ko-Kore-KR" sz="1350" kern="100">
                <a:ea typeface="맑은 고딕" panose="020B0503020000020004" pitchFamily="34" charset="-127"/>
                <a:cs typeface="Times New Roman" panose="02020603050405020304" pitchFamily="18" charset="0"/>
              </a:rPr>
              <a:t>aged 4 to 18 years who completed the Yale Global Tic Severity Scale (YGTSS) questionnaire</a:t>
            </a:r>
            <a:r>
              <a:rPr lang="gsw-CH" altLang="ko-Kore-KR" sz="1350" kern="100">
                <a:ea typeface="Times New Roman" panose="02020603050405020304" pitchFamily="18" charset="0"/>
                <a:cs typeface="Times New Roman" panose="02020603050405020304" pitchFamily="18" charset="0"/>
              </a:rPr>
              <a:t>. Based on</a:t>
            </a:r>
            <a:r>
              <a:rPr lang="gsw-CH" altLang="ko-Kore-KR" sz="1350" kern="100">
                <a:ea typeface="맑은 고딕" panose="020B0503020000020004" pitchFamily="34" charset="-127"/>
                <a:cs typeface="Times New Roman" panose="02020603050405020304" pitchFamily="18" charset="0"/>
              </a:rPr>
              <a:t> the YGTSS score</a:t>
            </a:r>
            <a:r>
              <a:rPr lang="gsw-CH" altLang="ko-Kore-KR" sz="1350" kern="100">
                <a:ea typeface="Times New Roman" panose="02020603050405020304" pitchFamily="18" charset="0"/>
                <a:cs typeface="Times New Roman" panose="02020603050405020304" pitchFamily="18" charset="0"/>
              </a:rPr>
              <a:t>, the included individuals</a:t>
            </a:r>
            <a:r>
              <a:rPr lang="gsw-CH" altLang="ko-Kore-KR" sz="1350" kern="100">
                <a:ea typeface="맑은 고딕" panose="020B0503020000020004" pitchFamily="34" charset="-127"/>
                <a:cs typeface="Times New Roman" panose="02020603050405020304" pitchFamily="18" charset="0"/>
              </a:rPr>
              <a:t> were divided into two groups</a:t>
            </a:r>
            <a:r>
              <a:rPr lang="gsw-CH" altLang="ko-Kore-KR" sz="1350" kern="100">
                <a:ea typeface="Times New Roman" panose="02020603050405020304" pitchFamily="18" charset="0"/>
                <a:cs typeface="Times New Roman" panose="02020603050405020304" pitchFamily="18" charset="0"/>
              </a:rPr>
              <a:t>:</a:t>
            </a:r>
            <a:r>
              <a:rPr lang="gsw-CH" altLang="ko-Kore-KR" sz="1350" kern="100">
                <a:ea typeface="맑은 고딕" panose="020B0503020000020004" pitchFamily="34" charset="-127"/>
                <a:cs typeface="Times New Roman" panose="02020603050405020304" pitchFamily="18" charset="0"/>
              </a:rPr>
              <a:t> ASD only (n</a:t>
            </a:r>
            <a:r>
              <a:rPr lang="gsw-CH" altLang="ko-Kore-KR" sz="1350" kern="100">
                <a:ea typeface="Times New Roman" panose="02020603050405020304" pitchFamily="18" charset="0"/>
                <a:cs typeface="Times New Roman" panose="02020603050405020304" pitchFamily="18" charset="0"/>
              </a:rPr>
              <a:t> = </a:t>
            </a:r>
            <a:r>
              <a:rPr lang="gsw-CH" altLang="ko-Kore-KR" sz="1350" kern="100">
                <a:ea typeface="맑은 고딕" panose="020B0503020000020004" pitchFamily="34" charset="-127"/>
                <a:cs typeface="Times New Roman" panose="02020603050405020304" pitchFamily="18" charset="0"/>
              </a:rPr>
              <a:t>554) </a:t>
            </a:r>
            <a:r>
              <a:rPr lang="gsw-CH" altLang="ko-Kore-KR" sz="1350" kern="100">
                <a:latin typeface="+mn-ea"/>
                <a:cs typeface="Times New Roman" panose="02020603050405020304" pitchFamily="18" charset="0"/>
              </a:rPr>
              <a:t>and</a:t>
            </a:r>
            <a:r>
              <a:rPr lang="gsw-CH" altLang="ko-Kore-KR" sz="1350" kern="100">
                <a:ea typeface="맑은 고딕" panose="020B0503020000020004" pitchFamily="34" charset="-127"/>
                <a:cs typeface="Times New Roman" panose="02020603050405020304" pitchFamily="18" charset="0"/>
              </a:rPr>
              <a:t> ASD with tics (n</a:t>
            </a:r>
            <a:r>
              <a:rPr lang="gsw-CH" altLang="ko-Kore-KR" sz="1350" kern="100">
                <a:ea typeface="Times New Roman" panose="02020603050405020304" pitchFamily="18" charset="0"/>
                <a:cs typeface="Times New Roman" panose="02020603050405020304" pitchFamily="18" charset="0"/>
              </a:rPr>
              <a:t> = </a:t>
            </a:r>
            <a:r>
              <a:rPr lang="gsw-CH" altLang="ko-Kore-KR" sz="1350" kern="100">
                <a:ea typeface="맑은 고딕" panose="020B0503020000020004" pitchFamily="34" charset="-127"/>
                <a:cs typeface="Times New Roman" panose="02020603050405020304" pitchFamily="18" charset="0"/>
              </a:rPr>
              <a:t>125).</a:t>
            </a:r>
            <a:r>
              <a:rPr lang="gsw-CH" altLang="ko-Kore-KR" sz="1350" kern="100">
                <a:ea typeface="Times New Roman" panose="02020603050405020304" pitchFamily="18" charset="0"/>
                <a:cs typeface="Times New Roman" panose="02020603050405020304" pitchFamily="18" charset="0"/>
              </a:rPr>
              <a:t> Individuals were assessed using the</a:t>
            </a:r>
            <a:r>
              <a:rPr lang="gsw-CH" altLang="ko-Kore-KR" sz="1350" kern="100">
                <a:ea typeface="맑은 고딕" panose="020B0503020000020004" pitchFamily="34" charset="-127"/>
                <a:cs typeface="Times New Roman" panose="02020603050405020304" pitchFamily="18" charset="0"/>
              </a:rPr>
              <a:t> verbal and non-verbal intelligence quotient (IQ), Vineland Adaptive Behavior Scale (VABS-2), Social Responsiveness Scale-2 (SRS-2), Child Behavior Checklists for Ages 6-18 (CBCL), and Yale-Brown Obsessive-Compulsive Scale (YBOCS</a:t>
            </a:r>
            <a:r>
              <a:rPr lang="gsw-CH" altLang="ko-Kore-KR" sz="1350" kern="100">
                <a:ea typeface="Times New Roman" panose="02020603050405020304" pitchFamily="18" charset="0"/>
                <a:cs typeface="Times New Roman" panose="02020603050405020304" pitchFamily="18" charset="0"/>
              </a:rPr>
              <a:t>), followed by between-group comparisons.</a:t>
            </a:r>
            <a:r>
              <a:rPr lang="gsw-CH" altLang="ko-Kore-KR" sz="1350" kern="100">
                <a:ea typeface="맑은 고딕" panose="020B0503020000020004" pitchFamily="34" charset="-127"/>
                <a:cs typeface="Times New Roman" panose="02020603050405020304" pitchFamily="18" charset="0"/>
              </a:rPr>
              <a:t> All tests were conducted using the Statistical Package for the Social Sciences (SPSS) version 26. </a:t>
            </a:r>
            <a:endParaRPr lang="ko-Kore-KR" altLang="ko-Kore-KR" sz="1350" kern="100" dirty="0">
              <a:ea typeface="맑은 고딕" panose="020B0503020000020004" pitchFamily="34" charset="-127"/>
              <a:cs typeface="Times New Roman" panose="02020603050405020304" pitchFamily="18" charset="0"/>
            </a:endParaRPr>
          </a:p>
          <a:p>
            <a:endParaRPr kumimoji="1" lang="ko-Kore-KR" altLang="en-US" dirty="0"/>
          </a:p>
        </p:txBody>
      </p:sp>
      <p:pic>
        <p:nvPicPr>
          <p:cNvPr id="7" name="Picture 2" descr="E:\새 폴더\PPT(bg_icon_logo)\PPT(bg_icon_logo)\로고.png">
            <a:extLst>
              <a:ext uri="{FF2B5EF4-FFF2-40B4-BE49-F238E27FC236}">
                <a16:creationId xmlns:a16="http://schemas.microsoft.com/office/drawing/2014/main" id="{DD32B00D-B717-0B79-330B-796D944FDA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452" y="188641"/>
            <a:ext cx="1902676" cy="324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442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a:extLst>
              <a:ext uri="{FF2B5EF4-FFF2-40B4-BE49-F238E27FC236}">
                <a16:creationId xmlns:a16="http://schemas.microsoft.com/office/drawing/2014/main" id="{3AE379BB-7040-1E82-CCED-FAAD9F7BB7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BB848DF-5A16-1142-3E35-E28914772C14}"/>
              </a:ext>
            </a:extLst>
          </p:cNvPr>
          <p:cNvSpPr>
            <a:spLocks noChangeArrowheads="1"/>
          </p:cNvSpPr>
          <p:nvPr/>
        </p:nvSpPr>
        <p:spPr bwMode="auto">
          <a:xfrm>
            <a:off x="590309" y="149503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ko-Kore-KR" altLang="en-US" sz="1350"/>
          </a:p>
        </p:txBody>
      </p:sp>
      <p:pic>
        <p:nvPicPr>
          <p:cNvPr id="1028" name="그림 2">
            <a:extLst>
              <a:ext uri="{FF2B5EF4-FFF2-40B4-BE49-F238E27FC236}">
                <a16:creationId xmlns:a16="http://schemas.microsoft.com/office/drawing/2014/main" id="{93DF3BF5-71C3-391C-72C8-A66D02A44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4465" y="813131"/>
            <a:ext cx="4626980" cy="435856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0EBA369-994A-CAF5-9924-B6E5CD611B67}"/>
              </a:ext>
            </a:extLst>
          </p:cNvPr>
          <p:cNvSpPr>
            <a:spLocks noChangeArrowheads="1"/>
          </p:cNvSpPr>
          <p:nvPr/>
        </p:nvSpPr>
        <p:spPr bwMode="auto">
          <a:xfrm>
            <a:off x="1987951" y="5472165"/>
            <a:ext cx="4980008"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ko-Kore-KR" altLang="ko-KR" sz="900" b="1" dirty="0">
                <a:latin typeface="+mn-ea"/>
                <a:cs typeface="Times New Roman" panose="02020603050405020304" pitchFamily="18" charset="0"/>
              </a:rPr>
              <a:t>Figure 1: The prevalence of tic disorder in 679 individuals with autism spectrum disorder</a:t>
            </a:r>
            <a:endParaRPr lang="ko-Kore-KR" altLang="ko-KR" sz="1350" b="1" dirty="0">
              <a:latin typeface="+mn-ea"/>
            </a:endParaRPr>
          </a:p>
        </p:txBody>
      </p:sp>
      <p:pic>
        <p:nvPicPr>
          <p:cNvPr id="9" name="Picture 2" descr="E:\새 폴더\PPT(bg_icon_logo)\PPT(bg_icon_logo)\로고.png">
            <a:extLst>
              <a:ext uri="{FF2B5EF4-FFF2-40B4-BE49-F238E27FC236}">
                <a16:creationId xmlns:a16="http://schemas.microsoft.com/office/drawing/2014/main" id="{A384C2C7-2C95-8395-88C2-11E2E59C11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452" y="188641"/>
            <a:ext cx="1902676" cy="324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150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CD7B80-07B2-7CBC-0304-B7B89CE38B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0" y="324091"/>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70115CA3-B8DD-BBD6-A9B8-D52C3A8D3391}"/>
              </a:ext>
            </a:extLst>
          </p:cNvPr>
          <p:cNvSpPr>
            <a:spLocks noGrp="1"/>
          </p:cNvSpPr>
          <p:nvPr>
            <p:ph idx="1"/>
          </p:nvPr>
        </p:nvSpPr>
        <p:spPr/>
        <p:txBody>
          <a:bodyPr>
            <a:normAutofit/>
          </a:bodyPr>
          <a:lstStyle/>
          <a:p>
            <a:pPr algn="just">
              <a:lnSpc>
                <a:spcPct val="150000"/>
              </a:lnSpc>
              <a:spcAft>
                <a:spcPts val="450"/>
              </a:spcAft>
            </a:pPr>
            <a:r>
              <a:rPr lang="gsw-CH" altLang="ko-Kore-KR" sz="1350" b="1" kern="100">
                <a:solidFill>
                  <a:srgbClr val="0070C0"/>
                </a:solidFill>
                <a:latin typeface="+mn-ea"/>
                <a:cs typeface="Times New Roman" panose="02020603050405020304" pitchFamily="18" charset="0"/>
              </a:rPr>
              <a:t>Results</a:t>
            </a:r>
            <a:r>
              <a:rPr lang="gsw-CH" altLang="ko-Kore-KR" sz="1350" b="1" kern="100">
                <a:latin typeface="+mn-ea"/>
                <a:cs typeface="Times New Roman" panose="02020603050405020304" pitchFamily="18" charset="0"/>
              </a:rPr>
              <a:t> </a:t>
            </a:r>
            <a:r>
              <a:rPr lang="gsw-CH" altLang="ko-Kore-KR" sz="1350" kern="100">
                <a:latin typeface="+mn-ea"/>
                <a:cs typeface="Times New Roman" panose="02020603050405020304" pitchFamily="18" charset="0"/>
              </a:rPr>
              <a:t>Regarding the type of tics, both motor and vocal tics affected the majority of individuals (n = 40, 40.0%). The ASD with tics group had a significantly higher average age and full-scale IQ score than the ASD only group. Regarding clinical characteristics, the ASD with tics group showed significantly higher SRS-2, CBCL, and YBOCS subdomain scores after adjusting for age. Furthermore, all variables except the non-verbal IQ and VABS-2 scores were positively correlated with the YGTSS total score. Individuals with a higher IQ (IQ </a:t>
            </a:r>
            <a:r>
              <a:rPr lang="ko-KR" altLang="ko-Kore-KR" sz="1350" kern="100">
                <a:latin typeface="+mn-ea"/>
                <a:cs typeface="Times New Roman" panose="02020603050405020304" pitchFamily="18" charset="0"/>
              </a:rPr>
              <a:t>≥</a:t>
            </a:r>
            <a:r>
              <a:rPr lang="gsw-CH" altLang="ko-Kore-KR" sz="1350" kern="100">
                <a:latin typeface="+mn-ea"/>
                <a:cs typeface="Times New Roman" panose="02020603050405020304" pitchFamily="18" charset="0"/>
              </a:rPr>
              <a:t>70) showed a significantly greater proportion of tic symptoms. </a:t>
            </a:r>
            <a:endParaRPr lang="ko-Kore-KR" altLang="ko-Kore-KR" sz="1350" kern="100" dirty="0">
              <a:latin typeface="+mn-ea"/>
              <a:cs typeface="Times New Roman" panose="02020603050405020304" pitchFamily="18" charset="0"/>
            </a:endParaRPr>
          </a:p>
          <a:p>
            <a:pPr marL="0" indent="0">
              <a:buNone/>
            </a:pPr>
            <a:endParaRPr kumimoji="1" lang="ko-Kore-KR" altLang="en-US" dirty="0">
              <a:latin typeface="+mn-ea"/>
            </a:endParaRPr>
          </a:p>
        </p:txBody>
      </p:sp>
      <p:pic>
        <p:nvPicPr>
          <p:cNvPr id="7" name="Picture 2" descr="E:\새 폴더\PPT(bg_icon_logo)\PPT(bg_icon_logo)\로고.png">
            <a:extLst>
              <a:ext uri="{FF2B5EF4-FFF2-40B4-BE49-F238E27FC236}">
                <a16:creationId xmlns:a16="http://schemas.microsoft.com/office/drawing/2014/main" id="{3AB7809C-B1C1-CAFF-EFDC-F585867FE9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452" y="188641"/>
            <a:ext cx="1902676" cy="324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388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487B15AE-3487-69E6-8C1B-68EAA5D531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E1856B4-DB6D-B7E5-626A-1929502411F2}"/>
              </a:ext>
            </a:extLst>
          </p:cNvPr>
          <p:cNvSpPr txBox="1"/>
          <p:nvPr/>
        </p:nvSpPr>
        <p:spPr>
          <a:xfrm>
            <a:off x="406560" y="758521"/>
            <a:ext cx="7904062" cy="1364412"/>
          </a:xfrm>
          <a:prstGeom prst="rect">
            <a:avLst/>
          </a:prstGeom>
          <a:noFill/>
        </p:spPr>
        <p:txBody>
          <a:bodyPr wrap="square">
            <a:spAutoFit/>
          </a:bodyPr>
          <a:lstStyle/>
          <a:p>
            <a:pPr algn="just">
              <a:lnSpc>
                <a:spcPct val="150000"/>
              </a:lnSpc>
              <a:spcAft>
                <a:spcPts val="450"/>
              </a:spcAft>
            </a:pPr>
            <a:r>
              <a:rPr lang="gsw-CH" altLang="ko-Kore-KR" sz="1350" b="1" kern="100">
                <a:latin typeface="+mn-ea"/>
                <a:cs typeface="Times New Roman" panose="02020603050405020304" pitchFamily="18" charset="0"/>
              </a:rPr>
              <a:t>Type of tics</a:t>
            </a:r>
            <a:endParaRPr lang="ko-Kore-KR" altLang="ko-Kore-KR" sz="900" kern="100" dirty="0">
              <a:latin typeface="+mn-ea"/>
              <a:cs typeface="Times New Roman" panose="02020603050405020304" pitchFamily="18" charset="0"/>
            </a:endParaRPr>
          </a:p>
          <a:p>
            <a:pPr algn="just">
              <a:lnSpc>
                <a:spcPct val="150000"/>
              </a:lnSpc>
              <a:spcAft>
                <a:spcPts val="450"/>
              </a:spcAft>
            </a:pPr>
            <a:r>
              <a:rPr lang="gsw-CH" altLang="ko-Kore-KR" sz="1350" kern="100">
                <a:latin typeface="+mn-ea"/>
                <a:cs typeface="Times New Roman" panose="02020603050405020304" pitchFamily="18" charset="0"/>
              </a:rPr>
              <a:t>In the ASD with tics group (N = 125, 18.4%), there were 50 (40.0%), 44 (35.2%), and 31 (24.8%) participants in both motor and vocal tic group, motor tic only group, and vocal tic only group, respectively. </a:t>
            </a:r>
            <a:endParaRPr lang="ko-Kore-KR" altLang="ko-Kore-KR" sz="900" kern="100" dirty="0">
              <a:latin typeface="+mn-ea"/>
              <a:cs typeface="Times New Roman" panose="02020603050405020304" pitchFamily="18" charset="0"/>
            </a:endParaRPr>
          </a:p>
        </p:txBody>
      </p:sp>
      <p:graphicFrame>
        <p:nvGraphicFramePr>
          <p:cNvPr id="3" name="차트 2">
            <a:extLst>
              <a:ext uri="{FF2B5EF4-FFF2-40B4-BE49-F238E27FC236}">
                <a16:creationId xmlns:a16="http://schemas.microsoft.com/office/drawing/2014/main" id="{D26758EA-3644-2C4F-BD1A-B6F9944E43DE}"/>
              </a:ext>
            </a:extLst>
          </p:cNvPr>
          <p:cNvGraphicFramePr/>
          <p:nvPr>
            <p:extLst>
              <p:ext uri="{D42A27DB-BD31-4B8C-83A1-F6EECF244321}">
                <p14:modId xmlns:p14="http://schemas.microsoft.com/office/powerpoint/2010/main" val="1999373106"/>
              </p:ext>
            </p:extLst>
          </p:nvPr>
        </p:nvGraphicFramePr>
        <p:xfrm>
          <a:off x="973719" y="2228885"/>
          <a:ext cx="5172438" cy="3350112"/>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a:extLst>
              <a:ext uri="{FF2B5EF4-FFF2-40B4-BE49-F238E27FC236}">
                <a16:creationId xmlns:a16="http://schemas.microsoft.com/office/drawing/2014/main" id="{09ED0CDD-5A98-AA8D-CAC2-3AEA1E624741}"/>
              </a:ext>
            </a:extLst>
          </p:cNvPr>
          <p:cNvSpPr>
            <a:spLocks noChangeArrowheads="1"/>
          </p:cNvSpPr>
          <p:nvPr/>
        </p:nvSpPr>
        <p:spPr bwMode="auto">
          <a:xfrm>
            <a:off x="1163789" y="5625187"/>
            <a:ext cx="5172437" cy="427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br>
              <a:rPr lang="ko-Kore-KR" altLang="ko-KR" sz="750" dirty="0">
                <a:latin typeface="+mn-ea"/>
                <a:cs typeface="Times New Roman" panose="02020603050405020304" pitchFamily="18" charset="0"/>
              </a:rPr>
            </a:br>
            <a:endParaRPr lang="ko-Kore-KR" altLang="ko-Kore-KR" sz="750" dirty="0">
              <a:latin typeface="+mn-ea"/>
            </a:endParaRPr>
          </a:p>
          <a:p>
            <a:pPr defTabSz="685800" eaLnBrk="0" fontAlgn="base" hangingPunct="0">
              <a:spcBef>
                <a:spcPct val="0"/>
              </a:spcBef>
              <a:spcAft>
                <a:spcPct val="0"/>
              </a:spcAft>
            </a:pPr>
            <a:r>
              <a:rPr lang="ko-Kore-KR" altLang="ko-KR" sz="825" b="1" dirty="0">
                <a:latin typeface="+mn-ea"/>
                <a:cs typeface="Times New Roman" panose="02020603050405020304" pitchFamily="18" charset="0"/>
              </a:rPr>
              <a:t>Figure 2. Type of tics in 125 patients with autism spectrum disorder and tic disorder</a:t>
            </a:r>
            <a:endParaRPr lang="ko-Kore-KR" altLang="ko-KR" sz="1350" dirty="0">
              <a:latin typeface="+mn-ea"/>
            </a:endParaRPr>
          </a:p>
        </p:txBody>
      </p:sp>
      <p:pic>
        <p:nvPicPr>
          <p:cNvPr id="6" name="Picture 2" descr="E:\새 폴더\PPT(bg_icon_logo)\PPT(bg_icon_logo)\로고.png">
            <a:extLst>
              <a:ext uri="{FF2B5EF4-FFF2-40B4-BE49-F238E27FC236}">
                <a16:creationId xmlns:a16="http://schemas.microsoft.com/office/drawing/2014/main" id="{533E6223-865B-B888-7E7B-27C895F39E0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452" y="188641"/>
            <a:ext cx="1902676" cy="324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989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5">
            <a:extLst>
              <a:ext uri="{FF2B5EF4-FFF2-40B4-BE49-F238E27FC236}">
                <a16:creationId xmlns:a16="http://schemas.microsoft.com/office/drawing/2014/main" id="{79B744BA-1A6F-861F-54EB-D0728DFFF4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0" y="324091"/>
            <a:ext cx="9144000"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graphicFrame>
            <p:nvGraphicFramePr>
              <p:cNvPr id="8" name="표 7">
                <a:extLst>
                  <a:ext uri="{FF2B5EF4-FFF2-40B4-BE49-F238E27FC236}">
                    <a16:creationId xmlns:a16="http://schemas.microsoft.com/office/drawing/2014/main" id="{8A72C43A-52C8-8F33-3612-5405351B6BD9}"/>
                  </a:ext>
                </a:extLst>
              </p:cNvPr>
              <p:cNvGraphicFramePr>
                <a:graphicFrameLocks noGrp="1"/>
              </p:cNvGraphicFramePr>
              <p:nvPr>
                <p:extLst>
                  <p:ext uri="{D42A27DB-BD31-4B8C-83A1-F6EECF244321}">
                    <p14:modId xmlns:p14="http://schemas.microsoft.com/office/powerpoint/2010/main" val="4181553005"/>
                  </p:ext>
                </p:extLst>
              </p:nvPr>
            </p:nvGraphicFramePr>
            <p:xfrm>
              <a:off x="507115" y="2775580"/>
              <a:ext cx="7886704" cy="1106994"/>
            </p:xfrm>
            <a:graphic>
              <a:graphicData uri="http://schemas.openxmlformats.org/drawingml/2006/table">
                <a:tbl>
                  <a:tblPr firstRow="1" firstCol="1" bandRow="1">
                    <a:tableStyleId>{0505E3EF-67EA-436B-97B2-0124C06EBD24}</a:tableStyleId>
                  </a:tblPr>
                  <a:tblGrid>
                    <a:gridCol w="1126672">
                      <a:extLst>
                        <a:ext uri="{9D8B030D-6E8A-4147-A177-3AD203B41FA5}">
                          <a16:colId xmlns:a16="http://schemas.microsoft.com/office/drawing/2014/main" val="2583632128"/>
                        </a:ext>
                      </a:extLst>
                    </a:gridCol>
                    <a:gridCol w="1126672">
                      <a:extLst>
                        <a:ext uri="{9D8B030D-6E8A-4147-A177-3AD203B41FA5}">
                          <a16:colId xmlns:a16="http://schemas.microsoft.com/office/drawing/2014/main" val="2081854444"/>
                        </a:ext>
                      </a:extLst>
                    </a:gridCol>
                    <a:gridCol w="1126672">
                      <a:extLst>
                        <a:ext uri="{9D8B030D-6E8A-4147-A177-3AD203B41FA5}">
                          <a16:colId xmlns:a16="http://schemas.microsoft.com/office/drawing/2014/main" val="3169242049"/>
                        </a:ext>
                      </a:extLst>
                    </a:gridCol>
                    <a:gridCol w="1126672">
                      <a:extLst>
                        <a:ext uri="{9D8B030D-6E8A-4147-A177-3AD203B41FA5}">
                          <a16:colId xmlns:a16="http://schemas.microsoft.com/office/drawing/2014/main" val="1699101109"/>
                        </a:ext>
                      </a:extLst>
                    </a:gridCol>
                    <a:gridCol w="1126672">
                      <a:extLst>
                        <a:ext uri="{9D8B030D-6E8A-4147-A177-3AD203B41FA5}">
                          <a16:colId xmlns:a16="http://schemas.microsoft.com/office/drawing/2014/main" val="2708510550"/>
                        </a:ext>
                      </a:extLst>
                    </a:gridCol>
                    <a:gridCol w="1126672">
                      <a:extLst>
                        <a:ext uri="{9D8B030D-6E8A-4147-A177-3AD203B41FA5}">
                          <a16:colId xmlns:a16="http://schemas.microsoft.com/office/drawing/2014/main" val="1308863205"/>
                        </a:ext>
                      </a:extLst>
                    </a:gridCol>
                    <a:gridCol w="1126672">
                      <a:extLst>
                        <a:ext uri="{9D8B030D-6E8A-4147-A177-3AD203B41FA5}">
                          <a16:colId xmlns:a16="http://schemas.microsoft.com/office/drawing/2014/main" val="2135297127"/>
                        </a:ext>
                      </a:extLst>
                    </a:gridCol>
                  </a:tblGrid>
                  <a:tr h="184499">
                    <a:tc>
                      <a:txBody>
                        <a:bodyPr/>
                        <a:lstStyle/>
                        <a:p>
                          <a:pPr algn="ctr">
                            <a:lnSpc>
                              <a:spcPct val="150000"/>
                            </a:lnSpc>
                            <a:spcAft>
                              <a:spcPts val="600"/>
                            </a:spcAft>
                            <a:tabLst>
                              <a:tab pos="3810000" algn="l"/>
                            </a:tabLst>
                          </a:pPr>
                          <a:r>
                            <a:rPr lang="gsw-CH" sz="900" kern="100">
                              <a:effectLst/>
                              <a:latin typeface="+mn-ea"/>
                              <a:ea typeface="+mn-ea"/>
                            </a:rPr>
                            <a:t> </a:t>
                          </a:r>
                          <a:endParaRPr lang="ko-Kore-KR" sz="800" kern="100">
                            <a:effectLst/>
                            <a:latin typeface="+mn-ea"/>
                            <a:ea typeface="+mn-ea"/>
                            <a:cs typeface="Times New Roman" panose="02020603050405020304" pitchFamily="18" charset="0"/>
                          </a:endParaRPr>
                        </a:p>
                      </a:txBody>
                      <a:tcPr marL="51435" marR="51435" marT="0" marB="0" anchor="b"/>
                    </a:tc>
                    <a:tc>
                      <a:txBody>
                        <a:bodyPr/>
                        <a:lstStyle/>
                        <a:p>
                          <a:pPr algn="ctr">
                            <a:lnSpc>
                              <a:spcPct val="150000"/>
                            </a:lnSpc>
                            <a:spcAft>
                              <a:spcPts val="600"/>
                            </a:spcAft>
                            <a:tabLst>
                              <a:tab pos="3810000" algn="l"/>
                            </a:tabLst>
                          </a:pPr>
                          <a:r>
                            <a:rPr lang="gsw-CH" sz="900" kern="100">
                              <a:effectLst/>
                              <a:latin typeface="+mn-ea"/>
                              <a:ea typeface="+mn-ea"/>
                            </a:rPr>
                            <a:t>Total</a:t>
                          </a:r>
                          <a:endParaRPr lang="ko-Kore-KR" sz="800" kern="100">
                            <a:effectLst/>
                            <a:latin typeface="+mn-ea"/>
                            <a:ea typeface="+mn-ea"/>
                            <a:cs typeface="Times New Roman" panose="02020603050405020304" pitchFamily="18" charset="0"/>
                          </a:endParaRPr>
                        </a:p>
                      </a:txBody>
                      <a:tcPr marL="51435" marR="51435" marT="0" marB="0" anchor="b"/>
                    </a:tc>
                    <a:tc>
                      <a:txBody>
                        <a:bodyPr/>
                        <a:lstStyle/>
                        <a:p>
                          <a:pPr algn="ctr">
                            <a:lnSpc>
                              <a:spcPct val="150000"/>
                            </a:lnSpc>
                            <a:spcAft>
                              <a:spcPts val="600"/>
                            </a:spcAft>
                            <a:tabLst>
                              <a:tab pos="3810000" algn="l"/>
                            </a:tabLst>
                          </a:pPr>
                          <a:r>
                            <a:rPr lang="gsw-CH" sz="900" kern="100">
                              <a:effectLst/>
                              <a:latin typeface="+mn-ea"/>
                              <a:ea typeface="+mn-ea"/>
                            </a:rPr>
                            <a:t>ASD only</a:t>
                          </a:r>
                          <a:endParaRPr lang="ko-Kore-KR" sz="800" kern="100">
                            <a:effectLst/>
                            <a:latin typeface="+mn-ea"/>
                            <a:ea typeface="+mn-ea"/>
                            <a:cs typeface="Times New Roman" panose="02020603050405020304" pitchFamily="18" charset="0"/>
                          </a:endParaRPr>
                        </a:p>
                      </a:txBody>
                      <a:tcPr marL="51435" marR="51435" marT="0" marB="0" anchor="b"/>
                    </a:tc>
                    <a:tc>
                      <a:txBody>
                        <a:bodyPr/>
                        <a:lstStyle/>
                        <a:p>
                          <a:pPr algn="ctr">
                            <a:lnSpc>
                              <a:spcPct val="150000"/>
                            </a:lnSpc>
                            <a:spcAft>
                              <a:spcPts val="600"/>
                            </a:spcAft>
                            <a:tabLst>
                              <a:tab pos="3810000" algn="l"/>
                            </a:tabLst>
                          </a:pPr>
                          <a:r>
                            <a:rPr lang="gsw-CH" sz="900" kern="100">
                              <a:effectLst/>
                              <a:latin typeface="+mn-ea"/>
                              <a:ea typeface="+mn-ea"/>
                            </a:rPr>
                            <a:t>ASD+tic</a:t>
                          </a:r>
                          <a:endParaRPr lang="ko-Kore-KR" sz="800" kern="100">
                            <a:effectLst/>
                            <a:latin typeface="+mn-ea"/>
                            <a:ea typeface="+mn-ea"/>
                            <a:cs typeface="Times New Roman" panose="02020603050405020304" pitchFamily="18" charset="0"/>
                          </a:endParaRPr>
                        </a:p>
                      </a:txBody>
                      <a:tcPr marL="51435" marR="51435" marT="0" marB="0" anchor="b"/>
                    </a:tc>
                    <a:tc>
                      <a:txBody>
                        <a:bodyPr/>
                        <a:lstStyle/>
                        <a:p>
                          <a:pPr algn="ctr">
                            <a:lnSpc>
                              <a:spcPct val="150000"/>
                            </a:lnSpc>
                            <a:spcAft>
                              <a:spcPts val="600"/>
                            </a:spcAft>
                            <a:tabLst>
                              <a:tab pos="3810000" algn="l"/>
                            </a:tabLst>
                          </a:pPr>
                          <a:r>
                            <a:rPr lang="gsw-CH" sz="900" kern="100">
                              <a:effectLst/>
                              <a:latin typeface="+mn-ea"/>
                              <a:ea typeface="+mn-ea"/>
                            </a:rPr>
                            <a:t>p-value†</a:t>
                          </a:r>
                          <a:endParaRPr lang="ko-Kore-KR" sz="800" kern="100">
                            <a:effectLst/>
                            <a:latin typeface="+mn-ea"/>
                            <a:ea typeface="+mn-ea"/>
                            <a:cs typeface="Times New Roman" panose="02020603050405020304" pitchFamily="18" charset="0"/>
                          </a:endParaRPr>
                        </a:p>
                      </a:txBody>
                      <a:tcPr marL="51435" marR="51435" marT="0" marB="0" anchor="b"/>
                    </a:tc>
                    <a:tc>
                      <a:txBody>
                        <a:bodyPr/>
                        <a:lstStyle/>
                        <a:p>
                          <a:pPr algn="ctr">
                            <a:lnSpc>
                              <a:spcPct val="150000"/>
                            </a:lnSpc>
                            <a:spcAft>
                              <a:spcPts val="600"/>
                            </a:spcAft>
                            <a:tabLst>
                              <a:tab pos="3810000" algn="l"/>
                            </a:tabLst>
                          </a:pPr>
                          <a:r>
                            <a:rPr lang="gsw-CH" sz="900" kern="100">
                              <a:effectLst/>
                              <a:latin typeface="+mn-ea"/>
                              <a:ea typeface="+mn-ea"/>
                            </a:rPr>
                            <a:t>p-value‡</a:t>
                          </a:r>
                          <a:endParaRPr lang="ko-Kore-KR" sz="800" kern="100">
                            <a:effectLst/>
                            <a:latin typeface="+mn-ea"/>
                            <a:ea typeface="+mn-ea"/>
                            <a:cs typeface="Times New Roman" panose="02020603050405020304" pitchFamily="18" charset="0"/>
                          </a:endParaRPr>
                        </a:p>
                      </a:txBody>
                      <a:tcPr marL="51435" marR="51435" marT="0" marB="0" anchor="b"/>
                    </a:tc>
                    <a:tc>
                      <a:txBody>
                        <a:bodyPr/>
                        <a:lstStyle/>
                        <a:p>
                          <a:pPr algn="ctr">
                            <a:lnSpc>
                              <a:spcPct val="150000"/>
                            </a:lnSpc>
                            <a:spcAft>
                              <a:spcPts val="600"/>
                            </a:spcAft>
                            <a:tabLst>
                              <a:tab pos="3810000" algn="l"/>
                            </a:tabLst>
                          </a:pPr>
                          <a:r>
                            <a:rPr lang="gsw-CH" sz="900" kern="100">
                              <a:effectLst/>
                              <a:latin typeface="+mn-ea"/>
                              <a:ea typeface="+mn-ea"/>
                            </a:rPr>
                            <a:t>Effect sizes</a:t>
                          </a:r>
                          <a:endParaRPr lang="ko-Kore-KR" sz="800" kern="100">
                            <a:effectLst/>
                            <a:latin typeface="+mn-ea"/>
                            <a:ea typeface="+mn-ea"/>
                            <a:cs typeface="Times New Roman" panose="02020603050405020304" pitchFamily="18" charset="0"/>
                          </a:endParaRPr>
                        </a:p>
                      </a:txBody>
                      <a:tcPr marL="51435" marR="51435" marT="0" marB="0" anchor="b"/>
                    </a:tc>
                    <a:extLst>
                      <a:ext uri="{0D108BD9-81ED-4DB2-BD59-A6C34878D82A}">
                        <a16:rowId xmlns:a16="http://schemas.microsoft.com/office/drawing/2014/main" val="758103930"/>
                      </a:ext>
                    </a:extLst>
                  </a:tr>
                  <a:tr h="184499">
                    <a:tc>
                      <a:txBody>
                        <a:bodyPr/>
                        <a:lstStyle/>
                        <a:p>
                          <a:pPr algn="just">
                            <a:lnSpc>
                              <a:spcPct val="150000"/>
                            </a:lnSpc>
                            <a:spcAft>
                              <a:spcPts val="600"/>
                            </a:spcAft>
                            <a:tabLst>
                              <a:tab pos="3810000" algn="l"/>
                            </a:tabLst>
                          </a:pPr>
                          <a:r>
                            <a:rPr lang="gsw-CH" sz="900" kern="100">
                              <a:effectLst/>
                              <a:latin typeface="+mn-ea"/>
                              <a:ea typeface="+mn-ea"/>
                            </a:rPr>
                            <a:t>Age, years old</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6.93</a:t>
                          </a:r>
                          <a14:m>
                            <m:oMath xmlns:m="http://schemas.openxmlformats.org/officeDocument/2006/math">
                              <m:r>
                                <a:rPr lang="gsw-CH" sz="900" kern="100">
                                  <a:effectLst/>
                                  <a:latin typeface="+mn-ea"/>
                                  <a:ea typeface="+mn-ea"/>
                                </a:rPr>
                                <m:t>±</m:t>
                              </m:r>
                            </m:oMath>
                          </a14:m>
                          <a:r>
                            <a:rPr lang="gsw-CH" sz="900" kern="100">
                              <a:effectLst/>
                              <a:latin typeface="+mn-ea"/>
                              <a:ea typeface="+mn-ea"/>
                            </a:rPr>
                            <a:t>3.50</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6.68</a:t>
                          </a:r>
                          <a14:m>
                            <m:oMath xmlns:m="http://schemas.openxmlformats.org/officeDocument/2006/math">
                              <m:r>
                                <a:rPr lang="gsw-CH" sz="900" kern="100">
                                  <a:effectLst/>
                                  <a:latin typeface="+mn-ea"/>
                                  <a:ea typeface="+mn-ea"/>
                                </a:rPr>
                                <m:t>±</m:t>
                              </m:r>
                            </m:oMath>
                          </a14:m>
                          <a:r>
                            <a:rPr lang="gsw-CH" sz="900" kern="100">
                              <a:effectLst/>
                              <a:latin typeface="+mn-ea"/>
                              <a:ea typeface="+mn-ea"/>
                            </a:rPr>
                            <a:t>3.37</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8.02</a:t>
                          </a:r>
                          <a14:m>
                            <m:oMath xmlns:m="http://schemas.openxmlformats.org/officeDocument/2006/math">
                              <m:r>
                                <a:rPr lang="gsw-CH" sz="900" kern="100">
                                  <a:effectLst/>
                                  <a:latin typeface="+mn-ea"/>
                                  <a:ea typeface="+mn-ea"/>
                                </a:rPr>
                                <m:t>±</m:t>
                              </m:r>
                            </m:oMath>
                          </a14:m>
                          <a:r>
                            <a:rPr lang="gsw-CH" sz="900" kern="100">
                              <a:effectLst/>
                              <a:latin typeface="+mn-ea"/>
                              <a:ea typeface="+mn-ea"/>
                            </a:rPr>
                            <a:t>3.83</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&lt;0.001**</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 </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0.33</a:t>
                          </a:r>
                          <a:endParaRPr lang="ko-Kore-KR" sz="800" kern="100">
                            <a:effectLst/>
                            <a:latin typeface="+mn-ea"/>
                            <a:ea typeface="+mn-ea"/>
                            <a:cs typeface="Times New Roman" panose="02020603050405020304" pitchFamily="18" charset="0"/>
                          </a:endParaRPr>
                        </a:p>
                      </a:txBody>
                      <a:tcPr marL="51435" marR="51435" marT="0" marB="0"/>
                    </a:tc>
                    <a:extLst>
                      <a:ext uri="{0D108BD9-81ED-4DB2-BD59-A6C34878D82A}">
                        <a16:rowId xmlns:a16="http://schemas.microsoft.com/office/drawing/2014/main" val="2184627520"/>
                      </a:ext>
                    </a:extLst>
                  </a:tr>
                  <a:tr h="184499">
                    <a:tc>
                      <a:txBody>
                        <a:bodyPr/>
                        <a:lstStyle/>
                        <a:p>
                          <a:pPr algn="just">
                            <a:lnSpc>
                              <a:spcPct val="150000"/>
                            </a:lnSpc>
                            <a:spcAft>
                              <a:spcPts val="600"/>
                            </a:spcAft>
                            <a:tabLst>
                              <a:tab pos="3810000" algn="l"/>
                            </a:tabLst>
                          </a:pPr>
                          <a:r>
                            <a:rPr lang="gsw-CH" sz="900" kern="100">
                              <a:effectLst/>
                              <a:latin typeface="+mn-ea"/>
                              <a:ea typeface="+mn-ea"/>
                            </a:rPr>
                            <a:t>Male (%)</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571 (84.1%)</a:t>
                          </a:r>
                          <a:endParaRPr lang="ko-Kore-KR" sz="800" kern="100" dirty="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463 (83.6%)</a:t>
                          </a:r>
                          <a:endParaRPr lang="ko-Kore-KR" sz="800" kern="100" dirty="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108 (86.4%)</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0.519</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 </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 </a:t>
                          </a:r>
                          <a:endParaRPr lang="ko-Kore-KR" sz="800" kern="100">
                            <a:effectLst/>
                            <a:latin typeface="+mn-ea"/>
                            <a:ea typeface="+mn-ea"/>
                            <a:cs typeface="Times New Roman" panose="02020603050405020304" pitchFamily="18" charset="0"/>
                          </a:endParaRPr>
                        </a:p>
                      </a:txBody>
                      <a:tcPr marL="51435" marR="51435" marT="0" marB="0"/>
                    </a:tc>
                    <a:extLst>
                      <a:ext uri="{0D108BD9-81ED-4DB2-BD59-A6C34878D82A}">
                        <a16:rowId xmlns:a16="http://schemas.microsoft.com/office/drawing/2014/main" val="3962244227"/>
                      </a:ext>
                    </a:extLst>
                  </a:tr>
                  <a:tr h="184499">
                    <a:tc>
                      <a:txBody>
                        <a:bodyPr/>
                        <a:lstStyle/>
                        <a:p>
                          <a:pPr algn="just">
                            <a:lnSpc>
                              <a:spcPct val="150000"/>
                            </a:lnSpc>
                            <a:spcAft>
                              <a:spcPts val="600"/>
                            </a:spcAft>
                            <a:tabLst>
                              <a:tab pos="3810000" algn="l"/>
                            </a:tabLst>
                          </a:pPr>
                          <a:r>
                            <a:rPr lang="gsw-CH" sz="900" kern="100">
                              <a:effectLst/>
                              <a:latin typeface="+mn-ea"/>
                              <a:ea typeface="+mn-ea"/>
                            </a:rPr>
                            <a:t>FSIQ</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84.38</a:t>
                          </a:r>
                          <a14:m>
                            <m:oMath xmlns:m="http://schemas.openxmlformats.org/officeDocument/2006/math">
                              <m:r>
                                <a:rPr lang="gsw-CH" sz="900" kern="100">
                                  <a:effectLst/>
                                  <a:latin typeface="+mn-ea"/>
                                  <a:ea typeface="+mn-ea"/>
                                </a:rPr>
                                <m:t>±</m:t>
                              </m:r>
                            </m:oMath>
                          </a14:m>
                          <a:r>
                            <a:rPr lang="gsw-CH" sz="900" kern="100">
                              <a:effectLst/>
                              <a:latin typeface="+mn-ea"/>
                              <a:ea typeface="+mn-ea"/>
                            </a:rPr>
                            <a:t>23.84</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81.46</a:t>
                          </a:r>
                          <a14:m>
                            <m:oMath xmlns:m="http://schemas.openxmlformats.org/officeDocument/2006/math">
                              <m:r>
                                <a:rPr lang="gsw-CH" sz="900" kern="100">
                                  <a:effectLst/>
                                  <a:latin typeface="+mn-ea"/>
                                  <a:ea typeface="+mn-ea"/>
                                </a:rPr>
                                <m:t>±</m:t>
                              </m:r>
                            </m:oMath>
                          </a14:m>
                          <a:r>
                            <a:rPr lang="gsw-CH" sz="900" kern="100">
                              <a:effectLst/>
                              <a:latin typeface="+mn-ea"/>
                              <a:ea typeface="+mn-ea"/>
                            </a:rPr>
                            <a:t>24.03</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95.37</a:t>
                          </a:r>
                          <a14:m>
                            <m:oMath xmlns:m="http://schemas.openxmlformats.org/officeDocument/2006/math">
                              <m:r>
                                <a:rPr lang="gsw-CH" sz="900" kern="100">
                                  <a:effectLst/>
                                  <a:latin typeface="+mn-ea"/>
                                  <a:ea typeface="+mn-ea"/>
                                </a:rPr>
                                <m:t>±</m:t>
                              </m:r>
                            </m:oMath>
                          </a14:m>
                          <a:r>
                            <a:rPr lang="gsw-CH" sz="900" kern="100">
                              <a:effectLst/>
                              <a:latin typeface="+mn-ea"/>
                              <a:ea typeface="+mn-ea"/>
                            </a:rPr>
                            <a:t>19.76</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&lt;0.001**</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0.015*</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0.59</a:t>
                          </a:r>
                          <a:endParaRPr lang="ko-Kore-KR" sz="800" kern="100">
                            <a:effectLst/>
                            <a:latin typeface="+mn-ea"/>
                            <a:ea typeface="+mn-ea"/>
                            <a:cs typeface="Times New Roman" panose="02020603050405020304" pitchFamily="18" charset="0"/>
                          </a:endParaRPr>
                        </a:p>
                      </a:txBody>
                      <a:tcPr marL="51435" marR="51435" marT="0" marB="0"/>
                    </a:tc>
                    <a:extLst>
                      <a:ext uri="{0D108BD9-81ED-4DB2-BD59-A6C34878D82A}">
                        <a16:rowId xmlns:a16="http://schemas.microsoft.com/office/drawing/2014/main" val="910526275"/>
                      </a:ext>
                    </a:extLst>
                  </a:tr>
                  <a:tr h="184499">
                    <a:tc>
                      <a:txBody>
                        <a:bodyPr/>
                        <a:lstStyle/>
                        <a:p>
                          <a:pPr algn="just">
                            <a:lnSpc>
                              <a:spcPct val="150000"/>
                            </a:lnSpc>
                            <a:spcAft>
                              <a:spcPts val="600"/>
                            </a:spcAft>
                            <a:tabLst>
                              <a:tab pos="3810000" algn="l"/>
                            </a:tabLst>
                          </a:pPr>
                          <a:r>
                            <a:rPr lang="gsw-CH" sz="900" kern="100">
                              <a:effectLst/>
                              <a:latin typeface="+mn-ea"/>
                              <a:ea typeface="+mn-ea"/>
                            </a:rPr>
                            <a:t>K-Leiter-R</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74.01</a:t>
                          </a:r>
                          <a14:m>
                            <m:oMath xmlns:m="http://schemas.openxmlformats.org/officeDocument/2006/math">
                              <m:r>
                                <a:rPr lang="gsw-CH" sz="900" kern="100">
                                  <a:effectLst/>
                                  <a:latin typeface="+mn-ea"/>
                                  <a:ea typeface="+mn-ea"/>
                                </a:rPr>
                                <m:t>±25.21</m:t>
                              </m:r>
                            </m:oMath>
                          </a14:m>
                          <a:endParaRPr lang="ko-Kore-KR" sz="800" kern="100" dirty="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73.23</a:t>
                          </a:r>
                          <a14:m>
                            <m:oMath xmlns:m="http://schemas.openxmlformats.org/officeDocument/2006/math">
                              <m:r>
                                <a:rPr lang="gsw-CH" sz="900" kern="100">
                                  <a:effectLst/>
                                  <a:latin typeface="+mn-ea"/>
                                  <a:ea typeface="+mn-ea"/>
                                </a:rPr>
                                <m:t>±</m:t>
                              </m:r>
                            </m:oMath>
                          </a14:m>
                          <a:r>
                            <a:rPr lang="gsw-CH" sz="900" kern="100">
                              <a:effectLst/>
                              <a:latin typeface="+mn-ea"/>
                              <a:ea typeface="+mn-ea"/>
                            </a:rPr>
                            <a:t>24.77</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78.56</a:t>
                          </a:r>
                          <a14:m>
                            <m:oMath xmlns:m="http://schemas.openxmlformats.org/officeDocument/2006/math">
                              <m:r>
                                <a:rPr lang="gsw-CH" sz="900" kern="100">
                                  <a:effectLst/>
                                  <a:latin typeface="+mn-ea"/>
                                  <a:ea typeface="+mn-ea"/>
                                </a:rPr>
                                <m:t>±</m:t>
                              </m:r>
                            </m:oMath>
                          </a14:m>
                          <a:r>
                            <a:rPr lang="gsw-CH" sz="900" kern="100">
                              <a:effectLst/>
                              <a:latin typeface="+mn-ea"/>
                              <a:ea typeface="+mn-ea"/>
                            </a:rPr>
                            <a:t>27.41</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0.087</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0.233</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 </a:t>
                          </a:r>
                          <a:endParaRPr lang="ko-Kore-KR" sz="800" kern="100">
                            <a:effectLst/>
                            <a:latin typeface="+mn-ea"/>
                            <a:ea typeface="+mn-ea"/>
                            <a:cs typeface="Times New Roman" panose="02020603050405020304" pitchFamily="18" charset="0"/>
                          </a:endParaRPr>
                        </a:p>
                      </a:txBody>
                      <a:tcPr marL="51435" marR="51435" marT="0" marB="0"/>
                    </a:tc>
                    <a:extLst>
                      <a:ext uri="{0D108BD9-81ED-4DB2-BD59-A6C34878D82A}">
                        <a16:rowId xmlns:a16="http://schemas.microsoft.com/office/drawing/2014/main" val="4131975917"/>
                      </a:ext>
                    </a:extLst>
                  </a:tr>
                  <a:tr h="184499">
                    <a:tc>
                      <a:txBody>
                        <a:bodyPr/>
                        <a:lstStyle/>
                        <a:p>
                          <a:pPr algn="just">
                            <a:lnSpc>
                              <a:spcPct val="150000"/>
                            </a:lnSpc>
                            <a:spcAft>
                              <a:spcPts val="600"/>
                            </a:spcAft>
                            <a:tabLst>
                              <a:tab pos="3810000" algn="l"/>
                            </a:tabLst>
                          </a:pPr>
                          <a:r>
                            <a:rPr lang="gsw-CH" sz="900" kern="100">
                              <a:effectLst/>
                              <a:latin typeface="+mn-ea"/>
                              <a:ea typeface="+mn-ea"/>
                            </a:rPr>
                            <a:t>VABS-2</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69.34</a:t>
                          </a:r>
                          <a14:m>
                            <m:oMath xmlns:m="http://schemas.openxmlformats.org/officeDocument/2006/math">
                              <m:r>
                                <a:rPr lang="gsw-CH" sz="900" kern="100">
                                  <a:effectLst/>
                                  <a:latin typeface="+mn-ea"/>
                                  <a:ea typeface="+mn-ea"/>
                                </a:rPr>
                                <m:t>±30.75</m:t>
                              </m:r>
                            </m:oMath>
                          </a14:m>
                          <a:endParaRPr lang="ko-Kore-KR" sz="800" kern="100" dirty="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69.75</a:t>
                          </a:r>
                          <a14:m>
                            <m:oMath xmlns:m="http://schemas.openxmlformats.org/officeDocument/2006/math">
                              <m:r>
                                <a:rPr lang="gsw-CH" sz="900" kern="100">
                                  <a:effectLst/>
                                  <a:latin typeface="+mn-ea"/>
                                  <a:ea typeface="+mn-ea"/>
                                </a:rPr>
                                <m:t>±</m:t>
                              </m:r>
                            </m:oMath>
                          </a14:m>
                          <a:r>
                            <a:rPr lang="gsw-CH" sz="900" kern="100">
                              <a:effectLst/>
                              <a:latin typeface="+mn-ea"/>
                              <a:ea typeface="+mn-ea"/>
                            </a:rPr>
                            <a:t>30.68</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67.47</a:t>
                          </a:r>
                          <a14:m>
                            <m:oMath xmlns:m="http://schemas.openxmlformats.org/officeDocument/2006/math">
                              <m:r>
                                <a:rPr lang="gsw-CH" sz="900" kern="100">
                                  <a:effectLst/>
                                  <a:latin typeface="+mn-ea"/>
                                  <a:ea typeface="+mn-ea"/>
                                </a:rPr>
                                <m:t>±</m:t>
                              </m:r>
                            </m:oMath>
                          </a14:m>
                          <a:r>
                            <a:rPr lang="gsw-CH" sz="900" kern="100">
                              <a:effectLst/>
                              <a:latin typeface="+mn-ea"/>
                              <a:ea typeface="+mn-ea"/>
                            </a:rPr>
                            <a:t>31.17</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0.056</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523875" algn="l"/>
                            </a:tabLst>
                          </a:pPr>
                          <a:r>
                            <a:rPr lang="gsw-CH" sz="900" kern="100">
                              <a:effectLst/>
                              <a:latin typeface="+mn-ea"/>
                              <a:ea typeface="+mn-ea"/>
                            </a:rPr>
                            <a:t>0.003*</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523875" algn="l"/>
                            </a:tabLst>
                          </a:pPr>
                          <a:r>
                            <a:rPr lang="gsw-CH" sz="900" kern="100">
                              <a:effectLst/>
                              <a:latin typeface="+mn-ea"/>
                              <a:ea typeface="+mn-ea"/>
                            </a:rPr>
                            <a:t> </a:t>
                          </a:r>
                          <a:endParaRPr lang="ko-Kore-KR" sz="800" kern="100" dirty="0">
                            <a:effectLst/>
                            <a:latin typeface="+mn-ea"/>
                            <a:ea typeface="+mn-ea"/>
                            <a:cs typeface="Times New Roman" panose="02020603050405020304" pitchFamily="18" charset="0"/>
                          </a:endParaRPr>
                        </a:p>
                      </a:txBody>
                      <a:tcPr marL="51435" marR="51435" marT="0" marB="0"/>
                    </a:tc>
                    <a:extLst>
                      <a:ext uri="{0D108BD9-81ED-4DB2-BD59-A6C34878D82A}">
                        <a16:rowId xmlns:a16="http://schemas.microsoft.com/office/drawing/2014/main" val="2187834230"/>
                      </a:ext>
                    </a:extLst>
                  </a:tr>
                </a:tbl>
              </a:graphicData>
            </a:graphic>
          </p:graphicFrame>
        </mc:Choice>
        <mc:Fallback>
          <p:graphicFrame>
            <p:nvGraphicFramePr>
              <p:cNvPr id="8" name="표 7">
                <a:extLst>
                  <a:ext uri="{FF2B5EF4-FFF2-40B4-BE49-F238E27FC236}">
                    <a16:creationId xmlns:a16="http://schemas.microsoft.com/office/drawing/2014/main" id="{8A72C43A-52C8-8F33-3612-5405351B6BD9}"/>
                  </a:ext>
                </a:extLst>
              </p:cNvPr>
              <p:cNvGraphicFramePr>
                <a:graphicFrameLocks noGrp="1"/>
              </p:cNvGraphicFramePr>
              <p:nvPr>
                <p:extLst>
                  <p:ext uri="{D42A27DB-BD31-4B8C-83A1-F6EECF244321}">
                    <p14:modId xmlns:p14="http://schemas.microsoft.com/office/powerpoint/2010/main" val="4181553005"/>
                  </p:ext>
                </p:extLst>
              </p:nvPr>
            </p:nvGraphicFramePr>
            <p:xfrm>
              <a:off x="507115" y="2775580"/>
              <a:ext cx="7886704" cy="1106994"/>
            </p:xfrm>
            <a:graphic>
              <a:graphicData uri="http://schemas.openxmlformats.org/drawingml/2006/table">
                <a:tbl>
                  <a:tblPr firstRow="1" firstCol="1" bandRow="1">
                    <a:tableStyleId>{0505E3EF-67EA-436B-97B2-0124C06EBD24}</a:tableStyleId>
                  </a:tblPr>
                  <a:tblGrid>
                    <a:gridCol w="1126672">
                      <a:extLst>
                        <a:ext uri="{9D8B030D-6E8A-4147-A177-3AD203B41FA5}">
                          <a16:colId xmlns:a16="http://schemas.microsoft.com/office/drawing/2014/main" val="2583632128"/>
                        </a:ext>
                      </a:extLst>
                    </a:gridCol>
                    <a:gridCol w="1126672">
                      <a:extLst>
                        <a:ext uri="{9D8B030D-6E8A-4147-A177-3AD203B41FA5}">
                          <a16:colId xmlns:a16="http://schemas.microsoft.com/office/drawing/2014/main" val="2081854444"/>
                        </a:ext>
                      </a:extLst>
                    </a:gridCol>
                    <a:gridCol w="1126672">
                      <a:extLst>
                        <a:ext uri="{9D8B030D-6E8A-4147-A177-3AD203B41FA5}">
                          <a16:colId xmlns:a16="http://schemas.microsoft.com/office/drawing/2014/main" val="3169242049"/>
                        </a:ext>
                      </a:extLst>
                    </a:gridCol>
                    <a:gridCol w="1126672">
                      <a:extLst>
                        <a:ext uri="{9D8B030D-6E8A-4147-A177-3AD203B41FA5}">
                          <a16:colId xmlns:a16="http://schemas.microsoft.com/office/drawing/2014/main" val="1699101109"/>
                        </a:ext>
                      </a:extLst>
                    </a:gridCol>
                    <a:gridCol w="1126672">
                      <a:extLst>
                        <a:ext uri="{9D8B030D-6E8A-4147-A177-3AD203B41FA5}">
                          <a16:colId xmlns:a16="http://schemas.microsoft.com/office/drawing/2014/main" val="2708510550"/>
                        </a:ext>
                      </a:extLst>
                    </a:gridCol>
                    <a:gridCol w="1126672">
                      <a:extLst>
                        <a:ext uri="{9D8B030D-6E8A-4147-A177-3AD203B41FA5}">
                          <a16:colId xmlns:a16="http://schemas.microsoft.com/office/drawing/2014/main" val="1308863205"/>
                        </a:ext>
                      </a:extLst>
                    </a:gridCol>
                    <a:gridCol w="1126672">
                      <a:extLst>
                        <a:ext uri="{9D8B030D-6E8A-4147-A177-3AD203B41FA5}">
                          <a16:colId xmlns:a16="http://schemas.microsoft.com/office/drawing/2014/main" val="2135297127"/>
                        </a:ext>
                      </a:extLst>
                    </a:gridCol>
                  </a:tblGrid>
                  <a:tr h="184499">
                    <a:tc>
                      <a:txBody>
                        <a:bodyPr/>
                        <a:lstStyle/>
                        <a:p>
                          <a:pPr algn="ctr">
                            <a:lnSpc>
                              <a:spcPct val="150000"/>
                            </a:lnSpc>
                            <a:spcAft>
                              <a:spcPts val="600"/>
                            </a:spcAft>
                            <a:tabLst>
                              <a:tab pos="3810000" algn="l"/>
                            </a:tabLst>
                          </a:pPr>
                          <a:r>
                            <a:rPr lang="gsw-CH" sz="900" kern="100">
                              <a:effectLst/>
                              <a:latin typeface="+mn-ea"/>
                              <a:ea typeface="+mn-ea"/>
                            </a:rPr>
                            <a:t> </a:t>
                          </a:r>
                          <a:endParaRPr lang="ko-Kore-KR" sz="800" kern="100">
                            <a:effectLst/>
                            <a:latin typeface="+mn-ea"/>
                            <a:ea typeface="+mn-ea"/>
                            <a:cs typeface="Times New Roman" panose="02020603050405020304" pitchFamily="18" charset="0"/>
                          </a:endParaRPr>
                        </a:p>
                      </a:txBody>
                      <a:tcPr marL="51435" marR="51435" marT="0" marB="0" anchor="b"/>
                    </a:tc>
                    <a:tc>
                      <a:txBody>
                        <a:bodyPr/>
                        <a:lstStyle/>
                        <a:p>
                          <a:pPr algn="ctr">
                            <a:lnSpc>
                              <a:spcPct val="150000"/>
                            </a:lnSpc>
                            <a:spcAft>
                              <a:spcPts val="600"/>
                            </a:spcAft>
                            <a:tabLst>
                              <a:tab pos="3810000" algn="l"/>
                            </a:tabLst>
                          </a:pPr>
                          <a:r>
                            <a:rPr lang="gsw-CH" sz="900" kern="100">
                              <a:effectLst/>
                              <a:latin typeface="+mn-ea"/>
                              <a:ea typeface="+mn-ea"/>
                            </a:rPr>
                            <a:t>Total</a:t>
                          </a:r>
                          <a:endParaRPr lang="ko-Kore-KR" sz="800" kern="100">
                            <a:effectLst/>
                            <a:latin typeface="+mn-ea"/>
                            <a:ea typeface="+mn-ea"/>
                            <a:cs typeface="Times New Roman" panose="02020603050405020304" pitchFamily="18" charset="0"/>
                          </a:endParaRPr>
                        </a:p>
                      </a:txBody>
                      <a:tcPr marL="51435" marR="51435" marT="0" marB="0" anchor="b"/>
                    </a:tc>
                    <a:tc>
                      <a:txBody>
                        <a:bodyPr/>
                        <a:lstStyle/>
                        <a:p>
                          <a:pPr algn="ctr">
                            <a:lnSpc>
                              <a:spcPct val="150000"/>
                            </a:lnSpc>
                            <a:spcAft>
                              <a:spcPts val="600"/>
                            </a:spcAft>
                            <a:tabLst>
                              <a:tab pos="3810000" algn="l"/>
                            </a:tabLst>
                          </a:pPr>
                          <a:r>
                            <a:rPr lang="gsw-CH" sz="900" kern="100">
                              <a:effectLst/>
                              <a:latin typeface="+mn-ea"/>
                              <a:ea typeface="+mn-ea"/>
                            </a:rPr>
                            <a:t>ASD only</a:t>
                          </a:r>
                          <a:endParaRPr lang="ko-Kore-KR" sz="800" kern="100">
                            <a:effectLst/>
                            <a:latin typeface="+mn-ea"/>
                            <a:ea typeface="+mn-ea"/>
                            <a:cs typeface="Times New Roman" panose="02020603050405020304" pitchFamily="18" charset="0"/>
                          </a:endParaRPr>
                        </a:p>
                      </a:txBody>
                      <a:tcPr marL="51435" marR="51435" marT="0" marB="0" anchor="b"/>
                    </a:tc>
                    <a:tc>
                      <a:txBody>
                        <a:bodyPr/>
                        <a:lstStyle/>
                        <a:p>
                          <a:pPr algn="ctr">
                            <a:lnSpc>
                              <a:spcPct val="150000"/>
                            </a:lnSpc>
                            <a:spcAft>
                              <a:spcPts val="600"/>
                            </a:spcAft>
                            <a:tabLst>
                              <a:tab pos="3810000" algn="l"/>
                            </a:tabLst>
                          </a:pPr>
                          <a:r>
                            <a:rPr lang="gsw-CH" sz="900" kern="100">
                              <a:effectLst/>
                              <a:latin typeface="+mn-ea"/>
                              <a:ea typeface="+mn-ea"/>
                            </a:rPr>
                            <a:t>ASD+tic</a:t>
                          </a:r>
                          <a:endParaRPr lang="ko-Kore-KR" sz="800" kern="100">
                            <a:effectLst/>
                            <a:latin typeface="+mn-ea"/>
                            <a:ea typeface="+mn-ea"/>
                            <a:cs typeface="Times New Roman" panose="02020603050405020304" pitchFamily="18" charset="0"/>
                          </a:endParaRPr>
                        </a:p>
                      </a:txBody>
                      <a:tcPr marL="51435" marR="51435" marT="0" marB="0" anchor="b"/>
                    </a:tc>
                    <a:tc>
                      <a:txBody>
                        <a:bodyPr/>
                        <a:lstStyle/>
                        <a:p>
                          <a:pPr algn="ctr">
                            <a:lnSpc>
                              <a:spcPct val="150000"/>
                            </a:lnSpc>
                            <a:spcAft>
                              <a:spcPts val="600"/>
                            </a:spcAft>
                            <a:tabLst>
                              <a:tab pos="3810000" algn="l"/>
                            </a:tabLst>
                          </a:pPr>
                          <a:r>
                            <a:rPr lang="gsw-CH" sz="900" kern="100">
                              <a:effectLst/>
                              <a:latin typeface="+mn-ea"/>
                              <a:ea typeface="+mn-ea"/>
                            </a:rPr>
                            <a:t>p-value†</a:t>
                          </a:r>
                          <a:endParaRPr lang="ko-Kore-KR" sz="800" kern="100">
                            <a:effectLst/>
                            <a:latin typeface="+mn-ea"/>
                            <a:ea typeface="+mn-ea"/>
                            <a:cs typeface="Times New Roman" panose="02020603050405020304" pitchFamily="18" charset="0"/>
                          </a:endParaRPr>
                        </a:p>
                      </a:txBody>
                      <a:tcPr marL="51435" marR="51435" marT="0" marB="0" anchor="b"/>
                    </a:tc>
                    <a:tc>
                      <a:txBody>
                        <a:bodyPr/>
                        <a:lstStyle/>
                        <a:p>
                          <a:pPr algn="ctr">
                            <a:lnSpc>
                              <a:spcPct val="150000"/>
                            </a:lnSpc>
                            <a:spcAft>
                              <a:spcPts val="600"/>
                            </a:spcAft>
                            <a:tabLst>
                              <a:tab pos="3810000" algn="l"/>
                            </a:tabLst>
                          </a:pPr>
                          <a:r>
                            <a:rPr lang="gsw-CH" sz="900" kern="100">
                              <a:effectLst/>
                              <a:latin typeface="+mn-ea"/>
                              <a:ea typeface="+mn-ea"/>
                            </a:rPr>
                            <a:t>p-value‡</a:t>
                          </a:r>
                          <a:endParaRPr lang="ko-Kore-KR" sz="800" kern="100">
                            <a:effectLst/>
                            <a:latin typeface="+mn-ea"/>
                            <a:ea typeface="+mn-ea"/>
                            <a:cs typeface="Times New Roman" panose="02020603050405020304" pitchFamily="18" charset="0"/>
                          </a:endParaRPr>
                        </a:p>
                      </a:txBody>
                      <a:tcPr marL="51435" marR="51435" marT="0" marB="0" anchor="b"/>
                    </a:tc>
                    <a:tc>
                      <a:txBody>
                        <a:bodyPr/>
                        <a:lstStyle/>
                        <a:p>
                          <a:pPr algn="ctr">
                            <a:lnSpc>
                              <a:spcPct val="150000"/>
                            </a:lnSpc>
                            <a:spcAft>
                              <a:spcPts val="600"/>
                            </a:spcAft>
                            <a:tabLst>
                              <a:tab pos="3810000" algn="l"/>
                            </a:tabLst>
                          </a:pPr>
                          <a:r>
                            <a:rPr lang="gsw-CH" sz="900" kern="100">
                              <a:effectLst/>
                              <a:latin typeface="+mn-ea"/>
                              <a:ea typeface="+mn-ea"/>
                            </a:rPr>
                            <a:t>Effect sizes</a:t>
                          </a:r>
                          <a:endParaRPr lang="ko-Kore-KR" sz="800" kern="100">
                            <a:effectLst/>
                            <a:latin typeface="+mn-ea"/>
                            <a:ea typeface="+mn-ea"/>
                            <a:cs typeface="Times New Roman" panose="02020603050405020304" pitchFamily="18" charset="0"/>
                          </a:endParaRPr>
                        </a:p>
                      </a:txBody>
                      <a:tcPr marL="51435" marR="51435" marT="0" marB="0" anchor="b"/>
                    </a:tc>
                    <a:extLst>
                      <a:ext uri="{0D108BD9-81ED-4DB2-BD59-A6C34878D82A}">
                        <a16:rowId xmlns:a16="http://schemas.microsoft.com/office/drawing/2014/main" val="758103930"/>
                      </a:ext>
                    </a:extLst>
                  </a:tr>
                  <a:tr h="184499">
                    <a:tc>
                      <a:txBody>
                        <a:bodyPr/>
                        <a:lstStyle/>
                        <a:p>
                          <a:pPr algn="just">
                            <a:lnSpc>
                              <a:spcPct val="150000"/>
                            </a:lnSpc>
                            <a:spcAft>
                              <a:spcPts val="600"/>
                            </a:spcAft>
                            <a:tabLst>
                              <a:tab pos="3810000" algn="l"/>
                            </a:tabLst>
                          </a:pPr>
                          <a:r>
                            <a:rPr lang="gsw-CH" sz="900" kern="100">
                              <a:effectLst/>
                              <a:latin typeface="+mn-ea"/>
                              <a:ea typeface="+mn-ea"/>
                            </a:rPr>
                            <a:t>Age, years old</a:t>
                          </a:r>
                          <a:endParaRPr lang="ko-Kore-KR" sz="800" kern="100">
                            <a:effectLst/>
                            <a:latin typeface="+mn-ea"/>
                            <a:ea typeface="+mn-ea"/>
                            <a:cs typeface="Times New Roman" panose="02020603050405020304" pitchFamily="18" charset="0"/>
                          </a:endParaRPr>
                        </a:p>
                      </a:txBody>
                      <a:tcPr marL="51435" marR="51435" marT="0" marB="0"/>
                    </a:tc>
                    <a:tc>
                      <a:txBody>
                        <a:bodyPr/>
                        <a:lstStyle/>
                        <a:p>
                          <a:endParaRPr lang="ko-Kore-KR"/>
                        </a:p>
                      </a:txBody>
                      <a:tcPr marL="51435" marR="51435" marT="0" marB="0">
                        <a:blipFill>
                          <a:blip r:embed="rId3"/>
                          <a:stretch>
                            <a:fillRect l="-100000" t="-114286" r="-501124" b="-464286"/>
                          </a:stretch>
                        </a:blipFill>
                      </a:tcPr>
                    </a:tc>
                    <a:tc>
                      <a:txBody>
                        <a:bodyPr/>
                        <a:lstStyle/>
                        <a:p>
                          <a:endParaRPr lang="ko-Kore-KR"/>
                        </a:p>
                      </a:txBody>
                      <a:tcPr marL="51435" marR="51435" marT="0" marB="0">
                        <a:blipFill>
                          <a:blip r:embed="rId3"/>
                          <a:stretch>
                            <a:fillRect l="-200000" t="-114286" r="-401124" b="-464286"/>
                          </a:stretch>
                        </a:blipFill>
                      </a:tcPr>
                    </a:tc>
                    <a:tc>
                      <a:txBody>
                        <a:bodyPr/>
                        <a:lstStyle/>
                        <a:p>
                          <a:endParaRPr lang="ko-Kore-KR"/>
                        </a:p>
                      </a:txBody>
                      <a:tcPr marL="51435" marR="51435" marT="0" marB="0">
                        <a:blipFill>
                          <a:blip r:embed="rId3"/>
                          <a:stretch>
                            <a:fillRect l="-303409" t="-114286" r="-305682" b="-464286"/>
                          </a:stretch>
                        </a:blipFill>
                      </a:tcPr>
                    </a:tc>
                    <a:tc>
                      <a:txBody>
                        <a:bodyPr/>
                        <a:lstStyle/>
                        <a:p>
                          <a:pPr algn="ctr">
                            <a:lnSpc>
                              <a:spcPct val="150000"/>
                            </a:lnSpc>
                            <a:spcAft>
                              <a:spcPts val="600"/>
                            </a:spcAft>
                            <a:tabLst>
                              <a:tab pos="3810000" algn="l"/>
                            </a:tabLst>
                          </a:pPr>
                          <a:r>
                            <a:rPr lang="gsw-CH" sz="900" kern="100">
                              <a:effectLst/>
                              <a:latin typeface="+mn-ea"/>
                              <a:ea typeface="+mn-ea"/>
                            </a:rPr>
                            <a:t>&lt;0.001**</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 </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0.33</a:t>
                          </a:r>
                          <a:endParaRPr lang="ko-Kore-KR" sz="800" kern="100">
                            <a:effectLst/>
                            <a:latin typeface="+mn-ea"/>
                            <a:ea typeface="+mn-ea"/>
                            <a:cs typeface="Times New Roman" panose="02020603050405020304" pitchFamily="18" charset="0"/>
                          </a:endParaRPr>
                        </a:p>
                      </a:txBody>
                      <a:tcPr marL="51435" marR="51435" marT="0" marB="0"/>
                    </a:tc>
                    <a:extLst>
                      <a:ext uri="{0D108BD9-81ED-4DB2-BD59-A6C34878D82A}">
                        <a16:rowId xmlns:a16="http://schemas.microsoft.com/office/drawing/2014/main" val="2184627520"/>
                      </a:ext>
                    </a:extLst>
                  </a:tr>
                  <a:tr h="184499">
                    <a:tc>
                      <a:txBody>
                        <a:bodyPr/>
                        <a:lstStyle/>
                        <a:p>
                          <a:pPr algn="just">
                            <a:lnSpc>
                              <a:spcPct val="150000"/>
                            </a:lnSpc>
                            <a:spcAft>
                              <a:spcPts val="600"/>
                            </a:spcAft>
                            <a:tabLst>
                              <a:tab pos="3810000" algn="l"/>
                            </a:tabLst>
                          </a:pPr>
                          <a:r>
                            <a:rPr lang="gsw-CH" sz="900" kern="100">
                              <a:effectLst/>
                              <a:latin typeface="+mn-ea"/>
                              <a:ea typeface="+mn-ea"/>
                            </a:rPr>
                            <a:t>Male (%)</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571 (84.1%)</a:t>
                          </a:r>
                          <a:endParaRPr lang="ko-Kore-KR" sz="800" kern="100" dirty="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463 (83.6%)</a:t>
                          </a:r>
                          <a:endParaRPr lang="ko-Kore-KR" sz="800" kern="100" dirty="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108 (86.4%)</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0.519</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 </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 </a:t>
                          </a:r>
                          <a:endParaRPr lang="ko-Kore-KR" sz="800" kern="100">
                            <a:effectLst/>
                            <a:latin typeface="+mn-ea"/>
                            <a:ea typeface="+mn-ea"/>
                            <a:cs typeface="Times New Roman" panose="02020603050405020304" pitchFamily="18" charset="0"/>
                          </a:endParaRPr>
                        </a:p>
                      </a:txBody>
                      <a:tcPr marL="51435" marR="51435" marT="0" marB="0"/>
                    </a:tc>
                    <a:extLst>
                      <a:ext uri="{0D108BD9-81ED-4DB2-BD59-A6C34878D82A}">
                        <a16:rowId xmlns:a16="http://schemas.microsoft.com/office/drawing/2014/main" val="3962244227"/>
                      </a:ext>
                    </a:extLst>
                  </a:tr>
                  <a:tr h="184499">
                    <a:tc>
                      <a:txBody>
                        <a:bodyPr/>
                        <a:lstStyle/>
                        <a:p>
                          <a:pPr algn="just">
                            <a:lnSpc>
                              <a:spcPct val="150000"/>
                            </a:lnSpc>
                            <a:spcAft>
                              <a:spcPts val="600"/>
                            </a:spcAft>
                            <a:tabLst>
                              <a:tab pos="3810000" algn="l"/>
                            </a:tabLst>
                          </a:pPr>
                          <a:r>
                            <a:rPr lang="gsw-CH" sz="900" kern="100">
                              <a:effectLst/>
                              <a:latin typeface="+mn-ea"/>
                              <a:ea typeface="+mn-ea"/>
                            </a:rPr>
                            <a:t>FSIQ</a:t>
                          </a:r>
                          <a:endParaRPr lang="ko-Kore-KR" sz="800" kern="100">
                            <a:effectLst/>
                            <a:latin typeface="+mn-ea"/>
                            <a:ea typeface="+mn-ea"/>
                            <a:cs typeface="Times New Roman" panose="02020603050405020304" pitchFamily="18" charset="0"/>
                          </a:endParaRPr>
                        </a:p>
                      </a:txBody>
                      <a:tcPr marL="51435" marR="51435" marT="0" marB="0"/>
                    </a:tc>
                    <a:tc>
                      <a:txBody>
                        <a:bodyPr/>
                        <a:lstStyle/>
                        <a:p>
                          <a:endParaRPr lang="ko-Kore-KR"/>
                        </a:p>
                      </a:txBody>
                      <a:tcPr marL="51435" marR="51435" marT="0" marB="0">
                        <a:blipFill>
                          <a:blip r:embed="rId3"/>
                          <a:stretch>
                            <a:fillRect l="-100000" t="-300000" r="-501124" b="-233333"/>
                          </a:stretch>
                        </a:blipFill>
                      </a:tcPr>
                    </a:tc>
                    <a:tc>
                      <a:txBody>
                        <a:bodyPr/>
                        <a:lstStyle/>
                        <a:p>
                          <a:endParaRPr lang="ko-Kore-KR"/>
                        </a:p>
                      </a:txBody>
                      <a:tcPr marL="51435" marR="51435" marT="0" marB="0">
                        <a:blipFill>
                          <a:blip r:embed="rId3"/>
                          <a:stretch>
                            <a:fillRect l="-200000" t="-300000" r="-401124" b="-233333"/>
                          </a:stretch>
                        </a:blipFill>
                      </a:tcPr>
                    </a:tc>
                    <a:tc>
                      <a:txBody>
                        <a:bodyPr/>
                        <a:lstStyle/>
                        <a:p>
                          <a:endParaRPr lang="ko-Kore-KR"/>
                        </a:p>
                      </a:txBody>
                      <a:tcPr marL="51435" marR="51435" marT="0" marB="0">
                        <a:blipFill>
                          <a:blip r:embed="rId3"/>
                          <a:stretch>
                            <a:fillRect l="-303409" t="-300000" r="-305682" b="-233333"/>
                          </a:stretch>
                        </a:blipFill>
                      </a:tcPr>
                    </a:tc>
                    <a:tc>
                      <a:txBody>
                        <a:bodyPr/>
                        <a:lstStyle/>
                        <a:p>
                          <a:pPr algn="ctr">
                            <a:lnSpc>
                              <a:spcPct val="150000"/>
                            </a:lnSpc>
                            <a:spcAft>
                              <a:spcPts val="600"/>
                            </a:spcAft>
                            <a:tabLst>
                              <a:tab pos="3810000" algn="l"/>
                            </a:tabLst>
                          </a:pPr>
                          <a:r>
                            <a:rPr lang="gsw-CH" sz="900" kern="100">
                              <a:effectLst/>
                              <a:latin typeface="+mn-ea"/>
                              <a:ea typeface="+mn-ea"/>
                            </a:rPr>
                            <a:t>&lt;0.001**</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0.015*</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0.59</a:t>
                          </a:r>
                          <a:endParaRPr lang="ko-Kore-KR" sz="800" kern="100">
                            <a:effectLst/>
                            <a:latin typeface="+mn-ea"/>
                            <a:ea typeface="+mn-ea"/>
                            <a:cs typeface="Times New Roman" panose="02020603050405020304" pitchFamily="18" charset="0"/>
                          </a:endParaRPr>
                        </a:p>
                      </a:txBody>
                      <a:tcPr marL="51435" marR="51435" marT="0" marB="0"/>
                    </a:tc>
                    <a:extLst>
                      <a:ext uri="{0D108BD9-81ED-4DB2-BD59-A6C34878D82A}">
                        <a16:rowId xmlns:a16="http://schemas.microsoft.com/office/drawing/2014/main" val="910526275"/>
                      </a:ext>
                    </a:extLst>
                  </a:tr>
                  <a:tr h="184499">
                    <a:tc>
                      <a:txBody>
                        <a:bodyPr/>
                        <a:lstStyle/>
                        <a:p>
                          <a:pPr algn="just">
                            <a:lnSpc>
                              <a:spcPct val="150000"/>
                            </a:lnSpc>
                            <a:spcAft>
                              <a:spcPts val="600"/>
                            </a:spcAft>
                            <a:tabLst>
                              <a:tab pos="3810000" algn="l"/>
                            </a:tabLst>
                          </a:pPr>
                          <a:r>
                            <a:rPr lang="gsw-CH" sz="900" kern="100">
                              <a:effectLst/>
                              <a:latin typeface="+mn-ea"/>
                              <a:ea typeface="+mn-ea"/>
                            </a:rPr>
                            <a:t>K-Leiter-R</a:t>
                          </a:r>
                          <a:endParaRPr lang="ko-Kore-KR" sz="800" kern="100">
                            <a:effectLst/>
                            <a:latin typeface="+mn-ea"/>
                            <a:ea typeface="+mn-ea"/>
                            <a:cs typeface="Times New Roman" panose="02020603050405020304" pitchFamily="18" charset="0"/>
                          </a:endParaRPr>
                        </a:p>
                      </a:txBody>
                      <a:tcPr marL="51435" marR="51435" marT="0" marB="0"/>
                    </a:tc>
                    <a:tc>
                      <a:txBody>
                        <a:bodyPr/>
                        <a:lstStyle/>
                        <a:p>
                          <a:endParaRPr lang="ko-Kore-KR"/>
                        </a:p>
                      </a:txBody>
                      <a:tcPr marL="51435" marR="51435" marT="0" marB="0">
                        <a:blipFill>
                          <a:blip r:embed="rId3"/>
                          <a:stretch>
                            <a:fillRect l="-100000" t="-428571" r="-501124" b="-150000"/>
                          </a:stretch>
                        </a:blipFill>
                      </a:tcPr>
                    </a:tc>
                    <a:tc>
                      <a:txBody>
                        <a:bodyPr/>
                        <a:lstStyle/>
                        <a:p>
                          <a:endParaRPr lang="ko-Kore-KR"/>
                        </a:p>
                      </a:txBody>
                      <a:tcPr marL="51435" marR="51435" marT="0" marB="0">
                        <a:blipFill>
                          <a:blip r:embed="rId3"/>
                          <a:stretch>
                            <a:fillRect l="-200000" t="-428571" r="-401124" b="-150000"/>
                          </a:stretch>
                        </a:blipFill>
                      </a:tcPr>
                    </a:tc>
                    <a:tc>
                      <a:txBody>
                        <a:bodyPr/>
                        <a:lstStyle/>
                        <a:p>
                          <a:endParaRPr lang="ko-Kore-KR"/>
                        </a:p>
                      </a:txBody>
                      <a:tcPr marL="51435" marR="51435" marT="0" marB="0">
                        <a:blipFill>
                          <a:blip r:embed="rId3"/>
                          <a:stretch>
                            <a:fillRect l="-303409" t="-428571" r="-305682" b="-150000"/>
                          </a:stretch>
                        </a:blipFill>
                      </a:tcPr>
                    </a:tc>
                    <a:tc>
                      <a:txBody>
                        <a:bodyPr/>
                        <a:lstStyle/>
                        <a:p>
                          <a:pPr algn="ctr">
                            <a:lnSpc>
                              <a:spcPct val="150000"/>
                            </a:lnSpc>
                            <a:spcAft>
                              <a:spcPts val="600"/>
                            </a:spcAft>
                            <a:tabLst>
                              <a:tab pos="3810000" algn="l"/>
                            </a:tabLst>
                          </a:pPr>
                          <a:r>
                            <a:rPr lang="gsw-CH" sz="900" kern="100">
                              <a:effectLst/>
                              <a:latin typeface="+mn-ea"/>
                              <a:ea typeface="+mn-ea"/>
                            </a:rPr>
                            <a:t>0.087</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0.233</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3810000" algn="l"/>
                            </a:tabLst>
                          </a:pPr>
                          <a:r>
                            <a:rPr lang="gsw-CH" sz="900" kern="100">
                              <a:effectLst/>
                              <a:latin typeface="+mn-ea"/>
                              <a:ea typeface="+mn-ea"/>
                            </a:rPr>
                            <a:t> </a:t>
                          </a:r>
                          <a:endParaRPr lang="ko-Kore-KR" sz="800" kern="100">
                            <a:effectLst/>
                            <a:latin typeface="+mn-ea"/>
                            <a:ea typeface="+mn-ea"/>
                            <a:cs typeface="Times New Roman" panose="02020603050405020304" pitchFamily="18" charset="0"/>
                          </a:endParaRPr>
                        </a:p>
                      </a:txBody>
                      <a:tcPr marL="51435" marR="51435" marT="0" marB="0"/>
                    </a:tc>
                    <a:extLst>
                      <a:ext uri="{0D108BD9-81ED-4DB2-BD59-A6C34878D82A}">
                        <a16:rowId xmlns:a16="http://schemas.microsoft.com/office/drawing/2014/main" val="4131975917"/>
                      </a:ext>
                    </a:extLst>
                  </a:tr>
                  <a:tr h="184499">
                    <a:tc>
                      <a:txBody>
                        <a:bodyPr/>
                        <a:lstStyle/>
                        <a:p>
                          <a:pPr algn="just">
                            <a:lnSpc>
                              <a:spcPct val="150000"/>
                            </a:lnSpc>
                            <a:spcAft>
                              <a:spcPts val="600"/>
                            </a:spcAft>
                            <a:tabLst>
                              <a:tab pos="3810000" algn="l"/>
                            </a:tabLst>
                          </a:pPr>
                          <a:r>
                            <a:rPr lang="gsw-CH" sz="900" kern="100">
                              <a:effectLst/>
                              <a:latin typeface="+mn-ea"/>
                              <a:ea typeface="+mn-ea"/>
                            </a:rPr>
                            <a:t>VABS-2</a:t>
                          </a:r>
                          <a:endParaRPr lang="ko-Kore-KR" sz="800" kern="100">
                            <a:effectLst/>
                            <a:latin typeface="+mn-ea"/>
                            <a:ea typeface="+mn-ea"/>
                            <a:cs typeface="Times New Roman" panose="02020603050405020304" pitchFamily="18" charset="0"/>
                          </a:endParaRPr>
                        </a:p>
                      </a:txBody>
                      <a:tcPr marL="51435" marR="51435" marT="0" marB="0"/>
                    </a:tc>
                    <a:tc>
                      <a:txBody>
                        <a:bodyPr/>
                        <a:lstStyle/>
                        <a:p>
                          <a:endParaRPr lang="ko-Kore-KR"/>
                        </a:p>
                      </a:txBody>
                      <a:tcPr marL="51435" marR="51435" marT="0" marB="0">
                        <a:blipFill>
                          <a:blip r:embed="rId3"/>
                          <a:stretch>
                            <a:fillRect l="-100000" t="-493333" r="-501124" b="-40000"/>
                          </a:stretch>
                        </a:blipFill>
                      </a:tcPr>
                    </a:tc>
                    <a:tc>
                      <a:txBody>
                        <a:bodyPr/>
                        <a:lstStyle/>
                        <a:p>
                          <a:endParaRPr lang="ko-Kore-KR"/>
                        </a:p>
                      </a:txBody>
                      <a:tcPr marL="51435" marR="51435" marT="0" marB="0">
                        <a:blipFill>
                          <a:blip r:embed="rId3"/>
                          <a:stretch>
                            <a:fillRect l="-200000" t="-493333" r="-401124" b="-40000"/>
                          </a:stretch>
                        </a:blipFill>
                      </a:tcPr>
                    </a:tc>
                    <a:tc>
                      <a:txBody>
                        <a:bodyPr/>
                        <a:lstStyle/>
                        <a:p>
                          <a:endParaRPr lang="ko-Kore-KR"/>
                        </a:p>
                      </a:txBody>
                      <a:tcPr marL="51435" marR="51435" marT="0" marB="0">
                        <a:blipFill>
                          <a:blip r:embed="rId3"/>
                          <a:stretch>
                            <a:fillRect l="-303409" t="-493333" r="-305682" b="-40000"/>
                          </a:stretch>
                        </a:blipFill>
                      </a:tcPr>
                    </a:tc>
                    <a:tc>
                      <a:txBody>
                        <a:bodyPr/>
                        <a:lstStyle/>
                        <a:p>
                          <a:pPr algn="ctr">
                            <a:lnSpc>
                              <a:spcPct val="150000"/>
                            </a:lnSpc>
                            <a:spcAft>
                              <a:spcPts val="600"/>
                            </a:spcAft>
                            <a:tabLst>
                              <a:tab pos="3810000" algn="l"/>
                            </a:tabLst>
                          </a:pPr>
                          <a:r>
                            <a:rPr lang="gsw-CH" sz="900" kern="100">
                              <a:effectLst/>
                              <a:latin typeface="+mn-ea"/>
                              <a:ea typeface="+mn-ea"/>
                            </a:rPr>
                            <a:t>0.056</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523875" algn="l"/>
                            </a:tabLst>
                          </a:pPr>
                          <a:r>
                            <a:rPr lang="gsw-CH" sz="900" kern="100">
                              <a:effectLst/>
                              <a:latin typeface="+mn-ea"/>
                              <a:ea typeface="+mn-ea"/>
                            </a:rPr>
                            <a:t>0.003*</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tabLst>
                              <a:tab pos="523875" algn="l"/>
                            </a:tabLst>
                          </a:pPr>
                          <a:r>
                            <a:rPr lang="gsw-CH" sz="900" kern="100">
                              <a:effectLst/>
                              <a:latin typeface="+mn-ea"/>
                              <a:ea typeface="+mn-ea"/>
                            </a:rPr>
                            <a:t> </a:t>
                          </a:r>
                          <a:endParaRPr lang="ko-Kore-KR" sz="800" kern="100" dirty="0">
                            <a:effectLst/>
                            <a:latin typeface="+mn-ea"/>
                            <a:ea typeface="+mn-ea"/>
                            <a:cs typeface="Times New Roman" panose="02020603050405020304" pitchFamily="18" charset="0"/>
                          </a:endParaRPr>
                        </a:p>
                      </a:txBody>
                      <a:tcPr marL="51435" marR="51435" marT="0" marB="0"/>
                    </a:tc>
                    <a:extLst>
                      <a:ext uri="{0D108BD9-81ED-4DB2-BD59-A6C34878D82A}">
                        <a16:rowId xmlns:a16="http://schemas.microsoft.com/office/drawing/2014/main" val="2187834230"/>
                      </a:ext>
                    </a:extLst>
                  </a:tr>
                </a:tbl>
              </a:graphicData>
            </a:graphic>
          </p:graphicFrame>
        </mc:Fallback>
      </mc:AlternateContent>
      <p:sp>
        <p:nvSpPr>
          <p:cNvPr id="11" name="Rectangle 1">
            <a:extLst>
              <a:ext uri="{FF2B5EF4-FFF2-40B4-BE49-F238E27FC236}">
                <a16:creationId xmlns:a16="http://schemas.microsoft.com/office/drawing/2014/main" id="{182FF5DD-4F44-DF99-1478-D51278A5ACE2}"/>
              </a:ext>
            </a:extLst>
          </p:cNvPr>
          <p:cNvSpPr>
            <a:spLocks noChangeArrowheads="1"/>
          </p:cNvSpPr>
          <p:nvPr/>
        </p:nvSpPr>
        <p:spPr bwMode="auto">
          <a:xfrm>
            <a:off x="381966" y="4470041"/>
            <a:ext cx="8877782"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523875" algn="l"/>
              </a:tabLst>
              <a:defRPr>
                <a:solidFill>
                  <a:schemeClr val="tx1"/>
                </a:solidFill>
                <a:latin typeface="Arial" panose="020B0604020202020204" pitchFamily="34" charset="0"/>
              </a:defRPr>
            </a:lvl1pPr>
            <a:lvl2pPr eaLnBrk="0" fontAlgn="base" hangingPunct="0">
              <a:spcBef>
                <a:spcPct val="0"/>
              </a:spcBef>
              <a:spcAft>
                <a:spcPct val="0"/>
              </a:spcAft>
              <a:tabLst>
                <a:tab pos="523875" algn="l"/>
              </a:tabLst>
              <a:defRPr>
                <a:solidFill>
                  <a:schemeClr val="tx1"/>
                </a:solidFill>
                <a:latin typeface="Arial" panose="020B0604020202020204" pitchFamily="34" charset="0"/>
              </a:defRPr>
            </a:lvl2pPr>
            <a:lvl3pPr eaLnBrk="0" fontAlgn="base" hangingPunct="0">
              <a:spcBef>
                <a:spcPct val="0"/>
              </a:spcBef>
              <a:spcAft>
                <a:spcPct val="0"/>
              </a:spcAft>
              <a:tabLst>
                <a:tab pos="523875" algn="l"/>
              </a:tabLst>
              <a:defRPr>
                <a:solidFill>
                  <a:schemeClr val="tx1"/>
                </a:solidFill>
                <a:latin typeface="Arial" panose="020B0604020202020204" pitchFamily="34" charset="0"/>
              </a:defRPr>
            </a:lvl3pPr>
            <a:lvl4pPr eaLnBrk="0" fontAlgn="base" hangingPunct="0">
              <a:spcBef>
                <a:spcPct val="0"/>
              </a:spcBef>
              <a:spcAft>
                <a:spcPct val="0"/>
              </a:spcAft>
              <a:tabLst>
                <a:tab pos="523875" algn="l"/>
              </a:tabLst>
              <a:defRPr>
                <a:solidFill>
                  <a:schemeClr val="tx1"/>
                </a:solidFill>
                <a:latin typeface="Arial" panose="020B0604020202020204" pitchFamily="34" charset="0"/>
              </a:defRPr>
            </a:lvl4pPr>
            <a:lvl5pPr eaLnBrk="0" fontAlgn="base" hangingPunct="0">
              <a:spcBef>
                <a:spcPct val="0"/>
              </a:spcBef>
              <a:spcAft>
                <a:spcPct val="0"/>
              </a:spcAft>
              <a:tabLst>
                <a:tab pos="523875" algn="l"/>
              </a:tabLst>
              <a:defRPr>
                <a:solidFill>
                  <a:schemeClr val="tx1"/>
                </a:solidFill>
                <a:latin typeface="Arial" panose="020B0604020202020204" pitchFamily="34" charset="0"/>
              </a:defRPr>
            </a:lvl5pPr>
            <a:lvl6pPr eaLnBrk="0" fontAlgn="base" hangingPunct="0">
              <a:spcBef>
                <a:spcPct val="0"/>
              </a:spcBef>
              <a:spcAft>
                <a:spcPct val="0"/>
              </a:spcAft>
              <a:tabLst>
                <a:tab pos="523875" algn="l"/>
              </a:tabLst>
              <a:defRPr>
                <a:solidFill>
                  <a:schemeClr val="tx1"/>
                </a:solidFill>
                <a:latin typeface="Arial" panose="020B0604020202020204" pitchFamily="34" charset="0"/>
              </a:defRPr>
            </a:lvl6pPr>
            <a:lvl7pPr eaLnBrk="0" fontAlgn="base" hangingPunct="0">
              <a:spcBef>
                <a:spcPct val="0"/>
              </a:spcBef>
              <a:spcAft>
                <a:spcPct val="0"/>
              </a:spcAft>
              <a:tabLst>
                <a:tab pos="523875" algn="l"/>
              </a:tabLst>
              <a:defRPr>
                <a:solidFill>
                  <a:schemeClr val="tx1"/>
                </a:solidFill>
                <a:latin typeface="Arial" panose="020B0604020202020204" pitchFamily="34" charset="0"/>
              </a:defRPr>
            </a:lvl7pPr>
            <a:lvl8pPr eaLnBrk="0" fontAlgn="base" hangingPunct="0">
              <a:spcBef>
                <a:spcPct val="0"/>
              </a:spcBef>
              <a:spcAft>
                <a:spcPct val="0"/>
              </a:spcAft>
              <a:tabLst>
                <a:tab pos="523875" algn="l"/>
              </a:tabLst>
              <a:defRPr>
                <a:solidFill>
                  <a:schemeClr val="tx1"/>
                </a:solidFill>
                <a:latin typeface="Arial" panose="020B0604020202020204" pitchFamily="34" charset="0"/>
              </a:defRPr>
            </a:lvl8pPr>
            <a:lvl9pPr eaLnBrk="0" fontAlgn="base" hangingPunct="0">
              <a:spcBef>
                <a:spcPct val="0"/>
              </a:spcBef>
              <a:spcAft>
                <a:spcPct val="0"/>
              </a:spcAft>
              <a:tabLst>
                <a:tab pos="523875" algn="l"/>
              </a:tabLst>
              <a:defRPr>
                <a:solidFill>
                  <a:schemeClr val="tx1"/>
                </a:solidFill>
                <a:latin typeface="Arial" panose="020B0604020202020204" pitchFamily="34" charset="0"/>
              </a:defRPr>
            </a:lvl9pPr>
          </a:lstStyle>
          <a:p>
            <a:pPr defTabSz="685800">
              <a:tabLst>
                <a:tab pos="392906" algn="l"/>
              </a:tabLst>
            </a:pPr>
            <a:r>
              <a:rPr lang="ko-Kore-KR" altLang="ko-KR" sz="900" b="1" dirty="0">
                <a:latin typeface="+mn-ea"/>
                <a:cs typeface="Times New Roman" panose="02020603050405020304" pitchFamily="18" charset="0"/>
              </a:rPr>
              <a:t>Table 1. Characteristics of both groups at baseline </a:t>
            </a:r>
            <a:endParaRPr lang="ko-Kore-KR" altLang="ko-Kore-KR" sz="750" b="1" dirty="0">
              <a:latin typeface="+mn-ea"/>
            </a:endParaRPr>
          </a:p>
          <a:p>
            <a:pPr defTabSz="685800">
              <a:tabLst>
                <a:tab pos="392906" algn="l"/>
              </a:tabLst>
            </a:pPr>
            <a:r>
              <a:rPr lang="ko-Kore-KR" altLang="ko-KR" sz="900" b="1" dirty="0">
                <a:latin typeface="+mn-ea"/>
                <a:cs typeface="Times New Roman" panose="02020603050405020304" pitchFamily="18" charset="0"/>
              </a:rPr>
              <a:t>ASD, autism spectrum disorder; FSIQ, full-scale intelligence quotient; VABS-2, Vineland Adaptive Behavior Scales;  K-Leiter-R, Korean Leiter International Performance Scale-Revised </a:t>
            </a:r>
            <a:endParaRPr lang="ko-Kore-KR" altLang="ko-Kore-KR" sz="750" b="1" dirty="0">
              <a:latin typeface="+mn-ea"/>
            </a:endParaRPr>
          </a:p>
          <a:p>
            <a:pPr defTabSz="685800">
              <a:tabLst>
                <a:tab pos="392906" algn="l"/>
              </a:tabLst>
            </a:pPr>
            <a:r>
              <a:rPr lang="ko-Kore-KR" altLang="ko-KR" sz="900" b="1" dirty="0">
                <a:latin typeface="+mn-ea"/>
                <a:cs typeface="Times New Roman" panose="02020603050405020304" pitchFamily="18" charset="0"/>
              </a:rPr>
              <a:t>Continuous and categorical variables are expressed as mean ± SD and n (%), respectively.</a:t>
            </a:r>
            <a:endParaRPr lang="ko-Kore-KR" altLang="ko-Kore-KR" sz="750" b="1" dirty="0">
              <a:latin typeface="+mn-ea"/>
            </a:endParaRPr>
          </a:p>
          <a:p>
            <a:pPr defTabSz="685800">
              <a:tabLst>
                <a:tab pos="392906" algn="l"/>
              </a:tabLst>
            </a:pPr>
            <a:r>
              <a:rPr lang="ko-Kore-KR" altLang="ko-KR" sz="900" b="1" dirty="0">
                <a:latin typeface="+mn-ea"/>
                <a:cs typeface="Times New Roman" panose="02020603050405020304" pitchFamily="18" charset="0"/>
              </a:rPr>
              <a:t>* </a:t>
            </a:r>
            <a:r>
              <a:rPr lang="ko-Kore-KR" altLang="ko-KR" sz="900" b="1" i="1" dirty="0">
                <a:latin typeface="+mn-ea"/>
                <a:cs typeface="Times New Roman" panose="02020603050405020304" pitchFamily="18" charset="0"/>
              </a:rPr>
              <a:t>p</a:t>
            </a:r>
            <a:r>
              <a:rPr lang="ko-Kore-KR" altLang="ko-KR" sz="900" b="1" dirty="0">
                <a:latin typeface="+mn-ea"/>
                <a:cs typeface="Times New Roman" panose="02020603050405020304" pitchFamily="18" charset="0"/>
              </a:rPr>
              <a:t> &lt; 0.05, ** </a:t>
            </a:r>
            <a:r>
              <a:rPr lang="ko-Kore-KR" altLang="ko-KR" sz="900" b="1" i="1" dirty="0">
                <a:latin typeface="+mn-ea"/>
                <a:cs typeface="Times New Roman" panose="02020603050405020304" pitchFamily="18" charset="0"/>
              </a:rPr>
              <a:t>p</a:t>
            </a:r>
            <a:r>
              <a:rPr lang="ko-Kore-KR" altLang="ko-KR" sz="900" b="1" dirty="0">
                <a:latin typeface="+mn-ea"/>
                <a:cs typeface="Times New Roman" panose="02020603050405020304" pitchFamily="18" charset="0"/>
              </a:rPr>
              <a:t> &lt; 0.001 †Mann-Whitney U test, ‡</a:t>
            </a:r>
            <a:r>
              <a:rPr lang="ko-Kore-KR" altLang="ko-KR" sz="900" b="1" dirty="0">
                <a:solidFill>
                  <a:srgbClr val="000000"/>
                </a:solidFill>
                <a:latin typeface="+mn-ea"/>
                <a:cs typeface="Times New Roman" panose="02020603050405020304" pitchFamily="18" charset="0"/>
              </a:rPr>
              <a:t> Quede’s rank of covariance</a:t>
            </a:r>
            <a:r>
              <a:rPr lang="ko-Kore-KR" altLang="ko-KR" sz="900" b="1" dirty="0">
                <a:latin typeface="+mn-ea"/>
                <a:cs typeface="Times New Roman" panose="02020603050405020304" pitchFamily="18" charset="0"/>
              </a:rPr>
              <a:t>, adjusted for age</a:t>
            </a:r>
            <a:endParaRPr lang="ko-Kore-KR" altLang="ko-KR" sz="900" b="1" dirty="0">
              <a:latin typeface="+mn-ea"/>
            </a:endParaRPr>
          </a:p>
          <a:p>
            <a:pPr defTabSz="685800">
              <a:tabLst>
                <a:tab pos="392906" algn="l"/>
              </a:tabLst>
            </a:pPr>
            <a:r>
              <a:rPr lang="ko-Kore-KR" altLang="ko-KR" sz="900" b="1" dirty="0">
                <a:latin typeface="+mn-ea"/>
              </a:rPr>
              <a:t> </a:t>
            </a:r>
            <a:r>
              <a:rPr lang="ko-Kore-KR" altLang="ko-Kore-KR" sz="750" b="1" dirty="0">
                <a:latin typeface="+mn-ea"/>
              </a:rPr>
              <a:t> </a:t>
            </a:r>
            <a:endParaRPr lang="ko-Kore-KR" altLang="ko-Kore-KR" sz="1350" b="1" dirty="0">
              <a:latin typeface="+mn-ea"/>
            </a:endParaRPr>
          </a:p>
        </p:txBody>
      </p:sp>
      <p:pic>
        <p:nvPicPr>
          <p:cNvPr id="13" name="Picture 2" descr="E:\새 폴더\PPT(bg_icon_logo)\PPT(bg_icon_logo)\로고.png">
            <a:extLst>
              <a:ext uri="{FF2B5EF4-FFF2-40B4-BE49-F238E27FC236}">
                <a16:creationId xmlns:a16="http://schemas.microsoft.com/office/drawing/2014/main" id="{AB04267C-9186-E95A-57C9-9F4E9DD17CB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452" y="188641"/>
            <a:ext cx="1902676" cy="324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720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FAEA7AB-D126-8DA3-94B5-8740A319DB1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0" y="350651"/>
            <a:ext cx="9144000"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graphicFrame>
            <p:nvGraphicFramePr>
              <p:cNvPr id="4" name="표 3">
                <a:extLst>
                  <a:ext uri="{FF2B5EF4-FFF2-40B4-BE49-F238E27FC236}">
                    <a16:creationId xmlns:a16="http://schemas.microsoft.com/office/drawing/2014/main" id="{BF9563D0-36D3-2CD5-C79B-AD5EE16F4D7C}"/>
                  </a:ext>
                </a:extLst>
              </p:cNvPr>
              <p:cNvGraphicFramePr>
                <a:graphicFrameLocks noGrp="1"/>
              </p:cNvGraphicFramePr>
              <p:nvPr>
                <p:extLst>
                  <p:ext uri="{D42A27DB-BD31-4B8C-83A1-F6EECF244321}">
                    <p14:modId xmlns:p14="http://schemas.microsoft.com/office/powerpoint/2010/main" val="1991137712"/>
                  </p:ext>
                </p:extLst>
              </p:nvPr>
            </p:nvGraphicFramePr>
            <p:xfrm>
              <a:off x="825692" y="1146077"/>
              <a:ext cx="7438633" cy="4259298"/>
            </p:xfrm>
            <a:graphic>
              <a:graphicData uri="http://schemas.openxmlformats.org/drawingml/2006/table">
                <a:tbl>
                  <a:tblPr firstRow="1" firstCol="1" bandRow="1">
                    <a:tableStyleId>{0505E3EF-67EA-436B-97B2-0124C06EBD24}</a:tableStyleId>
                  </a:tblPr>
                  <a:tblGrid>
                    <a:gridCol w="1257727">
                      <a:extLst>
                        <a:ext uri="{9D8B030D-6E8A-4147-A177-3AD203B41FA5}">
                          <a16:colId xmlns:a16="http://schemas.microsoft.com/office/drawing/2014/main" val="840384265"/>
                        </a:ext>
                      </a:extLst>
                    </a:gridCol>
                    <a:gridCol w="867596">
                      <a:extLst>
                        <a:ext uri="{9D8B030D-6E8A-4147-A177-3AD203B41FA5}">
                          <a16:colId xmlns:a16="http://schemas.microsoft.com/office/drawing/2014/main" val="1860618381"/>
                        </a:ext>
                      </a:extLst>
                    </a:gridCol>
                    <a:gridCol w="1062662">
                      <a:extLst>
                        <a:ext uri="{9D8B030D-6E8A-4147-A177-3AD203B41FA5}">
                          <a16:colId xmlns:a16="http://schemas.microsoft.com/office/drawing/2014/main" val="3050553405"/>
                        </a:ext>
                      </a:extLst>
                    </a:gridCol>
                    <a:gridCol w="1062662">
                      <a:extLst>
                        <a:ext uri="{9D8B030D-6E8A-4147-A177-3AD203B41FA5}">
                          <a16:colId xmlns:a16="http://schemas.microsoft.com/office/drawing/2014/main" val="1848738350"/>
                        </a:ext>
                      </a:extLst>
                    </a:gridCol>
                    <a:gridCol w="1062662">
                      <a:extLst>
                        <a:ext uri="{9D8B030D-6E8A-4147-A177-3AD203B41FA5}">
                          <a16:colId xmlns:a16="http://schemas.microsoft.com/office/drawing/2014/main" val="4027779343"/>
                        </a:ext>
                      </a:extLst>
                    </a:gridCol>
                    <a:gridCol w="1062662">
                      <a:extLst>
                        <a:ext uri="{9D8B030D-6E8A-4147-A177-3AD203B41FA5}">
                          <a16:colId xmlns:a16="http://schemas.microsoft.com/office/drawing/2014/main" val="3993763259"/>
                        </a:ext>
                      </a:extLst>
                    </a:gridCol>
                    <a:gridCol w="1062662">
                      <a:extLst>
                        <a:ext uri="{9D8B030D-6E8A-4147-A177-3AD203B41FA5}">
                          <a16:colId xmlns:a16="http://schemas.microsoft.com/office/drawing/2014/main" val="2683401409"/>
                        </a:ext>
                      </a:extLst>
                    </a:gridCol>
                  </a:tblGrid>
                  <a:tr h="184159">
                    <a:tc>
                      <a:txBody>
                        <a:bodyPr/>
                        <a:lstStyle/>
                        <a:p>
                          <a:pPr algn="ctr">
                            <a:lnSpc>
                              <a:spcPct val="150000"/>
                            </a:lnSpc>
                            <a:spcAft>
                              <a:spcPts val="600"/>
                            </a:spcAft>
                            <a:tabLst>
                              <a:tab pos="3810000" algn="l"/>
                            </a:tabLst>
                          </a:pPr>
                          <a:r>
                            <a:rPr lang="gsw-CH" sz="800" kern="100">
                              <a:effectLst/>
                              <a:latin typeface="+mn-ea"/>
                              <a:ea typeface="+mn-ea"/>
                            </a:rPr>
                            <a:t> </a:t>
                          </a:r>
                          <a:endParaRPr lang="ko-Kore-KR" sz="600" kern="100">
                            <a:effectLst/>
                            <a:latin typeface="+mn-ea"/>
                            <a:ea typeface="+mn-ea"/>
                            <a:cs typeface="Times New Roman" panose="02020603050405020304" pitchFamily="18" charset="0"/>
                          </a:endParaRPr>
                        </a:p>
                      </a:txBody>
                      <a:tcPr marL="41279" marR="41279" marT="0" marB="0"/>
                    </a:tc>
                    <a:tc>
                      <a:txBody>
                        <a:bodyPr/>
                        <a:lstStyle/>
                        <a:p>
                          <a:pPr algn="ctr">
                            <a:lnSpc>
                              <a:spcPct val="150000"/>
                            </a:lnSpc>
                            <a:spcAft>
                              <a:spcPts val="600"/>
                            </a:spcAft>
                            <a:tabLst>
                              <a:tab pos="3810000" algn="l"/>
                            </a:tabLst>
                          </a:pPr>
                          <a:r>
                            <a:rPr lang="gsw-CH" sz="800" kern="100">
                              <a:effectLst/>
                              <a:latin typeface="+mn-ea"/>
                              <a:ea typeface="+mn-ea"/>
                            </a:rPr>
                            <a:t>Total</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ASD only</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ASD+tic</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p-value†</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p-value‡</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Effect size</a:t>
                          </a:r>
                          <a:endParaRPr lang="ko-Kore-KR" sz="600" kern="100">
                            <a:effectLst/>
                            <a:latin typeface="+mn-ea"/>
                            <a:ea typeface="+mn-ea"/>
                            <a:cs typeface="Times New Roman" panose="02020603050405020304" pitchFamily="18" charset="0"/>
                          </a:endParaRPr>
                        </a:p>
                      </a:txBody>
                      <a:tcPr marL="41279" marR="41279" marT="0" marB="0" anchor="ctr"/>
                    </a:tc>
                    <a:extLst>
                      <a:ext uri="{0D108BD9-81ED-4DB2-BD59-A6C34878D82A}">
                        <a16:rowId xmlns:a16="http://schemas.microsoft.com/office/drawing/2014/main" val="1617851517"/>
                      </a:ext>
                    </a:extLst>
                  </a:tr>
                  <a:tr h="184159">
                    <a:tc>
                      <a:txBody>
                        <a:bodyPr/>
                        <a:lstStyle/>
                        <a:p>
                          <a:pPr algn="l">
                            <a:lnSpc>
                              <a:spcPct val="150000"/>
                            </a:lnSpc>
                            <a:spcAft>
                              <a:spcPts val="600"/>
                            </a:spcAft>
                            <a:tabLst>
                              <a:tab pos="3810000" algn="l"/>
                            </a:tabLst>
                          </a:pPr>
                          <a:r>
                            <a:rPr lang="gsw-CH" sz="800" kern="100">
                              <a:effectLst/>
                              <a:latin typeface="+mn-ea"/>
                              <a:ea typeface="+mn-ea"/>
                            </a:rPr>
                            <a:t>SRS-2 SCI T score</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74.11</a:t>
                          </a:r>
                          <a14:m>
                            <m:oMath xmlns:m="http://schemas.openxmlformats.org/officeDocument/2006/math">
                              <m:r>
                                <a:rPr lang="gsw-CH" sz="800" kern="100" smtClean="0">
                                  <a:effectLst/>
                                  <a:latin typeface="+mn-ea"/>
                                  <a:ea typeface="+mn-ea"/>
                                </a:rPr>
                                <m:t>±</m:t>
                              </m:r>
                            </m:oMath>
                          </a14:m>
                          <a:r>
                            <a:rPr lang="gsw-CH" sz="800" kern="100">
                              <a:effectLst/>
                              <a:latin typeface="+mn-ea"/>
                              <a:ea typeface="+mn-ea"/>
                            </a:rPr>
                            <a:t>11.04</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73.21</a:t>
                          </a:r>
                          <a14:m>
                            <m:oMath xmlns:m="http://schemas.openxmlformats.org/officeDocument/2006/math">
                              <m:r>
                                <a:rPr lang="gsw-CH" sz="800" kern="100" smtClean="0">
                                  <a:effectLst/>
                                  <a:latin typeface="+mn-ea"/>
                                  <a:ea typeface="+mn-ea"/>
                                </a:rPr>
                                <m:t>±</m:t>
                              </m:r>
                            </m:oMath>
                          </a14:m>
                          <a:r>
                            <a:rPr lang="gsw-CH" sz="800" kern="100">
                              <a:effectLst/>
                              <a:latin typeface="+mn-ea"/>
                              <a:ea typeface="+mn-ea"/>
                            </a:rPr>
                            <a:t>10.97</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78.02</a:t>
                          </a:r>
                          <a14:m>
                            <m:oMath xmlns:m="http://schemas.openxmlformats.org/officeDocument/2006/math">
                              <m:r>
                                <a:rPr lang="gsw-CH" sz="800" kern="100" smtClean="0">
                                  <a:effectLst/>
                                  <a:latin typeface="+mn-ea"/>
                                  <a:ea typeface="+mn-ea"/>
                                </a:rPr>
                                <m:t>±</m:t>
                              </m:r>
                            </m:oMath>
                          </a14:m>
                          <a:r>
                            <a:rPr lang="gsw-CH" sz="800" kern="100">
                              <a:effectLst/>
                              <a:latin typeface="+mn-ea"/>
                              <a:ea typeface="+mn-ea"/>
                            </a:rPr>
                            <a:t>10.51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0.34</a:t>
                          </a:r>
                          <a:endParaRPr lang="ko-Kore-KR" sz="600" kern="100">
                            <a:effectLst/>
                            <a:latin typeface="+mn-ea"/>
                            <a:ea typeface="+mn-ea"/>
                            <a:cs typeface="Times New Roman" panose="02020603050405020304" pitchFamily="18" charset="0"/>
                          </a:endParaRPr>
                        </a:p>
                      </a:txBody>
                      <a:tcPr marL="41279" marR="41279" marT="0" marB="0"/>
                    </a:tc>
                    <a:extLst>
                      <a:ext uri="{0D108BD9-81ED-4DB2-BD59-A6C34878D82A}">
                        <a16:rowId xmlns:a16="http://schemas.microsoft.com/office/drawing/2014/main" val="3559680183"/>
                      </a:ext>
                    </a:extLst>
                  </a:tr>
                  <a:tr h="184159">
                    <a:tc>
                      <a:txBody>
                        <a:bodyPr/>
                        <a:lstStyle/>
                        <a:p>
                          <a:pPr algn="l">
                            <a:lnSpc>
                              <a:spcPct val="150000"/>
                            </a:lnSpc>
                            <a:spcAft>
                              <a:spcPts val="600"/>
                            </a:spcAft>
                            <a:tabLst>
                              <a:tab pos="3810000" algn="l"/>
                            </a:tabLst>
                          </a:pPr>
                          <a:r>
                            <a:rPr lang="gsw-CH" sz="800" kern="100">
                              <a:effectLst/>
                              <a:latin typeface="+mn-ea"/>
                              <a:ea typeface="+mn-ea"/>
                            </a:rPr>
                            <a:t>SRS-2 RRB T score</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68.41</a:t>
                          </a:r>
                          <a14:m>
                            <m:oMath xmlns:m="http://schemas.openxmlformats.org/officeDocument/2006/math">
                              <m:r>
                                <a:rPr lang="gsw-CH" sz="800" kern="100" smtClean="0">
                                  <a:effectLst/>
                                  <a:latin typeface="+mn-ea"/>
                                  <a:ea typeface="+mn-ea"/>
                                </a:rPr>
                                <m:t>±</m:t>
                              </m:r>
                            </m:oMath>
                          </a14:m>
                          <a:r>
                            <a:rPr lang="gsw-CH" sz="800" kern="100">
                              <a:effectLst/>
                              <a:latin typeface="+mn-ea"/>
                              <a:ea typeface="+mn-ea"/>
                            </a:rPr>
                            <a:t>11.89</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67.10</a:t>
                          </a:r>
                          <a14:m>
                            <m:oMath xmlns:m="http://schemas.openxmlformats.org/officeDocument/2006/math">
                              <m:r>
                                <a:rPr lang="gsw-CH" sz="800" kern="100" smtClean="0">
                                  <a:effectLst/>
                                  <a:latin typeface="+mn-ea"/>
                                  <a:ea typeface="+mn-ea"/>
                                </a:rPr>
                                <m:t>±</m:t>
                              </m:r>
                            </m:oMath>
                          </a14:m>
                          <a:r>
                            <a:rPr lang="gsw-CH" sz="800" kern="100">
                              <a:effectLst/>
                              <a:latin typeface="+mn-ea"/>
                              <a:ea typeface="+mn-ea"/>
                            </a:rPr>
                            <a:t>11.59</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74.16</a:t>
                          </a:r>
                          <a14:m>
                            <m:oMath xmlns:m="http://schemas.openxmlformats.org/officeDocument/2006/math">
                              <m:r>
                                <a:rPr lang="gsw-CH" sz="800" kern="100" smtClean="0">
                                  <a:effectLst/>
                                  <a:latin typeface="+mn-ea"/>
                                  <a:ea typeface="+mn-ea"/>
                                </a:rPr>
                                <m:t>±</m:t>
                              </m:r>
                            </m:oMath>
                          </a14:m>
                          <a:r>
                            <a:rPr lang="gsw-CH" sz="800" kern="100">
                              <a:effectLst/>
                              <a:latin typeface="+mn-ea"/>
                              <a:ea typeface="+mn-ea"/>
                            </a:rPr>
                            <a:t>11.54</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0.34</a:t>
                          </a:r>
                          <a:endParaRPr lang="ko-Kore-KR" sz="600" kern="100">
                            <a:effectLst/>
                            <a:latin typeface="+mn-ea"/>
                            <a:ea typeface="+mn-ea"/>
                            <a:cs typeface="Times New Roman" panose="02020603050405020304" pitchFamily="18" charset="0"/>
                          </a:endParaRPr>
                        </a:p>
                      </a:txBody>
                      <a:tcPr marL="41279" marR="41279" marT="0" marB="0"/>
                    </a:tc>
                    <a:extLst>
                      <a:ext uri="{0D108BD9-81ED-4DB2-BD59-A6C34878D82A}">
                        <a16:rowId xmlns:a16="http://schemas.microsoft.com/office/drawing/2014/main" val="2550166203"/>
                      </a:ext>
                    </a:extLst>
                  </a:tr>
                  <a:tr h="184159">
                    <a:tc>
                      <a:txBody>
                        <a:bodyPr/>
                        <a:lstStyle/>
                        <a:p>
                          <a:pPr algn="l">
                            <a:lnSpc>
                              <a:spcPct val="150000"/>
                            </a:lnSpc>
                            <a:spcAft>
                              <a:spcPts val="600"/>
                            </a:spcAft>
                            <a:tabLst>
                              <a:tab pos="3810000" algn="l"/>
                            </a:tabLst>
                          </a:pPr>
                          <a:r>
                            <a:rPr lang="gsw-CH" sz="800" kern="100">
                              <a:effectLst/>
                              <a:latin typeface="+mn-ea"/>
                              <a:ea typeface="+mn-ea"/>
                            </a:rPr>
                            <a:t>SRS-2 total T score</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73.49</a:t>
                          </a:r>
                          <a14:m>
                            <m:oMath xmlns:m="http://schemas.openxmlformats.org/officeDocument/2006/math">
                              <m:r>
                                <a:rPr lang="gsw-CH" sz="800" kern="100" smtClean="0">
                                  <a:effectLst/>
                                  <a:latin typeface="+mn-ea"/>
                                  <a:ea typeface="+mn-ea"/>
                                </a:rPr>
                                <m:t>±</m:t>
                              </m:r>
                            </m:oMath>
                          </a14:m>
                          <a:r>
                            <a:rPr lang="gsw-CH" sz="800" kern="100">
                              <a:effectLst/>
                              <a:latin typeface="+mn-ea"/>
                              <a:ea typeface="+mn-ea"/>
                            </a:rPr>
                            <a:t>11.10</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72.48</a:t>
                          </a:r>
                          <a14:m>
                            <m:oMath xmlns:m="http://schemas.openxmlformats.org/officeDocument/2006/math">
                              <m:r>
                                <a:rPr lang="gsw-CH" sz="800" kern="100" smtClean="0">
                                  <a:effectLst/>
                                  <a:latin typeface="+mn-ea"/>
                                  <a:ea typeface="+mn-ea"/>
                                </a:rPr>
                                <m:t>±</m:t>
                              </m:r>
                            </m:oMath>
                          </a14:m>
                          <a:r>
                            <a:rPr lang="gsw-CH" sz="800" kern="100">
                              <a:effectLst/>
                              <a:latin typeface="+mn-ea"/>
                              <a:ea typeface="+mn-ea"/>
                            </a:rPr>
                            <a:t>10.98</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77.89</a:t>
                          </a:r>
                          <a14:m>
                            <m:oMath xmlns:m="http://schemas.openxmlformats.org/officeDocument/2006/math">
                              <m:r>
                                <a:rPr lang="gsw-CH" sz="800" kern="100" smtClean="0">
                                  <a:effectLst/>
                                  <a:latin typeface="+mn-ea"/>
                                  <a:ea typeface="+mn-ea"/>
                                </a:rPr>
                                <m:t>±</m:t>
                              </m:r>
                            </m:oMath>
                          </a14:m>
                          <a:r>
                            <a:rPr lang="gsw-CH" sz="800" kern="100">
                              <a:effectLst/>
                              <a:latin typeface="+mn-ea"/>
                              <a:ea typeface="+mn-ea"/>
                            </a:rPr>
                            <a:t>10.55</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0.33</a:t>
                          </a:r>
                          <a:endParaRPr lang="ko-Kore-KR" sz="600" kern="100">
                            <a:effectLst/>
                            <a:latin typeface="+mn-ea"/>
                            <a:ea typeface="+mn-ea"/>
                            <a:cs typeface="Times New Roman" panose="02020603050405020304" pitchFamily="18" charset="0"/>
                          </a:endParaRPr>
                        </a:p>
                      </a:txBody>
                      <a:tcPr marL="41279" marR="41279" marT="0" marB="0"/>
                    </a:tc>
                    <a:extLst>
                      <a:ext uri="{0D108BD9-81ED-4DB2-BD59-A6C34878D82A}">
                        <a16:rowId xmlns:a16="http://schemas.microsoft.com/office/drawing/2014/main" val="2439173781"/>
                      </a:ext>
                    </a:extLst>
                  </a:tr>
                  <a:tr h="394293">
                    <a:tc>
                      <a:txBody>
                        <a:bodyPr/>
                        <a:lstStyle/>
                        <a:p>
                          <a:pPr algn="l">
                            <a:lnSpc>
                              <a:spcPct val="150000"/>
                            </a:lnSpc>
                            <a:spcAft>
                              <a:spcPts val="600"/>
                            </a:spcAft>
                            <a:tabLst>
                              <a:tab pos="3810000" algn="l"/>
                            </a:tabLst>
                          </a:pPr>
                          <a:r>
                            <a:rPr lang="gsw-CH" sz="800" kern="100">
                              <a:effectLst/>
                              <a:latin typeface="+mn-ea"/>
                              <a:ea typeface="+mn-ea"/>
                            </a:rPr>
                            <a:t>CBCL anxiety/depression</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59.11</a:t>
                          </a:r>
                          <a14:m>
                            <m:oMath xmlns:m="http://schemas.openxmlformats.org/officeDocument/2006/math">
                              <m:r>
                                <a:rPr lang="gsw-CH" sz="800" kern="100" smtClean="0">
                                  <a:effectLst/>
                                  <a:latin typeface="+mn-ea"/>
                                  <a:ea typeface="+mn-ea"/>
                                </a:rPr>
                                <m:t>±</m:t>
                              </m:r>
                            </m:oMath>
                          </a14:m>
                          <a:r>
                            <a:rPr lang="gsw-CH" sz="800" kern="100">
                              <a:effectLst/>
                              <a:latin typeface="+mn-ea"/>
                              <a:ea typeface="+mn-ea"/>
                            </a:rPr>
                            <a:t>9.25</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58.14</a:t>
                          </a:r>
                          <a14:m>
                            <m:oMath xmlns:m="http://schemas.openxmlformats.org/officeDocument/2006/math">
                              <m:r>
                                <a:rPr lang="gsw-CH" sz="800" kern="100" smtClean="0">
                                  <a:effectLst/>
                                  <a:latin typeface="+mn-ea"/>
                                  <a:ea typeface="+mn-ea"/>
                                </a:rPr>
                                <m:t>±8.74</m:t>
                              </m:r>
                            </m:oMath>
                          </a14:m>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63.35</a:t>
                          </a:r>
                          <a14:m>
                            <m:oMath xmlns:m="http://schemas.openxmlformats.org/officeDocument/2006/math">
                              <m:r>
                                <a:rPr lang="gsw-CH" sz="800" kern="100" smtClean="0">
                                  <a:effectLst/>
                                  <a:latin typeface="+mn-ea"/>
                                  <a:ea typeface="+mn-ea"/>
                                </a:rPr>
                                <m:t>±10.20</m:t>
                              </m:r>
                            </m:oMath>
                          </a14:m>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0.34</a:t>
                          </a:r>
                          <a:endParaRPr lang="ko-Kore-KR" sz="600" kern="100">
                            <a:effectLst/>
                            <a:latin typeface="+mn-ea"/>
                            <a:ea typeface="+mn-ea"/>
                            <a:cs typeface="Times New Roman" panose="02020603050405020304" pitchFamily="18" charset="0"/>
                          </a:endParaRPr>
                        </a:p>
                      </a:txBody>
                      <a:tcPr marL="41279" marR="41279" marT="0" marB="0"/>
                    </a:tc>
                    <a:extLst>
                      <a:ext uri="{0D108BD9-81ED-4DB2-BD59-A6C34878D82A}">
                        <a16:rowId xmlns:a16="http://schemas.microsoft.com/office/drawing/2014/main" val="2770815275"/>
                      </a:ext>
                    </a:extLst>
                  </a:tr>
                  <a:tr h="604427">
                    <a:tc>
                      <a:txBody>
                        <a:bodyPr/>
                        <a:lstStyle/>
                        <a:p>
                          <a:pPr algn="l">
                            <a:lnSpc>
                              <a:spcPct val="150000"/>
                            </a:lnSpc>
                            <a:spcAft>
                              <a:spcPts val="600"/>
                            </a:spcAft>
                            <a:tabLst>
                              <a:tab pos="3810000" algn="l"/>
                            </a:tabLst>
                          </a:pPr>
                          <a:r>
                            <a:rPr lang="gsw-CH" sz="800" kern="100">
                              <a:effectLst/>
                              <a:latin typeface="+mn-ea"/>
                              <a:ea typeface="+mn-ea"/>
                            </a:rPr>
                            <a:t>CBCL withdrawn/depression</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65.06</a:t>
                          </a:r>
                          <a14:m>
                            <m:oMath xmlns:m="http://schemas.openxmlformats.org/officeDocument/2006/math">
                              <m:r>
                                <a:rPr lang="gsw-CH" sz="800" kern="100" smtClean="0">
                                  <a:effectLst/>
                                  <a:latin typeface="+mn-ea"/>
                                  <a:ea typeface="+mn-ea"/>
                                </a:rPr>
                                <m:t>±</m:t>
                              </m:r>
                            </m:oMath>
                          </a14:m>
                          <a:r>
                            <a:rPr lang="gsw-CH" sz="800" kern="100">
                              <a:effectLst/>
                              <a:latin typeface="+mn-ea"/>
                              <a:ea typeface="+mn-ea"/>
                            </a:rPr>
                            <a:t>9.10</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64.39</a:t>
                          </a:r>
                          <a14:m>
                            <m:oMath xmlns:m="http://schemas.openxmlformats.org/officeDocument/2006/math">
                              <m:r>
                                <a:rPr lang="gsw-CH" sz="800" kern="100" smtClean="0">
                                  <a:effectLst/>
                                  <a:latin typeface="+mn-ea"/>
                                  <a:ea typeface="+mn-ea"/>
                                </a:rPr>
                                <m:t>±</m:t>
                              </m:r>
                            </m:oMath>
                          </a14:m>
                          <a:r>
                            <a:rPr lang="gsw-CH" sz="800" kern="100">
                              <a:effectLst/>
                              <a:latin typeface="+mn-ea"/>
                              <a:ea typeface="+mn-ea"/>
                            </a:rPr>
                            <a:t>8.68</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67.94</a:t>
                          </a:r>
                          <a14:m>
                            <m:oMath xmlns:m="http://schemas.openxmlformats.org/officeDocument/2006/math">
                              <m:r>
                                <a:rPr lang="gsw-CH" sz="800" kern="100" smtClean="0">
                                  <a:effectLst/>
                                  <a:latin typeface="+mn-ea"/>
                                  <a:ea typeface="+mn-ea"/>
                                </a:rPr>
                                <m:t>±</m:t>
                              </m:r>
                            </m:oMath>
                          </a14:m>
                          <a:r>
                            <a:rPr lang="gsw-CH" sz="800" kern="100">
                              <a:effectLst/>
                              <a:latin typeface="+mn-ea"/>
                              <a:ea typeface="+mn-ea"/>
                            </a:rPr>
                            <a:t>10.26</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dirty="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0.34</a:t>
                          </a:r>
                          <a:endParaRPr lang="ko-Kore-KR" sz="600" kern="100">
                            <a:effectLst/>
                            <a:latin typeface="+mn-ea"/>
                            <a:ea typeface="+mn-ea"/>
                            <a:cs typeface="Times New Roman" panose="02020603050405020304" pitchFamily="18" charset="0"/>
                          </a:endParaRPr>
                        </a:p>
                      </a:txBody>
                      <a:tcPr marL="41279" marR="41279" marT="0" marB="0"/>
                    </a:tc>
                    <a:extLst>
                      <a:ext uri="{0D108BD9-81ED-4DB2-BD59-A6C34878D82A}">
                        <a16:rowId xmlns:a16="http://schemas.microsoft.com/office/drawing/2014/main" val="2124115941"/>
                      </a:ext>
                    </a:extLst>
                  </a:tr>
                  <a:tr h="394293">
                    <a:tc>
                      <a:txBody>
                        <a:bodyPr/>
                        <a:lstStyle/>
                        <a:p>
                          <a:pPr algn="l">
                            <a:lnSpc>
                              <a:spcPct val="150000"/>
                            </a:lnSpc>
                            <a:spcAft>
                              <a:spcPts val="600"/>
                            </a:spcAft>
                            <a:tabLst>
                              <a:tab pos="3810000" algn="l"/>
                            </a:tabLst>
                          </a:pPr>
                          <a:r>
                            <a:rPr lang="gsw-CH" sz="800" kern="100">
                              <a:effectLst/>
                              <a:latin typeface="+mn-ea"/>
                              <a:ea typeface="+mn-ea"/>
                            </a:rPr>
                            <a:t>CBCL somatic complaints</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55.30</a:t>
                          </a:r>
                          <a14:m>
                            <m:oMath xmlns:m="http://schemas.openxmlformats.org/officeDocument/2006/math">
                              <m:r>
                                <a:rPr lang="gsw-CH" sz="800" kern="100" smtClean="0">
                                  <a:effectLst/>
                                  <a:latin typeface="+mn-ea"/>
                                  <a:ea typeface="+mn-ea"/>
                                </a:rPr>
                                <m:t>±6.78</m:t>
                              </m:r>
                            </m:oMath>
                          </a14:m>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54.61</a:t>
                          </a:r>
                          <a14:m>
                            <m:oMath xmlns:m="http://schemas.openxmlformats.org/officeDocument/2006/math">
                              <m:r>
                                <a:rPr lang="gsw-CH" sz="800" kern="100" smtClean="0">
                                  <a:effectLst/>
                                  <a:latin typeface="+mn-ea"/>
                                  <a:ea typeface="+mn-ea"/>
                                </a:rPr>
                                <m:t>±</m:t>
                              </m:r>
                            </m:oMath>
                          </a14:m>
                          <a:r>
                            <a:rPr lang="gsw-CH" sz="800" kern="100">
                              <a:effectLst/>
                              <a:latin typeface="+mn-ea"/>
                              <a:ea typeface="+mn-ea"/>
                            </a:rPr>
                            <a:t>6.35</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58.26</a:t>
                          </a:r>
                          <a14:m>
                            <m:oMath xmlns:m="http://schemas.openxmlformats.org/officeDocument/2006/math">
                              <m:r>
                                <a:rPr lang="gsw-CH" sz="800" kern="100" smtClean="0">
                                  <a:effectLst/>
                                  <a:latin typeface="+mn-ea"/>
                                  <a:ea typeface="+mn-ea"/>
                                </a:rPr>
                                <m:t>±</m:t>
                              </m:r>
                            </m:oMath>
                          </a14:m>
                          <a:r>
                            <a:rPr lang="gsw-CH" sz="800" kern="100">
                              <a:effectLst/>
                              <a:latin typeface="+mn-ea"/>
                              <a:ea typeface="+mn-ea"/>
                            </a:rPr>
                            <a:t>7.77</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0.34</a:t>
                          </a:r>
                          <a:endParaRPr lang="ko-Kore-KR" sz="600" kern="100">
                            <a:effectLst/>
                            <a:latin typeface="+mn-ea"/>
                            <a:ea typeface="+mn-ea"/>
                            <a:cs typeface="Times New Roman" panose="02020603050405020304" pitchFamily="18" charset="0"/>
                          </a:endParaRPr>
                        </a:p>
                      </a:txBody>
                      <a:tcPr marL="41279" marR="41279" marT="0" marB="0"/>
                    </a:tc>
                    <a:extLst>
                      <a:ext uri="{0D108BD9-81ED-4DB2-BD59-A6C34878D82A}">
                        <a16:rowId xmlns:a16="http://schemas.microsoft.com/office/drawing/2014/main" val="721174730"/>
                      </a:ext>
                    </a:extLst>
                  </a:tr>
                  <a:tr h="394293">
                    <a:tc>
                      <a:txBody>
                        <a:bodyPr/>
                        <a:lstStyle/>
                        <a:p>
                          <a:pPr algn="l">
                            <a:lnSpc>
                              <a:spcPct val="150000"/>
                            </a:lnSpc>
                            <a:spcAft>
                              <a:spcPts val="600"/>
                            </a:spcAft>
                            <a:tabLst>
                              <a:tab pos="3810000" algn="l"/>
                            </a:tabLst>
                          </a:pPr>
                          <a:r>
                            <a:rPr lang="gsw-CH" sz="800" kern="100">
                              <a:effectLst/>
                              <a:latin typeface="+mn-ea"/>
                              <a:ea typeface="+mn-ea"/>
                            </a:rPr>
                            <a:t>CBCL delinquent behaviors</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61.05</a:t>
                          </a:r>
                          <a14:m>
                            <m:oMath xmlns:m="http://schemas.openxmlformats.org/officeDocument/2006/math">
                              <m:r>
                                <a:rPr lang="gsw-CH" sz="800" kern="100" smtClean="0">
                                  <a:effectLst/>
                                  <a:latin typeface="+mn-ea"/>
                                  <a:ea typeface="+mn-ea"/>
                                </a:rPr>
                                <m:t>±</m:t>
                              </m:r>
                            </m:oMath>
                          </a14:m>
                          <a:r>
                            <a:rPr lang="gsw-CH" sz="800" kern="100">
                              <a:effectLst/>
                              <a:latin typeface="+mn-ea"/>
                              <a:ea typeface="+mn-ea"/>
                            </a:rPr>
                            <a:t>6.26</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60.51</a:t>
                          </a:r>
                          <a14:m>
                            <m:oMath xmlns:m="http://schemas.openxmlformats.org/officeDocument/2006/math">
                              <m:r>
                                <a:rPr lang="gsw-CH" sz="800" kern="100" smtClean="0">
                                  <a:effectLst/>
                                  <a:latin typeface="+mn-ea"/>
                                  <a:ea typeface="+mn-ea"/>
                                </a:rPr>
                                <m:t>±</m:t>
                              </m:r>
                            </m:oMath>
                          </a14:m>
                          <a:r>
                            <a:rPr lang="gsw-CH" sz="800" kern="100">
                              <a:effectLst/>
                              <a:latin typeface="+mn-ea"/>
                              <a:ea typeface="+mn-ea"/>
                            </a:rPr>
                            <a:t>6.22</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62.97</a:t>
                          </a:r>
                          <a14:m>
                            <m:oMath xmlns:m="http://schemas.openxmlformats.org/officeDocument/2006/math">
                              <m:r>
                                <a:rPr lang="gsw-CH" sz="800" kern="100" smtClean="0">
                                  <a:effectLst/>
                                  <a:latin typeface="+mn-ea"/>
                                  <a:ea typeface="+mn-ea"/>
                                </a:rPr>
                                <m:t>±</m:t>
                              </m:r>
                            </m:oMath>
                          </a14:m>
                          <a:r>
                            <a:rPr lang="gsw-CH" sz="800" kern="100">
                              <a:effectLst/>
                              <a:latin typeface="+mn-ea"/>
                              <a:ea typeface="+mn-ea"/>
                            </a:rPr>
                            <a:t>6.05</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0.37</a:t>
                          </a:r>
                          <a:endParaRPr lang="ko-Kore-KR" sz="600" kern="100">
                            <a:effectLst/>
                            <a:latin typeface="+mn-ea"/>
                            <a:ea typeface="+mn-ea"/>
                            <a:cs typeface="Times New Roman" panose="02020603050405020304" pitchFamily="18" charset="0"/>
                          </a:endParaRPr>
                        </a:p>
                      </a:txBody>
                      <a:tcPr marL="41279" marR="41279" marT="0" marB="0"/>
                    </a:tc>
                    <a:extLst>
                      <a:ext uri="{0D108BD9-81ED-4DB2-BD59-A6C34878D82A}">
                        <a16:rowId xmlns:a16="http://schemas.microsoft.com/office/drawing/2014/main" val="2940741954"/>
                      </a:ext>
                    </a:extLst>
                  </a:tr>
                  <a:tr h="394293">
                    <a:tc>
                      <a:txBody>
                        <a:bodyPr/>
                        <a:lstStyle/>
                        <a:p>
                          <a:pPr algn="l">
                            <a:lnSpc>
                              <a:spcPct val="150000"/>
                            </a:lnSpc>
                            <a:spcAft>
                              <a:spcPts val="600"/>
                            </a:spcAft>
                            <a:tabLst>
                              <a:tab pos="3810000" algn="l"/>
                            </a:tabLst>
                          </a:pPr>
                          <a:r>
                            <a:rPr lang="gsw-CH" sz="800" kern="100">
                              <a:effectLst/>
                              <a:latin typeface="+mn-ea"/>
                              <a:ea typeface="+mn-ea"/>
                            </a:rPr>
                            <a:t>CBCL aggressive behaviors</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59.99</a:t>
                          </a:r>
                          <a14:m>
                            <m:oMath xmlns:m="http://schemas.openxmlformats.org/officeDocument/2006/math">
                              <m:r>
                                <a:rPr lang="gsw-CH" sz="800" kern="100" smtClean="0">
                                  <a:effectLst/>
                                  <a:latin typeface="+mn-ea"/>
                                  <a:ea typeface="+mn-ea"/>
                                </a:rPr>
                                <m:t>±</m:t>
                              </m:r>
                            </m:oMath>
                          </a14:m>
                          <a:r>
                            <a:rPr lang="gsw-CH" sz="800" kern="100">
                              <a:effectLst/>
                              <a:latin typeface="+mn-ea"/>
                              <a:ea typeface="+mn-ea"/>
                            </a:rPr>
                            <a:t>8.85</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59.06</a:t>
                          </a:r>
                          <a14:m>
                            <m:oMath xmlns:m="http://schemas.openxmlformats.org/officeDocument/2006/math">
                              <m:r>
                                <a:rPr lang="gsw-CH" sz="800" kern="100" smtClean="0">
                                  <a:effectLst/>
                                  <a:latin typeface="+mn-ea"/>
                                  <a:ea typeface="+mn-ea"/>
                                </a:rPr>
                                <m:t>±</m:t>
                              </m:r>
                            </m:oMath>
                          </a14:m>
                          <a:r>
                            <a:rPr lang="gsw-CH" sz="800" kern="100">
                              <a:effectLst/>
                              <a:latin typeface="+mn-ea"/>
                              <a:ea typeface="+mn-ea"/>
                            </a:rPr>
                            <a:t>8.49</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64.05</a:t>
                          </a:r>
                          <a14:m>
                            <m:oMath xmlns:m="http://schemas.openxmlformats.org/officeDocument/2006/math">
                              <m:r>
                                <a:rPr lang="gsw-CH" sz="800" kern="100" smtClean="0">
                                  <a:effectLst/>
                                  <a:latin typeface="+mn-ea"/>
                                  <a:ea typeface="+mn-ea"/>
                                </a:rPr>
                                <m:t>±</m:t>
                              </m:r>
                            </m:oMath>
                          </a14:m>
                          <a:r>
                            <a:rPr lang="gsw-CH" sz="800" kern="100">
                              <a:effectLst/>
                              <a:latin typeface="+mn-ea"/>
                              <a:ea typeface="+mn-ea"/>
                            </a:rPr>
                            <a:t>9.25</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0.34</a:t>
                          </a:r>
                          <a:endParaRPr lang="ko-Kore-KR" sz="600" kern="100">
                            <a:effectLst/>
                            <a:latin typeface="+mn-ea"/>
                            <a:ea typeface="+mn-ea"/>
                            <a:cs typeface="Times New Roman" panose="02020603050405020304" pitchFamily="18" charset="0"/>
                          </a:endParaRPr>
                        </a:p>
                      </a:txBody>
                      <a:tcPr marL="41279" marR="41279" marT="0" marB="0"/>
                    </a:tc>
                    <a:extLst>
                      <a:ext uri="{0D108BD9-81ED-4DB2-BD59-A6C34878D82A}">
                        <a16:rowId xmlns:a16="http://schemas.microsoft.com/office/drawing/2014/main" val="3457194859"/>
                      </a:ext>
                    </a:extLst>
                  </a:tr>
                  <a:tr h="394293">
                    <a:tc>
                      <a:txBody>
                        <a:bodyPr/>
                        <a:lstStyle/>
                        <a:p>
                          <a:pPr algn="l">
                            <a:lnSpc>
                              <a:spcPct val="150000"/>
                            </a:lnSpc>
                            <a:spcAft>
                              <a:spcPts val="600"/>
                            </a:spcAft>
                            <a:tabLst>
                              <a:tab pos="3810000" algn="l"/>
                            </a:tabLst>
                          </a:pPr>
                          <a:r>
                            <a:rPr lang="gsw-CH" sz="800" kern="100">
                              <a:effectLst/>
                              <a:latin typeface="+mn-ea"/>
                              <a:ea typeface="+mn-ea"/>
                            </a:rPr>
                            <a:t>CBCL internalizing behaviors</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60.85</a:t>
                          </a:r>
                          <a14:m>
                            <m:oMath xmlns:m="http://schemas.openxmlformats.org/officeDocument/2006/math">
                              <m:r>
                                <a:rPr lang="gsw-CH" sz="800" kern="100" smtClean="0">
                                  <a:effectLst/>
                                  <a:latin typeface="+mn-ea"/>
                                  <a:ea typeface="+mn-ea"/>
                                </a:rPr>
                                <m:t>±</m:t>
                              </m:r>
                            </m:oMath>
                          </a14:m>
                          <a:r>
                            <a:rPr lang="gsw-CH" sz="800" kern="100">
                              <a:effectLst/>
                              <a:latin typeface="+mn-ea"/>
                              <a:ea typeface="+mn-ea"/>
                            </a:rPr>
                            <a:t>10.41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59.63</a:t>
                          </a:r>
                          <a14:m>
                            <m:oMath xmlns:m="http://schemas.openxmlformats.org/officeDocument/2006/math">
                              <m:r>
                                <a:rPr lang="gsw-CH" sz="800" kern="100" smtClean="0">
                                  <a:effectLst/>
                                  <a:latin typeface="+mn-ea"/>
                                  <a:ea typeface="+mn-ea"/>
                                </a:rPr>
                                <m:t>±</m:t>
                              </m:r>
                            </m:oMath>
                          </a14:m>
                          <a:r>
                            <a:rPr lang="gsw-CH" sz="800" kern="100">
                              <a:effectLst/>
                              <a:latin typeface="+mn-ea"/>
                              <a:ea typeface="+mn-ea"/>
                            </a:rPr>
                            <a:t>9.92</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66.16</a:t>
                          </a:r>
                          <a14:m>
                            <m:oMath xmlns:m="http://schemas.openxmlformats.org/officeDocument/2006/math">
                              <m:r>
                                <a:rPr lang="gsw-CH" sz="800" kern="100" smtClean="0">
                                  <a:effectLst/>
                                  <a:latin typeface="+mn-ea"/>
                                  <a:ea typeface="+mn-ea"/>
                                </a:rPr>
                                <m:t>±</m:t>
                              </m:r>
                            </m:oMath>
                          </a14:m>
                          <a:r>
                            <a:rPr lang="gsw-CH" sz="800" kern="100">
                              <a:effectLst/>
                              <a:latin typeface="+mn-ea"/>
                              <a:ea typeface="+mn-ea"/>
                            </a:rPr>
                            <a:t>10.78</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0.34</a:t>
                          </a:r>
                          <a:endParaRPr lang="ko-Kore-KR" sz="600" kern="100">
                            <a:effectLst/>
                            <a:latin typeface="+mn-ea"/>
                            <a:ea typeface="+mn-ea"/>
                            <a:cs typeface="Times New Roman" panose="02020603050405020304" pitchFamily="18" charset="0"/>
                          </a:endParaRPr>
                        </a:p>
                      </a:txBody>
                      <a:tcPr marL="41279" marR="41279" marT="0" marB="0"/>
                    </a:tc>
                    <a:extLst>
                      <a:ext uri="{0D108BD9-81ED-4DB2-BD59-A6C34878D82A}">
                        <a16:rowId xmlns:a16="http://schemas.microsoft.com/office/drawing/2014/main" val="2743942570"/>
                      </a:ext>
                    </a:extLst>
                  </a:tr>
                  <a:tr h="394293">
                    <a:tc>
                      <a:txBody>
                        <a:bodyPr/>
                        <a:lstStyle/>
                        <a:p>
                          <a:pPr algn="l">
                            <a:lnSpc>
                              <a:spcPct val="150000"/>
                            </a:lnSpc>
                            <a:spcAft>
                              <a:spcPts val="600"/>
                            </a:spcAft>
                            <a:tabLst>
                              <a:tab pos="3810000" algn="l"/>
                            </a:tabLst>
                          </a:pPr>
                          <a:r>
                            <a:rPr lang="gsw-CH" sz="800" kern="100">
                              <a:effectLst/>
                              <a:latin typeface="+mn-ea"/>
                              <a:ea typeface="+mn-ea"/>
                            </a:rPr>
                            <a:t>CBCL externalizing behaviors</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60.89</a:t>
                          </a:r>
                          <a14:m>
                            <m:oMath xmlns:m="http://schemas.openxmlformats.org/officeDocument/2006/math">
                              <m:r>
                                <a:rPr lang="gsw-CH" sz="800" kern="100" smtClean="0">
                                  <a:effectLst/>
                                  <a:latin typeface="+mn-ea"/>
                                  <a:ea typeface="+mn-ea"/>
                                </a:rPr>
                                <m:t>±</m:t>
                              </m:r>
                            </m:oMath>
                          </a14:m>
                          <a:r>
                            <a:rPr lang="gsw-CH" sz="800" kern="100">
                              <a:effectLst/>
                              <a:latin typeface="+mn-ea"/>
                              <a:ea typeface="+mn-ea"/>
                            </a:rPr>
                            <a:t>10.63</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59.87</a:t>
                          </a:r>
                          <a14:m>
                            <m:oMath xmlns:m="http://schemas.openxmlformats.org/officeDocument/2006/math">
                              <m:r>
                                <a:rPr lang="gsw-CH" sz="800" kern="100" smtClean="0">
                                  <a:effectLst/>
                                  <a:latin typeface="+mn-ea"/>
                                  <a:ea typeface="+mn-ea"/>
                                </a:rPr>
                                <m:t>±</m:t>
                              </m:r>
                            </m:oMath>
                          </a14:m>
                          <a:r>
                            <a:rPr lang="gsw-CH" sz="800" kern="100">
                              <a:effectLst/>
                              <a:latin typeface="+mn-ea"/>
                              <a:ea typeface="+mn-ea"/>
                            </a:rPr>
                            <a:t>10.31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65.36</a:t>
                          </a:r>
                          <a14:m>
                            <m:oMath xmlns:m="http://schemas.openxmlformats.org/officeDocument/2006/math">
                              <m:r>
                                <a:rPr lang="gsw-CH" sz="800" kern="100" smtClean="0">
                                  <a:effectLst/>
                                  <a:latin typeface="+mn-ea"/>
                                  <a:ea typeface="+mn-ea"/>
                                </a:rPr>
                                <m:t>±</m:t>
                              </m:r>
                            </m:oMath>
                          </a14:m>
                          <a:r>
                            <a:rPr lang="gsw-CH" sz="800" kern="100">
                              <a:effectLst/>
                              <a:latin typeface="+mn-ea"/>
                              <a:ea typeface="+mn-ea"/>
                            </a:rPr>
                            <a:t>10.92</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0.34</a:t>
                          </a:r>
                          <a:endParaRPr lang="ko-Kore-KR" sz="600" kern="100">
                            <a:effectLst/>
                            <a:latin typeface="+mn-ea"/>
                            <a:ea typeface="+mn-ea"/>
                            <a:cs typeface="Times New Roman" panose="02020603050405020304" pitchFamily="18" charset="0"/>
                          </a:endParaRPr>
                        </a:p>
                      </a:txBody>
                      <a:tcPr marL="41279" marR="41279" marT="0" marB="0"/>
                    </a:tc>
                    <a:extLst>
                      <a:ext uri="{0D108BD9-81ED-4DB2-BD59-A6C34878D82A}">
                        <a16:rowId xmlns:a16="http://schemas.microsoft.com/office/drawing/2014/main" val="3662228092"/>
                      </a:ext>
                    </a:extLst>
                  </a:tr>
                  <a:tr h="184159">
                    <a:tc>
                      <a:txBody>
                        <a:bodyPr/>
                        <a:lstStyle/>
                        <a:p>
                          <a:pPr algn="l">
                            <a:lnSpc>
                              <a:spcPct val="150000"/>
                            </a:lnSpc>
                            <a:spcAft>
                              <a:spcPts val="600"/>
                            </a:spcAft>
                            <a:tabLst>
                              <a:tab pos="3810000" algn="l"/>
                            </a:tabLst>
                          </a:pPr>
                          <a:r>
                            <a:rPr lang="gsw-CH" sz="800" kern="100">
                              <a:effectLst/>
                              <a:latin typeface="+mn-ea"/>
                              <a:ea typeface="+mn-ea"/>
                            </a:rPr>
                            <a:t>YBOCS obsession</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3.22</a:t>
                          </a:r>
                          <a14:m>
                            <m:oMath xmlns:m="http://schemas.openxmlformats.org/officeDocument/2006/math">
                              <m:r>
                                <a:rPr lang="gsw-CH" sz="800" kern="100" smtClean="0">
                                  <a:effectLst/>
                                  <a:latin typeface="+mn-ea"/>
                                  <a:ea typeface="+mn-ea"/>
                                </a:rPr>
                                <m:t>±</m:t>
                              </m:r>
                            </m:oMath>
                          </a14:m>
                          <a:r>
                            <a:rPr lang="gsw-CH" sz="800" kern="100">
                              <a:effectLst/>
                              <a:latin typeface="+mn-ea"/>
                              <a:ea typeface="+mn-ea"/>
                            </a:rPr>
                            <a:t>4.52</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2.85</a:t>
                          </a:r>
                          <a14:m>
                            <m:oMath xmlns:m="http://schemas.openxmlformats.org/officeDocument/2006/math">
                              <m:r>
                                <a:rPr lang="gsw-CH" sz="800" kern="100" smtClean="0">
                                  <a:effectLst/>
                                  <a:latin typeface="+mn-ea"/>
                                  <a:ea typeface="+mn-ea"/>
                                </a:rPr>
                                <m:t>±</m:t>
                              </m:r>
                            </m:oMath>
                          </a14:m>
                          <a:r>
                            <a:rPr lang="gsw-CH" sz="800" kern="100">
                              <a:effectLst/>
                              <a:latin typeface="+mn-ea"/>
                              <a:ea typeface="+mn-ea"/>
                            </a:rPr>
                            <a:t>4.16</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4.97</a:t>
                          </a:r>
                          <a14:m>
                            <m:oMath xmlns:m="http://schemas.openxmlformats.org/officeDocument/2006/math">
                              <m:r>
                                <a:rPr lang="gsw-CH" sz="800" kern="100" smtClean="0">
                                  <a:effectLst/>
                                  <a:latin typeface="+mn-ea"/>
                                  <a:ea typeface="+mn-ea"/>
                                </a:rPr>
                                <m:t>±</m:t>
                              </m:r>
                            </m:oMath>
                          </a14:m>
                          <a:r>
                            <a:rPr lang="gsw-CH" sz="800" kern="100">
                              <a:effectLst/>
                              <a:latin typeface="+mn-ea"/>
                              <a:ea typeface="+mn-ea"/>
                            </a:rPr>
                            <a:t>5.63</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0.36</a:t>
                          </a:r>
                          <a:endParaRPr lang="ko-Kore-KR" sz="600" kern="100">
                            <a:effectLst/>
                            <a:latin typeface="+mn-ea"/>
                            <a:ea typeface="+mn-ea"/>
                            <a:cs typeface="Times New Roman" panose="02020603050405020304" pitchFamily="18" charset="0"/>
                          </a:endParaRPr>
                        </a:p>
                      </a:txBody>
                      <a:tcPr marL="41279" marR="41279" marT="0" marB="0"/>
                    </a:tc>
                    <a:extLst>
                      <a:ext uri="{0D108BD9-81ED-4DB2-BD59-A6C34878D82A}">
                        <a16:rowId xmlns:a16="http://schemas.microsoft.com/office/drawing/2014/main" val="1566353544"/>
                      </a:ext>
                    </a:extLst>
                  </a:tr>
                  <a:tr h="184159">
                    <a:tc>
                      <a:txBody>
                        <a:bodyPr/>
                        <a:lstStyle/>
                        <a:p>
                          <a:pPr algn="l">
                            <a:lnSpc>
                              <a:spcPct val="150000"/>
                            </a:lnSpc>
                            <a:spcAft>
                              <a:spcPts val="600"/>
                            </a:spcAft>
                            <a:tabLst>
                              <a:tab pos="3810000" algn="l"/>
                            </a:tabLst>
                          </a:pPr>
                          <a:r>
                            <a:rPr lang="gsw-CH" sz="800" kern="100">
                              <a:effectLst/>
                              <a:latin typeface="+mn-ea"/>
                              <a:ea typeface="+mn-ea"/>
                            </a:rPr>
                            <a:t>YBOCS compulsion</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3.17</a:t>
                          </a:r>
                          <a14:m>
                            <m:oMath xmlns:m="http://schemas.openxmlformats.org/officeDocument/2006/math">
                              <m:r>
                                <a:rPr lang="gsw-CH" sz="800" kern="100" smtClean="0">
                                  <a:effectLst/>
                                  <a:latin typeface="+mn-ea"/>
                                  <a:ea typeface="+mn-ea"/>
                                </a:rPr>
                                <m:t>±</m:t>
                              </m:r>
                            </m:oMath>
                          </a14:m>
                          <a:r>
                            <a:rPr lang="gsw-CH" sz="800" kern="100">
                              <a:effectLst/>
                              <a:latin typeface="+mn-ea"/>
                              <a:ea typeface="+mn-ea"/>
                            </a:rPr>
                            <a:t>4.45</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2.78</a:t>
                          </a:r>
                          <a14:m>
                            <m:oMath xmlns:m="http://schemas.openxmlformats.org/officeDocument/2006/math">
                              <m:r>
                                <a:rPr lang="gsw-CH" sz="800" kern="100" smtClean="0">
                                  <a:effectLst/>
                                  <a:latin typeface="+mn-ea"/>
                                  <a:ea typeface="+mn-ea"/>
                                </a:rPr>
                                <m:t>±</m:t>
                              </m:r>
                            </m:oMath>
                          </a14:m>
                          <a:r>
                            <a:rPr lang="gsw-CH" sz="800" kern="100">
                              <a:effectLst/>
                              <a:latin typeface="+mn-ea"/>
                              <a:ea typeface="+mn-ea"/>
                            </a:rPr>
                            <a:t>4.04</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5.00</a:t>
                          </a:r>
                          <a14:m>
                            <m:oMath xmlns:m="http://schemas.openxmlformats.org/officeDocument/2006/math">
                              <m:r>
                                <a:rPr lang="gsw-CH" sz="800" kern="100" smtClean="0">
                                  <a:effectLst/>
                                  <a:latin typeface="+mn-ea"/>
                                  <a:ea typeface="+mn-ea"/>
                                </a:rPr>
                                <m:t>±</m:t>
                              </m:r>
                            </m:oMath>
                          </a14:m>
                          <a:r>
                            <a:rPr lang="gsw-CH" sz="800" kern="100">
                              <a:effectLst/>
                              <a:latin typeface="+mn-ea"/>
                              <a:ea typeface="+mn-ea"/>
                            </a:rPr>
                            <a:t>5.70</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0.36</a:t>
                          </a:r>
                          <a:endParaRPr lang="ko-Kore-KR" sz="600" kern="100">
                            <a:effectLst/>
                            <a:latin typeface="+mn-ea"/>
                            <a:ea typeface="+mn-ea"/>
                            <a:cs typeface="Times New Roman" panose="02020603050405020304" pitchFamily="18" charset="0"/>
                          </a:endParaRPr>
                        </a:p>
                      </a:txBody>
                      <a:tcPr marL="41279" marR="41279" marT="0" marB="0"/>
                    </a:tc>
                    <a:extLst>
                      <a:ext uri="{0D108BD9-81ED-4DB2-BD59-A6C34878D82A}">
                        <a16:rowId xmlns:a16="http://schemas.microsoft.com/office/drawing/2014/main" val="3795158631"/>
                      </a:ext>
                    </a:extLst>
                  </a:tr>
                  <a:tr h="184159">
                    <a:tc>
                      <a:txBody>
                        <a:bodyPr/>
                        <a:lstStyle/>
                        <a:p>
                          <a:pPr algn="l">
                            <a:lnSpc>
                              <a:spcPct val="150000"/>
                            </a:lnSpc>
                            <a:spcAft>
                              <a:spcPts val="600"/>
                            </a:spcAft>
                            <a:tabLst>
                              <a:tab pos="3810000" algn="l"/>
                            </a:tabLst>
                          </a:pPr>
                          <a:r>
                            <a:rPr lang="gsw-CH" sz="800" kern="100">
                              <a:effectLst/>
                              <a:latin typeface="+mn-ea"/>
                              <a:ea typeface="+mn-ea"/>
                            </a:rPr>
                            <a:t>YBOCS total</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6.38</a:t>
                          </a:r>
                          <a14:m>
                            <m:oMath xmlns:m="http://schemas.openxmlformats.org/officeDocument/2006/math">
                              <m:r>
                                <a:rPr lang="gsw-CH" sz="800" kern="100" smtClean="0">
                                  <a:effectLst/>
                                  <a:latin typeface="+mn-ea"/>
                                  <a:ea typeface="+mn-ea"/>
                                </a:rPr>
                                <m:t>±</m:t>
                              </m:r>
                            </m:oMath>
                          </a14:m>
                          <a:r>
                            <a:rPr lang="gsw-CH" sz="800" kern="100">
                              <a:effectLst/>
                              <a:latin typeface="+mn-ea"/>
                              <a:ea typeface="+mn-ea"/>
                            </a:rPr>
                            <a:t>8.71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5.62</a:t>
                          </a:r>
                          <a14:m>
                            <m:oMath xmlns:m="http://schemas.openxmlformats.org/officeDocument/2006/math">
                              <m:r>
                                <a:rPr lang="gsw-CH" sz="800" kern="100" smtClean="0">
                                  <a:effectLst/>
                                  <a:latin typeface="+mn-ea"/>
                                  <a:ea typeface="+mn-ea"/>
                                </a:rPr>
                                <m:t>±</m:t>
                              </m:r>
                            </m:oMath>
                          </a14:m>
                          <a:r>
                            <a:rPr lang="gsw-CH" sz="800" kern="100">
                              <a:effectLst/>
                              <a:latin typeface="+mn-ea"/>
                              <a:ea typeface="+mn-ea"/>
                            </a:rPr>
                            <a:t>7.97</a:t>
                          </a:r>
                          <a:endParaRPr lang="ko-Kore-KR" sz="600" kern="100" dirty="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9.97</a:t>
                          </a:r>
                          <a14:m>
                            <m:oMath xmlns:m="http://schemas.openxmlformats.org/officeDocument/2006/math">
                              <m:r>
                                <a:rPr lang="gsw-CH" sz="800" kern="100" smtClean="0">
                                  <a:effectLst/>
                                  <a:latin typeface="+mn-ea"/>
                                  <a:ea typeface="+mn-ea"/>
                                </a:rPr>
                                <m:t>±</m:t>
                              </m:r>
                            </m:oMath>
                          </a14:m>
                          <a:r>
                            <a:rPr lang="gsw-CH" sz="800" kern="100">
                              <a:effectLst/>
                              <a:latin typeface="+mn-ea"/>
                              <a:ea typeface="+mn-ea"/>
                            </a:rPr>
                            <a:t>10.95</a:t>
                          </a:r>
                          <a:endParaRPr lang="ko-Kore-KR" sz="600" kern="100" dirty="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0.36</a:t>
                          </a:r>
                          <a:endParaRPr lang="ko-Kore-KR" sz="600" kern="100" dirty="0">
                            <a:effectLst/>
                            <a:latin typeface="+mn-ea"/>
                            <a:ea typeface="+mn-ea"/>
                            <a:cs typeface="Times New Roman" panose="02020603050405020304" pitchFamily="18" charset="0"/>
                          </a:endParaRPr>
                        </a:p>
                      </a:txBody>
                      <a:tcPr marL="41279" marR="41279" marT="0" marB="0"/>
                    </a:tc>
                    <a:extLst>
                      <a:ext uri="{0D108BD9-81ED-4DB2-BD59-A6C34878D82A}">
                        <a16:rowId xmlns:a16="http://schemas.microsoft.com/office/drawing/2014/main" val="868515813"/>
                      </a:ext>
                    </a:extLst>
                  </a:tr>
                </a:tbl>
              </a:graphicData>
            </a:graphic>
          </p:graphicFrame>
        </mc:Choice>
        <mc:Fallback>
          <p:graphicFrame>
            <p:nvGraphicFramePr>
              <p:cNvPr id="4" name="표 3">
                <a:extLst>
                  <a:ext uri="{FF2B5EF4-FFF2-40B4-BE49-F238E27FC236}">
                    <a16:creationId xmlns:a16="http://schemas.microsoft.com/office/drawing/2014/main" id="{BF9563D0-36D3-2CD5-C79B-AD5EE16F4D7C}"/>
                  </a:ext>
                </a:extLst>
              </p:cNvPr>
              <p:cNvGraphicFramePr>
                <a:graphicFrameLocks noGrp="1"/>
              </p:cNvGraphicFramePr>
              <p:nvPr>
                <p:extLst>
                  <p:ext uri="{D42A27DB-BD31-4B8C-83A1-F6EECF244321}">
                    <p14:modId xmlns:p14="http://schemas.microsoft.com/office/powerpoint/2010/main" val="1991137712"/>
                  </p:ext>
                </p:extLst>
              </p:nvPr>
            </p:nvGraphicFramePr>
            <p:xfrm>
              <a:off x="825692" y="1146077"/>
              <a:ext cx="7438633" cy="4259298"/>
            </p:xfrm>
            <a:graphic>
              <a:graphicData uri="http://schemas.openxmlformats.org/drawingml/2006/table">
                <a:tbl>
                  <a:tblPr firstRow="1" firstCol="1" bandRow="1">
                    <a:tableStyleId>{0505E3EF-67EA-436B-97B2-0124C06EBD24}</a:tableStyleId>
                  </a:tblPr>
                  <a:tblGrid>
                    <a:gridCol w="1257727">
                      <a:extLst>
                        <a:ext uri="{9D8B030D-6E8A-4147-A177-3AD203B41FA5}">
                          <a16:colId xmlns:a16="http://schemas.microsoft.com/office/drawing/2014/main" val="840384265"/>
                        </a:ext>
                      </a:extLst>
                    </a:gridCol>
                    <a:gridCol w="867596">
                      <a:extLst>
                        <a:ext uri="{9D8B030D-6E8A-4147-A177-3AD203B41FA5}">
                          <a16:colId xmlns:a16="http://schemas.microsoft.com/office/drawing/2014/main" val="1860618381"/>
                        </a:ext>
                      </a:extLst>
                    </a:gridCol>
                    <a:gridCol w="1062662">
                      <a:extLst>
                        <a:ext uri="{9D8B030D-6E8A-4147-A177-3AD203B41FA5}">
                          <a16:colId xmlns:a16="http://schemas.microsoft.com/office/drawing/2014/main" val="3050553405"/>
                        </a:ext>
                      </a:extLst>
                    </a:gridCol>
                    <a:gridCol w="1062662">
                      <a:extLst>
                        <a:ext uri="{9D8B030D-6E8A-4147-A177-3AD203B41FA5}">
                          <a16:colId xmlns:a16="http://schemas.microsoft.com/office/drawing/2014/main" val="1848738350"/>
                        </a:ext>
                      </a:extLst>
                    </a:gridCol>
                    <a:gridCol w="1062662">
                      <a:extLst>
                        <a:ext uri="{9D8B030D-6E8A-4147-A177-3AD203B41FA5}">
                          <a16:colId xmlns:a16="http://schemas.microsoft.com/office/drawing/2014/main" val="4027779343"/>
                        </a:ext>
                      </a:extLst>
                    </a:gridCol>
                    <a:gridCol w="1062662">
                      <a:extLst>
                        <a:ext uri="{9D8B030D-6E8A-4147-A177-3AD203B41FA5}">
                          <a16:colId xmlns:a16="http://schemas.microsoft.com/office/drawing/2014/main" val="3993763259"/>
                        </a:ext>
                      </a:extLst>
                    </a:gridCol>
                    <a:gridCol w="1062662">
                      <a:extLst>
                        <a:ext uri="{9D8B030D-6E8A-4147-A177-3AD203B41FA5}">
                          <a16:colId xmlns:a16="http://schemas.microsoft.com/office/drawing/2014/main" val="2683401409"/>
                        </a:ext>
                      </a:extLst>
                    </a:gridCol>
                  </a:tblGrid>
                  <a:tr h="184159">
                    <a:tc>
                      <a:txBody>
                        <a:bodyPr/>
                        <a:lstStyle/>
                        <a:p>
                          <a:pPr algn="ctr">
                            <a:lnSpc>
                              <a:spcPct val="150000"/>
                            </a:lnSpc>
                            <a:spcAft>
                              <a:spcPts val="600"/>
                            </a:spcAft>
                            <a:tabLst>
                              <a:tab pos="3810000" algn="l"/>
                            </a:tabLst>
                          </a:pPr>
                          <a:r>
                            <a:rPr lang="gsw-CH" sz="800" kern="100">
                              <a:effectLst/>
                              <a:latin typeface="+mn-ea"/>
                              <a:ea typeface="+mn-ea"/>
                            </a:rPr>
                            <a:t> </a:t>
                          </a:r>
                          <a:endParaRPr lang="ko-Kore-KR" sz="600" kern="100">
                            <a:effectLst/>
                            <a:latin typeface="+mn-ea"/>
                            <a:ea typeface="+mn-ea"/>
                            <a:cs typeface="Times New Roman" panose="02020603050405020304" pitchFamily="18" charset="0"/>
                          </a:endParaRPr>
                        </a:p>
                      </a:txBody>
                      <a:tcPr marL="41279" marR="41279" marT="0" marB="0"/>
                    </a:tc>
                    <a:tc>
                      <a:txBody>
                        <a:bodyPr/>
                        <a:lstStyle/>
                        <a:p>
                          <a:pPr algn="ctr">
                            <a:lnSpc>
                              <a:spcPct val="150000"/>
                            </a:lnSpc>
                            <a:spcAft>
                              <a:spcPts val="600"/>
                            </a:spcAft>
                            <a:tabLst>
                              <a:tab pos="3810000" algn="l"/>
                            </a:tabLst>
                          </a:pPr>
                          <a:r>
                            <a:rPr lang="gsw-CH" sz="800" kern="100">
                              <a:effectLst/>
                              <a:latin typeface="+mn-ea"/>
                              <a:ea typeface="+mn-ea"/>
                            </a:rPr>
                            <a:t>Total</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ASD only</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ASD+tic</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p-value†</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p-value‡</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Effect size</a:t>
                          </a:r>
                          <a:endParaRPr lang="ko-Kore-KR" sz="600" kern="100">
                            <a:effectLst/>
                            <a:latin typeface="+mn-ea"/>
                            <a:ea typeface="+mn-ea"/>
                            <a:cs typeface="Times New Roman" panose="02020603050405020304" pitchFamily="18" charset="0"/>
                          </a:endParaRPr>
                        </a:p>
                      </a:txBody>
                      <a:tcPr marL="41279" marR="41279" marT="0" marB="0" anchor="ctr"/>
                    </a:tc>
                    <a:extLst>
                      <a:ext uri="{0D108BD9-81ED-4DB2-BD59-A6C34878D82A}">
                        <a16:rowId xmlns:a16="http://schemas.microsoft.com/office/drawing/2014/main" val="1617851517"/>
                      </a:ext>
                    </a:extLst>
                  </a:tr>
                  <a:tr h="184159">
                    <a:tc>
                      <a:txBody>
                        <a:bodyPr/>
                        <a:lstStyle/>
                        <a:p>
                          <a:pPr algn="l">
                            <a:lnSpc>
                              <a:spcPct val="150000"/>
                            </a:lnSpc>
                            <a:spcAft>
                              <a:spcPts val="600"/>
                            </a:spcAft>
                            <a:tabLst>
                              <a:tab pos="3810000" algn="l"/>
                            </a:tabLst>
                          </a:pPr>
                          <a:r>
                            <a:rPr lang="gsw-CH" sz="800" kern="100">
                              <a:effectLst/>
                              <a:latin typeface="+mn-ea"/>
                              <a:ea typeface="+mn-ea"/>
                            </a:rPr>
                            <a:t>SRS-2 SCI T score</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endParaRPr lang="ko-Kore-KR"/>
                        </a:p>
                      </a:txBody>
                      <a:tcPr marL="41279" marR="41279" marT="0" marB="0" anchor="ctr">
                        <a:blipFill>
                          <a:blip r:embed="rId3"/>
                          <a:stretch>
                            <a:fillRect l="-147059" t="-114286" r="-617647" b="-2228571"/>
                          </a:stretch>
                        </a:blipFill>
                      </a:tcPr>
                    </a:tc>
                    <a:tc>
                      <a:txBody>
                        <a:bodyPr/>
                        <a:lstStyle/>
                        <a:p>
                          <a:endParaRPr lang="ko-Kore-KR"/>
                        </a:p>
                      </a:txBody>
                      <a:tcPr marL="41279" marR="41279" marT="0" marB="0" anchor="ctr">
                        <a:blipFill>
                          <a:blip r:embed="rId3"/>
                          <a:stretch>
                            <a:fillRect l="-200000" t="-114286" r="-400000" b="-2228571"/>
                          </a:stretch>
                        </a:blipFill>
                      </a:tcPr>
                    </a:tc>
                    <a:tc>
                      <a:txBody>
                        <a:bodyPr/>
                        <a:lstStyle/>
                        <a:p>
                          <a:endParaRPr lang="ko-Kore-KR"/>
                        </a:p>
                      </a:txBody>
                      <a:tcPr marL="41279" marR="41279" marT="0" marB="0" anchor="ctr">
                        <a:blipFill>
                          <a:blip r:embed="rId3"/>
                          <a:stretch>
                            <a:fillRect l="-300000" t="-114286" r="-300000" b="-2228571"/>
                          </a:stretch>
                        </a:blipFill>
                      </a:tcP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0.34</a:t>
                          </a:r>
                          <a:endParaRPr lang="ko-Kore-KR" sz="600" kern="100">
                            <a:effectLst/>
                            <a:latin typeface="+mn-ea"/>
                            <a:ea typeface="+mn-ea"/>
                            <a:cs typeface="Times New Roman" panose="02020603050405020304" pitchFamily="18" charset="0"/>
                          </a:endParaRPr>
                        </a:p>
                      </a:txBody>
                      <a:tcPr marL="41279" marR="41279" marT="0" marB="0"/>
                    </a:tc>
                    <a:extLst>
                      <a:ext uri="{0D108BD9-81ED-4DB2-BD59-A6C34878D82A}">
                        <a16:rowId xmlns:a16="http://schemas.microsoft.com/office/drawing/2014/main" val="3559680183"/>
                      </a:ext>
                    </a:extLst>
                  </a:tr>
                  <a:tr h="184159">
                    <a:tc>
                      <a:txBody>
                        <a:bodyPr/>
                        <a:lstStyle/>
                        <a:p>
                          <a:pPr algn="l">
                            <a:lnSpc>
                              <a:spcPct val="150000"/>
                            </a:lnSpc>
                            <a:spcAft>
                              <a:spcPts val="600"/>
                            </a:spcAft>
                            <a:tabLst>
                              <a:tab pos="3810000" algn="l"/>
                            </a:tabLst>
                          </a:pPr>
                          <a:r>
                            <a:rPr lang="gsw-CH" sz="800" kern="100">
                              <a:effectLst/>
                              <a:latin typeface="+mn-ea"/>
                              <a:ea typeface="+mn-ea"/>
                            </a:rPr>
                            <a:t>SRS-2 RRB T score</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endParaRPr lang="ko-Kore-KR"/>
                        </a:p>
                      </a:txBody>
                      <a:tcPr marL="41279" marR="41279" marT="0" marB="0" anchor="ctr">
                        <a:blipFill>
                          <a:blip r:embed="rId3"/>
                          <a:stretch>
                            <a:fillRect l="-147059" t="-200000" r="-617647" b="-1980000"/>
                          </a:stretch>
                        </a:blipFill>
                      </a:tcPr>
                    </a:tc>
                    <a:tc>
                      <a:txBody>
                        <a:bodyPr/>
                        <a:lstStyle/>
                        <a:p>
                          <a:endParaRPr lang="ko-Kore-KR"/>
                        </a:p>
                      </a:txBody>
                      <a:tcPr marL="41279" marR="41279" marT="0" marB="0" anchor="ctr">
                        <a:blipFill>
                          <a:blip r:embed="rId3"/>
                          <a:stretch>
                            <a:fillRect l="-200000" t="-200000" r="-400000" b="-1980000"/>
                          </a:stretch>
                        </a:blipFill>
                      </a:tcPr>
                    </a:tc>
                    <a:tc>
                      <a:txBody>
                        <a:bodyPr/>
                        <a:lstStyle/>
                        <a:p>
                          <a:endParaRPr lang="ko-Kore-KR"/>
                        </a:p>
                      </a:txBody>
                      <a:tcPr marL="41279" marR="41279" marT="0" marB="0" anchor="ctr">
                        <a:blipFill>
                          <a:blip r:embed="rId3"/>
                          <a:stretch>
                            <a:fillRect l="-300000" t="-200000" r="-300000" b="-1980000"/>
                          </a:stretch>
                        </a:blipFill>
                      </a:tcP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0.34</a:t>
                          </a:r>
                          <a:endParaRPr lang="ko-Kore-KR" sz="600" kern="100">
                            <a:effectLst/>
                            <a:latin typeface="+mn-ea"/>
                            <a:ea typeface="+mn-ea"/>
                            <a:cs typeface="Times New Roman" panose="02020603050405020304" pitchFamily="18" charset="0"/>
                          </a:endParaRPr>
                        </a:p>
                      </a:txBody>
                      <a:tcPr marL="41279" marR="41279" marT="0" marB="0"/>
                    </a:tc>
                    <a:extLst>
                      <a:ext uri="{0D108BD9-81ED-4DB2-BD59-A6C34878D82A}">
                        <a16:rowId xmlns:a16="http://schemas.microsoft.com/office/drawing/2014/main" val="2550166203"/>
                      </a:ext>
                    </a:extLst>
                  </a:tr>
                  <a:tr h="184159">
                    <a:tc>
                      <a:txBody>
                        <a:bodyPr/>
                        <a:lstStyle/>
                        <a:p>
                          <a:pPr algn="l">
                            <a:lnSpc>
                              <a:spcPct val="150000"/>
                            </a:lnSpc>
                            <a:spcAft>
                              <a:spcPts val="600"/>
                            </a:spcAft>
                            <a:tabLst>
                              <a:tab pos="3810000" algn="l"/>
                            </a:tabLst>
                          </a:pPr>
                          <a:r>
                            <a:rPr lang="gsw-CH" sz="800" kern="100">
                              <a:effectLst/>
                              <a:latin typeface="+mn-ea"/>
                              <a:ea typeface="+mn-ea"/>
                            </a:rPr>
                            <a:t>SRS-2 total T score</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endParaRPr lang="ko-Kore-KR"/>
                        </a:p>
                      </a:txBody>
                      <a:tcPr marL="41279" marR="41279" marT="0" marB="0" anchor="ctr">
                        <a:blipFill>
                          <a:blip r:embed="rId3"/>
                          <a:stretch>
                            <a:fillRect l="-147059" t="-321429" r="-617647" b="-2021429"/>
                          </a:stretch>
                        </a:blipFill>
                      </a:tcPr>
                    </a:tc>
                    <a:tc>
                      <a:txBody>
                        <a:bodyPr/>
                        <a:lstStyle/>
                        <a:p>
                          <a:endParaRPr lang="ko-Kore-KR"/>
                        </a:p>
                      </a:txBody>
                      <a:tcPr marL="41279" marR="41279" marT="0" marB="0" anchor="ctr">
                        <a:blipFill>
                          <a:blip r:embed="rId3"/>
                          <a:stretch>
                            <a:fillRect l="-200000" t="-321429" r="-400000" b="-2021429"/>
                          </a:stretch>
                        </a:blipFill>
                      </a:tcPr>
                    </a:tc>
                    <a:tc>
                      <a:txBody>
                        <a:bodyPr/>
                        <a:lstStyle/>
                        <a:p>
                          <a:endParaRPr lang="ko-Kore-KR"/>
                        </a:p>
                      </a:txBody>
                      <a:tcPr marL="41279" marR="41279" marT="0" marB="0" anchor="ctr">
                        <a:blipFill>
                          <a:blip r:embed="rId3"/>
                          <a:stretch>
                            <a:fillRect l="-300000" t="-321429" r="-300000" b="-2021429"/>
                          </a:stretch>
                        </a:blipFill>
                      </a:tcP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0.33</a:t>
                          </a:r>
                          <a:endParaRPr lang="ko-Kore-KR" sz="600" kern="100">
                            <a:effectLst/>
                            <a:latin typeface="+mn-ea"/>
                            <a:ea typeface="+mn-ea"/>
                            <a:cs typeface="Times New Roman" panose="02020603050405020304" pitchFamily="18" charset="0"/>
                          </a:endParaRPr>
                        </a:p>
                      </a:txBody>
                      <a:tcPr marL="41279" marR="41279" marT="0" marB="0"/>
                    </a:tc>
                    <a:extLst>
                      <a:ext uri="{0D108BD9-81ED-4DB2-BD59-A6C34878D82A}">
                        <a16:rowId xmlns:a16="http://schemas.microsoft.com/office/drawing/2014/main" val="2439173781"/>
                      </a:ext>
                    </a:extLst>
                  </a:tr>
                  <a:tr h="394293">
                    <a:tc>
                      <a:txBody>
                        <a:bodyPr/>
                        <a:lstStyle/>
                        <a:p>
                          <a:pPr algn="l">
                            <a:lnSpc>
                              <a:spcPct val="150000"/>
                            </a:lnSpc>
                            <a:spcAft>
                              <a:spcPts val="600"/>
                            </a:spcAft>
                            <a:tabLst>
                              <a:tab pos="3810000" algn="l"/>
                            </a:tabLst>
                          </a:pPr>
                          <a:r>
                            <a:rPr lang="gsw-CH" sz="800" kern="100">
                              <a:effectLst/>
                              <a:latin typeface="+mn-ea"/>
                              <a:ea typeface="+mn-ea"/>
                            </a:rPr>
                            <a:t>CBCL anxiety/depression</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endParaRPr lang="ko-Kore-KR"/>
                        </a:p>
                      </a:txBody>
                      <a:tcPr marL="41279" marR="41279" marT="0" marB="0" anchor="ctr">
                        <a:blipFill>
                          <a:blip r:embed="rId3"/>
                          <a:stretch>
                            <a:fillRect l="-147059" t="-190323" r="-617647" b="-812903"/>
                          </a:stretch>
                        </a:blipFill>
                      </a:tcPr>
                    </a:tc>
                    <a:tc>
                      <a:txBody>
                        <a:bodyPr/>
                        <a:lstStyle/>
                        <a:p>
                          <a:endParaRPr lang="ko-Kore-KR"/>
                        </a:p>
                      </a:txBody>
                      <a:tcPr marL="41279" marR="41279" marT="0" marB="0" anchor="ctr">
                        <a:blipFill>
                          <a:blip r:embed="rId3"/>
                          <a:stretch>
                            <a:fillRect l="-200000" t="-190323" r="-400000" b="-812903"/>
                          </a:stretch>
                        </a:blipFill>
                      </a:tcPr>
                    </a:tc>
                    <a:tc>
                      <a:txBody>
                        <a:bodyPr/>
                        <a:lstStyle/>
                        <a:p>
                          <a:endParaRPr lang="ko-Kore-KR"/>
                        </a:p>
                      </a:txBody>
                      <a:tcPr marL="41279" marR="41279" marT="0" marB="0" anchor="ctr">
                        <a:blipFill>
                          <a:blip r:embed="rId3"/>
                          <a:stretch>
                            <a:fillRect l="-300000" t="-190323" r="-300000" b="-812903"/>
                          </a:stretch>
                        </a:blipFill>
                      </a:tcP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0.34</a:t>
                          </a:r>
                          <a:endParaRPr lang="ko-Kore-KR" sz="600" kern="100">
                            <a:effectLst/>
                            <a:latin typeface="+mn-ea"/>
                            <a:ea typeface="+mn-ea"/>
                            <a:cs typeface="Times New Roman" panose="02020603050405020304" pitchFamily="18" charset="0"/>
                          </a:endParaRPr>
                        </a:p>
                      </a:txBody>
                      <a:tcPr marL="41279" marR="41279" marT="0" marB="0"/>
                    </a:tc>
                    <a:extLst>
                      <a:ext uri="{0D108BD9-81ED-4DB2-BD59-A6C34878D82A}">
                        <a16:rowId xmlns:a16="http://schemas.microsoft.com/office/drawing/2014/main" val="2770815275"/>
                      </a:ext>
                    </a:extLst>
                  </a:tr>
                  <a:tr h="604427">
                    <a:tc>
                      <a:txBody>
                        <a:bodyPr/>
                        <a:lstStyle/>
                        <a:p>
                          <a:pPr algn="l">
                            <a:lnSpc>
                              <a:spcPct val="150000"/>
                            </a:lnSpc>
                            <a:spcAft>
                              <a:spcPts val="600"/>
                            </a:spcAft>
                            <a:tabLst>
                              <a:tab pos="3810000" algn="l"/>
                            </a:tabLst>
                          </a:pPr>
                          <a:r>
                            <a:rPr lang="gsw-CH" sz="800" kern="100">
                              <a:effectLst/>
                              <a:latin typeface="+mn-ea"/>
                              <a:ea typeface="+mn-ea"/>
                            </a:rPr>
                            <a:t>CBCL withdrawn/depression</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endParaRPr lang="ko-Kore-KR"/>
                        </a:p>
                      </a:txBody>
                      <a:tcPr marL="41279" marR="41279" marT="0" marB="0" anchor="ctr">
                        <a:blipFill>
                          <a:blip r:embed="rId3"/>
                          <a:stretch>
                            <a:fillRect l="-147059" t="-187500" r="-617647" b="-425000"/>
                          </a:stretch>
                        </a:blipFill>
                      </a:tcPr>
                    </a:tc>
                    <a:tc>
                      <a:txBody>
                        <a:bodyPr/>
                        <a:lstStyle/>
                        <a:p>
                          <a:endParaRPr lang="ko-Kore-KR"/>
                        </a:p>
                      </a:txBody>
                      <a:tcPr marL="41279" marR="41279" marT="0" marB="0" anchor="ctr">
                        <a:blipFill>
                          <a:blip r:embed="rId3"/>
                          <a:stretch>
                            <a:fillRect l="-200000" t="-187500" r="-400000" b="-425000"/>
                          </a:stretch>
                        </a:blipFill>
                      </a:tcPr>
                    </a:tc>
                    <a:tc>
                      <a:txBody>
                        <a:bodyPr/>
                        <a:lstStyle/>
                        <a:p>
                          <a:endParaRPr lang="ko-Kore-KR"/>
                        </a:p>
                      </a:txBody>
                      <a:tcPr marL="41279" marR="41279" marT="0" marB="0" anchor="ctr">
                        <a:blipFill>
                          <a:blip r:embed="rId3"/>
                          <a:stretch>
                            <a:fillRect l="-300000" t="-187500" r="-300000" b="-425000"/>
                          </a:stretch>
                        </a:blipFill>
                      </a:tcP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dirty="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0.34</a:t>
                          </a:r>
                          <a:endParaRPr lang="ko-Kore-KR" sz="600" kern="100">
                            <a:effectLst/>
                            <a:latin typeface="+mn-ea"/>
                            <a:ea typeface="+mn-ea"/>
                            <a:cs typeface="Times New Roman" panose="02020603050405020304" pitchFamily="18" charset="0"/>
                          </a:endParaRPr>
                        </a:p>
                      </a:txBody>
                      <a:tcPr marL="41279" marR="41279" marT="0" marB="0"/>
                    </a:tc>
                    <a:extLst>
                      <a:ext uri="{0D108BD9-81ED-4DB2-BD59-A6C34878D82A}">
                        <a16:rowId xmlns:a16="http://schemas.microsoft.com/office/drawing/2014/main" val="2124115941"/>
                      </a:ext>
                    </a:extLst>
                  </a:tr>
                  <a:tr h="394293">
                    <a:tc>
                      <a:txBody>
                        <a:bodyPr/>
                        <a:lstStyle/>
                        <a:p>
                          <a:pPr algn="l">
                            <a:lnSpc>
                              <a:spcPct val="150000"/>
                            </a:lnSpc>
                            <a:spcAft>
                              <a:spcPts val="600"/>
                            </a:spcAft>
                            <a:tabLst>
                              <a:tab pos="3810000" algn="l"/>
                            </a:tabLst>
                          </a:pPr>
                          <a:r>
                            <a:rPr lang="gsw-CH" sz="800" kern="100">
                              <a:effectLst/>
                              <a:latin typeface="+mn-ea"/>
                              <a:ea typeface="+mn-ea"/>
                            </a:rPr>
                            <a:t>CBCL somatic complaints</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endParaRPr lang="ko-Kore-KR"/>
                        </a:p>
                      </a:txBody>
                      <a:tcPr marL="41279" marR="41279" marT="0" marB="0" anchor="ctr">
                        <a:blipFill>
                          <a:blip r:embed="rId3"/>
                          <a:stretch>
                            <a:fillRect l="-147059" t="-445161" r="-617647" b="-558065"/>
                          </a:stretch>
                        </a:blipFill>
                      </a:tcPr>
                    </a:tc>
                    <a:tc>
                      <a:txBody>
                        <a:bodyPr/>
                        <a:lstStyle/>
                        <a:p>
                          <a:endParaRPr lang="ko-Kore-KR"/>
                        </a:p>
                      </a:txBody>
                      <a:tcPr marL="41279" marR="41279" marT="0" marB="0" anchor="ctr">
                        <a:blipFill>
                          <a:blip r:embed="rId3"/>
                          <a:stretch>
                            <a:fillRect l="-200000" t="-445161" r="-400000" b="-558065"/>
                          </a:stretch>
                        </a:blipFill>
                      </a:tcPr>
                    </a:tc>
                    <a:tc>
                      <a:txBody>
                        <a:bodyPr/>
                        <a:lstStyle/>
                        <a:p>
                          <a:endParaRPr lang="ko-Kore-KR"/>
                        </a:p>
                      </a:txBody>
                      <a:tcPr marL="41279" marR="41279" marT="0" marB="0" anchor="ctr">
                        <a:blipFill>
                          <a:blip r:embed="rId3"/>
                          <a:stretch>
                            <a:fillRect l="-300000" t="-445161" r="-300000" b="-558065"/>
                          </a:stretch>
                        </a:blipFill>
                      </a:tcP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0.34</a:t>
                          </a:r>
                          <a:endParaRPr lang="ko-Kore-KR" sz="600" kern="100">
                            <a:effectLst/>
                            <a:latin typeface="+mn-ea"/>
                            <a:ea typeface="+mn-ea"/>
                            <a:cs typeface="Times New Roman" panose="02020603050405020304" pitchFamily="18" charset="0"/>
                          </a:endParaRPr>
                        </a:p>
                      </a:txBody>
                      <a:tcPr marL="41279" marR="41279" marT="0" marB="0"/>
                    </a:tc>
                    <a:extLst>
                      <a:ext uri="{0D108BD9-81ED-4DB2-BD59-A6C34878D82A}">
                        <a16:rowId xmlns:a16="http://schemas.microsoft.com/office/drawing/2014/main" val="721174730"/>
                      </a:ext>
                    </a:extLst>
                  </a:tr>
                  <a:tr h="394293">
                    <a:tc>
                      <a:txBody>
                        <a:bodyPr/>
                        <a:lstStyle/>
                        <a:p>
                          <a:pPr algn="l">
                            <a:lnSpc>
                              <a:spcPct val="150000"/>
                            </a:lnSpc>
                            <a:spcAft>
                              <a:spcPts val="600"/>
                            </a:spcAft>
                            <a:tabLst>
                              <a:tab pos="3810000" algn="l"/>
                            </a:tabLst>
                          </a:pPr>
                          <a:r>
                            <a:rPr lang="gsw-CH" sz="800" kern="100">
                              <a:effectLst/>
                              <a:latin typeface="+mn-ea"/>
                              <a:ea typeface="+mn-ea"/>
                            </a:rPr>
                            <a:t>CBCL delinquent behaviors</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endParaRPr lang="ko-Kore-KR"/>
                        </a:p>
                      </a:txBody>
                      <a:tcPr marL="41279" marR="41279" marT="0" marB="0" anchor="ctr">
                        <a:blipFill>
                          <a:blip r:embed="rId3"/>
                          <a:stretch>
                            <a:fillRect l="-147059" t="-545161" r="-617647" b="-458065"/>
                          </a:stretch>
                        </a:blipFill>
                      </a:tcPr>
                    </a:tc>
                    <a:tc>
                      <a:txBody>
                        <a:bodyPr/>
                        <a:lstStyle/>
                        <a:p>
                          <a:endParaRPr lang="ko-Kore-KR"/>
                        </a:p>
                      </a:txBody>
                      <a:tcPr marL="41279" marR="41279" marT="0" marB="0" anchor="ctr">
                        <a:blipFill>
                          <a:blip r:embed="rId3"/>
                          <a:stretch>
                            <a:fillRect l="-200000" t="-545161" r="-400000" b="-458065"/>
                          </a:stretch>
                        </a:blipFill>
                      </a:tcPr>
                    </a:tc>
                    <a:tc>
                      <a:txBody>
                        <a:bodyPr/>
                        <a:lstStyle/>
                        <a:p>
                          <a:endParaRPr lang="ko-Kore-KR"/>
                        </a:p>
                      </a:txBody>
                      <a:tcPr marL="41279" marR="41279" marT="0" marB="0" anchor="ctr">
                        <a:blipFill>
                          <a:blip r:embed="rId3"/>
                          <a:stretch>
                            <a:fillRect l="-300000" t="-545161" r="-300000" b="-458065"/>
                          </a:stretch>
                        </a:blipFill>
                      </a:tcPr>
                    </a:tc>
                    <a:tc>
                      <a:txBody>
                        <a:bodyPr/>
                        <a:lstStyle/>
                        <a:p>
                          <a:pPr algn="ctr">
                            <a:lnSpc>
                              <a:spcPct val="150000"/>
                            </a:lnSpc>
                            <a:spcAft>
                              <a:spcPts val="600"/>
                            </a:spcAft>
                            <a:tabLst>
                              <a:tab pos="3810000" algn="l"/>
                            </a:tabLst>
                          </a:pPr>
                          <a:r>
                            <a:rPr lang="gsw-CH" sz="800" kern="100">
                              <a:effectLst/>
                              <a:latin typeface="+mn-ea"/>
                              <a:ea typeface="+mn-ea"/>
                            </a:rPr>
                            <a: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0.37</a:t>
                          </a:r>
                          <a:endParaRPr lang="ko-Kore-KR" sz="600" kern="100">
                            <a:effectLst/>
                            <a:latin typeface="+mn-ea"/>
                            <a:ea typeface="+mn-ea"/>
                            <a:cs typeface="Times New Roman" panose="02020603050405020304" pitchFamily="18" charset="0"/>
                          </a:endParaRPr>
                        </a:p>
                      </a:txBody>
                      <a:tcPr marL="41279" marR="41279" marT="0" marB="0"/>
                    </a:tc>
                    <a:extLst>
                      <a:ext uri="{0D108BD9-81ED-4DB2-BD59-A6C34878D82A}">
                        <a16:rowId xmlns:a16="http://schemas.microsoft.com/office/drawing/2014/main" val="2940741954"/>
                      </a:ext>
                    </a:extLst>
                  </a:tr>
                  <a:tr h="394293">
                    <a:tc>
                      <a:txBody>
                        <a:bodyPr/>
                        <a:lstStyle/>
                        <a:p>
                          <a:pPr algn="l">
                            <a:lnSpc>
                              <a:spcPct val="150000"/>
                            </a:lnSpc>
                            <a:spcAft>
                              <a:spcPts val="600"/>
                            </a:spcAft>
                            <a:tabLst>
                              <a:tab pos="3810000" algn="l"/>
                            </a:tabLst>
                          </a:pPr>
                          <a:r>
                            <a:rPr lang="gsw-CH" sz="800" kern="100">
                              <a:effectLst/>
                              <a:latin typeface="+mn-ea"/>
                              <a:ea typeface="+mn-ea"/>
                            </a:rPr>
                            <a:t>CBCL aggressive behaviors</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endParaRPr lang="ko-Kore-KR"/>
                        </a:p>
                      </a:txBody>
                      <a:tcPr marL="41279" marR="41279" marT="0" marB="0" anchor="ctr">
                        <a:blipFill>
                          <a:blip r:embed="rId3"/>
                          <a:stretch>
                            <a:fillRect l="-147059" t="-645161" r="-617647" b="-358065"/>
                          </a:stretch>
                        </a:blipFill>
                      </a:tcPr>
                    </a:tc>
                    <a:tc>
                      <a:txBody>
                        <a:bodyPr/>
                        <a:lstStyle/>
                        <a:p>
                          <a:endParaRPr lang="ko-Kore-KR"/>
                        </a:p>
                      </a:txBody>
                      <a:tcPr marL="41279" marR="41279" marT="0" marB="0" anchor="ctr">
                        <a:blipFill>
                          <a:blip r:embed="rId3"/>
                          <a:stretch>
                            <a:fillRect l="-200000" t="-645161" r="-400000" b="-358065"/>
                          </a:stretch>
                        </a:blipFill>
                      </a:tcPr>
                    </a:tc>
                    <a:tc>
                      <a:txBody>
                        <a:bodyPr/>
                        <a:lstStyle/>
                        <a:p>
                          <a:endParaRPr lang="ko-Kore-KR"/>
                        </a:p>
                      </a:txBody>
                      <a:tcPr marL="41279" marR="41279" marT="0" marB="0" anchor="ctr">
                        <a:blipFill>
                          <a:blip r:embed="rId3"/>
                          <a:stretch>
                            <a:fillRect l="-300000" t="-645161" r="-300000" b="-358065"/>
                          </a:stretch>
                        </a:blipFill>
                      </a:tcP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0.34</a:t>
                          </a:r>
                          <a:endParaRPr lang="ko-Kore-KR" sz="600" kern="100">
                            <a:effectLst/>
                            <a:latin typeface="+mn-ea"/>
                            <a:ea typeface="+mn-ea"/>
                            <a:cs typeface="Times New Roman" panose="02020603050405020304" pitchFamily="18" charset="0"/>
                          </a:endParaRPr>
                        </a:p>
                      </a:txBody>
                      <a:tcPr marL="41279" marR="41279" marT="0" marB="0"/>
                    </a:tc>
                    <a:extLst>
                      <a:ext uri="{0D108BD9-81ED-4DB2-BD59-A6C34878D82A}">
                        <a16:rowId xmlns:a16="http://schemas.microsoft.com/office/drawing/2014/main" val="3457194859"/>
                      </a:ext>
                    </a:extLst>
                  </a:tr>
                  <a:tr h="394293">
                    <a:tc>
                      <a:txBody>
                        <a:bodyPr/>
                        <a:lstStyle/>
                        <a:p>
                          <a:pPr algn="l">
                            <a:lnSpc>
                              <a:spcPct val="150000"/>
                            </a:lnSpc>
                            <a:spcAft>
                              <a:spcPts val="600"/>
                            </a:spcAft>
                            <a:tabLst>
                              <a:tab pos="3810000" algn="l"/>
                            </a:tabLst>
                          </a:pPr>
                          <a:r>
                            <a:rPr lang="gsw-CH" sz="800" kern="100">
                              <a:effectLst/>
                              <a:latin typeface="+mn-ea"/>
                              <a:ea typeface="+mn-ea"/>
                            </a:rPr>
                            <a:t>CBCL internalizing behaviors</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endParaRPr lang="ko-Kore-KR"/>
                        </a:p>
                      </a:txBody>
                      <a:tcPr marL="41279" marR="41279" marT="0" marB="0" anchor="ctr">
                        <a:blipFill>
                          <a:blip r:embed="rId3"/>
                          <a:stretch>
                            <a:fillRect l="-147059" t="-745161" r="-617647" b="-258065"/>
                          </a:stretch>
                        </a:blipFill>
                      </a:tcPr>
                    </a:tc>
                    <a:tc>
                      <a:txBody>
                        <a:bodyPr/>
                        <a:lstStyle/>
                        <a:p>
                          <a:endParaRPr lang="ko-Kore-KR"/>
                        </a:p>
                      </a:txBody>
                      <a:tcPr marL="41279" marR="41279" marT="0" marB="0" anchor="ctr">
                        <a:blipFill>
                          <a:blip r:embed="rId3"/>
                          <a:stretch>
                            <a:fillRect l="-200000" t="-745161" r="-400000" b="-258065"/>
                          </a:stretch>
                        </a:blipFill>
                      </a:tcPr>
                    </a:tc>
                    <a:tc>
                      <a:txBody>
                        <a:bodyPr/>
                        <a:lstStyle/>
                        <a:p>
                          <a:endParaRPr lang="ko-Kore-KR"/>
                        </a:p>
                      </a:txBody>
                      <a:tcPr marL="41279" marR="41279" marT="0" marB="0" anchor="ctr">
                        <a:blipFill>
                          <a:blip r:embed="rId3"/>
                          <a:stretch>
                            <a:fillRect l="-300000" t="-745161" r="-300000" b="-258065"/>
                          </a:stretch>
                        </a:blipFill>
                      </a:tcP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0.34</a:t>
                          </a:r>
                          <a:endParaRPr lang="ko-Kore-KR" sz="600" kern="100">
                            <a:effectLst/>
                            <a:latin typeface="+mn-ea"/>
                            <a:ea typeface="+mn-ea"/>
                            <a:cs typeface="Times New Roman" panose="02020603050405020304" pitchFamily="18" charset="0"/>
                          </a:endParaRPr>
                        </a:p>
                      </a:txBody>
                      <a:tcPr marL="41279" marR="41279" marT="0" marB="0"/>
                    </a:tc>
                    <a:extLst>
                      <a:ext uri="{0D108BD9-81ED-4DB2-BD59-A6C34878D82A}">
                        <a16:rowId xmlns:a16="http://schemas.microsoft.com/office/drawing/2014/main" val="2743942570"/>
                      </a:ext>
                    </a:extLst>
                  </a:tr>
                  <a:tr h="394293">
                    <a:tc>
                      <a:txBody>
                        <a:bodyPr/>
                        <a:lstStyle/>
                        <a:p>
                          <a:pPr algn="l">
                            <a:lnSpc>
                              <a:spcPct val="150000"/>
                            </a:lnSpc>
                            <a:spcAft>
                              <a:spcPts val="600"/>
                            </a:spcAft>
                            <a:tabLst>
                              <a:tab pos="3810000" algn="l"/>
                            </a:tabLst>
                          </a:pPr>
                          <a:r>
                            <a:rPr lang="gsw-CH" sz="800" kern="100">
                              <a:effectLst/>
                              <a:latin typeface="+mn-ea"/>
                              <a:ea typeface="+mn-ea"/>
                            </a:rPr>
                            <a:t>CBCL externalizing behaviors</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endParaRPr lang="ko-Kore-KR"/>
                        </a:p>
                      </a:txBody>
                      <a:tcPr marL="41279" marR="41279" marT="0" marB="0" anchor="ctr">
                        <a:blipFill>
                          <a:blip r:embed="rId3"/>
                          <a:stretch>
                            <a:fillRect l="-147059" t="-845161" r="-617647" b="-158065"/>
                          </a:stretch>
                        </a:blipFill>
                      </a:tcPr>
                    </a:tc>
                    <a:tc>
                      <a:txBody>
                        <a:bodyPr/>
                        <a:lstStyle/>
                        <a:p>
                          <a:endParaRPr lang="ko-Kore-KR"/>
                        </a:p>
                      </a:txBody>
                      <a:tcPr marL="41279" marR="41279" marT="0" marB="0" anchor="ctr">
                        <a:blipFill>
                          <a:blip r:embed="rId3"/>
                          <a:stretch>
                            <a:fillRect l="-200000" t="-845161" r="-400000" b="-158065"/>
                          </a:stretch>
                        </a:blipFill>
                      </a:tcPr>
                    </a:tc>
                    <a:tc>
                      <a:txBody>
                        <a:bodyPr/>
                        <a:lstStyle/>
                        <a:p>
                          <a:endParaRPr lang="ko-Kore-KR"/>
                        </a:p>
                      </a:txBody>
                      <a:tcPr marL="41279" marR="41279" marT="0" marB="0" anchor="ctr">
                        <a:blipFill>
                          <a:blip r:embed="rId3"/>
                          <a:stretch>
                            <a:fillRect l="-300000" t="-845161" r="-300000" b="-158065"/>
                          </a:stretch>
                        </a:blipFill>
                      </a:tcP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0.34</a:t>
                          </a:r>
                          <a:endParaRPr lang="ko-Kore-KR" sz="600" kern="100">
                            <a:effectLst/>
                            <a:latin typeface="+mn-ea"/>
                            <a:ea typeface="+mn-ea"/>
                            <a:cs typeface="Times New Roman" panose="02020603050405020304" pitchFamily="18" charset="0"/>
                          </a:endParaRPr>
                        </a:p>
                      </a:txBody>
                      <a:tcPr marL="41279" marR="41279" marT="0" marB="0"/>
                    </a:tc>
                    <a:extLst>
                      <a:ext uri="{0D108BD9-81ED-4DB2-BD59-A6C34878D82A}">
                        <a16:rowId xmlns:a16="http://schemas.microsoft.com/office/drawing/2014/main" val="3662228092"/>
                      </a:ext>
                    </a:extLst>
                  </a:tr>
                  <a:tr h="184159">
                    <a:tc>
                      <a:txBody>
                        <a:bodyPr/>
                        <a:lstStyle/>
                        <a:p>
                          <a:pPr algn="l">
                            <a:lnSpc>
                              <a:spcPct val="150000"/>
                            </a:lnSpc>
                            <a:spcAft>
                              <a:spcPts val="600"/>
                            </a:spcAft>
                            <a:tabLst>
                              <a:tab pos="3810000" algn="l"/>
                            </a:tabLst>
                          </a:pPr>
                          <a:r>
                            <a:rPr lang="gsw-CH" sz="800" kern="100">
                              <a:effectLst/>
                              <a:latin typeface="+mn-ea"/>
                              <a:ea typeface="+mn-ea"/>
                            </a:rPr>
                            <a:t>YBOCS obsession</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endParaRPr lang="ko-Kore-KR"/>
                        </a:p>
                      </a:txBody>
                      <a:tcPr marL="41279" marR="41279" marT="0" marB="0" anchor="ctr">
                        <a:blipFill>
                          <a:blip r:embed="rId3"/>
                          <a:stretch>
                            <a:fillRect l="-147059" t="-1953333" r="-617647" b="-226667"/>
                          </a:stretch>
                        </a:blipFill>
                      </a:tcPr>
                    </a:tc>
                    <a:tc>
                      <a:txBody>
                        <a:bodyPr/>
                        <a:lstStyle/>
                        <a:p>
                          <a:endParaRPr lang="ko-Kore-KR"/>
                        </a:p>
                      </a:txBody>
                      <a:tcPr marL="41279" marR="41279" marT="0" marB="0" anchor="ctr">
                        <a:blipFill>
                          <a:blip r:embed="rId3"/>
                          <a:stretch>
                            <a:fillRect l="-200000" t="-1953333" r="-400000" b="-226667"/>
                          </a:stretch>
                        </a:blipFill>
                      </a:tcPr>
                    </a:tc>
                    <a:tc>
                      <a:txBody>
                        <a:bodyPr/>
                        <a:lstStyle/>
                        <a:p>
                          <a:endParaRPr lang="ko-Kore-KR"/>
                        </a:p>
                      </a:txBody>
                      <a:tcPr marL="41279" marR="41279" marT="0" marB="0" anchor="ctr">
                        <a:blipFill>
                          <a:blip r:embed="rId3"/>
                          <a:stretch>
                            <a:fillRect l="-300000" t="-1953333" r="-300000" b="-226667"/>
                          </a:stretch>
                        </a:blipFill>
                      </a:tcP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0.36</a:t>
                          </a:r>
                          <a:endParaRPr lang="ko-Kore-KR" sz="600" kern="100">
                            <a:effectLst/>
                            <a:latin typeface="+mn-ea"/>
                            <a:ea typeface="+mn-ea"/>
                            <a:cs typeface="Times New Roman" panose="02020603050405020304" pitchFamily="18" charset="0"/>
                          </a:endParaRPr>
                        </a:p>
                      </a:txBody>
                      <a:tcPr marL="41279" marR="41279" marT="0" marB="0"/>
                    </a:tc>
                    <a:extLst>
                      <a:ext uri="{0D108BD9-81ED-4DB2-BD59-A6C34878D82A}">
                        <a16:rowId xmlns:a16="http://schemas.microsoft.com/office/drawing/2014/main" val="1566353544"/>
                      </a:ext>
                    </a:extLst>
                  </a:tr>
                  <a:tr h="184159">
                    <a:tc>
                      <a:txBody>
                        <a:bodyPr/>
                        <a:lstStyle/>
                        <a:p>
                          <a:pPr algn="l">
                            <a:lnSpc>
                              <a:spcPct val="150000"/>
                            </a:lnSpc>
                            <a:spcAft>
                              <a:spcPts val="600"/>
                            </a:spcAft>
                            <a:tabLst>
                              <a:tab pos="3810000" algn="l"/>
                            </a:tabLst>
                          </a:pPr>
                          <a:r>
                            <a:rPr lang="gsw-CH" sz="800" kern="100">
                              <a:effectLst/>
                              <a:latin typeface="+mn-ea"/>
                              <a:ea typeface="+mn-ea"/>
                            </a:rPr>
                            <a:t>YBOCS compulsion</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endParaRPr lang="ko-Kore-KR"/>
                        </a:p>
                      </a:txBody>
                      <a:tcPr marL="41279" marR="41279" marT="0" marB="0" anchor="ctr">
                        <a:blipFill>
                          <a:blip r:embed="rId3"/>
                          <a:stretch>
                            <a:fillRect l="-147059" t="-2200000" r="-617647" b="-142857"/>
                          </a:stretch>
                        </a:blipFill>
                      </a:tcPr>
                    </a:tc>
                    <a:tc>
                      <a:txBody>
                        <a:bodyPr/>
                        <a:lstStyle/>
                        <a:p>
                          <a:endParaRPr lang="ko-Kore-KR"/>
                        </a:p>
                      </a:txBody>
                      <a:tcPr marL="41279" marR="41279" marT="0" marB="0" anchor="ctr">
                        <a:blipFill>
                          <a:blip r:embed="rId3"/>
                          <a:stretch>
                            <a:fillRect l="-200000" t="-2200000" r="-400000" b="-142857"/>
                          </a:stretch>
                        </a:blipFill>
                      </a:tcPr>
                    </a:tc>
                    <a:tc>
                      <a:txBody>
                        <a:bodyPr/>
                        <a:lstStyle/>
                        <a:p>
                          <a:endParaRPr lang="ko-Kore-KR"/>
                        </a:p>
                      </a:txBody>
                      <a:tcPr marL="41279" marR="41279" marT="0" marB="0" anchor="ctr">
                        <a:blipFill>
                          <a:blip r:embed="rId3"/>
                          <a:stretch>
                            <a:fillRect l="-300000" t="-2200000" r="-300000" b="-142857"/>
                          </a:stretch>
                        </a:blipFill>
                      </a:tcP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0.36</a:t>
                          </a:r>
                          <a:endParaRPr lang="ko-Kore-KR" sz="600" kern="100">
                            <a:effectLst/>
                            <a:latin typeface="+mn-ea"/>
                            <a:ea typeface="+mn-ea"/>
                            <a:cs typeface="Times New Roman" panose="02020603050405020304" pitchFamily="18" charset="0"/>
                          </a:endParaRPr>
                        </a:p>
                      </a:txBody>
                      <a:tcPr marL="41279" marR="41279" marT="0" marB="0"/>
                    </a:tc>
                    <a:extLst>
                      <a:ext uri="{0D108BD9-81ED-4DB2-BD59-A6C34878D82A}">
                        <a16:rowId xmlns:a16="http://schemas.microsoft.com/office/drawing/2014/main" val="3795158631"/>
                      </a:ext>
                    </a:extLst>
                  </a:tr>
                  <a:tr h="184159">
                    <a:tc>
                      <a:txBody>
                        <a:bodyPr/>
                        <a:lstStyle/>
                        <a:p>
                          <a:pPr algn="l">
                            <a:lnSpc>
                              <a:spcPct val="150000"/>
                            </a:lnSpc>
                            <a:spcAft>
                              <a:spcPts val="600"/>
                            </a:spcAft>
                            <a:tabLst>
                              <a:tab pos="3810000" algn="l"/>
                            </a:tabLst>
                          </a:pPr>
                          <a:r>
                            <a:rPr lang="gsw-CH" sz="800" kern="100">
                              <a:effectLst/>
                              <a:latin typeface="+mn-ea"/>
                              <a:ea typeface="+mn-ea"/>
                            </a:rPr>
                            <a:t>YBOCS total</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endParaRPr lang="ko-Kore-KR"/>
                        </a:p>
                      </a:txBody>
                      <a:tcPr marL="41279" marR="41279" marT="0" marB="0" anchor="ctr">
                        <a:blipFill>
                          <a:blip r:embed="rId3"/>
                          <a:stretch>
                            <a:fillRect l="-147059" t="-2146667" r="-617647" b="-33333"/>
                          </a:stretch>
                        </a:blipFill>
                      </a:tcPr>
                    </a:tc>
                    <a:tc>
                      <a:txBody>
                        <a:bodyPr/>
                        <a:lstStyle/>
                        <a:p>
                          <a:endParaRPr lang="ko-Kore-KR"/>
                        </a:p>
                      </a:txBody>
                      <a:tcPr marL="41279" marR="41279" marT="0" marB="0" anchor="ctr">
                        <a:blipFill>
                          <a:blip r:embed="rId3"/>
                          <a:stretch>
                            <a:fillRect l="-200000" t="-2146667" r="-400000" b="-33333"/>
                          </a:stretch>
                        </a:blipFill>
                      </a:tcPr>
                    </a:tc>
                    <a:tc>
                      <a:txBody>
                        <a:bodyPr/>
                        <a:lstStyle/>
                        <a:p>
                          <a:endParaRPr lang="ko-Kore-KR"/>
                        </a:p>
                      </a:txBody>
                      <a:tcPr marL="41279" marR="41279" marT="0" marB="0" anchor="ctr">
                        <a:blipFill>
                          <a:blip r:embed="rId3"/>
                          <a:stretch>
                            <a:fillRect l="-300000" t="-2146667" r="-300000" b="-33333"/>
                          </a:stretch>
                        </a:blipFill>
                      </a:tcP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&lt;0.001**</a:t>
                          </a:r>
                          <a:endParaRPr lang="ko-Kore-KR" sz="600" kern="100">
                            <a:effectLst/>
                            <a:latin typeface="+mn-ea"/>
                            <a:ea typeface="+mn-ea"/>
                            <a:cs typeface="Times New Roman" panose="02020603050405020304" pitchFamily="18" charset="0"/>
                          </a:endParaRPr>
                        </a:p>
                      </a:txBody>
                      <a:tcPr marL="41279" marR="41279" marT="0" marB="0" anchor="ctr"/>
                    </a:tc>
                    <a:tc>
                      <a:txBody>
                        <a:bodyPr/>
                        <a:lstStyle/>
                        <a:p>
                          <a:pPr algn="ctr">
                            <a:lnSpc>
                              <a:spcPct val="150000"/>
                            </a:lnSpc>
                            <a:spcAft>
                              <a:spcPts val="600"/>
                            </a:spcAft>
                            <a:tabLst>
                              <a:tab pos="3810000" algn="l"/>
                            </a:tabLst>
                          </a:pPr>
                          <a:r>
                            <a:rPr lang="gsw-CH" sz="800" kern="100">
                              <a:effectLst/>
                              <a:latin typeface="+mn-ea"/>
                              <a:ea typeface="+mn-ea"/>
                            </a:rPr>
                            <a:t>0.36</a:t>
                          </a:r>
                          <a:endParaRPr lang="ko-Kore-KR" sz="600" kern="100" dirty="0">
                            <a:effectLst/>
                            <a:latin typeface="+mn-ea"/>
                            <a:ea typeface="+mn-ea"/>
                            <a:cs typeface="Times New Roman" panose="02020603050405020304" pitchFamily="18" charset="0"/>
                          </a:endParaRPr>
                        </a:p>
                      </a:txBody>
                      <a:tcPr marL="41279" marR="41279" marT="0" marB="0"/>
                    </a:tc>
                    <a:extLst>
                      <a:ext uri="{0D108BD9-81ED-4DB2-BD59-A6C34878D82A}">
                        <a16:rowId xmlns:a16="http://schemas.microsoft.com/office/drawing/2014/main" val="868515813"/>
                      </a:ext>
                    </a:extLst>
                  </a:tr>
                </a:tbl>
              </a:graphicData>
            </a:graphic>
          </p:graphicFrame>
        </mc:Fallback>
      </mc:AlternateContent>
      <p:sp>
        <p:nvSpPr>
          <p:cNvPr id="5" name="Rectangle 1">
            <a:extLst>
              <a:ext uri="{FF2B5EF4-FFF2-40B4-BE49-F238E27FC236}">
                <a16:creationId xmlns:a16="http://schemas.microsoft.com/office/drawing/2014/main" id="{17B55904-E2F3-0E66-B823-16D84F80A472}"/>
              </a:ext>
            </a:extLst>
          </p:cNvPr>
          <p:cNvSpPr>
            <a:spLocks noChangeArrowheads="1"/>
          </p:cNvSpPr>
          <p:nvPr/>
        </p:nvSpPr>
        <p:spPr bwMode="auto">
          <a:xfrm>
            <a:off x="683901" y="5648379"/>
            <a:ext cx="7976857"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3810000" algn="l"/>
              </a:tabLst>
              <a:defRPr>
                <a:solidFill>
                  <a:schemeClr val="tx1"/>
                </a:solidFill>
                <a:latin typeface="Arial" panose="020B0604020202020204" pitchFamily="34" charset="0"/>
              </a:defRPr>
            </a:lvl1pPr>
            <a:lvl2pPr eaLnBrk="0" fontAlgn="base" hangingPunct="0">
              <a:spcBef>
                <a:spcPct val="0"/>
              </a:spcBef>
              <a:spcAft>
                <a:spcPct val="0"/>
              </a:spcAft>
              <a:tabLst>
                <a:tab pos="3810000" algn="l"/>
              </a:tabLst>
              <a:defRPr>
                <a:solidFill>
                  <a:schemeClr val="tx1"/>
                </a:solidFill>
                <a:latin typeface="Arial" panose="020B0604020202020204" pitchFamily="34" charset="0"/>
              </a:defRPr>
            </a:lvl2pPr>
            <a:lvl3pPr eaLnBrk="0" fontAlgn="base" hangingPunct="0">
              <a:spcBef>
                <a:spcPct val="0"/>
              </a:spcBef>
              <a:spcAft>
                <a:spcPct val="0"/>
              </a:spcAft>
              <a:tabLst>
                <a:tab pos="3810000" algn="l"/>
              </a:tabLst>
              <a:defRPr>
                <a:solidFill>
                  <a:schemeClr val="tx1"/>
                </a:solidFill>
                <a:latin typeface="Arial" panose="020B0604020202020204" pitchFamily="34" charset="0"/>
              </a:defRPr>
            </a:lvl3pPr>
            <a:lvl4pPr eaLnBrk="0" fontAlgn="base" hangingPunct="0">
              <a:spcBef>
                <a:spcPct val="0"/>
              </a:spcBef>
              <a:spcAft>
                <a:spcPct val="0"/>
              </a:spcAft>
              <a:tabLst>
                <a:tab pos="3810000" algn="l"/>
              </a:tabLst>
              <a:defRPr>
                <a:solidFill>
                  <a:schemeClr val="tx1"/>
                </a:solidFill>
                <a:latin typeface="Arial" panose="020B0604020202020204" pitchFamily="34" charset="0"/>
              </a:defRPr>
            </a:lvl4pPr>
            <a:lvl5pPr eaLnBrk="0" fontAlgn="base" hangingPunct="0">
              <a:spcBef>
                <a:spcPct val="0"/>
              </a:spcBef>
              <a:spcAft>
                <a:spcPct val="0"/>
              </a:spcAft>
              <a:tabLst>
                <a:tab pos="3810000" algn="l"/>
              </a:tabLst>
              <a:defRPr>
                <a:solidFill>
                  <a:schemeClr val="tx1"/>
                </a:solidFill>
                <a:latin typeface="Arial" panose="020B0604020202020204" pitchFamily="34" charset="0"/>
              </a:defRPr>
            </a:lvl5pPr>
            <a:lvl6pPr eaLnBrk="0" fontAlgn="base" hangingPunct="0">
              <a:spcBef>
                <a:spcPct val="0"/>
              </a:spcBef>
              <a:spcAft>
                <a:spcPct val="0"/>
              </a:spcAft>
              <a:tabLst>
                <a:tab pos="3810000" algn="l"/>
              </a:tabLst>
              <a:defRPr>
                <a:solidFill>
                  <a:schemeClr val="tx1"/>
                </a:solidFill>
                <a:latin typeface="Arial" panose="020B0604020202020204" pitchFamily="34" charset="0"/>
              </a:defRPr>
            </a:lvl6pPr>
            <a:lvl7pPr eaLnBrk="0" fontAlgn="base" hangingPunct="0">
              <a:spcBef>
                <a:spcPct val="0"/>
              </a:spcBef>
              <a:spcAft>
                <a:spcPct val="0"/>
              </a:spcAft>
              <a:tabLst>
                <a:tab pos="3810000" algn="l"/>
              </a:tabLst>
              <a:defRPr>
                <a:solidFill>
                  <a:schemeClr val="tx1"/>
                </a:solidFill>
                <a:latin typeface="Arial" panose="020B0604020202020204" pitchFamily="34" charset="0"/>
              </a:defRPr>
            </a:lvl7pPr>
            <a:lvl8pPr eaLnBrk="0" fontAlgn="base" hangingPunct="0">
              <a:spcBef>
                <a:spcPct val="0"/>
              </a:spcBef>
              <a:spcAft>
                <a:spcPct val="0"/>
              </a:spcAft>
              <a:tabLst>
                <a:tab pos="3810000" algn="l"/>
              </a:tabLst>
              <a:defRPr>
                <a:solidFill>
                  <a:schemeClr val="tx1"/>
                </a:solidFill>
                <a:latin typeface="Arial" panose="020B0604020202020204" pitchFamily="34" charset="0"/>
              </a:defRPr>
            </a:lvl8pPr>
            <a:lvl9pPr eaLnBrk="0" fontAlgn="base" hangingPunct="0">
              <a:spcBef>
                <a:spcPct val="0"/>
              </a:spcBef>
              <a:spcAft>
                <a:spcPct val="0"/>
              </a:spcAft>
              <a:tabLst>
                <a:tab pos="3810000" algn="l"/>
              </a:tabLst>
              <a:defRPr>
                <a:solidFill>
                  <a:schemeClr val="tx1"/>
                </a:solidFill>
                <a:latin typeface="Arial" panose="020B0604020202020204" pitchFamily="34" charset="0"/>
              </a:defRPr>
            </a:lvl9pPr>
          </a:lstStyle>
          <a:p>
            <a:pPr defTabSz="685800">
              <a:tabLst>
                <a:tab pos="2857500" algn="l"/>
              </a:tabLst>
            </a:pPr>
            <a:r>
              <a:rPr lang="ko-Kore-KR" altLang="ko-KR" sz="900" b="1" dirty="0">
                <a:latin typeface="+mn-ea"/>
                <a:cs typeface="Times New Roman" panose="02020603050405020304" pitchFamily="18" charset="0"/>
              </a:rPr>
              <a:t>Table 2. Comparison of clinical characterisitics according to the presence of tic symptoms </a:t>
            </a:r>
            <a:endParaRPr lang="ko-Kore-KR" altLang="ko-Kore-KR" sz="750" b="1" dirty="0">
              <a:latin typeface="+mn-ea"/>
            </a:endParaRPr>
          </a:p>
          <a:p>
            <a:pPr defTabSz="685800">
              <a:tabLst>
                <a:tab pos="2857500" algn="l"/>
              </a:tabLst>
            </a:pPr>
            <a:r>
              <a:rPr lang="ko-Kore-KR" altLang="ko-KR" sz="900" b="1" dirty="0">
                <a:latin typeface="+mn-ea"/>
                <a:cs typeface="Times New Roman" panose="02020603050405020304" pitchFamily="18" charset="0"/>
              </a:rPr>
              <a:t>ASD, autism spectrum disorder; SRS-2, Social Responsiveness Scale; SCI, Social Communication Index; RRB, Restricted Interests and Repetitive Behavior; CBCL, Child Behavior Checklist; YBOCS, Yale-Brown Obsessive Compulsive Scale</a:t>
            </a:r>
            <a:endParaRPr lang="ko-Kore-KR" altLang="ko-Kore-KR" sz="750" b="1" dirty="0">
              <a:latin typeface="+mn-ea"/>
            </a:endParaRPr>
          </a:p>
          <a:p>
            <a:pPr defTabSz="685800">
              <a:tabLst>
                <a:tab pos="2857500" algn="l"/>
              </a:tabLst>
            </a:pPr>
            <a:r>
              <a:rPr lang="ko-Kore-KR" altLang="ko-KR" sz="900" b="1" dirty="0">
                <a:latin typeface="+mn-ea"/>
                <a:cs typeface="Times New Roman" panose="02020603050405020304" pitchFamily="18" charset="0"/>
              </a:rPr>
              <a:t>* </a:t>
            </a:r>
            <a:r>
              <a:rPr lang="ko-Kore-KR" altLang="ko-KR" sz="900" b="1" i="1" dirty="0">
                <a:latin typeface="+mn-ea"/>
                <a:cs typeface="Times New Roman" panose="02020603050405020304" pitchFamily="18" charset="0"/>
              </a:rPr>
              <a:t>p</a:t>
            </a:r>
            <a:r>
              <a:rPr lang="ko-Kore-KR" altLang="ko-KR" sz="900" b="1" dirty="0">
                <a:latin typeface="+mn-ea"/>
                <a:cs typeface="Times New Roman" panose="02020603050405020304" pitchFamily="18" charset="0"/>
              </a:rPr>
              <a:t> &lt; 0.05, ** </a:t>
            </a:r>
            <a:r>
              <a:rPr lang="ko-Kore-KR" altLang="ko-KR" sz="900" b="1" i="1" dirty="0">
                <a:latin typeface="+mn-ea"/>
                <a:cs typeface="Times New Roman" panose="02020603050405020304" pitchFamily="18" charset="0"/>
              </a:rPr>
              <a:t>p</a:t>
            </a:r>
            <a:r>
              <a:rPr lang="ko-Kore-KR" altLang="ko-KR" sz="900" b="1" dirty="0">
                <a:latin typeface="+mn-ea"/>
                <a:cs typeface="Times New Roman" panose="02020603050405020304" pitchFamily="18" charset="0"/>
              </a:rPr>
              <a:t> &lt; 0.001 †Mann-Whitney U test ‡</a:t>
            </a:r>
            <a:r>
              <a:rPr lang="ko-Kore-KR" altLang="ko-KR" sz="900" b="1" dirty="0">
                <a:solidFill>
                  <a:srgbClr val="000000"/>
                </a:solidFill>
                <a:latin typeface="+mn-ea"/>
                <a:cs typeface="Times New Roman" panose="02020603050405020304" pitchFamily="18" charset="0"/>
              </a:rPr>
              <a:t> Quede’</a:t>
            </a:r>
            <a:r>
              <a:rPr lang="ko-Kore-KR" altLang="ko-KR" sz="900" b="1" dirty="0">
                <a:latin typeface="+mn-ea"/>
                <a:cs typeface="Times New Roman" panose="02020603050405020304" pitchFamily="18" charset="0"/>
              </a:rPr>
              <a:t>s</a:t>
            </a:r>
            <a:r>
              <a:rPr lang="ko-Kore-KR" altLang="ko-KR" sz="900" b="1" dirty="0">
                <a:solidFill>
                  <a:srgbClr val="000000"/>
                </a:solidFill>
                <a:latin typeface="+mn-ea"/>
                <a:cs typeface="Times New Roman" panose="02020603050405020304" pitchFamily="18" charset="0"/>
              </a:rPr>
              <a:t> rank of covariance</a:t>
            </a:r>
            <a:r>
              <a:rPr lang="ko-Kore-KR" altLang="ko-KR" sz="900" b="1" dirty="0">
                <a:latin typeface="+mn-ea"/>
                <a:cs typeface="Times New Roman" panose="02020603050405020304" pitchFamily="18" charset="0"/>
              </a:rPr>
              <a:t>, adjusted for age</a:t>
            </a:r>
            <a:endParaRPr lang="ko-Kore-KR" altLang="ko-KR" sz="1350" b="1" dirty="0">
              <a:latin typeface="+mn-ea"/>
            </a:endParaRPr>
          </a:p>
        </p:txBody>
      </p:sp>
      <p:pic>
        <p:nvPicPr>
          <p:cNvPr id="7" name="Picture 2" descr="E:\새 폴더\PPT(bg_icon_logo)\PPT(bg_icon_logo)\로고.png">
            <a:extLst>
              <a:ext uri="{FF2B5EF4-FFF2-40B4-BE49-F238E27FC236}">
                <a16:creationId xmlns:a16="http://schemas.microsoft.com/office/drawing/2014/main" id="{944C13E8-636C-89CE-FD9A-B56377A7464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452" y="188641"/>
            <a:ext cx="1902676" cy="324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170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74CEE3-7EE2-CFFE-24AE-1C7124135D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표 3">
            <a:extLst>
              <a:ext uri="{FF2B5EF4-FFF2-40B4-BE49-F238E27FC236}">
                <a16:creationId xmlns:a16="http://schemas.microsoft.com/office/drawing/2014/main" id="{F693F102-5B49-8403-5F8B-EBDCD6E3CB8B}"/>
              </a:ext>
            </a:extLst>
          </p:cNvPr>
          <p:cNvGraphicFramePr>
            <a:graphicFrameLocks noGrp="1"/>
          </p:cNvGraphicFramePr>
          <p:nvPr>
            <p:extLst>
              <p:ext uri="{D42A27DB-BD31-4B8C-83A1-F6EECF244321}">
                <p14:modId xmlns:p14="http://schemas.microsoft.com/office/powerpoint/2010/main" val="3395911214"/>
              </p:ext>
            </p:extLst>
          </p:nvPr>
        </p:nvGraphicFramePr>
        <p:xfrm>
          <a:off x="497712" y="1519976"/>
          <a:ext cx="7821770" cy="3320982"/>
        </p:xfrm>
        <a:graphic>
          <a:graphicData uri="http://schemas.openxmlformats.org/drawingml/2006/table">
            <a:tbl>
              <a:tblPr firstRow="1" firstCol="1" bandRow="1">
                <a:tableStyleId>{0505E3EF-67EA-436B-97B2-0124C06EBD24}</a:tableStyleId>
              </a:tblPr>
              <a:tblGrid>
                <a:gridCol w="1875099">
                  <a:extLst>
                    <a:ext uri="{9D8B030D-6E8A-4147-A177-3AD203B41FA5}">
                      <a16:colId xmlns:a16="http://schemas.microsoft.com/office/drawing/2014/main" val="2465047272"/>
                    </a:ext>
                  </a:extLst>
                </a:gridCol>
                <a:gridCol w="1253609">
                  <a:extLst>
                    <a:ext uri="{9D8B030D-6E8A-4147-A177-3AD203B41FA5}">
                      <a16:colId xmlns:a16="http://schemas.microsoft.com/office/drawing/2014/main" val="3109460224"/>
                    </a:ext>
                  </a:extLst>
                </a:gridCol>
                <a:gridCol w="1564354">
                  <a:extLst>
                    <a:ext uri="{9D8B030D-6E8A-4147-A177-3AD203B41FA5}">
                      <a16:colId xmlns:a16="http://schemas.microsoft.com/office/drawing/2014/main" val="3110999603"/>
                    </a:ext>
                  </a:extLst>
                </a:gridCol>
                <a:gridCol w="1564354">
                  <a:extLst>
                    <a:ext uri="{9D8B030D-6E8A-4147-A177-3AD203B41FA5}">
                      <a16:colId xmlns:a16="http://schemas.microsoft.com/office/drawing/2014/main" val="3432776109"/>
                    </a:ext>
                  </a:extLst>
                </a:gridCol>
                <a:gridCol w="1564354">
                  <a:extLst>
                    <a:ext uri="{9D8B030D-6E8A-4147-A177-3AD203B41FA5}">
                      <a16:colId xmlns:a16="http://schemas.microsoft.com/office/drawing/2014/main" val="3416643906"/>
                    </a:ext>
                  </a:extLst>
                </a:gridCol>
              </a:tblGrid>
              <a:tr h="184499">
                <a:tc>
                  <a:txBody>
                    <a:bodyPr/>
                    <a:lstStyle/>
                    <a:p>
                      <a:pPr algn="just">
                        <a:lnSpc>
                          <a:spcPct val="150000"/>
                        </a:lnSpc>
                        <a:spcAft>
                          <a:spcPts val="600"/>
                        </a:spcAft>
                      </a:pPr>
                      <a:r>
                        <a:rPr lang="gsw-CH" sz="900" kern="100">
                          <a:effectLst/>
                          <a:latin typeface="+mn-ea"/>
                          <a:ea typeface="+mn-ea"/>
                        </a:rPr>
                        <a:t> </a:t>
                      </a:r>
                      <a:endParaRPr lang="ko-Kore-KR" sz="800" kern="100" dirty="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Pearson coefficient </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p-value</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N</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Effect size</a:t>
                      </a:r>
                      <a:endParaRPr lang="ko-Kore-KR" sz="800" kern="100">
                        <a:effectLst/>
                        <a:latin typeface="+mn-ea"/>
                        <a:ea typeface="+mn-ea"/>
                        <a:cs typeface="Times New Roman" panose="02020603050405020304" pitchFamily="18" charset="0"/>
                      </a:endParaRPr>
                    </a:p>
                  </a:txBody>
                  <a:tcPr marL="49711" marR="49711" marT="0" marB="0"/>
                </a:tc>
                <a:extLst>
                  <a:ext uri="{0D108BD9-81ED-4DB2-BD59-A6C34878D82A}">
                    <a16:rowId xmlns:a16="http://schemas.microsoft.com/office/drawing/2014/main" val="3005599539"/>
                  </a:ext>
                </a:extLst>
              </a:tr>
              <a:tr h="184499">
                <a:tc>
                  <a:txBody>
                    <a:bodyPr/>
                    <a:lstStyle/>
                    <a:p>
                      <a:pPr algn="just">
                        <a:lnSpc>
                          <a:spcPct val="150000"/>
                        </a:lnSpc>
                        <a:spcAft>
                          <a:spcPts val="600"/>
                        </a:spcAft>
                      </a:pPr>
                      <a:r>
                        <a:rPr lang="gsw-CH" sz="900" kern="100">
                          <a:effectLst/>
                          <a:latin typeface="+mn-ea"/>
                          <a:ea typeface="+mn-ea"/>
                        </a:rPr>
                        <a:t>Age, years old</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0.154</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&lt; 0.001**</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679</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0.13</a:t>
                      </a:r>
                      <a:endParaRPr lang="ko-Kore-KR" sz="800" kern="100">
                        <a:effectLst/>
                        <a:latin typeface="+mn-ea"/>
                        <a:ea typeface="+mn-ea"/>
                        <a:cs typeface="Times New Roman" panose="02020603050405020304" pitchFamily="18" charset="0"/>
                      </a:endParaRPr>
                    </a:p>
                  </a:txBody>
                  <a:tcPr marL="49711" marR="49711" marT="0" marB="0"/>
                </a:tc>
                <a:extLst>
                  <a:ext uri="{0D108BD9-81ED-4DB2-BD59-A6C34878D82A}">
                    <a16:rowId xmlns:a16="http://schemas.microsoft.com/office/drawing/2014/main" val="2026865828"/>
                  </a:ext>
                </a:extLst>
              </a:tr>
              <a:tr h="184499">
                <a:tc>
                  <a:txBody>
                    <a:bodyPr/>
                    <a:lstStyle/>
                    <a:p>
                      <a:pPr algn="just">
                        <a:lnSpc>
                          <a:spcPct val="150000"/>
                        </a:lnSpc>
                        <a:spcAft>
                          <a:spcPts val="600"/>
                        </a:spcAft>
                        <a:tabLst>
                          <a:tab pos="3810000" algn="l"/>
                        </a:tabLst>
                      </a:pPr>
                      <a:r>
                        <a:rPr lang="gsw-CH" sz="900" kern="100">
                          <a:effectLst/>
                          <a:latin typeface="+mn-ea"/>
                          <a:ea typeface="+mn-ea"/>
                        </a:rPr>
                        <a:t>FSIQ</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0.152</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0.034*</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195</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0.23</a:t>
                      </a:r>
                      <a:endParaRPr lang="ko-Kore-KR" sz="800" kern="100">
                        <a:effectLst/>
                        <a:latin typeface="+mn-ea"/>
                        <a:ea typeface="+mn-ea"/>
                        <a:cs typeface="Times New Roman" panose="02020603050405020304" pitchFamily="18" charset="0"/>
                      </a:endParaRPr>
                    </a:p>
                  </a:txBody>
                  <a:tcPr marL="49711" marR="49711" marT="0" marB="0"/>
                </a:tc>
                <a:extLst>
                  <a:ext uri="{0D108BD9-81ED-4DB2-BD59-A6C34878D82A}">
                    <a16:rowId xmlns:a16="http://schemas.microsoft.com/office/drawing/2014/main" val="1763901093"/>
                  </a:ext>
                </a:extLst>
              </a:tr>
              <a:tr h="184499">
                <a:tc>
                  <a:txBody>
                    <a:bodyPr/>
                    <a:lstStyle/>
                    <a:p>
                      <a:pPr algn="just">
                        <a:lnSpc>
                          <a:spcPct val="150000"/>
                        </a:lnSpc>
                        <a:spcAft>
                          <a:spcPts val="600"/>
                        </a:spcAft>
                        <a:tabLst>
                          <a:tab pos="3810000" algn="l"/>
                        </a:tabLst>
                      </a:pPr>
                      <a:r>
                        <a:rPr lang="gsw-CH" sz="900" kern="100">
                          <a:effectLst/>
                          <a:latin typeface="+mn-ea"/>
                          <a:ea typeface="+mn-ea"/>
                        </a:rPr>
                        <a:t>K-Leiter-R</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0.028</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0.586</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369</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 </a:t>
                      </a:r>
                      <a:endParaRPr lang="ko-Kore-KR" sz="800" kern="100">
                        <a:effectLst/>
                        <a:latin typeface="+mn-ea"/>
                        <a:ea typeface="+mn-ea"/>
                        <a:cs typeface="Times New Roman" panose="02020603050405020304" pitchFamily="18" charset="0"/>
                      </a:endParaRPr>
                    </a:p>
                  </a:txBody>
                  <a:tcPr marL="49711" marR="49711" marT="0" marB="0"/>
                </a:tc>
                <a:extLst>
                  <a:ext uri="{0D108BD9-81ED-4DB2-BD59-A6C34878D82A}">
                    <a16:rowId xmlns:a16="http://schemas.microsoft.com/office/drawing/2014/main" val="3535808712"/>
                  </a:ext>
                </a:extLst>
              </a:tr>
              <a:tr h="184499">
                <a:tc>
                  <a:txBody>
                    <a:bodyPr/>
                    <a:lstStyle/>
                    <a:p>
                      <a:pPr algn="just">
                        <a:lnSpc>
                          <a:spcPct val="150000"/>
                        </a:lnSpc>
                        <a:spcAft>
                          <a:spcPts val="600"/>
                        </a:spcAft>
                        <a:tabLst>
                          <a:tab pos="3810000" algn="l"/>
                        </a:tabLst>
                      </a:pPr>
                      <a:r>
                        <a:rPr lang="gsw-CH" sz="900" kern="100">
                          <a:effectLst/>
                          <a:latin typeface="+mn-ea"/>
                          <a:ea typeface="+mn-ea"/>
                        </a:rPr>
                        <a:t>VABS-2</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-0.066</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0.096</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632</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 </a:t>
                      </a:r>
                      <a:endParaRPr lang="ko-Kore-KR" sz="800" kern="100">
                        <a:effectLst/>
                        <a:latin typeface="+mn-ea"/>
                        <a:ea typeface="+mn-ea"/>
                        <a:cs typeface="Times New Roman" panose="02020603050405020304" pitchFamily="18" charset="0"/>
                      </a:endParaRPr>
                    </a:p>
                  </a:txBody>
                  <a:tcPr marL="49711" marR="49711" marT="0" marB="0"/>
                </a:tc>
                <a:extLst>
                  <a:ext uri="{0D108BD9-81ED-4DB2-BD59-A6C34878D82A}">
                    <a16:rowId xmlns:a16="http://schemas.microsoft.com/office/drawing/2014/main" val="3789653277"/>
                  </a:ext>
                </a:extLst>
              </a:tr>
              <a:tr h="184499">
                <a:tc>
                  <a:txBody>
                    <a:bodyPr/>
                    <a:lstStyle/>
                    <a:p>
                      <a:pPr algn="just">
                        <a:lnSpc>
                          <a:spcPct val="150000"/>
                        </a:lnSpc>
                        <a:spcAft>
                          <a:spcPts val="600"/>
                        </a:spcAft>
                        <a:tabLst>
                          <a:tab pos="3810000" algn="l"/>
                        </a:tabLst>
                      </a:pPr>
                      <a:r>
                        <a:rPr lang="gsw-CH" sz="900" kern="100">
                          <a:effectLst/>
                          <a:latin typeface="+mn-ea"/>
                          <a:ea typeface="+mn-ea"/>
                        </a:rPr>
                        <a:t>SRS-2 SCI T score</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0.173</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&lt; 0.001**</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663</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0.13</a:t>
                      </a:r>
                      <a:endParaRPr lang="ko-Kore-KR" sz="800" kern="100">
                        <a:effectLst/>
                        <a:latin typeface="+mn-ea"/>
                        <a:ea typeface="+mn-ea"/>
                        <a:cs typeface="Times New Roman" panose="02020603050405020304" pitchFamily="18" charset="0"/>
                      </a:endParaRPr>
                    </a:p>
                  </a:txBody>
                  <a:tcPr marL="49711" marR="49711" marT="0" marB="0"/>
                </a:tc>
                <a:extLst>
                  <a:ext uri="{0D108BD9-81ED-4DB2-BD59-A6C34878D82A}">
                    <a16:rowId xmlns:a16="http://schemas.microsoft.com/office/drawing/2014/main" val="3654349436"/>
                  </a:ext>
                </a:extLst>
              </a:tr>
              <a:tr h="184499">
                <a:tc>
                  <a:txBody>
                    <a:bodyPr/>
                    <a:lstStyle/>
                    <a:p>
                      <a:pPr algn="just">
                        <a:lnSpc>
                          <a:spcPct val="150000"/>
                        </a:lnSpc>
                        <a:spcAft>
                          <a:spcPts val="600"/>
                        </a:spcAft>
                        <a:tabLst>
                          <a:tab pos="3810000" algn="l"/>
                        </a:tabLst>
                      </a:pPr>
                      <a:r>
                        <a:rPr lang="gsw-CH" sz="900" kern="100">
                          <a:effectLst/>
                          <a:latin typeface="+mn-ea"/>
                          <a:ea typeface="+mn-ea"/>
                        </a:rPr>
                        <a:t>SRS-2 RRB T score</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0.248</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&lt; 0.001**</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668</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0.13</a:t>
                      </a:r>
                      <a:endParaRPr lang="ko-Kore-KR" sz="800" kern="100">
                        <a:effectLst/>
                        <a:latin typeface="+mn-ea"/>
                        <a:ea typeface="+mn-ea"/>
                        <a:cs typeface="Times New Roman" panose="02020603050405020304" pitchFamily="18" charset="0"/>
                      </a:endParaRPr>
                    </a:p>
                  </a:txBody>
                  <a:tcPr marL="49711" marR="49711" marT="0" marB="0"/>
                </a:tc>
                <a:extLst>
                  <a:ext uri="{0D108BD9-81ED-4DB2-BD59-A6C34878D82A}">
                    <a16:rowId xmlns:a16="http://schemas.microsoft.com/office/drawing/2014/main" val="2411272417"/>
                  </a:ext>
                </a:extLst>
              </a:tr>
              <a:tr h="184499">
                <a:tc>
                  <a:txBody>
                    <a:bodyPr/>
                    <a:lstStyle/>
                    <a:p>
                      <a:pPr algn="just">
                        <a:lnSpc>
                          <a:spcPct val="150000"/>
                        </a:lnSpc>
                        <a:spcAft>
                          <a:spcPts val="600"/>
                        </a:spcAft>
                        <a:tabLst>
                          <a:tab pos="3810000" algn="l"/>
                        </a:tabLst>
                      </a:pPr>
                      <a:r>
                        <a:rPr lang="gsw-CH" sz="900" kern="100">
                          <a:effectLst/>
                          <a:latin typeface="+mn-ea"/>
                          <a:ea typeface="+mn-ea"/>
                        </a:rPr>
                        <a:t>SRS-2 total T score</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0.194</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&lt; 0.001**</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663</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0.13</a:t>
                      </a:r>
                      <a:endParaRPr lang="ko-Kore-KR" sz="800" kern="100">
                        <a:effectLst/>
                        <a:latin typeface="+mn-ea"/>
                        <a:ea typeface="+mn-ea"/>
                        <a:cs typeface="Times New Roman" panose="02020603050405020304" pitchFamily="18" charset="0"/>
                      </a:endParaRPr>
                    </a:p>
                  </a:txBody>
                  <a:tcPr marL="49711" marR="49711" marT="0" marB="0"/>
                </a:tc>
                <a:extLst>
                  <a:ext uri="{0D108BD9-81ED-4DB2-BD59-A6C34878D82A}">
                    <a16:rowId xmlns:a16="http://schemas.microsoft.com/office/drawing/2014/main" val="3973998173"/>
                  </a:ext>
                </a:extLst>
              </a:tr>
              <a:tr h="184499">
                <a:tc>
                  <a:txBody>
                    <a:bodyPr/>
                    <a:lstStyle/>
                    <a:p>
                      <a:pPr algn="just">
                        <a:lnSpc>
                          <a:spcPct val="150000"/>
                        </a:lnSpc>
                        <a:spcAft>
                          <a:spcPts val="600"/>
                        </a:spcAft>
                        <a:tabLst>
                          <a:tab pos="3810000" algn="l"/>
                        </a:tabLst>
                      </a:pPr>
                      <a:r>
                        <a:rPr lang="gsw-CH" sz="900" kern="100">
                          <a:effectLst/>
                          <a:latin typeface="+mn-ea"/>
                          <a:ea typeface="+mn-ea"/>
                        </a:rPr>
                        <a:t>CBCL anxiety/depression</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0.206</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&lt; 0.001**</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667</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0.13</a:t>
                      </a:r>
                      <a:endParaRPr lang="ko-Kore-KR" sz="800" kern="100">
                        <a:effectLst/>
                        <a:latin typeface="+mn-ea"/>
                        <a:ea typeface="+mn-ea"/>
                        <a:cs typeface="Times New Roman" panose="02020603050405020304" pitchFamily="18" charset="0"/>
                      </a:endParaRPr>
                    </a:p>
                  </a:txBody>
                  <a:tcPr marL="49711" marR="49711" marT="0" marB="0"/>
                </a:tc>
                <a:extLst>
                  <a:ext uri="{0D108BD9-81ED-4DB2-BD59-A6C34878D82A}">
                    <a16:rowId xmlns:a16="http://schemas.microsoft.com/office/drawing/2014/main" val="3882916937"/>
                  </a:ext>
                </a:extLst>
              </a:tr>
              <a:tr h="184499">
                <a:tc>
                  <a:txBody>
                    <a:bodyPr/>
                    <a:lstStyle/>
                    <a:p>
                      <a:pPr algn="just">
                        <a:lnSpc>
                          <a:spcPct val="150000"/>
                        </a:lnSpc>
                        <a:spcAft>
                          <a:spcPts val="600"/>
                        </a:spcAft>
                        <a:tabLst>
                          <a:tab pos="3810000" algn="l"/>
                        </a:tabLst>
                      </a:pPr>
                      <a:r>
                        <a:rPr lang="gsw-CH" sz="900" kern="100">
                          <a:effectLst/>
                          <a:latin typeface="+mn-ea"/>
                          <a:ea typeface="+mn-ea"/>
                        </a:rPr>
                        <a:t>CBCL withdrawn/depression</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0.139</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&lt; 0.001**</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663</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0.13</a:t>
                      </a:r>
                      <a:endParaRPr lang="ko-Kore-KR" sz="800" kern="100">
                        <a:effectLst/>
                        <a:latin typeface="+mn-ea"/>
                        <a:ea typeface="+mn-ea"/>
                        <a:cs typeface="Times New Roman" panose="02020603050405020304" pitchFamily="18" charset="0"/>
                      </a:endParaRPr>
                    </a:p>
                  </a:txBody>
                  <a:tcPr marL="49711" marR="49711" marT="0" marB="0"/>
                </a:tc>
                <a:extLst>
                  <a:ext uri="{0D108BD9-81ED-4DB2-BD59-A6C34878D82A}">
                    <a16:rowId xmlns:a16="http://schemas.microsoft.com/office/drawing/2014/main" val="3611785031"/>
                  </a:ext>
                </a:extLst>
              </a:tr>
              <a:tr h="184499">
                <a:tc>
                  <a:txBody>
                    <a:bodyPr/>
                    <a:lstStyle/>
                    <a:p>
                      <a:pPr algn="just">
                        <a:lnSpc>
                          <a:spcPct val="150000"/>
                        </a:lnSpc>
                        <a:spcAft>
                          <a:spcPts val="600"/>
                        </a:spcAft>
                        <a:tabLst>
                          <a:tab pos="3810000" algn="l"/>
                        </a:tabLst>
                      </a:pPr>
                      <a:r>
                        <a:rPr lang="gsw-CH" sz="900" kern="100">
                          <a:effectLst/>
                          <a:latin typeface="+mn-ea"/>
                          <a:ea typeface="+mn-ea"/>
                        </a:rPr>
                        <a:t>CBCL somatic complaints</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0.202</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&lt; 0.001**</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661</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0.13</a:t>
                      </a:r>
                      <a:endParaRPr lang="ko-Kore-KR" sz="800" kern="100">
                        <a:effectLst/>
                        <a:latin typeface="+mn-ea"/>
                        <a:ea typeface="+mn-ea"/>
                        <a:cs typeface="Times New Roman" panose="02020603050405020304" pitchFamily="18" charset="0"/>
                      </a:endParaRPr>
                    </a:p>
                  </a:txBody>
                  <a:tcPr marL="49711" marR="49711" marT="0" marB="0"/>
                </a:tc>
                <a:extLst>
                  <a:ext uri="{0D108BD9-81ED-4DB2-BD59-A6C34878D82A}">
                    <a16:rowId xmlns:a16="http://schemas.microsoft.com/office/drawing/2014/main" val="3223969974"/>
                  </a:ext>
                </a:extLst>
              </a:tr>
              <a:tr h="184499">
                <a:tc>
                  <a:txBody>
                    <a:bodyPr/>
                    <a:lstStyle/>
                    <a:p>
                      <a:pPr algn="just">
                        <a:lnSpc>
                          <a:spcPct val="150000"/>
                        </a:lnSpc>
                        <a:spcAft>
                          <a:spcPts val="600"/>
                        </a:spcAft>
                        <a:tabLst>
                          <a:tab pos="3810000" algn="l"/>
                        </a:tabLst>
                      </a:pPr>
                      <a:r>
                        <a:rPr lang="gsw-CH" sz="900" kern="100">
                          <a:effectLst/>
                          <a:latin typeface="+mn-ea"/>
                          <a:ea typeface="+mn-ea"/>
                        </a:rPr>
                        <a:t>CBCL delinquent behaviors</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0.157</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0.001*</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478</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0.15</a:t>
                      </a:r>
                      <a:endParaRPr lang="ko-Kore-KR" sz="800" kern="100">
                        <a:effectLst/>
                        <a:latin typeface="+mn-ea"/>
                        <a:ea typeface="+mn-ea"/>
                        <a:cs typeface="Times New Roman" panose="02020603050405020304" pitchFamily="18" charset="0"/>
                      </a:endParaRPr>
                    </a:p>
                  </a:txBody>
                  <a:tcPr marL="49711" marR="49711" marT="0" marB="0"/>
                </a:tc>
                <a:extLst>
                  <a:ext uri="{0D108BD9-81ED-4DB2-BD59-A6C34878D82A}">
                    <a16:rowId xmlns:a16="http://schemas.microsoft.com/office/drawing/2014/main" val="1803138873"/>
                  </a:ext>
                </a:extLst>
              </a:tr>
              <a:tr h="184499">
                <a:tc>
                  <a:txBody>
                    <a:bodyPr/>
                    <a:lstStyle/>
                    <a:p>
                      <a:pPr algn="just">
                        <a:lnSpc>
                          <a:spcPct val="150000"/>
                        </a:lnSpc>
                        <a:spcAft>
                          <a:spcPts val="600"/>
                        </a:spcAft>
                        <a:tabLst>
                          <a:tab pos="3810000" algn="l"/>
                        </a:tabLst>
                      </a:pPr>
                      <a:r>
                        <a:rPr lang="gsw-CH" sz="900" kern="100">
                          <a:effectLst/>
                          <a:latin typeface="+mn-ea"/>
                          <a:ea typeface="+mn-ea"/>
                        </a:rPr>
                        <a:t>CBCL aggressive behaviors</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0.236</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&lt; 0.001**</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667</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0.13</a:t>
                      </a:r>
                      <a:endParaRPr lang="ko-Kore-KR" sz="800" kern="100">
                        <a:effectLst/>
                        <a:latin typeface="+mn-ea"/>
                        <a:ea typeface="+mn-ea"/>
                        <a:cs typeface="Times New Roman" panose="02020603050405020304" pitchFamily="18" charset="0"/>
                      </a:endParaRPr>
                    </a:p>
                  </a:txBody>
                  <a:tcPr marL="49711" marR="49711" marT="0" marB="0"/>
                </a:tc>
                <a:extLst>
                  <a:ext uri="{0D108BD9-81ED-4DB2-BD59-A6C34878D82A}">
                    <a16:rowId xmlns:a16="http://schemas.microsoft.com/office/drawing/2014/main" val="209523006"/>
                  </a:ext>
                </a:extLst>
              </a:tr>
              <a:tr h="184499">
                <a:tc>
                  <a:txBody>
                    <a:bodyPr/>
                    <a:lstStyle/>
                    <a:p>
                      <a:pPr algn="just">
                        <a:lnSpc>
                          <a:spcPct val="150000"/>
                        </a:lnSpc>
                        <a:spcAft>
                          <a:spcPts val="600"/>
                        </a:spcAft>
                        <a:tabLst>
                          <a:tab pos="3810000" algn="l"/>
                        </a:tabLst>
                      </a:pPr>
                      <a:r>
                        <a:rPr lang="gsw-CH" sz="900" kern="100">
                          <a:effectLst/>
                          <a:latin typeface="+mn-ea"/>
                          <a:ea typeface="+mn-ea"/>
                        </a:rPr>
                        <a:t>CBCL internalizing behaviors</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0.224</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&lt; 0.001**</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667</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0.13</a:t>
                      </a:r>
                      <a:endParaRPr lang="ko-Kore-KR" sz="800" kern="100">
                        <a:effectLst/>
                        <a:latin typeface="+mn-ea"/>
                        <a:ea typeface="+mn-ea"/>
                        <a:cs typeface="Times New Roman" panose="02020603050405020304" pitchFamily="18" charset="0"/>
                      </a:endParaRPr>
                    </a:p>
                  </a:txBody>
                  <a:tcPr marL="49711" marR="49711" marT="0" marB="0"/>
                </a:tc>
                <a:extLst>
                  <a:ext uri="{0D108BD9-81ED-4DB2-BD59-A6C34878D82A}">
                    <a16:rowId xmlns:a16="http://schemas.microsoft.com/office/drawing/2014/main" val="2884502570"/>
                  </a:ext>
                </a:extLst>
              </a:tr>
              <a:tr h="184499">
                <a:tc>
                  <a:txBody>
                    <a:bodyPr/>
                    <a:lstStyle/>
                    <a:p>
                      <a:pPr algn="just">
                        <a:lnSpc>
                          <a:spcPct val="150000"/>
                        </a:lnSpc>
                        <a:spcAft>
                          <a:spcPts val="600"/>
                        </a:spcAft>
                        <a:tabLst>
                          <a:tab pos="3810000" algn="l"/>
                        </a:tabLst>
                      </a:pPr>
                      <a:r>
                        <a:rPr lang="gsw-CH" sz="900" kern="100">
                          <a:effectLst/>
                          <a:latin typeface="+mn-ea"/>
                          <a:ea typeface="+mn-ea"/>
                        </a:rPr>
                        <a:t>CBCL externalizing behaviors</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0.199</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&lt; 0.001**</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667</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0.13</a:t>
                      </a:r>
                      <a:endParaRPr lang="ko-Kore-KR" sz="800" kern="100">
                        <a:effectLst/>
                        <a:latin typeface="+mn-ea"/>
                        <a:ea typeface="+mn-ea"/>
                        <a:cs typeface="Times New Roman" panose="02020603050405020304" pitchFamily="18" charset="0"/>
                      </a:endParaRPr>
                    </a:p>
                  </a:txBody>
                  <a:tcPr marL="49711" marR="49711" marT="0" marB="0"/>
                </a:tc>
                <a:extLst>
                  <a:ext uri="{0D108BD9-81ED-4DB2-BD59-A6C34878D82A}">
                    <a16:rowId xmlns:a16="http://schemas.microsoft.com/office/drawing/2014/main" val="26103160"/>
                  </a:ext>
                </a:extLst>
              </a:tr>
              <a:tr h="184499">
                <a:tc>
                  <a:txBody>
                    <a:bodyPr/>
                    <a:lstStyle/>
                    <a:p>
                      <a:pPr algn="just">
                        <a:lnSpc>
                          <a:spcPct val="150000"/>
                        </a:lnSpc>
                        <a:spcAft>
                          <a:spcPts val="600"/>
                        </a:spcAft>
                        <a:tabLst>
                          <a:tab pos="3810000" algn="l"/>
                        </a:tabLst>
                      </a:pPr>
                      <a:r>
                        <a:rPr lang="gsw-CH" sz="900" kern="100">
                          <a:effectLst/>
                          <a:latin typeface="+mn-ea"/>
                          <a:ea typeface="+mn-ea"/>
                        </a:rPr>
                        <a:t>YBOCS obsession</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0.178</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&lt; 0.001**</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609</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0.13</a:t>
                      </a:r>
                      <a:endParaRPr lang="ko-Kore-KR" sz="800" kern="100">
                        <a:effectLst/>
                        <a:latin typeface="+mn-ea"/>
                        <a:ea typeface="+mn-ea"/>
                        <a:cs typeface="Times New Roman" panose="02020603050405020304" pitchFamily="18" charset="0"/>
                      </a:endParaRPr>
                    </a:p>
                  </a:txBody>
                  <a:tcPr marL="49711" marR="49711" marT="0" marB="0"/>
                </a:tc>
                <a:extLst>
                  <a:ext uri="{0D108BD9-81ED-4DB2-BD59-A6C34878D82A}">
                    <a16:rowId xmlns:a16="http://schemas.microsoft.com/office/drawing/2014/main" val="2190584381"/>
                  </a:ext>
                </a:extLst>
              </a:tr>
              <a:tr h="184499">
                <a:tc>
                  <a:txBody>
                    <a:bodyPr/>
                    <a:lstStyle/>
                    <a:p>
                      <a:pPr algn="just">
                        <a:lnSpc>
                          <a:spcPct val="150000"/>
                        </a:lnSpc>
                        <a:spcAft>
                          <a:spcPts val="600"/>
                        </a:spcAft>
                        <a:tabLst>
                          <a:tab pos="3810000" algn="l"/>
                        </a:tabLst>
                      </a:pPr>
                      <a:r>
                        <a:rPr lang="gsw-CH" sz="900" kern="100">
                          <a:effectLst/>
                          <a:latin typeface="+mn-ea"/>
                          <a:ea typeface="+mn-ea"/>
                        </a:rPr>
                        <a:t>YBOCS compulsion</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0.200</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&lt; 0.001**</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607</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0.13</a:t>
                      </a:r>
                      <a:endParaRPr lang="ko-Kore-KR" sz="800" kern="100">
                        <a:effectLst/>
                        <a:latin typeface="+mn-ea"/>
                        <a:ea typeface="+mn-ea"/>
                        <a:cs typeface="Times New Roman" panose="02020603050405020304" pitchFamily="18" charset="0"/>
                      </a:endParaRPr>
                    </a:p>
                  </a:txBody>
                  <a:tcPr marL="49711" marR="49711" marT="0" marB="0"/>
                </a:tc>
                <a:extLst>
                  <a:ext uri="{0D108BD9-81ED-4DB2-BD59-A6C34878D82A}">
                    <a16:rowId xmlns:a16="http://schemas.microsoft.com/office/drawing/2014/main" val="1570750186"/>
                  </a:ext>
                </a:extLst>
              </a:tr>
              <a:tr h="184499">
                <a:tc>
                  <a:txBody>
                    <a:bodyPr/>
                    <a:lstStyle/>
                    <a:p>
                      <a:pPr algn="just">
                        <a:lnSpc>
                          <a:spcPct val="150000"/>
                        </a:lnSpc>
                        <a:spcAft>
                          <a:spcPts val="600"/>
                        </a:spcAft>
                        <a:tabLst>
                          <a:tab pos="3810000" algn="l"/>
                        </a:tabLst>
                      </a:pPr>
                      <a:r>
                        <a:rPr lang="gsw-CH" sz="900" kern="100">
                          <a:effectLst/>
                          <a:latin typeface="+mn-ea"/>
                          <a:ea typeface="+mn-ea"/>
                        </a:rPr>
                        <a:t>YBOCS total</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0.195</a:t>
                      </a:r>
                      <a:endParaRPr lang="ko-Kore-KR" sz="800" kern="100" dirty="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&lt; 0.001**</a:t>
                      </a:r>
                      <a:endParaRPr lang="ko-Kore-KR" sz="800" kern="100" dirty="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609</a:t>
                      </a:r>
                      <a:endParaRPr lang="ko-Kore-KR" sz="800" kern="100">
                        <a:effectLst/>
                        <a:latin typeface="+mn-ea"/>
                        <a:ea typeface="+mn-ea"/>
                        <a:cs typeface="Times New Roman" panose="02020603050405020304" pitchFamily="18" charset="0"/>
                      </a:endParaRPr>
                    </a:p>
                  </a:txBody>
                  <a:tcPr marL="49711" marR="49711" marT="0" marB="0"/>
                </a:tc>
                <a:tc>
                  <a:txBody>
                    <a:bodyPr/>
                    <a:lstStyle/>
                    <a:p>
                      <a:pPr algn="ctr">
                        <a:lnSpc>
                          <a:spcPct val="150000"/>
                        </a:lnSpc>
                        <a:spcAft>
                          <a:spcPts val="600"/>
                        </a:spcAft>
                      </a:pPr>
                      <a:r>
                        <a:rPr lang="gsw-CH" sz="900" kern="100">
                          <a:effectLst/>
                          <a:latin typeface="+mn-ea"/>
                          <a:ea typeface="+mn-ea"/>
                        </a:rPr>
                        <a:t>0.13</a:t>
                      </a:r>
                      <a:endParaRPr lang="ko-Kore-KR" sz="800" kern="100" dirty="0">
                        <a:effectLst/>
                        <a:latin typeface="+mn-ea"/>
                        <a:ea typeface="+mn-ea"/>
                        <a:cs typeface="Times New Roman" panose="02020603050405020304" pitchFamily="18" charset="0"/>
                      </a:endParaRPr>
                    </a:p>
                  </a:txBody>
                  <a:tcPr marL="49711" marR="49711" marT="0" marB="0"/>
                </a:tc>
                <a:extLst>
                  <a:ext uri="{0D108BD9-81ED-4DB2-BD59-A6C34878D82A}">
                    <a16:rowId xmlns:a16="http://schemas.microsoft.com/office/drawing/2014/main" val="3513663094"/>
                  </a:ext>
                </a:extLst>
              </a:tr>
            </a:tbl>
          </a:graphicData>
        </a:graphic>
      </p:graphicFrame>
      <p:sp>
        <p:nvSpPr>
          <p:cNvPr id="5" name="Rectangle 1">
            <a:extLst>
              <a:ext uri="{FF2B5EF4-FFF2-40B4-BE49-F238E27FC236}">
                <a16:creationId xmlns:a16="http://schemas.microsoft.com/office/drawing/2014/main" id="{BF9FDBDB-17CC-9840-D50A-F87C8D2B8B04}"/>
              </a:ext>
            </a:extLst>
          </p:cNvPr>
          <p:cNvSpPr>
            <a:spLocks noChangeArrowheads="1"/>
          </p:cNvSpPr>
          <p:nvPr/>
        </p:nvSpPr>
        <p:spPr bwMode="auto">
          <a:xfrm>
            <a:off x="497712" y="5049819"/>
            <a:ext cx="7381980" cy="761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3810000" algn="l"/>
              </a:tabLst>
              <a:defRPr>
                <a:solidFill>
                  <a:schemeClr val="tx1"/>
                </a:solidFill>
                <a:latin typeface="Arial" panose="020B0604020202020204" pitchFamily="34" charset="0"/>
              </a:defRPr>
            </a:lvl1pPr>
            <a:lvl2pPr eaLnBrk="0" fontAlgn="base" hangingPunct="0">
              <a:spcBef>
                <a:spcPct val="0"/>
              </a:spcBef>
              <a:spcAft>
                <a:spcPct val="0"/>
              </a:spcAft>
              <a:tabLst>
                <a:tab pos="3810000" algn="l"/>
              </a:tabLst>
              <a:defRPr>
                <a:solidFill>
                  <a:schemeClr val="tx1"/>
                </a:solidFill>
                <a:latin typeface="Arial" panose="020B0604020202020204" pitchFamily="34" charset="0"/>
              </a:defRPr>
            </a:lvl2pPr>
            <a:lvl3pPr eaLnBrk="0" fontAlgn="base" hangingPunct="0">
              <a:spcBef>
                <a:spcPct val="0"/>
              </a:spcBef>
              <a:spcAft>
                <a:spcPct val="0"/>
              </a:spcAft>
              <a:tabLst>
                <a:tab pos="3810000" algn="l"/>
              </a:tabLst>
              <a:defRPr>
                <a:solidFill>
                  <a:schemeClr val="tx1"/>
                </a:solidFill>
                <a:latin typeface="Arial" panose="020B0604020202020204" pitchFamily="34" charset="0"/>
              </a:defRPr>
            </a:lvl3pPr>
            <a:lvl4pPr eaLnBrk="0" fontAlgn="base" hangingPunct="0">
              <a:spcBef>
                <a:spcPct val="0"/>
              </a:spcBef>
              <a:spcAft>
                <a:spcPct val="0"/>
              </a:spcAft>
              <a:tabLst>
                <a:tab pos="3810000" algn="l"/>
              </a:tabLst>
              <a:defRPr>
                <a:solidFill>
                  <a:schemeClr val="tx1"/>
                </a:solidFill>
                <a:latin typeface="Arial" panose="020B0604020202020204" pitchFamily="34" charset="0"/>
              </a:defRPr>
            </a:lvl4pPr>
            <a:lvl5pPr eaLnBrk="0" fontAlgn="base" hangingPunct="0">
              <a:spcBef>
                <a:spcPct val="0"/>
              </a:spcBef>
              <a:spcAft>
                <a:spcPct val="0"/>
              </a:spcAft>
              <a:tabLst>
                <a:tab pos="3810000" algn="l"/>
              </a:tabLst>
              <a:defRPr>
                <a:solidFill>
                  <a:schemeClr val="tx1"/>
                </a:solidFill>
                <a:latin typeface="Arial" panose="020B0604020202020204" pitchFamily="34" charset="0"/>
              </a:defRPr>
            </a:lvl5pPr>
            <a:lvl6pPr eaLnBrk="0" fontAlgn="base" hangingPunct="0">
              <a:spcBef>
                <a:spcPct val="0"/>
              </a:spcBef>
              <a:spcAft>
                <a:spcPct val="0"/>
              </a:spcAft>
              <a:tabLst>
                <a:tab pos="3810000" algn="l"/>
              </a:tabLst>
              <a:defRPr>
                <a:solidFill>
                  <a:schemeClr val="tx1"/>
                </a:solidFill>
                <a:latin typeface="Arial" panose="020B0604020202020204" pitchFamily="34" charset="0"/>
              </a:defRPr>
            </a:lvl6pPr>
            <a:lvl7pPr eaLnBrk="0" fontAlgn="base" hangingPunct="0">
              <a:spcBef>
                <a:spcPct val="0"/>
              </a:spcBef>
              <a:spcAft>
                <a:spcPct val="0"/>
              </a:spcAft>
              <a:tabLst>
                <a:tab pos="3810000" algn="l"/>
              </a:tabLst>
              <a:defRPr>
                <a:solidFill>
                  <a:schemeClr val="tx1"/>
                </a:solidFill>
                <a:latin typeface="Arial" panose="020B0604020202020204" pitchFamily="34" charset="0"/>
              </a:defRPr>
            </a:lvl7pPr>
            <a:lvl8pPr eaLnBrk="0" fontAlgn="base" hangingPunct="0">
              <a:spcBef>
                <a:spcPct val="0"/>
              </a:spcBef>
              <a:spcAft>
                <a:spcPct val="0"/>
              </a:spcAft>
              <a:tabLst>
                <a:tab pos="3810000" algn="l"/>
              </a:tabLst>
              <a:defRPr>
                <a:solidFill>
                  <a:schemeClr val="tx1"/>
                </a:solidFill>
                <a:latin typeface="Arial" panose="020B0604020202020204" pitchFamily="34" charset="0"/>
              </a:defRPr>
            </a:lvl8pPr>
            <a:lvl9pPr eaLnBrk="0" fontAlgn="base" hangingPunct="0">
              <a:spcBef>
                <a:spcPct val="0"/>
              </a:spcBef>
              <a:spcAft>
                <a:spcPct val="0"/>
              </a:spcAft>
              <a:tabLst>
                <a:tab pos="3810000" algn="l"/>
              </a:tabLst>
              <a:defRPr>
                <a:solidFill>
                  <a:schemeClr val="tx1"/>
                </a:solidFill>
                <a:latin typeface="Arial" panose="020B0604020202020204" pitchFamily="34" charset="0"/>
              </a:defRPr>
            </a:lvl9pPr>
          </a:lstStyle>
          <a:p>
            <a:pPr defTabSz="685800">
              <a:tabLst>
                <a:tab pos="2857500" algn="l"/>
              </a:tabLst>
            </a:pPr>
            <a:r>
              <a:rPr lang="ko-Kore-KR" altLang="ko-KR" sz="900" b="1" dirty="0">
                <a:latin typeface="+mn-ea"/>
                <a:cs typeface="Times New Roman" panose="02020603050405020304" pitchFamily="18" charset="0"/>
              </a:rPr>
              <a:t>Table 3. Correlation of tic severity with clinical variables </a:t>
            </a:r>
            <a:endParaRPr lang="ko-Kore-KR" altLang="ko-Kore-KR" sz="750" b="1" dirty="0">
              <a:latin typeface="+mn-ea"/>
            </a:endParaRPr>
          </a:p>
          <a:p>
            <a:pPr defTabSz="685800">
              <a:tabLst>
                <a:tab pos="2857500" algn="l"/>
              </a:tabLst>
            </a:pPr>
            <a:r>
              <a:rPr lang="ko-Kore-KR" altLang="ko-KR" sz="900" b="1" dirty="0">
                <a:latin typeface="+mn-ea"/>
                <a:cs typeface="Times New Roman" panose="02020603050405020304" pitchFamily="18" charset="0"/>
              </a:rPr>
              <a:t>FSIQ, full-scale intelligence quotient; VABS-2, Vineland Adaptive Behavior Scales; SRS-2, Social Responsiveness Scale; CI, Social Communication Index; RRB, Restricted Interests and Repetitive Behavior; CBCL, Child Behavior Checklist; YBOCS, Yale-Brown Obsessive Compulsive Scale</a:t>
            </a:r>
            <a:endParaRPr lang="ko-Kore-KR" altLang="ko-Kore-KR" sz="750" b="1" dirty="0">
              <a:latin typeface="+mn-ea"/>
            </a:endParaRPr>
          </a:p>
          <a:p>
            <a:pPr defTabSz="685800">
              <a:tabLst>
                <a:tab pos="2857500" algn="l"/>
              </a:tabLst>
            </a:pPr>
            <a:r>
              <a:rPr lang="ko-Kore-KR" altLang="ko-KR" sz="900" b="1" dirty="0">
                <a:latin typeface="+mn-ea"/>
                <a:cs typeface="Times New Roman" panose="02020603050405020304" pitchFamily="18" charset="0"/>
              </a:rPr>
              <a:t>* </a:t>
            </a:r>
            <a:r>
              <a:rPr lang="ko-Kore-KR" altLang="ko-KR" sz="900" b="1" i="1" dirty="0">
                <a:latin typeface="+mn-ea"/>
                <a:cs typeface="Times New Roman" panose="02020603050405020304" pitchFamily="18" charset="0"/>
              </a:rPr>
              <a:t>p</a:t>
            </a:r>
            <a:r>
              <a:rPr lang="ko-Kore-KR" altLang="ko-KR" sz="900" b="1" dirty="0">
                <a:latin typeface="+mn-ea"/>
                <a:cs typeface="Times New Roman" panose="02020603050405020304" pitchFamily="18" charset="0"/>
              </a:rPr>
              <a:t> &lt; 0.05, ** </a:t>
            </a:r>
            <a:r>
              <a:rPr lang="ko-Kore-KR" altLang="ko-KR" sz="900" b="1" i="1" dirty="0">
                <a:latin typeface="+mn-ea"/>
                <a:cs typeface="Times New Roman" panose="02020603050405020304" pitchFamily="18" charset="0"/>
              </a:rPr>
              <a:t>p</a:t>
            </a:r>
            <a:r>
              <a:rPr lang="ko-Kore-KR" altLang="ko-KR" sz="900" b="1" dirty="0">
                <a:latin typeface="+mn-ea"/>
                <a:cs typeface="Times New Roman" panose="02020603050405020304" pitchFamily="18" charset="0"/>
              </a:rPr>
              <a:t> &lt; 0.001 </a:t>
            </a:r>
            <a:endParaRPr lang="ko-Kore-KR" altLang="ko-KR" sz="1350" b="1" dirty="0">
              <a:latin typeface="+mn-ea"/>
            </a:endParaRPr>
          </a:p>
        </p:txBody>
      </p:sp>
      <p:pic>
        <p:nvPicPr>
          <p:cNvPr id="7" name="Picture 2" descr="E:\새 폴더\PPT(bg_icon_logo)\PPT(bg_icon_logo)\로고.png">
            <a:extLst>
              <a:ext uri="{FF2B5EF4-FFF2-40B4-BE49-F238E27FC236}">
                <a16:creationId xmlns:a16="http://schemas.microsoft.com/office/drawing/2014/main" id="{3AD52081-7AC2-055D-7E44-39EE46F1CC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452" y="188641"/>
            <a:ext cx="1902676" cy="324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548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737845F-C581-FB21-0B1D-A4D3661928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표 3">
            <a:extLst>
              <a:ext uri="{FF2B5EF4-FFF2-40B4-BE49-F238E27FC236}">
                <a16:creationId xmlns:a16="http://schemas.microsoft.com/office/drawing/2014/main" id="{489109D9-5E81-0C69-0EBD-E62296B3DC1B}"/>
              </a:ext>
            </a:extLst>
          </p:cNvPr>
          <p:cNvGraphicFramePr>
            <a:graphicFrameLocks noGrp="1"/>
          </p:cNvGraphicFramePr>
          <p:nvPr>
            <p:extLst>
              <p:ext uri="{D42A27DB-BD31-4B8C-83A1-F6EECF244321}">
                <p14:modId xmlns:p14="http://schemas.microsoft.com/office/powerpoint/2010/main" val="1299634531"/>
              </p:ext>
            </p:extLst>
          </p:nvPr>
        </p:nvGraphicFramePr>
        <p:xfrm>
          <a:off x="434051" y="2197275"/>
          <a:ext cx="7886704" cy="1564950"/>
        </p:xfrm>
        <a:graphic>
          <a:graphicData uri="http://schemas.openxmlformats.org/drawingml/2006/table">
            <a:tbl>
              <a:tblPr firstRow="1" firstCol="1" bandRow="1">
                <a:tableStyleId>{0505E3EF-67EA-436B-97B2-0124C06EBD24}</a:tableStyleId>
              </a:tblPr>
              <a:tblGrid>
                <a:gridCol w="1360025">
                  <a:extLst>
                    <a:ext uri="{9D8B030D-6E8A-4147-A177-3AD203B41FA5}">
                      <a16:colId xmlns:a16="http://schemas.microsoft.com/office/drawing/2014/main" val="1631109602"/>
                    </a:ext>
                  </a:extLst>
                </a:gridCol>
                <a:gridCol w="893319">
                  <a:extLst>
                    <a:ext uri="{9D8B030D-6E8A-4147-A177-3AD203B41FA5}">
                      <a16:colId xmlns:a16="http://schemas.microsoft.com/office/drawing/2014/main" val="2519192741"/>
                    </a:ext>
                  </a:extLst>
                </a:gridCol>
                <a:gridCol w="1126672">
                  <a:extLst>
                    <a:ext uri="{9D8B030D-6E8A-4147-A177-3AD203B41FA5}">
                      <a16:colId xmlns:a16="http://schemas.microsoft.com/office/drawing/2014/main" val="1886097632"/>
                    </a:ext>
                  </a:extLst>
                </a:gridCol>
                <a:gridCol w="1126672">
                  <a:extLst>
                    <a:ext uri="{9D8B030D-6E8A-4147-A177-3AD203B41FA5}">
                      <a16:colId xmlns:a16="http://schemas.microsoft.com/office/drawing/2014/main" val="3059559955"/>
                    </a:ext>
                  </a:extLst>
                </a:gridCol>
                <a:gridCol w="1517934">
                  <a:extLst>
                    <a:ext uri="{9D8B030D-6E8A-4147-A177-3AD203B41FA5}">
                      <a16:colId xmlns:a16="http://schemas.microsoft.com/office/drawing/2014/main" val="1383619574"/>
                    </a:ext>
                  </a:extLst>
                </a:gridCol>
                <a:gridCol w="735410">
                  <a:extLst>
                    <a:ext uri="{9D8B030D-6E8A-4147-A177-3AD203B41FA5}">
                      <a16:colId xmlns:a16="http://schemas.microsoft.com/office/drawing/2014/main" val="4178221485"/>
                    </a:ext>
                  </a:extLst>
                </a:gridCol>
                <a:gridCol w="1126672">
                  <a:extLst>
                    <a:ext uri="{9D8B030D-6E8A-4147-A177-3AD203B41FA5}">
                      <a16:colId xmlns:a16="http://schemas.microsoft.com/office/drawing/2014/main" val="364017126"/>
                    </a:ext>
                  </a:extLst>
                </a:gridCol>
              </a:tblGrid>
              <a:tr h="529431">
                <a:tc>
                  <a:txBody>
                    <a:bodyPr/>
                    <a:lstStyle/>
                    <a:p>
                      <a:pPr algn="just">
                        <a:lnSpc>
                          <a:spcPct val="150000"/>
                        </a:lnSpc>
                        <a:spcAft>
                          <a:spcPts val="600"/>
                        </a:spcAft>
                      </a:pPr>
                      <a:r>
                        <a:rPr lang="gsw-CH" sz="900" kern="100">
                          <a:effectLst/>
                          <a:latin typeface="+mn-ea"/>
                          <a:ea typeface="+mn-ea"/>
                        </a:rPr>
                        <a:t> </a:t>
                      </a:r>
                      <a:endParaRPr lang="ko-Kore-KR" sz="800" kern="100">
                        <a:effectLst/>
                        <a:latin typeface="+mn-ea"/>
                        <a:ea typeface="+mn-ea"/>
                        <a:cs typeface="Times New Roman" panose="02020603050405020304" pitchFamily="18" charset="0"/>
                      </a:endParaRPr>
                    </a:p>
                  </a:txBody>
                  <a:tcPr marL="51435" marR="51435" marT="0" marB="0"/>
                </a:tc>
                <a:tc>
                  <a:txBody>
                    <a:bodyPr/>
                    <a:lstStyle/>
                    <a:p>
                      <a:pPr indent="69850" algn="ctr">
                        <a:lnSpc>
                          <a:spcPct val="150000"/>
                        </a:lnSpc>
                        <a:spcAft>
                          <a:spcPts val="600"/>
                        </a:spcAft>
                      </a:pPr>
                      <a:r>
                        <a:rPr lang="gsw-CH" sz="900" kern="100">
                          <a:effectLst/>
                          <a:latin typeface="+mn-ea"/>
                          <a:ea typeface="+mn-ea"/>
                        </a:rPr>
                        <a:t>Below IQ 70</a:t>
                      </a:r>
                      <a:endParaRPr lang="ko-Kore-KR" sz="800" kern="100" dirty="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pPr>
                      <a:r>
                        <a:rPr lang="gsw-CH" sz="900" kern="100">
                          <a:effectLst/>
                          <a:latin typeface="+mn-ea"/>
                          <a:ea typeface="+mn-ea"/>
                        </a:rPr>
                        <a:t>Above IQ 70</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pPr>
                      <a:r>
                        <a:rPr lang="gsw-CH" sz="900" kern="100">
                          <a:effectLst/>
                          <a:latin typeface="+mn-ea"/>
                          <a:ea typeface="+mn-ea"/>
                        </a:rPr>
                        <a:t>Total</a:t>
                      </a:r>
                      <a:endParaRPr lang="ko-Kore-KR" sz="800" kern="100" dirty="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pPr>
                      <a:r>
                        <a:rPr lang="gsw-CH" sz="900" kern="100">
                          <a:effectLst/>
                          <a:latin typeface="+mn-ea"/>
                          <a:ea typeface="+mn-ea"/>
                        </a:rPr>
                        <a:t>Odds ratio (95% CI)</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pPr>
                      <a:r>
                        <a:rPr lang="gsw-CH" sz="900" kern="100">
                          <a:effectLst/>
                          <a:latin typeface="+mn-ea"/>
                          <a:ea typeface="+mn-ea"/>
                        </a:rPr>
                        <a:t>p-value</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pPr>
                      <a:r>
                        <a:rPr lang="gsw-CH" sz="900" kern="100">
                          <a:effectLst/>
                          <a:latin typeface="+mn-ea"/>
                          <a:ea typeface="+mn-ea"/>
                        </a:rPr>
                        <a:t>Effect size</a:t>
                      </a:r>
                      <a:endParaRPr lang="ko-Kore-KR" sz="800" kern="100">
                        <a:effectLst/>
                        <a:latin typeface="+mn-ea"/>
                        <a:ea typeface="+mn-ea"/>
                        <a:cs typeface="Times New Roman" panose="02020603050405020304" pitchFamily="18" charset="0"/>
                      </a:endParaRPr>
                    </a:p>
                  </a:txBody>
                  <a:tcPr marL="51435" marR="51435" marT="0" marB="0"/>
                </a:tc>
                <a:extLst>
                  <a:ext uri="{0D108BD9-81ED-4DB2-BD59-A6C34878D82A}">
                    <a16:rowId xmlns:a16="http://schemas.microsoft.com/office/drawing/2014/main" val="2821313240"/>
                  </a:ext>
                </a:extLst>
              </a:tr>
              <a:tr h="529431">
                <a:tc>
                  <a:txBody>
                    <a:bodyPr/>
                    <a:lstStyle/>
                    <a:p>
                      <a:pPr algn="just">
                        <a:lnSpc>
                          <a:spcPct val="150000"/>
                        </a:lnSpc>
                        <a:spcAft>
                          <a:spcPts val="600"/>
                        </a:spcAft>
                      </a:pPr>
                      <a:r>
                        <a:rPr lang="gsw-CH" sz="900" kern="100">
                          <a:effectLst/>
                          <a:latin typeface="+mn-ea"/>
                          <a:ea typeface="+mn-ea"/>
                        </a:rPr>
                        <a:t>ASD only</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pPr>
                      <a:r>
                        <a:rPr lang="gsw-CH" sz="900" kern="100">
                          <a:effectLst/>
                          <a:latin typeface="+mn-ea"/>
                          <a:ea typeface="+mn-ea"/>
                        </a:rPr>
                        <a:t>62 (91.2%)</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pPr>
                      <a:r>
                        <a:rPr lang="gsw-CH" sz="900" kern="100">
                          <a:effectLst/>
                          <a:latin typeface="+mn-ea"/>
                          <a:ea typeface="+mn-ea"/>
                        </a:rPr>
                        <a:t>92 (72.4%)</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pPr>
                      <a:r>
                        <a:rPr lang="gsw-CH" sz="900" kern="100">
                          <a:effectLst/>
                          <a:latin typeface="+mn-ea"/>
                          <a:ea typeface="+mn-ea"/>
                        </a:rPr>
                        <a:t>154 (79.0%)</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pPr>
                      <a:r>
                        <a:rPr lang="gsw-CH" sz="900" kern="100">
                          <a:effectLst/>
                          <a:latin typeface="+mn-ea"/>
                          <a:ea typeface="+mn-ea"/>
                        </a:rPr>
                        <a:t>3.931 (1.560–9.904)</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pPr>
                      <a:r>
                        <a:rPr lang="gsw-CH" sz="900" kern="100">
                          <a:effectLst/>
                          <a:latin typeface="+mn-ea"/>
                          <a:ea typeface="+mn-ea"/>
                        </a:rPr>
                        <a:t>0.001*</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pPr>
                      <a:r>
                        <a:rPr lang="gsw-CH" sz="900" kern="100">
                          <a:effectLst/>
                          <a:latin typeface="+mn-ea"/>
                          <a:ea typeface="+mn-ea"/>
                        </a:rPr>
                        <a:t>0.26</a:t>
                      </a:r>
                      <a:endParaRPr lang="ko-Kore-KR" sz="800" kern="100">
                        <a:effectLst/>
                        <a:latin typeface="+mn-ea"/>
                        <a:ea typeface="+mn-ea"/>
                        <a:cs typeface="Times New Roman" panose="02020603050405020304" pitchFamily="18" charset="0"/>
                      </a:endParaRPr>
                    </a:p>
                  </a:txBody>
                  <a:tcPr marL="51435" marR="51435" marT="0" marB="0"/>
                </a:tc>
                <a:extLst>
                  <a:ext uri="{0D108BD9-81ED-4DB2-BD59-A6C34878D82A}">
                    <a16:rowId xmlns:a16="http://schemas.microsoft.com/office/drawing/2014/main" val="680341356"/>
                  </a:ext>
                </a:extLst>
              </a:tr>
              <a:tr h="253044">
                <a:tc>
                  <a:txBody>
                    <a:bodyPr/>
                    <a:lstStyle/>
                    <a:p>
                      <a:pPr algn="just">
                        <a:lnSpc>
                          <a:spcPct val="150000"/>
                        </a:lnSpc>
                        <a:spcAft>
                          <a:spcPts val="600"/>
                        </a:spcAft>
                      </a:pPr>
                      <a:r>
                        <a:rPr lang="gsw-CH" sz="900" kern="100">
                          <a:effectLst/>
                          <a:latin typeface="+mn-ea"/>
                          <a:ea typeface="+mn-ea"/>
                        </a:rPr>
                        <a:t>ASD+tic</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pPr>
                      <a:r>
                        <a:rPr lang="gsw-CH" sz="900" kern="100">
                          <a:effectLst/>
                          <a:latin typeface="+mn-ea"/>
                          <a:ea typeface="+mn-ea"/>
                        </a:rPr>
                        <a:t>6 (8.8%)</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pPr>
                      <a:r>
                        <a:rPr lang="gsw-CH" sz="900" kern="100">
                          <a:effectLst/>
                          <a:latin typeface="+mn-ea"/>
                          <a:ea typeface="+mn-ea"/>
                        </a:rPr>
                        <a:t>35 (27.6%)</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pPr>
                      <a:r>
                        <a:rPr lang="gsw-CH" sz="900" kern="100">
                          <a:effectLst/>
                          <a:latin typeface="+mn-ea"/>
                          <a:ea typeface="+mn-ea"/>
                        </a:rPr>
                        <a:t>41 (21.0%)</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pPr>
                      <a:r>
                        <a:rPr lang="gsw-CH" sz="900" kern="100">
                          <a:effectLst/>
                          <a:latin typeface="+mn-ea"/>
                          <a:ea typeface="+mn-ea"/>
                        </a:rPr>
                        <a:t> </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pPr>
                      <a:r>
                        <a:rPr lang="gsw-CH" sz="900" kern="100">
                          <a:effectLst/>
                          <a:latin typeface="+mn-ea"/>
                          <a:ea typeface="+mn-ea"/>
                        </a:rPr>
                        <a:t> </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pPr>
                      <a:r>
                        <a:rPr lang="gsw-CH" sz="900" kern="100">
                          <a:effectLst/>
                          <a:latin typeface="+mn-ea"/>
                          <a:ea typeface="+mn-ea"/>
                        </a:rPr>
                        <a:t> </a:t>
                      </a:r>
                      <a:endParaRPr lang="ko-Kore-KR" sz="800" kern="100">
                        <a:effectLst/>
                        <a:latin typeface="+mn-ea"/>
                        <a:ea typeface="+mn-ea"/>
                        <a:cs typeface="Times New Roman" panose="02020603050405020304" pitchFamily="18" charset="0"/>
                      </a:endParaRPr>
                    </a:p>
                  </a:txBody>
                  <a:tcPr marL="51435" marR="51435" marT="0" marB="0"/>
                </a:tc>
                <a:extLst>
                  <a:ext uri="{0D108BD9-81ED-4DB2-BD59-A6C34878D82A}">
                    <a16:rowId xmlns:a16="http://schemas.microsoft.com/office/drawing/2014/main" val="1024812332"/>
                  </a:ext>
                </a:extLst>
              </a:tr>
              <a:tr h="253044">
                <a:tc>
                  <a:txBody>
                    <a:bodyPr/>
                    <a:lstStyle/>
                    <a:p>
                      <a:pPr algn="just">
                        <a:lnSpc>
                          <a:spcPct val="150000"/>
                        </a:lnSpc>
                        <a:spcAft>
                          <a:spcPts val="600"/>
                        </a:spcAft>
                      </a:pPr>
                      <a:r>
                        <a:rPr lang="gsw-CH" sz="900" kern="100">
                          <a:effectLst/>
                          <a:latin typeface="+mn-ea"/>
                          <a:ea typeface="+mn-ea"/>
                        </a:rPr>
                        <a:t>Total </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pPr>
                      <a:r>
                        <a:rPr lang="gsw-CH" sz="900" kern="100">
                          <a:effectLst/>
                          <a:latin typeface="+mn-ea"/>
                          <a:ea typeface="+mn-ea"/>
                        </a:rPr>
                        <a:t>68 (100%)</a:t>
                      </a:r>
                      <a:endParaRPr lang="ko-Kore-KR" sz="800" kern="100" dirty="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pPr>
                      <a:r>
                        <a:rPr lang="gsw-CH" sz="900" kern="100">
                          <a:effectLst/>
                          <a:latin typeface="+mn-ea"/>
                          <a:ea typeface="+mn-ea"/>
                        </a:rPr>
                        <a:t>127 (100%)</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pPr>
                      <a:r>
                        <a:rPr lang="gsw-CH" sz="900" kern="100">
                          <a:effectLst/>
                          <a:latin typeface="+mn-ea"/>
                          <a:ea typeface="+mn-ea"/>
                        </a:rPr>
                        <a:t>195 (100%)</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pPr>
                      <a:r>
                        <a:rPr lang="gsw-CH" sz="900" kern="100">
                          <a:effectLst/>
                          <a:latin typeface="+mn-ea"/>
                          <a:ea typeface="+mn-ea"/>
                        </a:rPr>
                        <a:t> </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pPr>
                      <a:r>
                        <a:rPr lang="gsw-CH" sz="900" kern="100">
                          <a:effectLst/>
                          <a:latin typeface="+mn-ea"/>
                          <a:ea typeface="+mn-ea"/>
                        </a:rPr>
                        <a:t> </a:t>
                      </a:r>
                      <a:endParaRPr lang="ko-Kore-KR" sz="800" kern="100">
                        <a:effectLst/>
                        <a:latin typeface="+mn-ea"/>
                        <a:ea typeface="+mn-ea"/>
                        <a:cs typeface="Times New Roman" panose="02020603050405020304" pitchFamily="18" charset="0"/>
                      </a:endParaRPr>
                    </a:p>
                  </a:txBody>
                  <a:tcPr marL="51435" marR="51435" marT="0" marB="0"/>
                </a:tc>
                <a:tc>
                  <a:txBody>
                    <a:bodyPr/>
                    <a:lstStyle/>
                    <a:p>
                      <a:pPr algn="ctr">
                        <a:lnSpc>
                          <a:spcPct val="150000"/>
                        </a:lnSpc>
                        <a:spcAft>
                          <a:spcPts val="600"/>
                        </a:spcAft>
                      </a:pPr>
                      <a:r>
                        <a:rPr lang="gsw-CH" sz="900" kern="100">
                          <a:effectLst/>
                          <a:latin typeface="+mn-ea"/>
                          <a:ea typeface="+mn-ea"/>
                        </a:rPr>
                        <a:t> </a:t>
                      </a:r>
                      <a:endParaRPr lang="ko-Kore-KR" sz="800" kern="100" dirty="0">
                        <a:effectLst/>
                        <a:latin typeface="+mn-ea"/>
                        <a:ea typeface="+mn-ea"/>
                        <a:cs typeface="Times New Roman" panose="02020603050405020304" pitchFamily="18" charset="0"/>
                      </a:endParaRPr>
                    </a:p>
                  </a:txBody>
                  <a:tcPr marL="51435" marR="51435" marT="0" marB="0"/>
                </a:tc>
                <a:extLst>
                  <a:ext uri="{0D108BD9-81ED-4DB2-BD59-A6C34878D82A}">
                    <a16:rowId xmlns:a16="http://schemas.microsoft.com/office/drawing/2014/main" val="1140913572"/>
                  </a:ext>
                </a:extLst>
              </a:tr>
            </a:tbl>
          </a:graphicData>
        </a:graphic>
      </p:graphicFrame>
      <p:sp>
        <p:nvSpPr>
          <p:cNvPr id="5" name="Rectangle 1">
            <a:extLst>
              <a:ext uri="{FF2B5EF4-FFF2-40B4-BE49-F238E27FC236}">
                <a16:creationId xmlns:a16="http://schemas.microsoft.com/office/drawing/2014/main" id="{047DF070-DCB7-689C-21B4-3060F388B8A8}"/>
              </a:ext>
            </a:extLst>
          </p:cNvPr>
          <p:cNvSpPr>
            <a:spLocks noChangeArrowheads="1"/>
          </p:cNvSpPr>
          <p:nvPr/>
        </p:nvSpPr>
        <p:spPr bwMode="auto">
          <a:xfrm>
            <a:off x="434050" y="4328165"/>
            <a:ext cx="5723681"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indent="69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52388" defTabSz="685800"/>
            <a:r>
              <a:rPr lang="ko-Kore-KR" altLang="ko-KR" sz="900" b="1" dirty="0">
                <a:latin typeface="+mn-ea"/>
                <a:cs typeface="Times New Roman" panose="02020603050405020304" pitchFamily="18" charset="0"/>
              </a:rPr>
              <a:t>Table 4. Relationship between HFA and comorbid tic disorders </a:t>
            </a:r>
            <a:endParaRPr lang="ko-Kore-KR" altLang="ko-Kore-KR" sz="750" b="1" dirty="0">
              <a:latin typeface="+mn-ea"/>
            </a:endParaRPr>
          </a:p>
          <a:p>
            <a:pPr indent="52388" defTabSz="685800"/>
            <a:r>
              <a:rPr lang="ko-Kore-KR" altLang="ko-KR" sz="900" b="1" dirty="0">
                <a:latin typeface="+mn-ea"/>
                <a:cs typeface="Times New Roman" panose="02020603050405020304" pitchFamily="18" charset="0"/>
              </a:rPr>
              <a:t>ASD, autism spectrum disorder; IQ, Intelligence Quotient</a:t>
            </a:r>
            <a:endParaRPr lang="ko-Kore-KR" altLang="ko-Kore-KR" sz="750" b="1" dirty="0">
              <a:latin typeface="+mn-ea"/>
            </a:endParaRPr>
          </a:p>
          <a:p>
            <a:pPr indent="52388" defTabSz="685800"/>
            <a:r>
              <a:rPr lang="ko-Kore-KR" altLang="ko-KR" sz="900" b="1" dirty="0">
                <a:latin typeface="+mn-ea"/>
                <a:cs typeface="Times New Roman" panose="02020603050405020304" pitchFamily="18" charset="0"/>
              </a:rPr>
              <a:t>* </a:t>
            </a:r>
            <a:r>
              <a:rPr lang="ko-Kore-KR" altLang="ko-KR" sz="900" b="1" i="1" dirty="0">
                <a:latin typeface="+mn-ea"/>
                <a:cs typeface="Times New Roman" panose="02020603050405020304" pitchFamily="18" charset="0"/>
              </a:rPr>
              <a:t>p</a:t>
            </a:r>
            <a:r>
              <a:rPr lang="ko-Kore-KR" altLang="ko-KR" sz="900" b="1" dirty="0">
                <a:latin typeface="+mn-ea"/>
                <a:cs typeface="Times New Roman" panose="02020603050405020304" pitchFamily="18" charset="0"/>
              </a:rPr>
              <a:t> &lt; 0.05, ** </a:t>
            </a:r>
            <a:r>
              <a:rPr lang="ko-Kore-KR" altLang="ko-KR" sz="900" b="1" i="1" dirty="0">
                <a:latin typeface="+mn-ea"/>
                <a:cs typeface="Times New Roman" panose="02020603050405020304" pitchFamily="18" charset="0"/>
              </a:rPr>
              <a:t>p</a:t>
            </a:r>
            <a:r>
              <a:rPr lang="ko-Kore-KR" altLang="ko-KR" sz="900" b="1" dirty="0">
                <a:latin typeface="+mn-ea"/>
                <a:cs typeface="Times New Roman" panose="02020603050405020304" pitchFamily="18" charset="0"/>
              </a:rPr>
              <a:t> &lt; 0.001</a:t>
            </a:r>
            <a:endParaRPr lang="ko-Kore-KR" altLang="ko-KR" sz="1350" b="1" dirty="0">
              <a:latin typeface="+mn-ea"/>
            </a:endParaRPr>
          </a:p>
        </p:txBody>
      </p:sp>
      <p:pic>
        <p:nvPicPr>
          <p:cNvPr id="7" name="Picture 2" descr="E:\새 폴더\PPT(bg_icon_logo)\PPT(bg_icon_logo)\로고.png">
            <a:extLst>
              <a:ext uri="{FF2B5EF4-FFF2-40B4-BE49-F238E27FC236}">
                <a16:creationId xmlns:a16="http://schemas.microsoft.com/office/drawing/2014/main" id="{2424FE06-65E7-F587-87D7-B379691D52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452" y="188641"/>
            <a:ext cx="1902676" cy="324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132873"/>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1459</TotalTime>
  <Words>1243</Words>
  <Application>Microsoft Macintosh PowerPoint</Application>
  <PresentationFormat>화면 슬라이드 쇼(4:3)</PresentationFormat>
  <Paragraphs>292</Paragraphs>
  <Slides>11</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11</vt:i4>
      </vt:variant>
    </vt:vector>
  </HeadingPairs>
  <TitlesOfParts>
    <vt:vector size="17" baseType="lpstr">
      <vt:lpstr>맑은 고딕</vt:lpstr>
      <vt:lpstr>Arial</vt:lpstr>
      <vt:lpstr>Calibri</vt:lpstr>
      <vt:lpstr>Calibri Light</vt:lpstr>
      <vt:lpstr>Times New Roman</vt:lpstr>
      <vt:lpstr>Office 테마</vt:lpstr>
      <vt:lpstr>     [2022 BESETO Symposium] Short Oral Presentation Clinical Characteristics of Comorbid Tic disorders in Autism Spectrum Disorder -Exploratory Analysis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Characteristics of Comorbid Tic Disorders in Autism Spectrum Disorder -Exploratory Analysis</dc:title>
  <dc:subject/>
  <dc:creator>KIM YE RIM</dc:creator>
  <cp:keywords/>
  <dc:description/>
  <cp:lastModifiedBy>KIM YE RIM</cp:lastModifiedBy>
  <cp:revision>8</cp:revision>
  <dcterms:created xsi:type="dcterms:W3CDTF">2022-10-22T16:28:03Z</dcterms:created>
  <dcterms:modified xsi:type="dcterms:W3CDTF">2022-10-23T16:47:23Z</dcterms:modified>
  <cp:category/>
</cp:coreProperties>
</file>