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S1c2ndBstYEQjiam84Q1XuaN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BDA08B-2A28-4450-A053-42CE378FA1BD}">
  <a:tblStyle styleId="{73BDA08B-2A28-4450-A053-42CE378FA1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LH dominance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Failure of LH dominance in schizophrenia (Angrilli et al., 2009; Oertel et al., 2011)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STG’s role in schizophrenia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Abnormalities (mainly decrease in volume, some increase) in STG underlie symptoms like hallucinations, attention deficits and thought disorder (Allen et al., 2019; Cullen et al., 2013)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Gyrification and schizophrenia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Abnormal cortical gyrification (decrease and increase) in patients (Matsuda et al., 2018; Sasabayashi et al., 2020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Abnormal cortical gyrification (hypo-gyrification) was reported in the frontal cortex (Viet Pham et al., 2021; Zakharova et al., 2021)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of metabolite status to decipher mechanistic insights into disease pathophysiology because metabolite status reflects the pathophysiological status of a specific subject. </a:t>
            </a:r>
            <a:endParaRPr/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/>
              <a:t>provides insight by revealing altered metabolic pathways – exploring disease from a holistic perspective – provide opportunity to discover distinct biomarkers that can aid in early intervention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Metabolomics (1) provide deeper insights into the biological underpinnings of psychiatric disorders, (2) be used as powerful diagnostic, disease-monitoring, and treatment response biomarkers, and (3) bring precision psychiatry closer to reality by enabling improved drug discovery and development processes, thereby advancing</a:t>
            </a:r>
            <a:endParaRPr/>
          </a:p>
        </p:txBody>
      </p:sp>
      <p:sp>
        <p:nvSpPr>
          <p:cNvPr id="189" name="Google Shape;18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Located in the liver, kidney and brain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Carbonyl stress: elevated carbonyl stress and lowered betaine levels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FGF21: Betaine increased FGF21 in the liver – essential to the beneficial effects of betaine – FGF21 necessary for Betaine’s protective effects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Brain liver communication: liver communication with the brain relating to lipid metabolism can be targeted through the metabolic activity of betaine in the liver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Neurotransmitters: glutamine content is dramatically impacted by betaine supplementation but that impact is significantly influenced by osmolality – reduced GABA transport </a:t>
            </a:r>
            <a:endParaRPr/>
          </a:p>
        </p:txBody>
      </p:sp>
      <p:sp>
        <p:nvSpPr>
          <p:cNvPr id="202" name="Google Shape;20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chemeClr val="dk1">
                <a:alpha val="3764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 txBox="1"/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Calibri"/>
              <a:buNone/>
            </a:pPr>
            <a:r>
              <a:rPr b="1" lang="en-GB" sz="6700"/>
              <a:t>Betaine and Structural Changes in Schizophrenia</a:t>
            </a:r>
            <a:endParaRPr/>
          </a:p>
        </p:txBody>
      </p:sp>
      <p:sp>
        <p:nvSpPr>
          <p:cNvPr id="167" name="Google Shape;167;p1"/>
          <p:cNvSpPr txBox="1"/>
          <p:nvPr>
            <p:ph idx="1" type="subTitle"/>
          </p:nvPr>
        </p:nvSpPr>
        <p:spPr>
          <a:xfrm>
            <a:off x="1966912" y="5645150"/>
            <a:ext cx="8258176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BESETO 2022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13th November 2022</a:t>
            </a: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279" y="41306"/>
            <a:ext cx="2743200" cy="43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alibri"/>
              <a:buNone/>
            </a:pPr>
            <a:r>
              <a:rPr b="1" lang="en-GB" sz="4600"/>
              <a:t>GLM Multiple Comparisons (FDR 0.05)</a:t>
            </a:r>
            <a:endParaRPr b="1" sz="4600"/>
          </a:p>
        </p:txBody>
      </p:sp>
      <p:sp>
        <p:nvSpPr>
          <p:cNvPr id="274" name="Google Shape;274;p10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0"/>
          <p:cNvGrpSpPr/>
          <p:nvPr/>
        </p:nvGrpSpPr>
        <p:grpSpPr>
          <a:xfrm>
            <a:off x="4648018" y="640822"/>
            <a:ext cx="6900512" cy="5536140"/>
            <a:chOff x="0" y="0"/>
            <a:chExt cx="6900512" cy="5536140"/>
          </a:xfrm>
        </p:grpSpPr>
        <p:cxnSp>
          <p:nvCxnSpPr>
            <p:cNvPr id="276" name="Google Shape;276;p10"/>
            <p:cNvCxnSpPr/>
            <p:nvPr/>
          </p:nvCxnSpPr>
          <p:spPr>
            <a:xfrm>
              <a:off x="0" y="0"/>
              <a:ext cx="6900512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7" name="Google Shape;277;p10"/>
            <p:cNvSpPr/>
            <p:nvPr/>
          </p:nvSpPr>
          <p:spPr>
            <a:xfrm>
              <a:off x="0" y="0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0" y="0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en-GB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CV LH STG – p= 0.039</a:t>
              </a:r>
              <a:endParaRPr b="0" i="0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9" name="Google Shape;279;p10"/>
            <p:cNvCxnSpPr/>
            <p:nvPr/>
          </p:nvCxnSpPr>
          <p:spPr>
            <a:xfrm>
              <a:off x="0" y="1384035"/>
              <a:ext cx="6900512" cy="0"/>
            </a:xfrm>
            <a:prstGeom prst="straightConnector1">
              <a:avLst/>
            </a:prstGeom>
            <a:solidFill>
              <a:srgbClr val="D07A5B"/>
            </a:solidFill>
            <a:ln cap="flat" cmpd="sng" w="12700">
              <a:solidFill>
                <a:srgbClr val="D07A5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0" name="Google Shape;280;p10"/>
            <p:cNvSpPr/>
            <p:nvPr/>
          </p:nvSpPr>
          <p:spPr>
            <a:xfrm>
              <a:off x="0" y="1384035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0" y="1384035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en-GB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LGI LH Frontal Pole – p=0.031</a:t>
              </a:r>
              <a:endParaRPr b="0" i="0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2" name="Google Shape;282;p10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B88881"/>
            </a:solidFill>
            <a:ln cap="flat" cmpd="sng" w="12700">
              <a:solidFill>
                <a:srgbClr val="B8888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3" name="Google Shape;283;p10"/>
            <p:cNvSpPr/>
            <p:nvPr/>
          </p:nvSpPr>
          <p:spPr>
            <a:xfrm>
              <a:off x="0" y="2768070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0" y="2768070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en-GB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LGI LH Superior Frontal – p=0.016</a:t>
              </a:r>
              <a:endParaRPr b="0" i="0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5" name="Google Shape;285;p10"/>
            <p:cNvCxnSpPr/>
            <p:nvPr/>
          </p:nvCxnSpPr>
          <p:spPr>
            <a:xfrm>
              <a:off x="0" y="4152105"/>
              <a:ext cx="6900512" cy="0"/>
            </a:xfrm>
            <a:prstGeom prst="straightConnector1">
              <a:avLst/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6" name="Google Shape;286;p10"/>
            <p:cNvSpPr/>
            <p:nvPr/>
          </p:nvSpPr>
          <p:spPr>
            <a:xfrm>
              <a:off x="0" y="4152105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 txBox="1"/>
            <p:nvPr/>
          </p:nvSpPr>
          <p:spPr>
            <a:xfrm>
              <a:off x="0" y="4152105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en-GB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LGI LH Medial Orbitofrontal – p=0.022</a:t>
              </a:r>
              <a:endParaRPr b="0" i="0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662" y="643466"/>
            <a:ext cx="9268676" cy="557106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 txBox="1"/>
          <p:nvPr/>
        </p:nvSpPr>
        <p:spPr>
          <a:xfrm>
            <a:off x="10730338" y="1350519"/>
            <a:ext cx="14616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t(59)=0.09, p=0.18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662" y="643466"/>
            <a:ext cx="9268676" cy="557106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2"/>
          <p:cNvSpPr txBox="1"/>
          <p:nvPr/>
        </p:nvSpPr>
        <p:spPr>
          <a:xfrm flipH="1">
            <a:off x="10823509" y="1240971"/>
            <a:ext cx="1368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t(50)=2.64, p=0.005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662" y="643466"/>
            <a:ext cx="9268676" cy="557106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3"/>
          <p:cNvSpPr txBox="1"/>
          <p:nvPr/>
        </p:nvSpPr>
        <p:spPr>
          <a:xfrm>
            <a:off x="10730338" y="1415534"/>
            <a:ext cx="12252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t(46)=2.49, p=0.008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824" y="643466"/>
            <a:ext cx="9256352" cy="557106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4"/>
          <p:cNvSpPr txBox="1"/>
          <p:nvPr/>
        </p:nvSpPr>
        <p:spPr>
          <a:xfrm>
            <a:off x="10838562" y="1277448"/>
            <a:ext cx="1253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t(45)=2.04, p=0.023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5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en-GB" sz="3000"/>
              <a:t>Betaine Correlations with significant regions SZ </a:t>
            </a:r>
            <a:endParaRPr b="1" sz="3000"/>
          </a:p>
        </p:txBody>
      </p:sp>
      <p:sp>
        <p:nvSpPr>
          <p:cNvPr id="318" name="Google Shape;318;p15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15"/>
          <p:cNvGrpSpPr/>
          <p:nvPr/>
        </p:nvGrpSpPr>
        <p:grpSpPr>
          <a:xfrm>
            <a:off x="4648018" y="643525"/>
            <a:ext cx="6900512" cy="5530734"/>
            <a:chOff x="0" y="2703"/>
            <a:chExt cx="6900512" cy="5530734"/>
          </a:xfrm>
        </p:grpSpPr>
        <p:cxnSp>
          <p:nvCxnSpPr>
            <p:cNvPr id="320" name="Google Shape;320;p15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1" name="Google Shape;321;p15"/>
            <p:cNvSpPr/>
            <p:nvPr/>
          </p:nvSpPr>
          <p:spPr>
            <a:xfrm>
              <a:off x="0" y="2703"/>
              <a:ext cx="6900512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 txBox="1"/>
            <p:nvPr/>
          </p:nvSpPr>
          <p:spPr>
            <a:xfrm>
              <a:off x="0" y="2703"/>
              <a:ext cx="6900512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4300" lIns="194300" spcFirstLastPara="1" rIns="194300" wrap="square" tIns="19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GB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CV LH STG – r=0.539, p=0.007</a:t>
              </a:r>
              <a:endParaRPr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Google Shape;323;p15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4" name="Google Shape;324;p15"/>
            <p:cNvSpPr/>
            <p:nvPr/>
          </p:nvSpPr>
          <p:spPr>
            <a:xfrm>
              <a:off x="0" y="1846281"/>
              <a:ext cx="6900512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0" y="1846281"/>
              <a:ext cx="6900512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4300" lIns="194300" spcFirstLastPara="1" rIns="194300" wrap="square" tIns="19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GB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LGI LH Frontal Pole – r=0.460, p=0.024</a:t>
              </a:r>
              <a:endParaRPr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6" name="Google Shape;326;p15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7" name="Google Shape;327;p15"/>
            <p:cNvSpPr/>
            <p:nvPr/>
          </p:nvSpPr>
          <p:spPr>
            <a:xfrm>
              <a:off x="0" y="3689859"/>
              <a:ext cx="6900512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 txBox="1"/>
            <p:nvPr/>
          </p:nvSpPr>
          <p:spPr>
            <a:xfrm>
              <a:off x="0" y="3689859"/>
              <a:ext cx="6900512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4300" lIns="194300" spcFirstLastPara="1" rIns="194300" wrap="square" tIns="19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GB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LGI LH Superior Frontal – r=0.421, p=0.040</a:t>
              </a:r>
              <a:endParaRPr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57" y="643466"/>
            <a:ext cx="9442486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57" y="643466"/>
            <a:ext cx="9442486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57" y="643466"/>
            <a:ext cx="9442486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57" y="643466"/>
            <a:ext cx="9442486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l" dist="38100">
              <a:schemeClr val="dk1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GB" sz="3900"/>
              <a:t>INTRODUCTION: SCHIZOPHRENIA</a:t>
            </a:r>
            <a:endParaRPr sz="4300"/>
          </a:p>
        </p:txBody>
      </p:sp>
      <p:sp>
        <p:nvSpPr>
          <p:cNvPr id="178" name="Google Shape;178;p2"/>
          <p:cNvSpPr/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2"/>
          <p:cNvGrpSpPr/>
          <p:nvPr/>
        </p:nvGrpSpPr>
        <p:grpSpPr>
          <a:xfrm>
            <a:off x="5303520" y="676656"/>
            <a:ext cx="6364223" cy="5513831"/>
            <a:chOff x="0" y="0"/>
            <a:chExt cx="6364223" cy="5513831"/>
          </a:xfrm>
        </p:grpSpPr>
        <p:sp>
          <p:nvSpPr>
            <p:cNvPr id="180" name="Google Shape;180;p2"/>
            <p:cNvSpPr/>
            <p:nvPr/>
          </p:nvSpPr>
          <p:spPr>
            <a:xfrm>
              <a:off x="0" y="0"/>
              <a:ext cx="5409590" cy="2481224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 txBox="1"/>
            <p:nvPr/>
          </p:nvSpPr>
          <p:spPr>
            <a:xfrm>
              <a:off x="72673" y="72673"/>
              <a:ext cx="2845050" cy="2335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GB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Complex disorder with multifaceted aetiology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54633" y="3032607"/>
              <a:ext cx="5409590" cy="2481224"/>
            </a:xfrm>
            <a:prstGeom prst="roundRect">
              <a:avLst>
                <a:gd fmla="val 10000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 txBox="1"/>
            <p:nvPr/>
          </p:nvSpPr>
          <p:spPr>
            <a:xfrm>
              <a:off x="1027306" y="3105280"/>
              <a:ext cx="2696814" cy="2335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GB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Early detection, diagnosis and efficient treatment - challenging 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796794" y="1950518"/>
              <a:ext cx="1612795" cy="1612795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4159673" y="1950518"/>
              <a:ext cx="887037" cy="121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0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GB" sz="5400"/>
              <a:t>Discussion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20"/>
          <p:cNvGrpSpPr/>
          <p:nvPr/>
        </p:nvGrpSpPr>
        <p:grpSpPr>
          <a:xfrm>
            <a:off x="4648018" y="640822"/>
            <a:ext cx="6900512" cy="5536140"/>
            <a:chOff x="0" y="0"/>
            <a:chExt cx="6900512" cy="5536140"/>
          </a:xfrm>
        </p:grpSpPr>
        <p:cxnSp>
          <p:nvCxnSpPr>
            <p:cNvPr id="358" name="Google Shape;358;p20"/>
            <p:cNvCxnSpPr/>
            <p:nvPr/>
          </p:nvCxnSpPr>
          <p:spPr>
            <a:xfrm>
              <a:off x="0" y="0"/>
              <a:ext cx="6900512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9" name="Google Shape;359;p20"/>
            <p:cNvSpPr/>
            <p:nvPr/>
          </p:nvSpPr>
          <p:spPr>
            <a:xfrm>
              <a:off x="0" y="0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0" y="0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200" lIns="156200" spcFirstLastPara="1" rIns="156200" wrap="square" tIns="15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b="0" lang="en-GB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Betaine effect group-specific</a:t>
              </a:r>
              <a:endParaRPr b="0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20"/>
            <p:cNvCxnSpPr/>
            <p:nvPr/>
          </p:nvCxnSpPr>
          <p:spPr>
            <a:xfrm>
              <a:off x="0" y="1384035"/>
              <a:ext cx="6900512" cy="0"/>
            </a:xfrm>
            <a:prstGeom prst="straightConnector1">
              <a:avLst/>
            </a:prstGeom>
            <a:solidFill>
              <a:srgbClr val="D07A5B"/>
            </a:solidFill>
            <a:ln cap="flat" cmpd="sng" w="12700">
              <a:solidFill>
                <a:srgbClr val="D07A5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2" name="Google Shape;362;p20"/>
            <p:cNvSpPr/>
            <p:nvPr/>
          </p:nvSpPr>
          <p:spPr>
            <a:xfrm>
              <a:off x="0" y="1384035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 txBox="1"/>
            <p:nvPr/>
          </p:nvSpPr>
          <p:spPr>
            <a:xfrm>
              <a:off x="0" y="1384035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200" lIns="156200" spcFirstLastPara="1" rIns="156200" wrap="square" tIns="15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b="0" lang="en-GB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LH dominance aberration</a:t>
              </a:r>
              <a:endParaRPr b="0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4" name="Google Shape;364;p20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B88881"/>
            </a:solidFill>
            <a:ln cap="flat" cmpd="sng" w="12700">
              <a:solidFill>
                <a:srgbClr val="B8888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5" name="Google Shape;365;p20"/>
            <p:cNvSpPr/>
            <p:nvPr/>
          </p:nvSpPr>
          <p:spPr>
            <a:xfrm>
              <a:off x="0" y="2768070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 txBox="1"/>
            <p:nvPr/>
          </p:nvSpPr>
          <p:spPr>
            <a:xfrm>
              <a:off x="0" y="2768070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200" lIns="156200" spcFirstLastPara="1" rIns="156200" wrap="square" tIns="15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b="0" lang="en-GB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STG’s role in schizophrenia </a:t>
              </a:r>
              <a:endParaRPr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Google Shape;367;p20"/>
            <p:cNvCxnSpPr/>
            <p:nvPr/>
          </p:nvCxnSpPr>
          <p:spPr>
            <a:xfrm>
              <a:off x="0" y="4152105"/>
              <a:ext cx="6900512" cy="0"/>
            </a:xfrm>
            <a:prstGeom prst="straightConnector1">
              <a:avLst/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8" name="Google Shape;368;p20"/>
            <p:cNvSpPr/>
            <p:nvPr/>
          </p:nvSpPr>
          <p:spPr>
            <a:xfrm>
              <a:off x="0" y="4152105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 txBox="1"/>
            <p:nvPr/>
          </p:nvSpPr>
          <p:spPr>
            <a:xfrm>
              <a:off x="0" y="4152105"/>
              <a:ext cx="6900512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200" lIns="156200" spcFirstLastPara="1" rIns="156200" wrap="square" tIns="15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b="0" lang="en-GB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Gyrification and schizophrenia</a:t>
              </a:r>
              <a:r>
                <a:rPr b="1" lang="en-GB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5" name="Google Shape;375;p21"/>
          <p:cNvSpPr/>
          <p:nvPr/>
        </p:nvSpPr>
        <p:spPr>
          <a:xfrm rot="-668471">
            <a:off x="2173916" y="230093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6" name="Google Shape;37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0" r="1554" t="0"/>
          <a:stretch/>
        </p:blipFill>
        <p:spPr>
          <a:xfrm>
            <a:off x="2354578" y="544297"/>
            <a:ext cx="7761924" cy="534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1" lang="en-GB" sz="3400">
                <a:solidFill>
                  <a:srgbClr val="FFFFFF"/>
                </a:solidFill>
              </a:rPr>
              <a:t>Betaine &amp; Structural changes:  </a:t>
            </a:r>
            <a:r>
              <a:rPr b="1" lang="en-GB" sz="3400"/>
              <a:t>Mechanism of Action </a:t>
            </a:r>
            <a:endParaRPr b="1" sz="3400">
              <a:solidFill>
                <a:srgbClr val="FFFFFF"/>
              </a:solidFill>
            </a:endParaRPr>
          </a:p>
        </p:txBody>
      </p:sp>
      <p:grpSp>
        <p:nvGrpSpPr>
          <p:cNvPr id="388" name="Google Shape;388;p23"/>
          <p:cNvGrpSpPr/>
          <p:nvPr/>
        </p:nvGrpSpPr>
        <p:grpSpPr>
          <a:xfrm>
            <a:off x="687952" y="2557146"/>
            <a:ext cx="10816094" cy="3297870"/>
            <a:chOff x="2152" y="363221"/>
            <a:chExt cx="10816094" cy="3297870"/>
          </a:xfrm>
        </p:grpSpPr>
        <p:sp>
          <p:nvSpPr>
            <p:cNvPr id="389" name="Google Shape;389;p23"/>
            <p:cNvSpPr/>
            <p:nvPr/>
          </p:nvSpPr>
          <p:spPr>
            <a:xfrm>
              <a:off x="2306556" y="1009362"/>
              <a:ext cx="4998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 txBox="1"/>
            <p:nvPr/>
          </p:nvSpPr>
          <p:spPr>
            <a:xfrm>
              <a:off x="2543209" y="1052429"/>
              <a:ext cx="26521" cy="5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152" y="363221"/>
              <a:ext cx="2306203" cy="1383722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 txBox="1"/>
            <p:nvPr/>
          </p:nvSpPr>
          <p:spPr>
            <a:xfrm>
              <a:off x="2152" y="363221"/>
              <a:ext cx="2306203" cy="1383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600" lIns="113000" spcFirstLastPara="1" rIns="113000" wrap="square" tIns="11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Fluctuations in betaine concentration</a:t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143186" y="1009362"/>
              <a:ext cx="4998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 txBox="1"/>
            <p:nvPr/>
          </p:nvSpPr>
          <p:spPr>
            <a:xfrm>
              <a:off x="5379839" y="1052429"/>
              <a:ext cx="26521" cy="5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838783" y="363221"/>
              <a:ext cx="2306203" cy="1383722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 txBox="1"/>
            <p:nvPr/>
          </p:nvSpPr>
          <p:spPr>
            <a:xfrm>
              <a:off x="2838783" y="363221"/>
              <a:ext cx="2306203" cy="1383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600" lIns="113000" spcFirstLastPara="1" rIns="113000" wrap="square" tIns="11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Abnormalities in neurotransmitter synthesis and signalling 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7979816" y="1009362"/>
              <a:ext cx="4998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 txBox="1"/>
            <p:nvPr/>
          </p:nvSpPr>
          <p:spPr>
            <a:xfrm>
              <a:off x="8216469" y="1052429"/>
              <a:ext cx="26521" cy="5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75413" y="363221"/>
              <a:ext cx="2306203" cy="138372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 txBox="1"/>
            <p:nvPr/>
          </p:nvSpPr>
          <p:spPr>
            <a:xfrm>
              <a:off x="5675413" y="363221"/>
              <a:ext cx="2306203" cy="1383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600" lIns="113000" spcFirstLastPara="1" rIns="113000" wrap="square" tIns="11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 in increased oxidative stress, alterations in neuroinflammatory processes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1155254" y="1745143"/>
              <a:ext cx="8509890" cy="49982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105"/>
                  </a:lnTo>
                  <a:lnTo>
                    <a:pt x="0" y="64105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 txBox="1"/>
            <p:nvPr/>
          </p:nvSpPr>
          <p:spPr>
            <a:xfrm>
              <a:off x="5197039" y="1992404"/>
              <a:ext cx="426320" cy="5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8512043" y="363221"/>
              <a:ext cx="2306203" cy="1383722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 txBox="1"/>
            <p:nvPr/>
          </p:nvSpPr>
          <p:spPr>
            <a:xfrm>
              <a:off x="8512043" y="363221"/>
              <a:ext cx="2306203" cy="1383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600" lIns="113000" spcFirstLastPara="1" rIns="113000" wrap="square" tIns="11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Altered WM integrity – axon degeneration – loss of myelin sheath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2306556" y="2923510"/>
              <a:ext cx="4998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 txBox="1"/>
            <p:nvPr/>
          </p:nvSpPr>
          <p:spPr>
            <a:xfrm>
              <a:off x="2543209" y="2966578"/>
              <a:ext cx="26521" cy="5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152" y="2277369"/>
              <a:ext cx="2306203" cy="1383722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 txBox="1"/>
            <p:nvPr/>
          </p:nvSpPr>
          <p:spPr>
            <a:xfrm>
              <a:off x="2152" y="2277369"/>
              <a:ext cx="2306203" cy="1383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600" lIns="113000" spcFirstLastPara="1" rIns="113000" wrap="square" tIns="11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Structural changes will affect brain’s function 🡪 cognition, language, perception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143186" y="2923510"/>
              <a:ext cx="4998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5379839" y="2966578"/>
              <a:ext cx="26521" cy="5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2838783" y="2277369"/>
              <a:ext cx="2306203" cy="1383722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2838783" y="2277369"/>
              <a:ext cx="2306203" cy="1383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600" lIns="113000" spcFirstLastPara="1" rIns="113000" wrap="square" tIns="11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Reduced cortical GM volume, increased volume in subcortical structures – aberrations in cortical neuropil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7979816" y="2923510"/>
              <a:ext cx="4998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8216469" y="2966578"/>
              <a:ext cx="26521" cy="5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675413" y="2277369"/>
              <a:ext cx="2306203" cy="1383722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 txBox="1"/>
            <p:nvPr/>
          </p:nvSpPr>
          <p:spPr>
            <a:xfrm>
              <a:off x="5675413" y="2277369"/>
              <a:ext cx="2306203" cy="1383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600" lIns="113000" spcFirstLastPara="1" rIns="113000" wrap="square" tIns="11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Structural changes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8512043" y="2277369"/>
              <a:ext cx="2306203" cy="138372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 txBox="1"/>
            <p:nvPr/>
          </p:nvSpPr>
          <p:spPr>
            <a:xfrm>
              <a:off x="8512043" y="2277369"/>
              <a:ext cx="2306203" cy="1383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600" lIns="113000" spcFirstLastPara="1" rIns="113000" wrap="square" tIns="11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Structural changes will affect brain’s function 🡪 pathological symptoms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/>
          <p:nvPr/>
        </p:nvSpPr>
        <p:spPr>
          <a:xfrm>
            <a:off x="0" y="8313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>
            <p:ph type="title"/>
          </p:nvPr>
        </p:nvSpPr>
        <p:spPr>
          <a:xfrm>
            <a:off x="479394" y="1070800"/>
            <a:ext cx="3939688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 sz="4300"/>
              <a:t>INTRODUCTION: METABOLOMICS</a:t>
            </a:r>
            <a:endParaRPr sz="4300"/>
          </a:p>
        </p:txBody>
      </p:sp>
      <p:cxnSp>
        <p:nvCxnSpPr>
          <p:cNvPr id="193" name="Google Shape;193;p3"/>
          <p:cNvCxnSpPr/>
          <p:nvPr/>
        </p:nvCxnSpPr>
        <p:spPr>
          <a:xfrm>
            <a:off x="4728053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194" name="Google Shape;194;p3"/>
          <p:cNvGrpSpPr/>
          <p:nvPr/>
        </p:nvGrpSpPr>
        <p:grpSpPr>
          <a:xfrm>
            <a:off x="5108535" y="1171503"/>
            <a:ext cx="6245265" cy="5387940"/>
            <a:chOff x="0" y="100703"/>
            <a:chExt cx="6245265" cy="5387940"/>
          </a:xfrm>
        </p:grpSpPr>
        <p:sp>
          <p:nvSpPr>
            <p:cNvPr id="195" name="Google Shape;195;p3"/>
            <p:cNvSpPr/>
            <p:nvPr/>
          </p:nvSpPr>
          <p:spPr>
            <a:xfrm>
              <a:off x="0" y="100703"/>
              <a:ext cx="6245265" cy="264069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128908" y="229611"/>
              <a:ext cx="5987449" cy="2382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n-GB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Metabolomics – Use of metabolite status to decipher mechanistic insights into disease pathophysiology </a:t>
              </a:r>
              <a:endPara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2847953"/>
              <a:ext cx="6245265" cy="2640690"/>
            </a:xfrm>
            <a:prstGeom prst="roundRect">
              <a:avLst>
                <a:gd fmla="val 16667" name="adj"/>
              </a:avLst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128908" y="2976861"/>
              <a:ext cx="5987449" cy="2382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n-GB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This approach can be expedient in identifying candidate biomarkers for disorders like schizophrenia</a:t>
              </a:r>
              <a:endPara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1" lang="en-GB" sz="3400">
                <a:solidFill>
                  <a:srgbClr val="FFFFFF"/>
                </a:solidFill>
              </a:rPr>
              <a:t>INTRODUCTION: BETAINE</a:t>
            </a:r>
            <a:endParaRPr b="1" sz="3400">
              <a:solidFill>
                <a:srgbClr val="FFFFFF"/>
              </a:solidFill>
            </a:endParaRPr>
          </a:p>
        </p:txBody>
      </p:sp>
      <p:sp>
        <p:nvSpPr>
          <p:cNvPr id="207" name="Google Shape;207;p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0" lang="en-GB" u="none" cap="none" strike="noStrike">
                <a:latin typeface="Calibri"/>
                <a:ea typeface="Calibri"/>
                <a:cs typeface="Calibri"/>
                <a:sym typeface="Calibri"/>
              </a:rPr>
              <a:t>Betaine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Choline metabolite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Numerous important functions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GB" u="none" cap="none" strike="noStrike">
                <a:latin typeface="Calibri"/>
                <a:ea typeface="Calibri"/>
                <a:cs typeface="Calibri"/>
                <a:sym typeface="Calibri"/>
              </a:rPr>
              <a:t>europrotective role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Osmoregulator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GB" u="none" cap="none" strike="noStrike">
                <a:latin typeface="Calibri"/>
                <a:ea typeface="Calibri"/>
                <a:cs typeface="Calibri"/>
                <a:sym typeface="Calibri"/>
              </a:rPr>
              <a:t>nti-oxidative function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i="0" lang="en-GB" u="none" cap="none" strike="noStrike">
                <a:latin typeface="Calibri"/>
                <a:ea typeface="Calibri"/>
                <a:cs typeface="Calibri"/>
                <a:sym typeface="Calibri"/>
              </a:rPr>
              <a:t>omocysteine methylation,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GB" u="none" cap="none" strike="noStrike">
                <a:latin typeface="Calibri"/>
                <a:ea typeface="Calibri"/>
                <a:cs typeface="Calibri"/>
                <a:sym typeface="Calibri"/>
              </a:rPr>
              <a:t>eurotransmitter synthesis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i="0" lang="en-GB" u="none" cap="none" strike="noStrike">
                <a:latin typeface="Calibri"/>
                <a:ea typeface="Calibri"/>
                <a:cs typeface="Calibri"/>
                <a:sym typeface="Calibri"/>
              </a:rPr>
              <a:t>ene expression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i="0" lang="en-GB" u="none" cap="none" strike="noStrike">
                <a:latin typeface="Calibri"/>
                <a:ea typeface="Calibri"/>
                <a:cs typeface="Calibri"/>
                <a:sym typeface="Calibri"/>
              </a:rPr>
              <a:t>Altered in schizophrenia – reduction in betaine concentration in patients (Ohnishi et al., 2019)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PRESENT STUDY</a:t>
            </a:r>
            <a:endParaRPr/>
          </a:p>
        </p:txBody>
      </p:sp>
      <p:grpSp>
        <p:nvGrpSpPr>
          <p:cNvPr id="214" name="Google Shape;214;p5"/>
          <p:cNvGrpSpPr/>
          <p:nvPr/>
        </p:nvGrpSpPr>
        <p:grpSpPr>
          <a:xfrm>
            <a:off x="838200" y="1825625"/>
            <a:ext cx="10515600" cy="4351338"/>
            <a:chOff x="0" y="0"/>
            <a:chExt cx="10515600" cy="4351338"/>
          </a:xfrm>
        </p:grpSpPr>
        <p:sp>
          <p:nvSpPr>
            <p:cNvPr id="215" name="Google Shape;215;p5"/>
            <p:cNvSpPr/>
            <p:nvPr/>
          </p:nvSpPr>
          <p:spPr>
            <a:xfrm>
              <a:off x="0" y="0"/>
              <a:ext cx="3286125" cy="4351338"/>
            </a:xfrm>
            <a:prstGeom prst="rect">
              <a:avLst/>
            </a:prstGeom>
            <a:solidFill>
              <a:srgbClr val="FFC000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0" y="1653508"/>
              <a:ext cx="3286125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6175" spcFirstLastPara="1" rIns="2561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GB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Evaluate the structural differences (CV, CT, SA, LGI) and differences in Betaine levels between patients and controls 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990361" y="435133"/>
              <a:ext cx="1305401" cy="1305401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1181533" y="626305"/>
              <a:ext cx="923057" cy="923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01750" spcFirstLastPara="1" rIns="1017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GB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0" y="4351266"/>
              <a:ext cx="3286125" cy="72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14737" y="0"/>
              <a:ext cx="3286125" cy="4351338"/>
            </a:xfrm>
            <a:prstGeom prst="rect">
              <a:avLst/>
            </a:prstGeom>
            <a:solidFill>
              <a:srgbClr val="92D050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3614737" y="1653508"/>
              <a:ext cx="3286125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6175" spcFirstLastPara="1" rIns="2561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1" i="0" lang="en-GB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Examine the relationship between regional brain volume and clinical scales</a:t>
              </a:r>
              <a:endParaRPr b="1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605099" y="435133"/>
              <a:ext cx="1305401" cy="1305401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4796271" y="626305"/>
              <a:ext cx="923057" cy="923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01750" spcFirstLastPara="1" rIns="1017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GB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614737" y="4351266"/>
              <a:ext cx="3286125" cy="72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7229475" y="0"/>
              <a:ext cx="3286125" cy="4351338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 txBox="1"/>
            <p:nvPr/>
          </p:nvSpPr>
          <p:spPr>
            <a:xfrm>
              <a:off x="7229475" y="1653508"/>
              <a:ext cx="3286125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6175" spcFirstLastPara="1" rIns="2561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1" i="0" lang="en-GB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Investigate the mediation effect between cortical volume, betaine and clinical scales</a:t>
              </a:r>
              <a:endParaRPr b="1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219836" y="435133"/>
              <a:ext cx="1305401" cy="1305401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 txBox="1"/>
            <p:nvPr/>
          </p:nvSpPr>
          <p:spPr>
            <a:xfrm>
              <a:off x="8411008" y="626305"/>
              <a:ext cx="923057" cy="923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01750" spcFirstLastPara="1" rIns="1017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GB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229475" y="4351266"/>
              <a:ext cx="3286125" cy="72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GB" sz="5400"/>
              <a:t>Main Focus </a:t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 txBox="1"/>
          <p:nvPr>
            <p:ph idx="1" type="body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Examining the relationship between betaine levels and regional brain volume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Exploring whether Betaine effects across volumes are group-specific or across groups </a:t>
            </a:r>
            <a:endParaRPr/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b="0" l="21639" r="21941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/>
          <p:nvPr/>
        </p:nvSpPr>
        <p:spPr>
          <a:xfrm>
            <a:off x="0" y="8313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>
            <p:ph type="title"/>
          </p:nvPr>
        </p:nvSpPr>
        <p:spPr>
          <a:xfrm>
            <a:off x="479394" y="1070800"/>
            <a:ext cx="3939688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/>
              <a:t>METHODOLOGY: PARTICIPANTS</a:t>
            </a:r>
            <a:endParaRPr/>
          </a:p>
        </p:txBody>
      </p:sp>
      <p:cxnSp>
        <p:nvCxnSpPr>
          <p:cNvPr id="245" name="Google Shape;245;p7"/>
          <p:cNvCxnSpPr/>
          <p:nvPr/>
        </p:nvCxnSpPr>
        <p:spPr>
          <a:xfrm>
            <a:off x="4728053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246" name="Google Shape;246;p7"/>
          <p:cNvGrpSpPr/>
          <p:nvPr/>
        </p:nvGrpSpPr>
        <p:grpSpPr>
          <a:xfrm>
            <a:off x="5108535" y="1668725"/>
            <a:ext cx="6245265" cy="4393495"/>
            <a:chOff x="0" y="597925"/>
            <a:chExt cx="6245265" cy="4393495"/>
          </a:xfrm>
        </p:grpSpPr>
        <p:sp>
          <p:nvSpPr>
            <p:cNvPr id="247" name="Google Shape;247;p7"/>
            <p:cNvSpPr/>
            <p:nvPr/>
          </p:nvSpPr>
          <p:spPr>
            <a:xfrm>
              <a:off x="0" y="597925"/>
              <a:ext cx="6245265" cy="1065973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52037" y="649962"/>
              <a:ext cx="6141191" cy="96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Participants – Betaine Collection – MRI – Exclusion/inclusion criteria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0" y="1707099"/>
              <a:ext cx="6245265" cy="1065973"/>
            </a:xfrm>
            <a:prstGeom prst="roundRect">
              <a:avLst>
                <a:gd fmla="val 16667" name="adj"/>
              </a:avLst>
            </a:prstGeom>
            <a:solidFill>
              <a:srgbClr val="D07A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 txBox="1"/>
            <p:nvPr/>
          </p:nvSpPr>
          <p:spPr>
            <a:xfrm>
              <a:off x="52037" y="1759136"/>
              <a:ext cx="6141191" cy="96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139 participants (43 patients and 96 controls)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76 participants MRI (27 patients and 49 controls)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0" y="2816273"/>
              <a:ext cx="6245265" cy="1065973"/>
            </a:xfrm>
            <a:prstGeom prst="roundRect">
              <a:avLst>
                <a:gd fmla="val 16667" name="adj"/>
              </a:avLst>
            </a:prstGeom>
            <a:solidFill>
              <a:srgbClr val="B888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 txBox="1"/>
            <p:nvPr/>
          </p:nvSpPr>
          <p:spPr>
            <a:xfrm>
              <a:off x="52037" y="2868310"/>
              <a:ext cx="6141191" cy="96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MRI scanning and blood sampling for betaine analysis 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0" y="3925447"/>
              <a:ext cx="6245265" cy="1065973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 txBox="1"/>
            <p:nvPr/>
          </p:nvSpPr>
          <p:spPr>
            <a:xfrm>
              <a:off x="52037" y="3977484"/>
              <a:ext cx="6141191" cy="96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i="0" lang="en-GB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Exclusion criteria : (1) previous history of brain injury with unconsciousness for five minutes or more, (2) previous history of electroconvulsive therapy, (3) previous and/or present alcohol addiction, (4) previous and/or present continuous substance use, and (5) low quality of MRI images.</a:t>
              </a:r>
              <a:endPara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/>
              <a:t>METHODOLOGY: DEMOGRAPHICS</a:t>
            </a:r>
            <a:endParaRPr/>
          </a:p>
        </p:txBody>
      </p:sp>
      <p:graphicFrame>
        <p:nvGraphicFramePr>
          <p:cNvPr id="260" name="Google Shape;260;p8"/>
          <p:cNvGraphicFramePr/>
          <p:nvPr/>
        </p:nvGraphicFramePr>
        <p:xfrm>
          <a:off x="948086" y="23469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{73BDA08B-2A28-4450-A053-42CE378FA1BD}</a:tableStyleId>
              </a:tblPr>
              <a:tblGrid>
                <a:gridCol w="3090525"/>
                <a:gridCol w="2773675"/>
                <a:gridCol w="2484125"/>
                <a:gridCol w="1905000"/>
              </a:tblGrid>
              <a:tr h="2334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Demographic Variables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SZ (n=43)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HC (n=96)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P-Value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5140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Age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Mean (SD)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32 (8)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33 (9)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0.62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5140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Gender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 25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F 18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 47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F 49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0.31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Betaine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36.76 (6.22)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40.17 (8.70)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0.02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Illness Duration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8.63 (7.28)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IQ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101.91 (10.55)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105.82 (10.14)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0.06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PANSS-P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16.74 (6.46)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PANSS-N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19.59 (7.25)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PANSS-G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34 (9.12)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MGAF-F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48.19 (11.16)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68.55 (37.37)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0.00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MGAF-S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49.19 (12.40)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68.14 (37.18)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0.00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MGAF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45.89 (12.68)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68.08 (37.14)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0.00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350" marL="903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GB" sz="5400"/>
              <a:t>Methodology: GLM Models  </a:t>
            </a:r>
            <a:endParaRPr/>
          </a:p>
        </p:txBody>
      </p:sp>
      <p:sp>
        <p:nvSpPr>
          <p:cNvPr id="266" name="Google Shape;266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Betaine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Diagnosis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Sex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Betaine*Diagnosis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Betaine*Age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Betaine*ETIV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/>
              <a:t>Betaine*Sex</a:t>
            </a:r>
            <a:endParaRPr/>
          </a:p>
        </p:txBody>
      </p:sp>
      <p:sp>
        <p:nvSpPr>
          <p:cNvPr id="267" name="Google Shape;267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Models conducted for all brain regions across all brain variables (CV, CT, SA, LGI) for both hemispheres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FDR (p&lt;0.05) correction conducted on the significant results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Correlations between Betaine and significant brain regions (age, sex and ICV kept constant)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2022-09-08T05:07:48Z</dcterms:created>
  <dc:creator>Omileke　Favour</dc:creator>
</cp:coreProperties>
</file>