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  <p:sldMasterId id="2147483684" r:id="rId2"/>
    <p:sldMasterId id="2147483685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8413B6-E162-4994-BD7E-90E9258FC29A}">
  <a:tblStyle styleId="{D08413B6-E162-4994-BD7E-90E9258FC29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8163"/>
  </p:normalViewPr>
  <p:slideViewPr>
    <p:cSldViewPr snapToGrid="0">
      <p:cViewPr varScale="1">
        <p:scale>
          <a:sx n="111" d="100"/>
          <a:sy n="111" d="100"/>
        </p:scale>
        <p:origin x="168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0048ff38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0048ff38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84b5de87f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d84b5de87f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6cd0acbcc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6cd0acbcc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highlight>
                <a:srgbClr val="FDFDFD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6cd0acbcc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6cd0acbcc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dcfa3db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6dcfa3db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6dcfa3dbf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6dcfa3dbf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6cd0acbcc_0_1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6cd0acbcc_0_1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0" name="Google Shape;12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5" name="Google Shape;135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6" name="Google Shape;13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39" name="Google Shape;13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2" name="Google Shape;142;p3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9" name="Google Shape;149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0" name="Google Shape;150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1" name="Google Shape;151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9"/>
          <p:cNvSpPr txBox="1">
            <a:spLocks noGrp="1"/>
          </p:cNvSpPr>
          <p:nvPr>
            <p:ph type="body" idx="1"/>
          </p:nvPr>
        </p:nvSpPr>
        <p:spPr>
          <a:xfrm>
            <a:off x="311700" y="431625"/>
            <a:ext cx="8520600" cy="3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 dirty="0">
              <a:solidFill>
                <a:schemeClr val="accent3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chemeClr val="dk1"/>
                </a:solidFill>
              </a:rPr>
              <a:t>Cortical gyrification differences between early- and late- onset obsessive-compulsive disorder: Neurobiological evidence for neurodevelopmentally distinct subtypes</a:t>
            </a:r>
            <a:endParaRPr sz="24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800" b="1" dirty="0">
                <a:solidFill>
                  <a:srgbClr val="666666"/>
                </a:solidFill>
              </a:rPr>
              <a:t>Inkyung Park </a:t>
            </a:r>
            <a:endParaRPr sz="2800" b="1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b="1" dirty="0">
                <a:solidFill>
                  <a:srgbClr val="666666"/>
                </a:solidFill>
              </a:rPr>
              <a:t>(Dr. Prof. Jun Soo Kwon’s lab at Seoul site)</a:t>
            </a:r>
            <a:endParaRPr sz="3000" b="1" dirty="0">
              <a:solidFill>
                <a:srgbClr val="666666"/>
              </a:solidFill>
            </a:endParaRPr>
          </a:p>
        </p:txBody>
      </p:sp>
      <p:pic>
        <p:nvPicPr>
          <p:cNvPr id="158" name="Google Shape;1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75" y="3968000"/>
            <a:ext cx="1119625" cy="11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75" y="4075450"/>
            <a:ext cx="1359725" cy="9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/>
          <p:nvPr/>
        </p:nvSpPr>
        <p:spPr>
          <a:xfrm>
            <a:off x="5871034" y="789125"/>
            <a:ext cx="2744341" cy="655765"/>
          </a:xfrm>
          <a:prstGeom prst="flowChartDecision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1600" b="1"/>
              <a:t>Early-onset         </a:t>
            </a:r>
            <a:endParaRPr sz="16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1600" b="1"/>
              <a:t>      OCD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0"/>
          <p:cNvSpPr txBox="1"/>
          <p:nvPr/>
        </p:nvSpPr>
        <p:spPr>
          <a:xfrm>
            <a:off x="6715000" y="4794325"/>
            <a:ext cx="2710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Anholt et al., 2014; </a:t>
            </a:r>
            <a:r>
              <a:rPr lang="ko" sz="800">
                <a:solidFill>
                  <a:schemeClr val="dk1"/>
                </a:solidFill>
              </a:rPr>
              <a:t>Rosenberg &amp; Keshavan, 1998; </a:t>
            </a:r>
            <a:endParaRPr sz="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Hyuser et al., 2009; Burchi &amp; Pallanti, 2019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800" b="0" i="0" u="none" strike="noStrike" cap="non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0"/>
          <p:cNvSpPr txBox="1">
            <a:spLocks noGrp="1"/>
          </p:cNvSpPr>
          <p:nvPr>
            <p:ph type="title"/>
          </p:nvPr>
        </p:nvSpPr>
        <p:spPr>
          <a:xfrm>
            <a:off x="692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2400" b="1"/>
              <a:t>Neurodevelopmental model of early-onset OCD: Evidence for distinct subtypes</a:t>
            </a:r>
            <a:endParaRPr sz="2400" b="1"/>
          </a:p>
        </p:txBody>
      </p:sp>
      <p:sp>
        <p:nvSpPr>
          <p:cNvPr id="167" name="Google Shape;167;p40"/>
          <p:cNvSpPr/>
          <p:nvPr/>
        </p:nvSpPr>
        <p:spPr>
          <a:xfrm>
            <a:off x="6200009" y="2635042"/>
            <a:ext cx="2172900" cy="489000"/>
          </a:xfrm>
          <a:prstGeom prst="ellipse">
            <a:avLst/>
          </a:prstGeom>
          <a:solidFill>
            <a:srgbClr val="3D23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Genetic loading</a:t>
            </a:r>
            <a:endParaRPr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0"/>
          <p:cNvSpPr/>
          <p:nvPr/>
        </p:nvSpPr>
        <p:spPr>
          <a:xfrm>
            <a:off x="6200011" y="3177151"/>
            <a:ext cx="2172900" cy="489000"/>
          </a:xfrm>
          <a:prstGeom prst="ellipse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Comorbidity </a:t>
            </a:r>
            <a:endParaRPr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0"/>
          <p:cNvSpPr/>
          <p:nvPr/>
        </p:nvSpPr>
        <p:spPr>
          <a:xfrm>
            <a:off x="6200013" y="4314233"/>
            <a:ext cx="2172900" cy="489000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Treatment outcome </a:t>
            </a:r>
            <a:endParaRPr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0"/>
          <p:cNvSpPr/>
          <p:nvPr/>
        </p:nvSpPr>
        <p:spPr>
          <a:xfrm>
            <a:off x="6200010" y="3745694"/>
            <a:ext cx="2172900" cy="489000"/>
          </a:xfrm>
          <a:prstGeom prst="ellipse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Development </a:t>
            </a:r>
            <a:endParaRPr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ko" b="1">
                <a:solidFill>
                  <a:srgbClr val="FFFFFF"/>
                </a:solidFill>
              </a:rPr>
              <a:t>s</a:t>
            </a:r>
            <a:r>
              <a:rPr lang="ko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ymptoms </a:t>
            </a:r>
            <a:endParaRPr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40"/>
          <p:cNvCxnSpPr/>
          <p:nvPr/>
        </p:nvCxnSpPr>
        <p:spPr>
          <a:xfrm>
            <a:off x="7812408" y="1896798"/>
            <a:ext cx="0" cy="345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40"/>
          <p:cNvCxnSpPr/>
          <p:nvPr/>
        </p:nvCxnSpPr>
        <p:spPr>
          <a:xfrm rot="10800000">
            <a:off x="8050190" y="2697270"/>
            <a:ext cx="0" cy="345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40"/>
          <p:cNvCxnSpPr/>
          <p:nvPr/>
        </p:nvCxnSpPr>
        <p:spPr>
          <a:xfrm rot="10800000">
            <a:off x="7893202" y="3248802"/>
            <a:ext cx="0" cy="345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40"/>
          <p:cNvCxnSpPr/>
          <p:nvPr/>
        </p:nvCxnSpPr>
        <p:spPr>
          <a:xfrm>
            <a:off x="7973983" y="3817342"/>
            <a:ext cx="0" cy="345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40"/>
          <p:cNvCxnSpPr/>
          <p:nvPr/>
        </p:nvCxnSpPr>
        <p:spPr>
          <a:xfrm>
            <a:off x="7812408" y="4367106"/>
            <a:ext cx="0" cy="345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" name="Google Shape;176;p40"/>
          <p:cNvSpPr/>
          <p:nvPr/>
        </p:nvSpPr>
        <p:spPr>
          <a:xfrm>
            <a:off x="6200015" y="2091640"/>
            <a:ext cx="2172900" cy="471300"/>
          </a:xfrm>
          <a:prstGeom prst="ellipse">
            <a:avLst/>
          </a:prstGeom>
          <a:solidFill>
            <a:srgbClr val="301E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Male </a:t>
            </a:r>
            <a:endParaRPr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40"/>
          <p:cNvCxnSpPr/>
          <p:nvPr/>
        </p:nvCxnSpPr>
        <p:spPr>
          <a:xfrm rot="10800000">
            <a:off x="7574639" y="2156122"/>
            <a:ext cx="0" cy="345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" name="Google Shape;178;p40"/>
          <p:cNvSpPr/>
          <p:nvPr/>
        </p:nvSpPr>
        <p:spPr>
          <a:xfrm>
            <a:off x="6200015" y="1548232"/>
            <a:ext cx="2172900" cy="471300"/>
          </a:xfrm>
          <a:prstGeom prst="ellipse">
            <a:avLst/>
          </a:pr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" b="1">
                <a:solidFill>
                  <a:srgbClr val="FFFFFF"/>
                </a:solidFill>
              </a:rPr>
              <a:t>Onset age </a:t>
            </a:r>
            <a:r>
              <a:rPr lang="ko" sz="13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40"/>
          <p:cNvCxnSpPr/>
          <p:nvPr/>
        </p:nvCxnSpPr>
        <p:spPr>
          <a:xfrm>
            <a:off x="7812408" y="1626370"/>
            <a:ext cx="0" cy="345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80" name="Google Shape;180;p40"/>
          <p:cNvPicPr preferRelativeResize="0"/>
          <p:nvPr/>
        </p:nvPicPr>
        <p:blipFill rotWithShape="1">
          <a:blip r:embed="rId3">
            <a:alphaModFix/>
          </a:blip>
          <a:srcRect b="7561"/>
          <a:stretch/>
        </p:blipFill>
        <p:spPr>
          <a:xfrm>
            <a:off x="387900" y="1396950"/>
            <a:ext cx="4772500" cy="363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0"/>
          <p:cNvSpPr txBox="1"/>
          <p:nvPr/>
        </p:nvSpPr>
        <p:spPr>
          <a:xfrm>
            <a:off x="4113660" y="4823781"/>
            <a:ext cx="23838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Anholt et al., 2014</a:t>
            </a:r>
            <a:r>
              <a:rPr lang="ko" sz="900"/>
              <a:t> </a:t>
            </a:r>
            <a:endParaRPr sz="9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5984" y="1444475"/>
            <a:ext cx="3190841" cy="8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40"/>
          <p:cNvPicPr preferRelativeResize="0"/>
          <p:nvPr/>
        </p:nvPicPr>
        <p:blipFill rotWithShape="1">
          <a:blip r:embed="rId3">
            <a:alphaModFix/>
          </a:blip>
          <a:srcRect l="60475" t="6215" r="4219" b="75971"/>
          <a:stretch/>
        </p:blipFill>
        <p:spPr>
          <a:xfrm>
            <a:off x="4009475" y="3108575"/>
            <a:ext cx="1684950" cy="70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0"/>
          <p:cNvSpPr txBox="1"/>
          <p:nvPr/>
        </p:nvSpPr>
        <p:spPr>
          <a:xfrm>
            <a:off x="4026650" y="2034165"/>
            <a:ext cx="25578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Insel TR., 2014 </a:t>
            </a:r>
            <a:r>
              <a:rPr lang="ko" sz="800" i="1">
                <a:solidFill>
                  <a:schemeClr val="dk1"/>
                </a:solidFill>
              </a:rPr>
              <a:t>Am J Psychiatry</a:t>
            </a:r>
            <a:endParaRPr sz="80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1"/>
          <p:cNvSpPr txBox="1">
            <a:spLocks noGrp="1"/>
          </p:cNvSpPr>
          <p:nvPr>
            <p:ph type="title"/>
          </p:nvPr>
        </p:nvSpPr>
        <p:spPr>
          <a:xfrm>
            <a:off x="-27625" y="2926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/>
              <a:t>Gyrification as a potential marker for early neurodevelopment</a:t>
            </a:r>
            <a:endParaRPr sz="2400" b="1"/>
          </a:p>
        </p:txBody>
      </p:sp>
      <p:pic>
        <p:nvPicPr>
          <p:cNvPr id="190" name="Google Shape;1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275" y="791675"/>
            <a:ext cx="5082199" cy="18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2600" y="2571750"/>
            <a:ext cx="5641800" cy="26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1"/>
          <p:cNvSpPr txBox="1"/>
          <p:nvPr/>
        </p:nvSpPr>
        <p:spPr>
          <a:xfrm>
            <a:off x="7867375" y="4824000"/>
            <a:ext cx="1950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Zille et al. (2013)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225" y="478700"/>
            <a:ext cx="5164000" cy="466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400" b="1">
                <a:solidFill>
                  <a:srgbClr val="000000"/>
                </a:solidFill>
              </a:rPr>
              <a:t>Method: </a:t>
            </a:r>
            <a:r>
              <a:rPr lang="ko" sz="2400" b="1" i="1">
                <a:solidFill>
                  <a:srgbClr val="000000"/>
                </a:solidFill>
              </a:rPr>
              <a:t>local</a:t>
            </a:r>
            <a:r>
              <a:rPr lang="ko" sz="2400" b="1">
                <a:solidFill>
                  <a:srgbClr val="000000"/>
                </a:solidFill>
              </a:rPr>
              <a:t> Gyrification Index (</a:t>
            </a:r>
            <a:r>
              <a:rPr lang="ko" sz="2400" b="1" i="1">
                <a:solidFill>
                  <a:srgbClr val="000000"/>
                </a:solidFill>
              </a:rPr>
              <a:t>l</a:t>
            </a:r>
            <a:r>
              <a:rPr lang="ko" sz="2400" b="1">
                <a:solidFill>
                  <a:srgbClr val="000000"/>
                </a:solidFill>
              </a:rPr>
              <a:t>GI)</a:t>
            </a:r>
            <a:endParaRPr sz="24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99" name="Google Shape;199;p42"/>
          <p:cNvPicPr preferRelativeResize="0"/>
          <p:nvPr/>
        </p:nvPicPr>
        <p:blipFill rotWithShape="1">
          <a:blip r:embed="rId4">
            <a:alphaModFix/>
          </a:blip>
          <a:srcRect l="1657" t="57395" r="92728" b="31634"/>
          <a:stretch/>
        </p:blipFill>
        <p:spPr>
          <a:xfrm>
            <a:off x="3224100" y="660125"/>
            <a:ext cx="578806" cy="4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325" y="1400576"/>
            <a:ext cx="2696176" cy="236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42"/>
          <p:cNvPicPr preferRelativeResize="0"/>
          <p:nvPr/>
        </p:nvPicPr>
        <p:blipFill rotWithShape="1">
          <a:blip r:embed="rId6">
            <a:alphaModFix/>
          </a:blip>
          <a:srcRect t="81070"/>
          <a:stretch/>
        </p:blipFill>
        <p:spPr>
          <a:xfrm>
            <a:off x="459950" y="3873455"/>
            <a:ext cx="2398526" cy="529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42"/>
          <p:cNvPicPr preferRelativeResize="0"/>
          <p:nvPr/>
        </p:nvPicPr>
        <p:blipFill rotWithShape="1">
          <a:blip r:embed="rId4">
            <a:alphaModFix/>
          </a:blip>
          <a:srcRect l="1768" t="10225" r="92732" b="79079"/>
          <a:stretch/>
        </p:blipFill>
        <p:spPr>
          <a:xfrm>
            <a:off x="459950" y="982825"/>
            <a:ext cx="514126" cy="41774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2"/>
          <p:cNvSpPr txBox="1"/>
          <p:nvPr/>
        </p:nvSpPr>
        <p:spPr>
          <a:xfrm>
            <a:off x="1904988" y="4594800"/>
            <a:ext cx="21975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Zilles et al. (1988)</a:t>
            </a:r>
            <a:endParaRPr sz="900"/>
          </a:p>
        </p:txBody>
      </p:sp>
      <p:sp>
        <p:nvSpPr>
          <p:cNvPr id="204" name="Google Shape;204;p42"/>
          <p:cNvSpPr txBox="1"/>
          <p:nvPr/>
        </p:nvSpPr>
        <p:spPr>
          <a:xfrm>
            <a:off x="8000988" y="4823400"/>
            <a:ext cx="21975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Schaer et al. (2012)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0" name="Google Shape;210;p43"/>
          <p:cNvPicPr preferRelativeResize="0"/>
          <p:nvPr/>
        </p:nvPicPr>
        <p:blipFill rotWithShape="1">
          <a:blip r:embed="rId3">
            <a:alphaModFix/>
          </a:blip>
          <a:srcRect b="49824"/>
          <a:stretch/>
        </p:blipFill>
        <p:spPr>
          <a:xfrm>
            <a:off x="488930" y="1404075"/>
            <a:ext cx="4004696" cy="24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43"/>
          <p:cNvPicPr preferRelativeResize="0"/>
          <p:nvPr/>
        </p:nvPicPr>
        <p:blipFill rotWithShape="1">
          <a:blip r:embed="rId3">
            <a:alphaModFix/>
          </a:blip>
          <a:srcRect t="50816"/>
          <a:stretch/>
        </p:blipFill>
        <p:spPr>
          <a:xfrm>
            <a:off x="4572000" y="1404075"/>
            <a:ext cx="4085401" cy="24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3"/>
          <p:cNvSpPr txBox="1">
            <a:spLocks noGrp="1"/>
          </p:cNvSpPr>
          <p:nvPr>
            <p:ph type="title"/>
          </p:nvPr>
        </p:nvSpPr>
        <p:spPr>
          <a:xfrm>
            <a:off x="4641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200" b="1"/>
              <a:t>Results: Group differences in the whole-brain local gyrification index (lGI).</a:t>
            </a:r>
            <a:endParaRPr sz="2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13" name="Google Shape;213;p43"/>
          <p:cNvPicPr preferRelativeResize="0"/>
          <p:nvPr/>
        </p:nvPicPr>
        <p:blipFill rotWithShape="1">
          <a:blip r:embed="rId4">
            <a:alphaModFix/>
          </a:blip>
          <a:srcRect t="32557" b="28980"/>
          <a:stretch/>
        </p:blipFill>
        <p:spPr>
          <a:xfrm>
            <a:off x="488925" y="4051061"/>
            <a:ext cx="4085400" cy="822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3"/>
          <p:cNvPicPr preferRelativeResize="0"/>
          <p:nvPr/>
        </p:nvPicPr>
        <p:blipFill rotWithShape="1">
          <a:blip r:embed="rId5">
            <a:alphaModFix/>
          </a:blip>
          <a:srcRect t="31727" b="28819"/>
          <a:stretch/>
        </p:blipFill>
        <p:spPr>
          <a:xfrm>
            <a:off x="4688550" y="4048234"/>
            <a:ext cx="4004700" cy="82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0" name="Google Shape;22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99" y="2535425"/>
            <a:ext cx="7486424" cy="254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76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200" b="1"/>
              <a:t>Results: Associations between lGI and neurocognitive variables</a:t>
            </a:r>
            <a:endParaRPr sz="2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pic>
        <p:nvPicPr>
          <p:cNvPr id="222" name="Google Shape;222;p44"/>
          <p:cNvPicPr preferRelativeResize="0"/>
          <p:nvPr/>
        </p:nvPicPr>
        <p:blipFill rotWithShape="1">
          <a:blip r:embed="rId4">
            <a:alphaModFix/>
          </a:blip>
          <a:srcRect t="5015"/>
          <a:stretch/>
        </p:blipFill>
        <p:spPr>
          <a:xfrm>
            <a:off x="1832950" y="1089188"/>
            <a:ext cx="5315923" cy="1353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0000" b="1"/>
              <a:t>Thank you!</a:t>
            </a:r>
            <a:endParaRPr sz="10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Macintosh PowerPoint</Application>
  <PresentationFormat>화면 슬라이드 쇼(16:9)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Simple Light</vt:lpstr>
      <vt:lpstr>Simple Light</vt:lpstr>
      <vt:lpstr>Simple Light</vt:lpstr>
      <vt:lpstr>PowerPoint 프레젠테이션</vt:lpstr>
      <vt:lpstr>Neurodevelopmental model of early-onset OCD: Evidence for distinct subtypes</vt:lpstr>
      <vt:lpstr>Gyrification as a potential marker for early neurodevelopment</vt:lpstr>
      <vt:lpstr>Method: local Gyrification Index (lGI)  </vt:lpstr>
      <vt:lpstr>Results: Group differences in the whole-brain local gyrification index (lGI).   </vt:lpstr>
      <vt:lpstr>Results: Associations between lGI and neurocognitive variables  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Inkyung Park</cp:lastModifiedBy>
  <cp:revision>1</cp:revision>
  <dcterms:modified xsi:type="dcterms:W3CDTF">2022-10-23T12:49:34Z</dcterms:modified>
</cp:coreProperties>
</file>