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862" r:id="rId1"/>
  </p:sldMasterIdLst>
  <p:sldIdLst>
    <p:sldId id="256" r:id="rId2"/>
    <p:sldId id="260" r:id="rId3"/>
    <p:sldId id="261" r:id="rId4"/>
    <p:sldId id="262" r:id="rId5"/>
    <p:sldId id="276" r:id="rId6"/>
    <p:sldId id="278" r:id="rId7"/>
    <p:sldId id="279" r:id="rId8"/>
    <p:sldId id="280" r:id="rId9"/>
    <p:sldId id="265" r:id="rId10"/>
    <p:sldId id="274" r:id="rId11"/>
    <p:sldId id="281" r:id="rId12"/>
    <p:sldId id="282" r:id="rId13"/>
    <p:sldId id="283" r:id="rId14"/>
    <p:sldId id="1512" r:id="rId15"/>
    <p:sldId id="1511" r:id="rId16"/>
    <p:sldId id="1513" r:id="rId17"/>
    <p:sldId id="1509" r:id="rId18"/>
    <p:sldId id="27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p:scale>
          <a:sx n="85" d="100"/>
          <a:sy n="85"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83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26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588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315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12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157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400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106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10/15/2022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717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10/15/2022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85727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224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10/15/2022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74472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7CB7-ADEF-4205-A301-E76A14BB0F4D}"/>
              </a:ext>
            </a:extLst>
          </p:cNvPr>
          <p:cNvSpPr>
            <a:spLocks noGrp="1"/>
          </p:cNvSpPr>
          <p:nvPr>
            <p:ph type="ctrTitle"/>
          </p:nvPr>
        </p:nvSpPr>
        <p:spPr>
          <a:xfrm>
            <a:off x="499134" y="645459"/>
            <a:ext cx="11193731" cy="3558381"/>
          </a:xfrm>
        </p:spPr>
        <p:txBody>
          <a:bodyPr/>
          <a:lstStyle/>
          <a:p>
            <a:pPr algn="ctr">
              <a:lnSpc>
                <a:spcPct val="200000"/>
              </a:lnSpc>
              <a:spcAft>
                <a:spcPts val="800"/>
              </a:spcAft>
            </a:pPr>
            <a:r>
              <a:rPr lang="en-US" sz="3600" b="1" dirty="0">
                <a:effectLst/>
                <a:ea typeface="Yu Mincho" panose="02020400000000000000" pitchFamily="18" charset="-128"/>
                <a:cs typeface="Times New Roman" panose="02020603050405020304" pitchFamily="18" charset="0"/>
              </a:rPr>
              <a:t>Group-exercise participation, executive function and associated brain structures in children with ADHD    </a:t>
            </a:r>
            <a:endParaRPr lang="en-AU" sz="3600" b="1" dirty="0">
              <a:effectLst/>
              <a:ea typeface="Yu Mincho" panose="02020400000000000000" pitchFamily="18" charset="-128"/>
              <a:cs typeface="Times New Roman" panose="02020603050405020304" pitchFamily="18" charset="0"/>
            </a:endParaRPr>
          </a:p>
        </p:txBody>
      </p:sp>
      <p:sp>
        <p:nvSpPr>
          <p:cNvPr id="4" name="TextBox 3">
            <a:extLst>
              <a:ext uri="{FF2B5EF4-FFF2-40B4-BE49-F238E27FC236}">
                <a16:creationId xmlns:a16="http://schemas.microsoft.com/office/drawing/2014/main" id="{3CA037FD-BA7A-F4C7-9422-961373360D31}"/>
              </a:ext>
            </a:extLst>
          </p:cNvPr>
          <p:cNvSpPr txBox="1"/>
          <p:nvPr/>
        </p:nvSpPr>
        <p:spPr>
          <a:xfrm>
            <a:off x="6347011" y="4993340"/>
            <a:ext cx="6589059" cy="553998"/>
          </a:xfrm>
          <a:prstGeom prst="rect">
            <a:avLst/>
          </a:prstGeom>
          <a:noFill/>
        </p:spPr>
        <p:txBody>
          <a:bodyPr wrap="square" rtlCol="0">
            <a:spAutoFit/>
          </a:bodyPr>
          <a:lstStyle/>
          <a:p>
            <a:r>
              <a:rPr lang="en-AU" sz="3000" dirty="0"/>
              <a:t>Rio Yamaguchi (PhD Candidate)</a:t>
            </a:r>
          </a:p>
        </p:txBody>
      </p:sp>
    </p:spTree>
    <p:extLst>
      <p:ext uri="{BB962C8B-B14F-4D97-AF65-F5344CB8AC3E}">
        <p14:creationId xmlns:p14="http://schemas.microsoft.com/office/powerpoint/2010/main" val="1014286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FEBC-6AD5-4711-8AD0-CC1F8873B2A6}"/>
              </a:ext>
            </a:extLst>
          </p:cNvPr>
          <p:cNvSpPr>
            <a:spLocks noGrp="1"/>
          </p:cNvSpPr>
          <p:nvPr>
            <p:ph type="title"/>
          </p:nvPr>
        </p:nvSpPr>
        <p:spPr>
          <a:xfrm>
            <a:off x="833911" y="41143"/>
            <a:ext cx="10627161" cy="1550989"/>
          </a:xfrm>
        </p:spPr>
        <p:txBody>
          <a:bodyPr>
            <a:normAutofit/>
          </a:bodyPr>
          <a:lstStyle/>
          <a:p>
            <a:r>
              <a:rPr kumimoji="1" lang="en-US" altLang="ja-JP" dirty="0"/>
              <a:t>Measures used (Dependent Variables)</a:t>
            </a:r>
            <a:endParaRPr kumimoji="1" lang="ja-JP" altLang="en-US" dirty="0"/>
          </a:p>
        </p:txBody>
      </p:sp>
      <p:sp>
        <p:nvSpPr>
          <p:cNvPr id="4" name="Content Placeholder 3">
            <a:extLst>
              <a:ext uri="{FF2B5EF4-FFF2-40B4-BE49-F238E27FC236}">
                <a16:creationId xmlns:a16="http://schemas.microsoft.com/office/drawing/2014/main" id="{BD4A3BF7-5C07-4B01-AD67-43B78475E7A2}"/>
              </a:ext>
            </a:extLst>
          </p:cNvPr>
          <p:cNvSpPr>
            <a:spLocks noGrp="1"/>
          </p:cNvSpPr>
          <p:nvPr>
            <p:ph idx="1"/>
          </p:nvPr>
        </p:nvSpPr>
        <p:spPr>
          <a:xfrm>
            <a:off x="677334" y="2160589"/>
            <a:ext cx="10783738" cy="3880773"/>
          </a:xfrm>
        </p:spPr>
        <p:txBody>
          <a:bodyPr>
            <a:noAutofit/>
          </a:bodyPr>
          <a:lstStyle/>
          <a:p>
            <a:endParaRPr lang="en-US" altLang="ja-JP" sz="2400" dirty="0"/>
          </a:p>
          <a:p>
            <a:r>
              <a:rPr lang="en-US" altLang="ja-JP" sz="2400" dirty="0"/>
              <a:t>Measure of executive function</a:t>
            </a:r>
          </a:p>
          <a:p>
            <a:pPr marL="0" indent="0">
              <a:buNone/>
            </a:pPr>
            <a:r>
              <a:rPr lang="ja-JP" altLang="en-US" sz="2400" dirty="0"/>
              <a:t>          　</a:t>
            </a:r>
            <a:r>
              <a:rPr lang="en-US" altLang="ja-JP" sz="2400" dirty="0"/>
              <a:t>-</a:t>
            </a:r>
            <a:r>
              <a:rPr lang="ja-JP" altLang="en-US" sz="2400" dirty="0"/>
              <a:t>　</a:t>
            </a:r>
            <a:r>
              <a:rPr lang="en-US" altLang="ja-JP" sz="2400" dirty="0"/>
              <a:t>Planning subtest core of Cognitive Assessment System (CAS)</a:t>
            </a:r>
          </a:p>
          <a:p>
            <a:pPr marL="0" indent="0">
              <a:buNone/>
            </a:pPr>
            <a:endParaRPr lang="en-US" altLang="ja-JP" sz="2400" dirty="0"/>
          </a:p>
          <a:p>
            <a:r>
              <a:rPr lang="en-US" altLang="ja-JP" sz="2400" dirty="0"/>
              <a:t>MRI –T1-weighted brain images used to calculate the volumes of the ROI (Cerebellum white matter and white matter tracts connected to the cerebellum)</a:t>
            </a:r>
          </a:p>
          <a:p>
            <a:endParaRPr lang="en-US" altLang="ja-JP" sz="2400" dirty="0"/>
          </a:p>
          <a:p>
            <a:pPr marL="0" indent="0">
              <a:buNone/>
            </a:pPr>
            <a:r>
              <a:rPr lang="ja-JP" altLang="en-US" sz="2400" dirty="0"/>
              <a:t>　　　</a:t>
            </a:r>
          </a:p>
        </p:txBody>
      </p:sp>
    </p:spTree>
    <p:extLst>
      <p:ext uri="{BB962C8B-B14F-4D97-AF65-F5344CB8AC3E}">
        <p14:creationId xmlns:p14="http://schemas.microsoft.com/office/powerpoint/2010/main" val="145078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FEBC-6AD5-4711-8AD0-CC1F8873B2A6}"/>
              </a:ext>
            </a:extLst>
          </p:cNvPr>
          <p:cNvSpPr>
            <a:spLocks noGrp="1"/>
          </p:cNvSpPr>
          <p:nvPr>
            <p:ph type="title"/>
          </p:nvPr>
        </p:nvSpPr>
        <p:spPr>
          <a:xfrm>
            <a:off x="847662" y="143434"/>
            <a:ext cx="9215603" cy="1550989"/>
          </a:xfrm>
        </p:spPr>
        <p:txBody>
          <a:bodyPr>
            <a:normAutofit/>
          </a:bodyPr>
          <a:lstStyle/>
          <a:p>
            <a:r>
              <a:rPr kumimoji="1" lang="en-US" altLang="ja-JP" dirty="0"/>
              <a:t>Results</a:t>
            </a:r>
            <a:endParaRPr kumimoji="1" lang="ja-JP" altLang="en-US" dirty="0"/>
          </a:p>
        </p:txBody>
      </p:sp>
      <p:pic>
        <p:nvPicPr>
          <p:cNvPr id="9" name="Picture 8">
            <a:extLst>
              <a:ext uri="{FF2B5EF4-FFF2-40B4-BE49-F238E27FC236}">
                <a16:creationId xmlns:a16="http://schemas.microsoft.com/office/drawing/2014/main" id="{DB773803-50B0-27D6-73C5-A32D28EC30E8}"/>
              </a:ext>
            </a:extLst>
          </p:cNvPr>
          <p:cNvPicPr>
            <a:picLocks noChangeAspect="1"/>
          </p:cNvPicPr>
          <p:nvPr/>
        </p:nvPicPr>
        <p:blipFill>
          <a:blip r:embed="rId2"/>
          <a:stretch>
            <a:fillRect/>
          </a:stretch>
        </p:blipFill>
        <p:spPr>
          <a:xfrm>
            <a:off x="677333" y="2028444"/>
            <a:ext cx="13120463" cy="4139274"/>
          </a:xfrm>
          <a:prstGeom prst="rect">
            <a:avLst/>
          </a:prstGeom>
        </p:spPr>
      </p:pic>
      <p:sp>
        <p:nvSpPr>
          <p:cNvPr id="3" name="Rectangle 2">
            <a:extLst>
              <a:ext uri="{FF2B5EF4-FFF2-40B4-BE49-F238E27FC236}">
                <a16:creationId xmlns:a16="http://schemas.microsoft.com/office/drawing/2014/main" id="{F611FBCF-C430-D4DD-9C12-AB932034593B}"/>
              </a:ext>
            </a:extLst>
          </p:cNvPr>
          <p:cNvSpPr/>
          <p:nvPr/>
        </p:nvSpPr>
        <p:spPr>
          <a:xfrm>
            <a:off x="8401665" y="4509335"/>
            <a:ext cx="946633" cy="7274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1012FAEF-2BDF-1978-EC02-6D08529D4596}"/>
              </a:ext>
            </a:extLst>
          </p:cNvPr>
          <p:cNvSpPr/>
          <p:nvPr/>
        </p:nvSpPr>
        <p:spPr>
          <a:xfrm>
            <a:off x="8392703" y="3424612"/>
            <a:ext cx="955595" cy="102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416CD865-39D2-6FD7-A007-703AFEB88AAB}"/>
              </a:ext>
            </a:extLst>
          </p:cNvPr>
          <p:cNvSpPr/>
          <p:nvPr/>
        </p:nvSpPr>
        <p:spPr>
          <a:xfrm>
            <a:off x="602376" y="3469433"/>
            <a:ext cx="1602941" cy="726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F917A868-2353-24BB-7E38-9D554CE4A98D}"/>
              </a:ext>
            </a:extLst>
          </p:cNvPr>
          <p:cNvSpPr/>
          <p:nvPr/>
        </p:nvSpPr>
        <p:spPr>
          <a:xfrm>
            <a:off x="602376" y="4231432"/>
            <a:ext cx="1602941" cy="726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2405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FEBC-6AD5-4711-8AD0-CC1F8873B2A6}"/>
              </a:ext>
            </a:extLst>
          </p:cNvPr>
          <p:cNvSpPr>
            <a:spLocks noGrp="1"/>
          </p:cNvSpPr>
          <p:nvPr>
            <p:ph type="title"/>
          </p:nvPr>
        </p:nvSpPr>
        <p:spPr>
          <a:xfrm>
            <a:off x="874557" y="175938"/>
            <a:ext cx="9215603" cy="1550989"/>
          </a:xfrm>
        </p:spPr>
        <p:txBody>
          <a:bodyPr>
            <a:normAutofit/>
          </a:bodyPr>
          <a:lstStyle/>
          <a:p>
            <a:r>
              <a:rPr kumimoji="1" lang="en-US" altLang="ja-JP" dirty="0"/>
              <a:t>Results</a:t>
            </a:r>
            <a:endParaRPr kumimoji="1" lang="ja-JP" altLang="en-US" dirty="0"/>
          </a:p>
        </p:txBody>
      </p:sp>
      <p:pic>
        <p:nvPicPr>
          <p:cNvPr id="6" name="Picture 5">
            <a:extLst>
              <a:ext uri="{FF2B5EF4-FFF2-40B4-BE49-F238E27FC236}">
                <a16:creationId xmlns:a16="http://schemas.microsoft.com/office/drawing/2014/main" id="{19C61640-7088-E5FA-495F-88C372CC5DA6}"/>
              </a:ext>
            </a:extLst>
          </p:cNvPr>
          <p:cNvPicPr>
            <a:picLocks noChangeAspect="1"/>
          </p:cNvPicPr>
          <p:nvPr/>
        </p:nvPicPr>
        <p:blipFill>
          <a:blip r:embed="rId2"/>
          <a:stretch>
            <a:fillRect/>
          </a:stretch>
        </p:blipFill>
        <p:spPr>
          <a:xfrm>
            <a:off x="4078645" y="1671285"/>
            <a:ext cx="7945531" cy="4685348"/>
          </a:xfrm>
          <a:prstGeom prst="rect">
            <a:avLst/>
          </a:prstGeom>
        </p:spPr>
      </p:pic>
      <p:sp>
        <p:nvSpPr>
          <p:cNvPr id="7" name="TextBox 6">
            <a:extLst>
              <a:ext uri="{FF2B5EF4-FFF2-40B4-BE49-F238E27FC236}">
                <a16:creationId xmlns:a16="http://schemas.microsoft.com/office/drawing/2014/main" id="{3220BCC3-A957-248F-2EA5-BF2133C08210}"/>
              </a:ext>
            </a:extLst>
          </p:cNvPr>
          <p:cNvSpPr txBox="1"/>
          <p:nvPr/>
        </p:nvSpPr>
        <p:spPr>
          <a:xfrm>
            <a:off x="167824" y="2257421"/>
            <a:ext cx="3759901"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 Interesting interaction in the executive functioning scores</a:t>
            </a:r>
          </a:p>
          <a:p>
            <a:endParaRPr lang="en-US" dirty="0"/>
          </a:p>
          <a:p>
            <a:pPr marL="285750" indent="-285750">
              <a:buFont typeface="Wingdings" panose="05000000000000000000" pitchFamily="2" charset="2"/>
              <a:buChar char="Ø"/>
            </a:pPr>
            <a:r>
              <a:rPr lang="en-US" dirty="0"/>
              <a:t>Those who participated in frequent group exercise performed significantly better in their executive function task than those who did not participate in frequent group exercise and this effect was prominent for children with ADHD</a:t>
            </a:r>
            <a:endParaRPr lang="en-AU" dirty="0"/>
          </a:p>
        </p:txBody>
      </p:sp>
    </p:spTree>
    <p:extLst>
      <p:ext uri="{BB962C8B-B14F-4D97-AF65-F5344CB8AC3E}">
        <p14:creationId xmlns:p14="http://schemas.microsoft.com/office/powerpoint/2010/main" val="791363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FEBC-6AD5-4711-8AD0-CC1F8873B2A6}"/>
              </a:ext>
            </a:extLst>
          </p:cNvPr>
          <p:cNvSpPr>
            <a:spLocks noGrp="1"/>
          </p:cNvSpPr>
          <p:nvPr>
            <p:ph type="title"/>
          </p:nvPr>
        </p:nvSpPr>
        <p:spPr>
          <a:xfrm>
            <a:off x="686298" y="-268945"/>
            <a:ext cx="9215603" cy="1550989"/>
          </a:xfrm>
        </p:spPr>
        <p:txBody>
          <a:bodyPr>
            <a:normAutofit/>
          </a:bodyPr>
          <a:lstStyle/>
          <a:p>
            <a:r>
              <a:rPr kumimoji="1" lang="en-US" altLang="ja-JP" dirty="0"/>
              <a:t>Results</a:t>
            </a:r>
            <a:endParaRPr kumimoji="1" lang="ja-JP" altLang="en-US" dirty="0"/>
          </a:p>
        </p:txBody>
      </p:sp>
      <p:pic>
        <p:nvPicPr>
          <p:cNvPr id="10" name="Picture 9">
            <a:extLst>
              <a:ext uri="{FF2B5EF4-FFF2-40B4-BE49-F238E27FC236}">
                <a16:creationId xmlns:a16="http://schemas.microsoft.com/office/drawing/2014/main" id="{1A2757D4-68B6-DE91-F824-54B6EEF74B14}"/>
              </a:ext>
            </a:extLst>
          </p:cNvPr>
          <p:cNvPicPr>
            <a:picLocks noChangeAspect="1"/>
          </p:cNvPicPr>
          <p:nvPr/>
        </p:nvPicPr>
        <p:blipFill>
          <a:blip r:embed="rId2"/>
          <a:stretch>
            <a:fillRect/>
          </a:stretch>
        </p:blipFill>
        <p:spPr>
          <a:xfrm>
            <a:off x="826889" y="1385093"/>
            <a:ext cx="10264335" cy="2582821"/>
          </a:xfrm>
          <a:prstGeom prst="rect">
            <a:avLst/>
          </a:prstGeom>
        </p:spPr>
      </p:pic>
      <p:sp>
        <p:nvSpPr>
          <p:cNvPr id="4" name="Rectangle 3">
            <a:extLst>
              <a:ext uri="{FF2B5EF4-FFF2-40B4-BE49-F238E27FC236}">
                <a16:creationId xmlns:a16="http://schemas.microsoft.com/office/drawing/2014/main" id="{CFC2CBBB-5C0B-E9D7-8EBE-27DF0E4B7885}"/>
              </a:ext>
            </a:extLst>
          </p:cNvPr>
          <p:cNvSpPr/>
          <p:nvPr/>
        </p:nvSpPr>
        <p:spPr>
          <a:xfrm>
            <a:off x="925432" y="5021313"/>
            <a:ext cx="1127483" cy="4292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a:extLst>
              <a:ext uri="{FF2B5EF4-FFF2-40B4-BE49-F238E27FC236}">
                <a16:creationId xmlns:a16="http://schemas.microsoft.com/office/drawing/2014/main" id="{FD3E7B58-2FDE-9B2F-E28E-C6D126F5B30B}"/>
              </a:ext>
            </a:extLst>
          </p:cNvPr>
          <p:cNvPicPr>
            <a:picLocks noChangeAspect="1"/>
          </p:cNvPicPr>
          <p:nvPr/>
        </p:nvPicPr>
        <p:blipFill>
          <a:blip r:embed="rId3"/>
          <a:stretch>
            <a:fillRect/>
          </a:stretch>
        </p:blipFill>
        <p:spPr>
          <a:xfrm>
            <a:off x="862351" y="3827946"/>
            <a:ext cx="10193013" cy="2564874"/>
          </a:xfrm>
          <a:prstGeom prst="rect">
            <a:avLst/>
          </a:prstGeom>
        </p:spPr>
      </p:pic>
    </p:spTree>
    <p:extLst>
      <p:ext uri="{BB962C8B-B14F-4D97-AF65-F5344CB8AC3E}">
        <p14:creationId xmlns:p14="http://schemas.microsoft.com/office/powerpoint/2010/main" val="750019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4A6F-C23C-76AF-086C-C45E520382A4}"/>
              </a:ext>
            </a:extLst>
          </p:cNvPr>
          <p:cNvSpPr>
            <a:spLocks noGrp="1"/>
          </p:cNvSpPr>
          <p:nvPr>
            <p:ph type="title"/>
          </p:nvPr>
        </p:nvSpPr>
        <p:spPr/>
        <p:txBody>
          <a:bodyPr/>
          <a:lstStyle/>
          <a:p>
            <a:r>
              <a:rPr lang="en-AU" dirty="0"/>
              <a:t>Results-   </a:t>
            </a:r>
            <a:r>
              <a:rPr lang="en-AU" sz="3000" dirty="0"/>
              <a:t>Medial Lemniscus (left)</a:t>
            </a:r>
          </a:p>
        </p:txBody>
      </p:sp>
      <p:pic>
        <p:nvPicPr>
          <p:cNvPr id="7" name="Picture 6">
            <a:extLst>
              <a:ext uri="{FF2B5EF4-FFF2-40B4-BE49-F238E27FC236}">
                <a16:creationId xmlns:a16="http://schemas.microsoft.com/office/drawing/2014/main" id="{C90F79C4-000A-52F4-8275-D58840EDFD78}"/>
              </a:ext>
            </a:extLst>
          </p:cNvPr>
          <p:cNvPicPr>
            <a:picLocks noChangeAspect="1"/>
          </p:cNvPicPr>
          <p:nvPr/>
        </p:nvPicPr>
        <p:blipFill>
          <a:blip r:embed="rId2"/>
          <a:stretch>
            <a:fillRect/>
          </a:stretch>
        </p:blipFill>
        <p:spPr>
          <a:xfrm>
            <a:off x="193713" y="2284289"/>
            <a:ext cx="5240181" cy="3867150"/>
          </a:xfrm>
          <a:prstGeom prst="rect">
            <a:avLst/>
          </a:prstGeom>
        </p:spPr>
      </p:pic>
      <p:pic>
        <p:nvPicPr>
          <p:cNvPr id="8" name="Picture 7">
            <a:extLst>
              <a:ext uri="{FF2B5EF4-FFF2-40B4-BE49-F238E27FC236}">
                <a16:creationId xmlns:a16="http://schemas.microsoft.com/office/drawing/2014/main" id="{CC9E0C50-CCF7-D8FE-9A1A-E6D7A28E431D}"/>
              </a:ext>
            </a:extLst>
          </p:cNvPr>
          <p:cNvPicPr>
            <a:picLocks noChangeAspect="1"/>
          </p:cNvPicPr>
          <p:nvPr/>
        </p:nvPicPr>
        <p:blipFill>
          <a:blip r:embed="rId3"/>
          <a:stretch>
            <a:fillRect/>
          </a:stretch>
        </p:blipFill>
        <p:spPr>
          <a:xfrm>
            <a:off x="5821936" y="1819914"/>
            <a:ext cx="6352136" cy="4621497"/>
          </a:xfrm>
          <a:prstGeom prst="rect">
            <a:avLst/>
          </a:prstGeom>
        </p:spPr>
      </p:pic>
      <p:sp>
        <p:nvSpPr>
          <p:cNvPr id="9" name="Rectangle 8">
            <a:extLst>
              <a:ext uri="{FF2B5EF4-FFF2-40B4-BE49-F238E27FC236}">
                <a16:creationId xmlns:a16="http://schemas.microsoft.com/office/drawing/2014/main" id="{6526A392-00A3-58A1-2C26-F4C1148A260B}"/>
              </a:ext>
            </a:extLst>
          </p:cNvPr>
          <p:cNvSpPr/>
          <p:nvPr/>
        </p:nvSpPr>
        <p:spPr>
          <a:xfrm>
            <a:off x="4808321" y="4800691"/>
            <a:ext cx="61851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5875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B8FA-FE0D-7352-E6AA-732F7B19CC11}"/>
              </a:ext>
            </a:extLst>
          </p:cNvPr>
          <p:cNvSpPr>
            <a:spLocks noGrp="1"/>
          </p:cNvSpPr>
          <p:nvPr>
            <p:ph type="title"/>
          </p:nvPr>
        </p:nvSpPr>
        <p:spPr>
          <a:xfrm>
            <a:off x="373230" y="205817"/>
            <a:ext cx="11445539" cy="1549140"/>
          </a:xfrm>
        </p:spPr>
        <p:txBody>
          <a:bodyPr>
            <a:normAutofit/>
          </a:bodyPr>
          <a:lstStyle/>
          <a:p>
            <a:r>
              <a:rPr lang="en-US" dirty="0"/>
              <a:t>Mediation</a:t>
            </a:r>
            <a:r>
              <a:rPr lang="ja-JP" altLang="en-US" dirty="0"/>
              <a:t> </a:t>
            </a:r>
            <a:r>
              <a:rPr lang="en-US" altLang="ja-JP" dirty="0"/>
              <a:t>Analysis</a:t>
            </a:r>
            <a:r>
              <a:rPr lang="ja-JP" altLang="en-US" dirty="0"/>
              <a:t> </a:t>
            </a:r>
            <a:br>
              <a:rPr lang="en-US" altLang="ja-JP" dirty="0"/>
            </a:br>
            <a:r>
              <a:rPr lang="en-US" altLang="ja-JP" dirty="0"/>
              <a:t> </a:t>
            </a:r>
            <a:r>
              <a:rPr lang="en-US" altLang="ja-JP" sz="3300" dirty="0"/>
              <a:t>CAS</a:t>
            </a:r>
            <a:r>
              <a:rPr lang="ja-JP" altLang="en-US" sz="3300" dirty="0"/>
              <a:t> </a:t>
            </a:r>
            <a:r>
              <a:rPr lang="en-US" altLang="ja-JP" sz="3300" dirty="0"/>
              <a:t>(planning)</a:t>
            </a:r>
            <a:r>
              <a:rPr lang="ja-JP" altLang="en-US" sz="3300" dirty="0"/>
              <a:t> </a:t>
            </a:r>
            <a:r>
              <a:rPr lang="en-US" altLang="ja-JP" sz="3300" dirty="0"/>
              <a:t>scores</a:t>
            </a:r>
            <a:r>
              <a:rPr lang="ja-JP" altLang="en-US" sz="3300" dirty="0"/>
              <a:t> </a:t>
            </a:r>
            <a:r>
              <a:rPr lang="en-US" altLang="ja-JP" sz="3300" dirty="0"/>
              <a:t>and</a:t>
            </a:r>
            <a:r>
              <a:rPr lang="ja-JP" altLang="en-US" sz="3300" dirty="0"/>
              <a:t> </a:t>
            </a:r>
            <a:r>
              <a:rPr lang="en-US" altLang="ja-JP" sz="3300" dirty="0"/>
              <a:t>medial</a:t>
            </a:r>
            <a:r>
              <a:rPr lang="ja-JP" altLang="en-US" sz="3300" dirty="0"/>
              <a:t> </a:t>
            </a:r>
            <a:r>
              <a:rPr lang="en-US" altLang="ja-JP" sz="3300" dirty="0"/>
              <a:t>lemniscus</a:t>
            </a:r>
            <a:r>
              <a:rPr lang="ja-JP" altLang="en-US" sz="3300" dirty="0"/>
              <a:t> </a:t>
            </a:r>
            <a:r>
              <a:rPr lang="en-US" altLang="ja-JP" sz="3300" dirty="0"/>
              <a:t>volume</a:t>
            </a:r>
            <a:endParaRPr lang="en-AU" sz="3300" dirty="0"/>
          </a:p>
        </p:txBody>
      </p:sp>
      <p:sp>
        <p:nvSpPr>
          <p:cNvPr id="4" name="Oval 3">
            <a:extLst>
              <a:ext uri="{FF2B5EF4-FFF2-40B4-BE49-F238E27FC236}">
                <a16:creationId xmlns:a16="http://schemas.microsoft.com/office/drawing/2014/main" id="{BA69392D-04D4-418D-A277-80135FCE2627}"/>
              </a:ext>
            </a:extLst>
          </p:cNvPr>
          <p:cNvSpPr/>
          <p:nvPr/>
        </p:nvSpPr>
        <p:spPr>
          <a:xfrm>
            <a:off x="857838" y="4774677"/>
            <a:ext cx="4006393" cy="1102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Frequent participation in group exercise</a:t>
            </a:r>
            <a:endParaRPr lang="en-AU" dirty="0"/>
          </a:p>
        </p:txBody>
      </p:sp>
      <p:sp>
        <p:nvSpPr>
          <p:cNvPr id="5" name="Oval 4">
            <a:extLst>
              <a:ext uri="{FF2B5EF4-FFF2-40B4-BE49-F238E27FC236}">
                <a16:creationId xmlns:a16="http://schemas.microsoft.com/office/drawing/2014/main" id="{9A0BE00A-DE64-4E10-C9F8-17278490D84F}"/>
              </a:ext>
            </a:extLst>
          </p:cNvPr>
          <p:cNvSpPr/>
          <p:nvPr/>
        </p:nvSpPr>
        <p:spPr>
          <a:xfrm>
            <a:off x="6364662" y="4798243"/>
            <a:ext cx="4006393" cy="1102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CAS-planning</a:t>
            </a:r>
            <a:endParaRPr lang="en-AU" dirty="0"/>
          </a:p>
        </p:txBody>
      </p:sp>
      <p:sp>
        <p:nvSpPr>
          <p:cNvPr id="6" name="Oval 5">
            <a:extLst>
              <a:ext uri="{FF2B5EF4-FFF2-40B4-BE49-F238E27FC236}">
                <a16:creationId xmlns:a16="http://schemas.microsoft.com/office/drawing/2014/main" id="{7CCB1B0E-6A5A-5190-4053-ED5D934D1EAF}"/>
              </a:ext>
            </a:extLst>
          </p:cNvPr>
          <p:cNvSpPr/>
          <p:nvPr/>
        </p:nvSpPr>
        <p:spPr>
          <a:xfrm>
            <a:off x="3480061" y="2674071"/>
            <a:ext cx="4006393" cy="1102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b="0" i="0" u="none" strike="noStrike" dirty="0">
                <a:solidFill>
                  <a:schemeClr val="bg1"/>
                </a:solidFill>
                <a:effectLst/>
                <a:latin typeface="Calibri" panose="020F0502020204030204" pitchFamily="34" charset="0"/>
              </a:rPr>
              <a:t>Medial lemniscus left</a:t>
            </a:r>
            <a:r>
              <a:rPr lang="en-AU" dirty="0">
                <a:solidFill>
                  <a:schemeClr val="bg1"/>
                </a:solidFill>
              </a:rPr>
              <a:t> </a:t>
            </a:r>
            <a:r>
              <a:rPr lang="ja-JP" altLang="en-US" dirty="0"/>
              <a:t>（</a:t>
            </a:r>
            <a:r>
              <a:rPr lang="en-US" altLang="ja-JP" dirty="0"/>
              <a:t>Volume</a:t>
            </a:r>
            <a:r>
              <a:rPr lang="ja-JP" altLang="en-US" dirty="0"/>
              <a:t>）</a:t>
            </a:r>
            <a:endParaRPr lang="en-AU" dirty="0"/>
          </a:p>
        </p:txBody>
      </p:sp>
      <p:cxnSp>
        <p:nvCxnSpPr>
          <p:cNvPr id="8" name="Straight Arrow Connector 7">
            <a:extLst>
              <a:ext uri="{FF2B5EF4-FFF2-40B4-BE49-F238E27FC236}">
                <a16:creationId xmlns:a16="http://schemas.microsoft.com/office/drawing/2014/main" id="{C53C677C-CE71-DA8E-C41B-35D99F40EE59}"/>
              </a:ext>
            </a:extLst>
          </p:cNvPr>
          <p:cNvCxnSpPr/>
          <p:nvPr/>
        </p:nvCxnSpPr>
        <p:spPr>
          <a:xfrm flipV="1">
            <a:off x="3384223" y="3777007"/>
            <a:ext cx="650449" cy="90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1088AE7-C747-8BD8-0FD2-80382AD4E4DB}"/>
              </a:ext>
            </a:extLst>
          </p:cNvPr>
          <p:cNvCxnSpPr/>
          <p:nvPr/>
        </p:nvCxnSpPr>
        <p:spPr>
          <a:xfrm>
            <a:off x="6975835" y="3695307"/>
            <a:ext cx="584462" cy="98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DEA9BD-BA03-0062-A500-3F69B10E97D7}"/>
              </a:ext>
            </a:extLst>
          </p:cNvPr>
          <p:cNvCxnSpPr/>
          <p:nvPr/>
        </p:nvCxnSpPr>
        <p:spPr>
          <a:xfrm>
            <a:off x="4769963" y="5759777"/>
            <a:ext cx="15946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76670B3-BE2C-F6E2-DFEB-31109ED01CDF}"/>
              </a:ext>
            </a:extLst>
          </p:cNvPr>
          <p:cNvSpPr txBox="1"/>
          <p:nvPr/>
        </p:nvSpPr>
        <p:spPr>
          <a:xfrm>
            <a:off x="4407717" y="4044827"/>
            <a:ext cx="1936749" cy="646331"/>
          </a:xfrm>
          <a:prstGeom prst="rect">
            <a:avLst/>
          </a:prstGeom>
          <a:noFill/>
        </p:spPr>
        <p:txBody>
          <a:bodyPr wrap="none" rtlCol="0">
            <a:spAutoFit/>
          </a:bodyPr>
          <a:lstStyle/>
          <a:p>
            <a:r>
              <a:rPr lang="en-US" dirty="0"/>
              <a:t>Indirect effect</a:t>
            </a:r>
          </a:p>
          <a:p>
            <a:r>
              <a:rPr lang="en-US" altLang="ja-JP" dirty="0"/>
              <a:t>β=0.09**, p=0.004</a:t>
            </a:r>
            <a:endParaRPr lang="en-AU" dirty="0"/>
          </a:p>
        </p:txBody>
      </p:sp>
      <p:sp>
        <p:nvSpPr>
          <p:cNvPr id="3" name="TextBox 2">
            <a:extLst>
              <a:ext uri="{FF2B5EF4-FFF2-40B4-BE49-F238E27FC236}">
                <a16:creationId xmlns:a16="http://schemas.microsoft.com/office/drawing/2014/main" id="{1FE88EE6-A8DD-C164-B722-2FE8955CC0C9}"/>
              </a:ext>
            </a:extLst>
          </p:cNvPr>
          <p:cNvSpPr txBox="1"/>
          <p:nvPr/>
        </p:nvSpPr>
        <p:spPr>
          <a:xfrm>
            <a:off x="2350993" y="3906510"/>
            <a:ext cx="832279" cy="369332"/>
          </a:xfrm>
          <a:prstGeom prst="rect">
            <a:avLst/>
          </a:prstGeom>
          <a:noFill/>
        </p:spPr>
        <p:txBody>
          <a:bodyPr wrap="none" rtlCol="0">
            <a:spAutoFit/>
          </a:bodyPr>
          <a:lstStyle/>
          <a:p>
            <a:r>
              <a:rPr lang="en-US" altLang="ja-JP" dirty="0"/>
              <a:t>β</a:t>
            </a:r>
            <a:r>
              <a:rPr lang="en-AU" dirty="0"/>
              <a:t>=</a:t>
            </a:r>
            <a:r>
              <a:rPr lang="en-US" dirty="0"/>
              <a:t>0</a:t>
            </a:r>
            <a:r>
              <a:rPr lang="en-US" altLang="ja-JP" dirty="0"/>
              <a:t>.29</a:t>
            </a:r>
            <a:endParaRPr lang="en-AU" dirty="0"/>
          </a:p>
        </p:txBody>
      </p:sp>
      <p:sp>
        <p:nvSpPr>
          <p:cNvPr id="7" name="TextBox 6">
            <a:extLst>
              <a:ext uri="{FF2B5EF4-FFF2-40B4-BE49-F238E27FC236}">
                <a16:creationId xmlns:a16="http://schemas.microsoft.com/office/drawing/2014/main" id="{F4D58243-ECED-879A-AB91-DBE586D89C93}"/>
              </a:ext>
            </a:extLst>
          </p:cNvPr>
          <p:cNvSpPr txBox="1"/>
          <p:nvPr/>
        </p:nvSpPr>
        <p:spPr>
          <a:xfrm>
            <a:off x="7763549" y="3918293"/>
            <a:ext cx="1039067" cy="369332"/>
          </a:xfrm>
          <a:prstGeom prst="rect">
            <a:avLst/>
          </a:prstGeom>
          <a:noFill/>
        </p:spPr>
        <p:txBody>
          <a:bodyPr wrap="none" rtlCol="0">
            <a:spAutoFit/>
          </a:bodyPr>
          <a:lstStyle/>
          <a:p>
            <a:r>
              <a:rPr lang="en-US" altLang="ja-JP" dirty="0"/>
              <a:t>β </a:t>
            </a:r>
            <a:r>
              <a:rPr lang="en-AU" dirty="0"/>
              <a:t>=</a:t>
            </a:r>
            <a:r>
              <a:rPr lang="ja-JP" altLang="en-US" dirty="0"/>
              <a:t>　</a:t>
            </a:r>
            <a:r>
              <a:rPr lang="en-AU" dirty="0"/>
              <a:t>0.</a:t>
            </a:r>
            <a:r>
              <a:rPr lang="en-US" dirty="0"/>
              <a:t>32</a:t>
            </a:r>
            <a:endParaRPr lang="en-AU" dirty="0"/>
          </a:p>
        </p:txBody>
      </p:sp>
    </p:spTree>
    <p:extLst>
      <p:ext uri="{BB962C8B-B14F-4D97-AF65-F5344CB8AC3E}">
        <p14:creationId xmlns:p14="http://schemas.microsoft.com/office/powerpoint/2010/main" val="19136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B02B-837F-F357-4E7B-4E47873A48DC}"/>
              </a:ext>
            </a:extLst>
          </p:cNvPr>
          <p:cNvSpPr>
            <a:spLocks noGrp="1"/>
          </p:cNvSpPr>
          <p:nvPr>
            <p:ph type="title"/>
          </p:nvPr>
        </p:nvSpPr>
        <p:spPr>
          <a:xfrm>
            <a:off x="935915" y="327139"/>
            <a:ext cx="10058400" cy="1450757"/>
          </a:xfrm>
        </p:spPr>
        <p:txBody>
          <a:bodyPr/>
          <a:lstStyle/>
          <a:p>
            <a:r>
              <a:rPr lang="en-AU" dirty="0"/>
              <a:t>Results – Pontine crossing tract (left)</a:t>
            </a:r>
          </a:p>
        </p:txBody>
      </p:sp>
      <p:pic>
        <p:nvPicPr>
          <p:cNvPr id="4" name="Picture 3">
            <a:extLst>
              <a:ext uri="{FF2B5EF4-FFF2-40B4-BE49-F238E27FC236}">
                <a16:creationId xmlns:a16="http://schemas.microsoft.com/office/drawing/2014/main" id="{4A7AE0A6-AC04-A58B-6650-A7A533404223}"/>
              </a:ext>
            </a:extLst>
          </p:cNvPr>
          <p:cNvPicPr>
            <a:picLocks noChangeAspect="1"/>
          </p:cNvPicPr>
          <p:nvPr/>
        </p:nvPicPr>
        <p:blipFill>
          <a:blip r:embed="rId2"/>
          <a:stretch>
            <a:fillRect/>
          </a:stretch>
        </p:blipFill>
        <p:spPr>
          <a:xfrm>
            <a:off x="564847" y="1797618"/>
            <a:ext cx="4933950" cy="3867150"/>
          </a:xfrm>
          <a:prstGeom prst="rect">
            <a:avLst/>
          </a:prstGeom>
        </p:spPr>
      </p:pic>
      <p:pic>
        <p:nvPicPr>
          <p:cNvPr id="5" name="Picture 4">
            <a:extLst>
              <a:ext uri="{FF2B5EF4-FFF2-40B4-BE49-F238E27FC236}">
                <a16:creationId xmlns:a16="http://schemas.microsoft.com/office/drawing/2014/main" id="{763A5D47-29C5-C40C-28C5-7FA62FB7F418}"/>
              </a:ext>
            </a:extLst>
          </p:cNvPr>
          <p:cNvPicPr>
            <a:picLocks noChangeAspect="1"/>
          </p:cNvPicPr>
          <p:nvPr/>
        </p:nvPicPr>
        <p:blipFill>
          <a:blip r:embed="rId3"/>
          <a:stretch>
            <a:fillRect/>
          </a:stretch>
        </p:blipFill>
        <p:spPr>
          <a:xfrm>
            <a:off x="5667030" y="2318253"/>
            <a:ext cx="5692850" cy="4024018"/>
          </a:xfrm>
          <a:prstGeom prst="rect">
            <a:avLst/>
          </a:prstGeom>
        </p:spPr>
      </p:pic>
      <p:sp>
        <p:nvSpPr>
          <p:cNvPr id="6" name="Rectangle 5">
            <a:extLst>
              <a:ext uri="{FF2B5EF4-FFF2-40B4-BE49-F238E27FC236}">
                <a16:creationId xmlns:a16="http://schemas.microsoft.com/office/drawing/2014/main" id="{B2AF0CE3-A893-2D4D-8901-10617764CAAE}"/>
              </a:ext>
            </a:extLst>
          </p:cNvPr>
          <p:cNvSpPr/>
          <p:nvPr/>
        </p:nvSpPr>
        <p:spPr>
          <a:xfrm>
            <a:off x="4844181" y="4298667"/>
            <a:ext cx="61851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5982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B8FA-FE0D-7352-E6AA-732F7B19CC11}"/>
              </a:ext>
            </a:extLst>
          </p:cNvPr>
          <p:cNvSpPr>
            <a:spLocks noGrp="1"/>
          </p:cNvSpPr>
          <p:nvPr>
            <p:ph type="title"/>
          </p:nvPr>
        </p:nvSpPr>
        <p:spPr>
          <a:xfrm>
            <a:off x="373230" y="590622"/>
            <a:ext cx="11445539" cy="1549140"/>
          </a:xfrm>
        </p:spPr>
        <p:txBody>
          <a:bodyPr>
            <a:normAutofit fontScale="90000"/>
          </a:bodyPr>
          <a:lstStyle/>
          <a:p>
            <a:r>
              <a:rPr lang="en-US" dirty="0"/>
              <a:t>Mediation</a:t>
            </a:r>
            <a:r>
              <a:rPr lang="ja-JP" altLang="en-US" dirty="0"/>
              <a:t> </a:t>
            </a:r>
            <a:r>
              <a:rPr lang="en-US" altLang="ja-JP" dirty="0"/>
              <a:t>Analysis</a:t>
            </a:r>
            <a:r>
              <a:rPr lang="ja-JP" altLang="en-US" dirty="0"/>
              <a:t> </a:t>
            </a:r>
            <a:br>
              <a:rPr lang="en-US" altLang="ja-JP" dirty="0"/>
            </a:br>
            <a:r>
              <a:rPr lang="en-US" altLang="ja-JP" dirty="0"/>
              <a:t> </a:t>
            </a:r>
            <a:r>
              <a:rPr lang="en-US" altLang="ja-JP" sz="3300" dirty="0"/>
              <a:t>CAS</a:t>
            </a:r>
            <a:r>
              <a:rPr lang="ja-JP" altLang="en-US" sz="3300" dirty="0"/>
              <a:t> </a:t>
            </a:r>
            <a:r>
              <a:rPr lang="en-US" altLang="ja-JP" sz="3300" dirty="0"/>
              <a:t>(planning)</a:t>
            </a:r>
            <a:r>
              <a:rPr lang="ja-JP" altLang="en-US" sz="3300" dirty="0"/>
              <a:t> </a:t>
            </a:r>
            <a:r>
              <a:rPr lang="en-US" altLang="ja-JP" sz="3300" dirty="0"/>
              <a:t>scores</a:t>
            </a:r>
            <a:r>
              <a:rPr lang="ja-JP" altLang="en-US" sz="3300" dirty="0"/>
              <a:t> </a:t>
            </a:r>
            <a:r>
              <a:rPr lang="en-US" altLang="ja-JP" sz="3300" dirty="0"/>
              <a:t>and</a:t>
            </a:r>
            <a:r>
              <a:rPr lang="ja-JP" altLang="en-US" sz="3300" dirty="0"/>
              <a:t> </a:t>
            </a:r>
            <a:r>
              <a:rPr lang="en-US" altLang="ja-JP" sz="3300" dirty="0"/>
              <a:t>pontine crossing tract (left)</a:t>
            </a:r>
            <a:r>
              <a:rPr lang="ja-JP" altLang="en-US" sz="3300" dirty="0"/>
              <a:t> </a:t>
            </a:r>
            <a:r>
              <a:rPr lang="en-US" altLang="ja-JP" sz="3300" dirty="0"/>
              <a:t>volume</a:t>
            </a:r>
            <a:br>
              <a:rPr lang="en-AU" altLang="ja-JP" dirty="0"/>
            </a:br>
            <a:endParaRPr lang="en-AU" dirty="0"/>
          </a:p>
        </p:txBody>
      </p:sp>
      <p:sp>
        <p:nvSpPr>
          <p:cNvPr id="4" name="Oval 3">
            <a:extLst>
              <a:ext uri="{FF2B5EF4-FFF2-40B4-BE49-F238E27FC236}">
                <a16:creationId xmlns:a16="http://schemas.microsoft.com/office/drawing/2014/main" id="{BA69392D-04D4-418D-A277-80135FCE2627}"/>
              </a:ext>
            </a:extLst>
          </p:cNvPr>
          <p:cNvSpPr/>
          <p:nvPr/>
        </p:nvSpPr>
        <p:spPr>
          <a:xfrm>
            <a:off x="857838" y="4774677"/>
            <a:ext cx="4006393" cy="1102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Frequent participation in group exercise</a:t>
            </a:r>
            <a:endParaRPr lang="en-AU" dirty="0"/>
          </a:p>
        </p:txBody>
      </p:sp>
      <p:sp>
        <p:nvSpPr>
          <p:cNvPr id="5" name="Oval 4">
            <a:extLst>
              <a:ext uri="{FF2B5EF4-FFF2-40B4-BE49-F238E27FC236}">
                <a16:creationId xmlns:a16="http://schemas.microsoft.com/office/drawing/2014/main" id="{9A0BE00A-DE64-4E10-C9F8-17278490D84F}"/>
              </a:ext>
            </a:extLst>
          </p:cNvPr>
          <p:cNvSpPr/>
          <p:nvPr/>
        </p:nvSpPr>
        <p:spPr>
          <a:xfrm>
            <a:off x="6364662" y="4798243"/>
            <a:ext cx="4006393" cy="1102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CAS-Planning</a:t>
            </a:r>
            <a:endParaRPr lang="en-AU" dirty="0"/>
          </a:p>
        </p:txBody>
      </p:sp>
      <p:sp>
        <p:nvSpPr>
          <p:cNvPr id="6" name="Oval 5">
            <a:extLst>
              <a:ext uri="{FF2B5EF4-FFF2-40B4-BE49-F238E27FC236}">
                <a16:creationId xmlns:a16="http://schemas.microsoft.com/office/drawing/2014/main" id="{7CCB1B0E-6A5A-5190-4053-ED5D934D1EAF}"/>
              </a:ext>
            </a:extLst>
          </p:cNvPr>
          <p:cNvSpPr/>
          <p:nvPr/>
        </p:nvSpPr>
        <p:spPr>
          <a:xfrm>
            <a:off x="3480061" y="2674071"/>
            <a:ext cx="4006393" cy="1102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a:solidFill>
                  <a:schemeClr val="bg1"/>
                </a:solidFill>
                <a:effectLst/>
                <a:latin typeface="Calibri" panose="020F0502020204030204" pitchFamily="34" charset="0"/>
              </a:rPr>
              <a:t>Pontine crossing tract (a part of MCP) left</a:t>
            </a:r>
            <a:r>
              <a:rPr lang="en-US" dirty="0">
                <a:solidFill>
                  <a:schemeClr val="bg1"/>
                </a:solidFill>
              </a:rPr>
              <a:t> </a:t>
            </a:r>
            <a:r>
              <a:rPr lang="ja-JP" altLang="en-US" dirty="0"/>
              <a:t>（</a:t>
            </a:r>
            <a:r>
              <a:rPr lang="en-US" altLang="ja-JP" dirty="0"/>
              <a:t>Volume</a:t>
            </a:r>
            <a:r>
              <a:rPr lang="ja-JP" altLang="en-US" dirty="0"/>
              <a:t>）</a:t>
            </a:r>
            <a:endParaRPr lang="en-AU" dirty="0"/>
          </a:p>
        </p:txBody>
      </p:sp>
      <p:cxnSp>
        <p:nvCxnSpPr>
          <p:cNvPr id="8" name="Straight Arrow Connector 7">
            <a:extLst>
              <a:ext uri="{FF2B5EF4-FFF2-40B4-BE49-F238E27FC236}">
                <a16:creationId xmlns:a16="http://schemas.microsoft.com/office/drawing/2014/main" id="{C53C677C-CE71-DA8E-C41B-35D99F40EE59}"/>
              </a:ext>
            </a:extLst>
          </p:cNvPr>
          <p:cNvCxnSpPr/>
          <p:nvPr/>
        </p:nvCxnSpPr>
        <p:spPr>
          <a:xfrm flipV="1">
            <a:off x="3384223" y="3777007"/>
            <a:ext cx="650449" cy="90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1088AE7-C747-8BD8-0FD2-80382AD4E4DB}"/>
              </a:ext>
            </a:extLst>
          </p:cNvPr>
          <p:cNvCxnSpPr/>
          <p:nvPr/>
        </p:nvCxnSpPr>
        <p:spPr>
          <a:xfrm>
            <a:off x="6975835" y="3695307"/>
            <a:ext cx="584462" cy="98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DEA9BD-BA03-0062-A500-3F69B10E97D7}"/>
              </a:ext>
            </a:extLst>
          </p:cNvPr>
          <p:cNvCxnSpPr/>
          <p:nvPr/>
        </p:nvCxnSpPr>
        <p:spPr>
          <a:xfrm>
            <a:off x="4769963" y="5759777"/>
            <a:ext cx="15946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76670B3-BE2C-F6E2-DFEB-31109ED01CDF}"/>
              </a:ext>
            </a:extLst>
          </p:cNvPr>
          <p:cNvSpPr txBox="1"/>
          <p:nvPr/>
        </p:nvSpPr>
        <p:spPr>
          <a:xfrm>
            <a:off x="4407717" y="4044827"/>
            <a:ext cx="1821332" cy="646331"/>
          </a:xfrm>
          <a:prstGeom prst="rect">
            <a:avLst/>
          </a:prstGeom>
          <a:noFill/>
        </p:spPr>
        <p:txBody>
          <a:bodyPr wrap="none" rtlCol="0">
            <a:spAutoFit/>
          </a:bodyPr>
          <a:lstStyle/>
          <a:p>
            <a:r>
              <a:rPr lang="en-US" dirty="0"/>
              <a:t>Indirect effect</a:t>
            </a:r>
          </a:p>
          <a:p>
            <a:r>
              <a:rPr lang="en-US" altLang="ja-JP" dirty="0"/>
              <a:t>β=0.07*, p=0.036</a:t>
            </a:r>
            <a:endParaRPr lang="en-AU" dirty="0"/>
          </a:p>
        </p:txBody>
      </p:sp>
      <p:sp>
        <p:nvSpPr>
          <p:cNvPr id="3" name="TextBox 2">
            <a:extLst>
              <a:ext uri="{FF2B5EF4-FFF2-40B4-BE49-F238E27FC236}">
                <a16:creationId xmlns:a16="http://schemas.microsoft.com/office/drawing/2014/main" id="{1FE88EE6-A8DD-C164-B722-2FE8955CC0C9}"/>
              </a:ext>
            </a:extLst>
          </p:cNvPr>
          <p:cNvSpPr txBox="1"/>
          <p:nvPr/>
        </p:nvSpPr>
        <p:spPr>
          <a:xfrm>
            <a:off x="2350993" y="3906510"/>
            <a:ext cx="832279" cy="369332"/>
          </a:xfrm>
          <a:prstGeom prst="rect">
            <a:avLst/>
          </a:prstGeom>
          <a:noFill/>
        </p:spPr>
        <p:txBody>
          <a:bodyPr wrap="none" rtlCol="0">
            <a:spAutoFit/>
          </a:bodyPr>
          <a:lstStyle/>
          <a:p>
            <a:r>
              <a:rPr lang="en-US" altLang="ja-JP" dirty="0"/>
              <a:t>β</a:t>
            </a:r>
            <a:r>
              <a:rPr lang="en-AU" dirty="0"/>
              <a:t>=</a:t>
            </a:r>
            <a:r>
              <a:rPr lang="en-US" dirty="0"/>
              <a:t>0.21</a:t>
            </a:r>
            <a:endParaRPr lang="en-AU" dirty="0"/>
          </a:p>
        </p:txBody>
      </p:sp>
      <p:sp>
        <p:nvSpPr>
          <p:cNvPr id="7" name="TextBox 6">
            <a:extLst>
              <a:ext uri="{FF2B5EF4-FFF2-40B4-BE49-F238E27FC236}">
                <a16:creationId xmlns:a16="http://schemas.microsoft.com/office/drawing/2014/main" id="{F4D58243-ECED-879A-AB91-DBE586D89C93}"/>
              </a:ext>
            </a:extLst>
          </p:cNvPr>
          <p:cNvSpPr txBox="1"/>
          <p:nvPr/>
        </p:nvSpPr>
        <p:spPr>
          <a:xfrm>
            <a:off x="7763549" y="3918293"/>
            <a:ext cx="1039067" cy="369332"/>
          </a:xfrm>
          <a:prstGeom prst="rect">
            <a:avLst/>
          </a:prstGeom>
          <a:noFill/>
        </p:spPr>
        <p:txBody>
          <a:bodyPr wrap="none" rtlCol="0">
            <a:spAutoFit/>
          </a:bodyPr>
          <a:lstStyle/>
          <a:p>
            <a:r>
              <a:rPr lang="en-US" altLang="ja-JP" dirty="0"/>
              <a:t>β </a:t>
            </a:r>
            <a:r>
              <a:rPr lang="en-AU" dirty="0"/>
              <a:t>=</a:t>
            </a:r>
            <a:r>
              <a:rPr lang="ja-JP" altLang="en-US" dirty="0"/>
              <a:t>　</a:t>
            </a:r>
            <a:r>
              <a:rPr lang="en-AU" dirty="0"/>
              <a:t>0.34</a:t>
            </a:r>
          </a:p>
        </p:txBody>
      </p:sp>
    </p:spTree>
    <p:extLst>
      <p:ext uri="{BB962C8B-B14F-4D97-AF65-F5344CB8AC3E}">
        <p14:creationId xmlns:p14="http://schemas.microsoft.com/office/powerpoint/2010/main" val="3493713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DEFB-23CF-48A8-9EB3-2029F4A33512}"/>
              </a:ext>
            </a:extLst>
          </p:cNvPr>
          <p:cNvSpPr>
            <a:spLocks noGrp="1"/>
          </p:cNvSpPr>
          <p:nvPr>
            <p:ph type="title"/>
          </p:nvPr>
        </p:nvSpPr>
        <p:spPr/>
        <p:txBody>
          <a:bodyPr/>
          <a:lstStyle/>
          <a:p>
            <a:r>
              <a:rPr kumimoji="1" lang="en-US" altLang="ja-JP" dirty="0"/>
              <a:t>References</a:t>
            </a:r>
            <a:endParaRPr kumimoji="1" lang="ja-JP" altLang="en-US" dirty="0"/>
          </a:p>
        </p:txBody>
      </p:sp>
      <p:sp>
        <p:nvSpPr>
          <p:cNvPr id="3" name="Content Placeholder 2">
            <a:extLst>
              <a:ext uri="{FF2B5EF4-FFF2-40B4-BE49-F238E27FC236}">
                <a16:creationId xmlns:a16="http://schemas.microsoft.com/office/drawing/2014/main" id="{A641FCC9-C523-4D72-ABE4-A72D1AC70DE5}"/>
              </a:ext>
            </a:extLst>
          </p:cNvPr>
          <p:cNvSpPr>
            <a:spLocks noGrp="1"/>
          </p:cNvSpPr>
          <p:nvPr>
            <p:ph idx="1"/>
          </p:nvPr>
        </p:nvSpPr>
        <p:spPr>
          <a:xfrm>
            <a:off x="490863" y="1838638"/>
            <a:ext cx="11271233" cy="4860632"/>
          </a:xfrm>
        </p:spPr>
        <p:txBody>
          <a:bodyPr>
            <a:normAutofit/>
          </a:bodyPr>
          <a:lstStyle/>
          <a:p>
            <a:r>
              <a:rPr lang="en-AU" sz="1600" dirty="0" err="1"/>
              <a:t>Ashtari</a:t>
            </a:r>
            <a:r>
              <a:rPr lang="en-AU" sz="1600" dirty="0"/>
              <a:t>, M., </a:t>
            </a:r>
            <a:r>
              <a:rPr lang="en-AU" sz="1600" dirty="0" err="1"/>
              <a:t>Kumra</a:t>
            </a:r>
            <a:r>
              <a:rPr lang="en-AU" sz="1600" dirty="0"/>
              <a:t>, S., Bhaskar, S. L., Clarke, T., </a:t>
            </a:r>
            <a:r>
              <a:rPr lang="en-AU" sz="1600" dirty="0" err="1"/>
              <a:t>Thaden</a:t>
            </a:r>
            <a:r>
              <a:rPr lang="en-AU" sz="1600" dirty="0"/>
              <a:t>, E., </a:t>
            </a:r>
            <a:r>
              <a:rPr lang="en-AU" sz="1600" dirty="0" err="1"/>
              <a:t>Cervellione</a:t>
            </a:r>
            <a:r>
              <a:rPr lang="en-AU" sz="1600" dirty="0"/>
              <a:t>, K. L., . . . </a:t>
            </a:r>
            <a:r>
              <a:rPr lang="en-AU" sz="1600" dirty="0" err="1"/>
              <a:t>Milanaik</a:t>
            </a:r>
            <a:r>
              <a:rPr lang="en-AU" sz="1600" dirty="0"/>
              <a:t>, R. (2005). Attention-deficit/hyperactivity disorder: a preliminary diffusion tensor imaging study. Biological psychiatry, 57(5), 448-455. </a:t>
            </a:r>
          </a:p>
          <a:p>
            <a:r>
              <a:rPr lang="en-AU" altLang="ja-JP" sz="1600" dirty="0"/>
              <a:t>Barkley, R. A. (1997). Attention-deficit/hyperactivity disorder, self-regulation, and time: Toward a more comprehensive theory. </a:t>
            </a:r>
            <a:r>
              <a:rPr lang="en-AU" altLang="ja-JP" sz="1600" i="1" dirty="0"/>
              <a:t>Journal of Developmental and </a:t>
            </a:r>
            <a:r>
              <a:rPr lang="en-AU" altLang="ja-JP" sz="1600" i="1" dirty="0" err="1"/>
              <a:t>Behavioral</a:t>
            </a:r>
            <a:r>
              <a:rPr lang="en-AU" altLang="ja-JP" sz="1600" i="1" dirty="0"/>
              <a:t> </a:t>
            </a:r>
            <a:r>
              <a:rPr lang="en-AU" altLang="ja-JP" sz="1600" i="1" dirty="0" err="1"/>
              <a:t>Pediatrics</a:t>
            </a:r>
            <a:r>
              <a:rPr lang="en-AU" altLang="ja-JP" sz="1600" i="1" dirty="0"/>
              <a:t>, 18</a:t>
            </a:r>
            <a:r>
              <a:rPr lang="en-AU" altLang="ja-JP" sz="1600" dirty="0"/>
              <a:t>(4), 271-279.</a:t>
            </a:r>
            <a:endParaRPr lang="ja-JP" altLang="ja-JP" sz="1600" dirty="0"/>
          </a:p>
          <a:p>
            <a:r>
              <a:rPr lang="en-AU" altLang="ja-JP" sz="1600" dirty="0"/>
              <a:t>Chang, Y. K., Liu, S., Yu, H.H., &amp; Lee, Y. H., (2012). Effect of acute exercise on executive function in children with attention deficit hyperactivity disorder. </a:t>
            </a:r>
            <a:r>
              <a:rPr lang="en-AU" altLang="ja-JP" sz="1600" i="1" dirty="0"/>
              <a:t>Archives of Clinical Neuropsychology, 27</a:t>
            </a:r>
            <a:r>
              <a:rPr lang="en-AU" altLang="ja-JP" sz="1600" dirty="0"/>
              <a:t>(2), 225-237.</a:t>
            </a:r>
            <a:endParaRPr lang="ja-JP" altLang="ja-JP" sz="1600" dirty="0"/>
          </a:p>
          <a:p>
            <a:r>
              <a:rPr lang="en-AU" altLang="ja-JP" sz="1600" dirty="0"/>
              <a:t>Choi, J.W., Han, D. H., Kang, K. D., Jung, H. Y., &amp; Renshaw, P. F. (2015). Aerobic exercise and attention–deficit/hyperactivity disorder: brain research. </a:t>
            </a:r>
            <a:r>
              <a:rPr lang="en-AU" altLang="ja-JP" sz="1600" i="1" dirty="0"/>
              <a:t>Medicine &amp; Science in Sports &amp; Exercise, 47 (1), </a:t>
            </a:r>
            <a:r>
              <a:rPr lang="en-AU" altLang="ja-JP" sz="1600" dirty="0"/>
              <a:t>33-39.</a:t>
            </a:r>
            <a:endParaRPr lang="ja-JP" altLang="ja-JP" sz="1600" dirty="0"/>
          </a:p>
          <a:p>
            <a:r>
              <a:rPr lang="en-AU" altLang="ja-JP" sz="1600" dirty="0"/>
              <a:t>Cortese, S., Kelly, C., </a:t>
            </a:r>
            <a:r>
              <a:rPr lang="en-AU" altLang="ja-JP" sz="1600" dirty="0" err="1"/>
              <a:t>Chabernaud</a:t>
            </a:r>
            <a:r>
              <a:rPr lang="en-AU" altLang="ja-JP" sz="1600" dirty="0"/>
              <a:t>, C., </a:t>
            </a:r>
            <a:r>
              <a:rPr lang="en-AU" altLang="ja-JP" sz="1600" dirty="0" err="1"/>
              <a:t>Proal</a:t>
            </a:r>
            <a:r>
              <a:rPr lang="en-AU" altLang="ja-JP" sz="1600" dirty="0"/>
              <a:t>, E., Di Martino, A., </a:t>
            </a:r>
            <a:r>
              <a:rPr lang="en-AU" altLang="ja-JP" sz="1600" dirty="0" err="1"/>
              <a:t>Milham</a:t>
            </a:r>
            <a:r>
              <a:rPr lang="en-AU" altLang="ja-JP" sz="1600" dirty="0"/>
              <a:t>, M. P., &amp; Castellanos,  F. X. (2012). Toward systems neuroscience of ADHD: a meta-analysis of 55 fMRI studies. </a:t>
            </a:r>
            <a:r>
              <a:rPr lang="en-AU" altLang="ja-JP" sz="1600" i="1" dirty="0"/>
              <a:t>The American Journal of Psychiatry, 169</a:t>
            </a:r>
            <a:r>
              <a:rPr lang="en-AU" altLang="ja-JP" sz="1600" dirty="0"/>
              <a:t>(10), 1028-1055.</a:t>
            </a:r>
            <a:endParaRPr lang="ja-JP" altLang="ja-JP" sz="1600" dirty="0"/>
          </a:p>
          <a:p>
            <a:r>
              <a:rPr lang="en-AU" altLang="ja-JP" sz="1600" dirty="0"/>
              <a:t>Davis, C. L., </a:t>
            </a:r>
            <a:r>
              <a:rPr lang="en-AU" altLang="ja-JP" sz="1600" dirty="0" err="1"/>
              <a:t>Tomporowski</a:t>
            </a:r>
            <a:r>
              <a:rPr lang="en-AU" altLang="ja-JP" sz="1600" dirty="0"/>
              <a:t>, P. D., McDowell, J. E., Austin, B.P., Miller, P.H., </a:t>
            </a:r>
            <a:r>
              <a:rPr lang="en-AU" altLang="ja-JP" sz="1600" dirty="0" err="1"/>
              <a:t>Yanasak</a:t>
            </a:r>
            <a:r>
              <a:rPr lang="en-AU" altLang="ja-JP" sz="1600" dirty="0"/>
              <a:t>, N.E., Allison, J.D., &amp; </a:t>
            </a:r>
            <a:r>
              <a:rPr lang="en-AU" altLang="ja-JP" sz="1600" dirty="0" err="1"/>
              <a:t>Naglieri</a:t>
            </a:r>
            <a:r>
              <a:rPr lang="en-AU" altLang="ja-JP" sz="1600" dirty="0"/>
              <a:t>, J.A. (2011) Exercise improves executive functions and achievement and alters brain activation in overweight children: A randomized, controlled trial. </a:t>
            </a:r>
            <a:r>
              <a:rPr lang="en-AU" altLang="ja-JP" sz="1600" i="1" dirty="0"/>
              <a:t>Health Psychology</a:t>
            </a:r>
            <a:r>
              <a:rPr lang="en-AU" altLang="ja-JP" sz="1600" dirty="0"/>
              <a:t>, 30:91–98.</a:t>
            </a:r>
          </a:p>
          <a:p>
            <a:r>
              <a:rPr kumimoji="1" lang="en-AU" altLang="ja-JP" sz="1600" dirty="0"/>
              <a:t>Diamond, A., (2015) </a:t>
            </a:r>
            <a:r>
              <a:rPr lang="en-US" altLang="ja-JP" sz="1600" dirty="0"/>
              <a:t>Effects of Physical Exercise on Executive Functions: Going beyond Simply Moving to Moving with Thought.</a:t>
            </a:r>
            <a:r>
              <a:rPr lang="ja-JP" altLang="en-US" sz="1600" dirty="0"/>
              <a:t> </a:t>
            </a:r>
            <a:r>
              <a:rPr lang="en-US" altLang="ja-JP" sz="1600" i="1" dirty="0"/>
              <a:t>Annals of Sports Medicine and Research, 2(1) 1011</a:t>
            </a:r>
          </a:p>
          <a:p>
            <a:endParaRPr lang="en-US" altLang="ja-JP" sz="1600" dirty="0"/>
          </a:p>
        </p:txBody>
      </p:sp>
    </p:spTree>
    <p:extLst>
      <p:ext uri="{BB962C8B-B14F-4D97-AF65-F5344CB8AC3E}">
        <p14:creationId xmlns:p14="http://schemas.microsoft.com/office/powerpoint/2010/main" val="642211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DEFB-23CF-48A8-9EB3-2029F4A33512}"/>
              </a:ext>
            </a:extLst>
          </p:cNvPr>
          <p:cNvSpPr>
            <a:spLocks noGrp="1"/>
          </p:cNvSpPr>
          <p:nvPr>
            <p:ph type="title"/>
          </p:nvPr>
        </p:nvSpPr>
        <p:spPr/>
        <p:txBody>
          <a:bodyPr/>
          <a:lstStyle/>
          <a:p>
            <a:r>
              <a:rPr kumimoji="1" lang="en-US" altLang="ja-JP" dirty="0"/>
              <a:t>References</a:t>
            </a:r>
            <a:endParaRPr kumimoji="1" lang="ja-JP" altLang="en-US" dirty="0"/>
          </a:p>
        </p:txBody>
      </p:sp>
      <p:sp>
        <p:nvSpPr>
          <p:cNvPr id="3" name="Content Placeholder 2">
            <a:extLst>
              <a:ext uri="{FF2B5EF4-FFF2-40B4-BE49-F238E27FC236}">
                <a16:creationId xmlns:a16="http://schemas.microsoft.com/office/drawing/2014/main" id="{A641FCC9-C523-4D72-ABE4-A72D1AC70DE5}"/>
              </a:ext>
            </a:extLst>
          </p:cNvPr>
          <p:cNvSpPr>
            <a:spLocks noGrp="1"/>
          </p:cNvSpPr>
          <p:nvPr>
            <p:ph idx="1"/>
          </p:nvPr>
        </p:nvSpPr>
        <p:spPr>
          <a:xfrm>
            <a:off x="589074" y="1820710"/>
            <a:ext cx="11360879" cy="4929715"/>
          </a:xfrm>
        </p:spPr>
        <p:txBody>
          <a:bodyPr>
            <a:noAutofit/>
          </a:bodyPr>
          <a:lstStyle/>
          <a:p>
            <a:r>
              <a:rPr lang="en-AU" altLang="ja-JP" sz="1600" dirty="0" err="1"/>
              <a:t>Hoza</a:t>
            </a:r>
            <a:r>
              <a:rPr lang="en-AU" altLang="ja-JP" sz="1600" dirty="0"/>
              <a:t>, B., Smith, A.L., </a:t>
            </a:r>
            <a:r>
              <a:rPr lang="en-AU" altLang="ja-JP" sz="1600" dirty="0" err="1"/>
              <a:t>Shoulberg</a:t>
            </a:r>
            <a:r>
              <a:rPr lang="en-AU" altLang="ja-JP" sz="1600" dirty="0"/>
              <a:t>, E.K., Linnea, K.S., </a:t>
            </a:r>
            <a:r>
              <a:rPr lang="en-AU" altLang="ja-JP" sz="1600" dirty="0" err="1"/>
              <a:t>Dorsch</a:t>
            </a:r>
            <a:r>
              <a:rPr lang="en-AU" altLang="ja-JP" sz="1600" dirty="0"/>
              <a:t>, T.E., </a:t>
            </a:r>
            <a:r>
              <a:rPr lang="en-AU" altLang="ja-JP" sz="1600" dirty="0" err="1"/>
              <a:t>Blazo</a:t>
            </a:r>
            <a:r>
              <a:rPr lang="en-AU" altLang="ja-JP" sz="1600" dirty="0"/>
              <a:t>, J.A., </a:t>
            </a:r>
            <a:r>
              <a:rPr lang="en-AU" altLang="ja-JP" sz="1600" dirty="0" err="1"/>
              <a:t>Alerding</a:t>
            </a:r>
            <a:r>
              <a:rPr lang="en-AU" altLang="ja-JP" sz="1600" dirty="0"/>
              <a:t>, C.M., &amp; McCabe, G.P. (2016). A randomized trial examining the effects of aerobic physical activity on attention-deficit/hyperactivity disorder symptoms in young children. </a:t>
            </a:r>
            <a:r>
              <a:rPr lang="en-AU" altLang="ja-JP" sz="1600" i="1" dirty="0"/>
              <a:t>Journal of Abnormal Child Psychology, 43 </a:t>
            </a:r>
            <a:r>
              <a:rPr lang="en-AU" altLang="ja-JP" sz="1600" dirty="0"/>
              <a:t>(4), 655-667.  </a:t>
            </a:r>
            <a:endParaRPr lang="ja-JP" altLang="ja-JP" sz="1600" dirty="0"/>
          </a:p>
          <a:p>
            <a:r>
              <a:rPr lang="en-US" altLang="ja-JP" sz="1600" dirty="0" err="1"/>
              <a:t>Kadesjö</a:t>
            </a:r>
            <a:r>
              <a:rPr lang="en-US" altLang="ja-JP" sz="1600" dirty="0"/>
              <a:t>, B., &amp; </a:t>
            </a:r>
            <a:r>
              <a:rPr lang="en-US" altLang="ja-JP" sz="1600" dirty="0" err="1"/>
              <a:t>Gillberg</a:t>
            </a:r>
            <a:r>
              <a:rPr lang="en-US" altLang="ja-JP" sz="1600" dirty="0"/>
              <a:t>, C. (1998). Attention deficits and clumsiness in Swedish 7‐year‐old children. Developmental Medicine &amp; Child Neurology, 40(12), 796-804.</a:t>
            </a:r>
          </a:p>
          <a:p>
            <a:r>
              <a:rPr lang="en-AU" sz="1600" dirty="0"/>
              <a:t>Mahone, E. M., Powell, S. K., Loftis, C. W., Goldberg, M. C., </a:t>
            </a:r>
            <a:r>
              <a:rPr lang="en-AU" sz="1600" dirty="0" err="1"/>
              <a:t>Denckla</a:t>
            </a:r>
            <a:r>
              <a:rPr lang="en-AU" sz="1600" dirty="0"/>
              <a:t>, M. B., &amp; </a:t>
            </a:r>
            <a:r>
              <a:rPr lang="en-AU" sz="1600" dirty="0" err="1"/>
              <a:t>Mostofsky</a:t>
            </a:r>
            <a:r>
              <a:rPr lang="en-AU" sz="1600" dirty="0"/>
              <a:t>, S. H. (2006). Motor persistence and inhibition in autism and ADHD. </a:t>
            </a:r>
            <a:r>
              <a:rPr lang="en-AU" sz="1600" i="1" dirty="0"/>
              <a:t>Journal of the International Neuropsychological Society, 12</a:t>
            </a:r>
            <a:r>
              <a:rPr lang="en-AU" sz="1600" i="0" dirty="0"/>
              <a:t>(5), 622-631. </a:t>
            </a:r>
          </a:p>
          <a:p>
            <a:r>
              <a:rPr lang="en-AU" altLang="ja-JP" sz="1600" dirty="0" err="1"/>
              <a:t>Martinussen</a:t>
            </a:r>
            <a:r>
              <a:rPr lang="en-AU" altLang="ja-JP" sz="1600" dirty="0"/>
              <a:t>, R., Hayden, J., Hogg-Johnson, S., &amp; </a:t>
            </a:r>
            <a:r>
              <a:rPr lang="en-AU" altLang="ja-JP" sz="1600" dirty="0" err="1"/>
              <a:t>Tannock</a:t>
            </a:r>
            <a:r>
              <a:rPr lang="en-AU" altLang="ja-JP" sz="1600" dirty="0"/>
              <a:t>, R. (2006). A meta-analysis of working memory impairments in children with attention deficit/hyperactivity disorder. </a:t>
            </a:r>
            <a:r>
              <a:rPr lang="en-AU" altLang="ja-JP" sz="1600" i="1" dirty="0"/>
              <a:t>Journal of the American Academy of Child and Adolescent Psychiatry, 44, </a:t>
            </a:r>
            <a:r>
              <a:rPr lang="en-AU" altLang="ja-JP" sz="1600" dirty="0"/>
              <a:t>377-384.</a:t>
            </a:r>
          </a:p>
          <a:p>
            <a:r>
              <a:rPr lang="en-AU" altLang="ja-JP" sz="1600" dirty="0"/>
              <a:t>Pan, C.Y., Tsai, C. L., Chu, C. H., Sung, M. C., Huang, C. Y., &amp; Ma, W. Y., (2015). </a:t>
            </a:r>
            <a:r>
              <a:rPr lang="en-AU" altLang="ja-JP" sz="1600" i="1" dirty="0"/>
              <a:t>Journal of Attention Disorders, 23</a:t>
            </a:r>
            <a:r>
              <a:rPr lang="en-AU" altLang="ja-JP" sz="1600" dirty="0"/>
              <a:t>(4), 384-397.</a:t>
            </a:r>
            <a:endParaRPr lang="ja-JP" altLang="ja-JP" sz="1600" dirty="0"/>
          </a:p>
          <a:p>
            <a:r>
              <a:rPr lang="en-US" sz="1600" dirty="0"/>
              <a:t>Sanders, R. H., &amp; Levitin, D. J. (2020). Towards an Understanding of Control of Complex Rhythmical “Wavelike” Coordination in Humans. </a:t>
            </a:r>
            <a:r>
              <a:rPr lang="en-US" sz="1600" i="1" dirty="0"/>
              <a:t>Brain Sciences, 10</a:t>
            </a:r>
            <a:r>
              <a:rPr lang="en-US" sz="1600" i="0" dirty="0"/>
              <a:t>(4), 215. </a:t>
            </a:r>
          </a:p>
          <a:p>
            <a:r>
              <a:rPr lang="en-AU" altLang="ja-JP" sz="1600" dirty="0"/>
              <a:t>Smith, A. L., </a:t>
            </a:r>
            <a:r>
              <a:rPr lang="en-AU" altLang="ja-JP" sz="1600" dirty="0" err="1"/>
              <a:t>Hoza</a:t>
            </a:r>
            <a:r>
              <a:rPr lang="en-AU" altLang="ja-JP" sz="1600" dirty="0"/>
              <a:t>, B., Linnea, K., McQuade, J. D., Tomb, M., Vaughn, A. J., </a:t>
            </a:r>
            <a:r>
              <a:rPr lang="en-AU" altLang="ja-JP" sz="1600" dirty="0" err="1"/>
              <a:t>Shoulberg</a:t>
            </a:r>
            <a:r>
              <a:rPr lang="en-AU" altLang="ja-JP" sz="1600" dirty="0"/>
              <a:t>, E. K., &amp; Hook, H. (2013). </a:t>
            </a:r>
            <a:r>
              <a:rPr lang="en-AU" altLang="ja-JP" sz="1600" i="1" dirty="0"/>
              <a:t>Journal of Attention Disorders, 17</a:t>
            </a:r>
            <a:r>
              <a:rPr lang="en-AU" altLang="ja-JP" sz="1600" dirty="0"/>
              <a:t>(1), 70-82.</a:t>
            </a:r>
          </a:p>
          <a:p>
            <a:r>
              <a:rPr lang="en-AU" sz="1600" dirty="0"/>
              <a:t>Sweeney, K. L., Ryan, M., Schneider, H., Ferenc, L., </a:t>
            </a:r>
            <a:r>
              <a:rPr lang="en-AU" sz="1600" dirty="0" err="1"/>
              <a:t>Denckla</a:t>
            </a:r>
            <a:r>
              <a:rPr lang="en-AU" sz="1600" dirty="0"/>
              <a:t>, M. B., &amp; Mahone, E. M. (2018). Developmental trajectory of motor deficits in preschool children with ADHD. Developmental neuropsychology, 43(5), 419-429. </a:t>
            </a:r>
            <a:endParaRPr lang="ja-JP" altLang="ja-JP" sz="1600" dirty="0"/>
          </a:p>
          <a:p>
            <a:endParaRPr lang="ja-JP" altLang="ja-JP" sz="1600" dirty="0"/>
          </a:p>
          <a:p>
            <a:endParaRPr lang="en-US" altLang="ja-JP" sz="1600" dirty="0"/>
          </a:p>
        </p:txBody>
      </p:sp>
    </p:spTree>
    <p:extLst>
      <p:ext uri="{BB962C8B-B14F-4D97-AF65-F5344CB8AC3E}">
        <p14:creationId xmlns:p14="http://schemas.microsoft.com/office/powerpoint/2010/main" val="147636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7B4B-4207-4B2D-95CF-52CE40893C47}"/>
              </a:ext>
            </a:extLst>
          </p:cNvPr>
          <p:cNvSpPr>
            <a:spLocks noGrp="1"/>
          </p:cNvSpPr>
          <p:nvPr>
            <p:ph type="title"/>
          </p:nvPr>
        </p:nvSpPr>
        <p:spPr/>
        <p:txBody>
          <a:bodyPr>
            <a:normAutofit/>
          </a:bodyPr>
          <a:lstStyle/>
          <a:p>
            <a:r>
              <a:rPr kumimoji="1" lang="en-US" altLang="ja-JP" dirty="0"/>
              <a:t>Common Deficits seen in children with ADHD- Executive function</a:t>
            </a:r>
            <a:endParaRPr kumimoji="1" lang="ja-JP" altLang="en-US" dirty="0"/>
          </a:p>
        </p:txBody>
      </p:sp>
      <p:sp>
        <p:nvSpPr>
          <p:cNvPr id="3" name="Content Placeholder 2">
            <a:extLst>
              <a:ext uri="{FF2B5EF4-FFF2-40B4-BE49-F238E27FC236}">
                <a16:creationId xmlns:a16="http://schemas.microsoft.com/office/drawing/2014/main" id="{CAF1162D-8F78-D001-FE64-5883312345BC}"/>
              </a:ext>
            </a:extLst>
          </p:cNvPr>
          <p:cNvSpPr txBox="1">
            <a:spLocks/>
          </p:cNvSpPr>
          <p:nvPr/>
        </p:nvSpPr>
        <p:spPr>
          <a:xfrm>
            <a:off x="923364" y="2329078"/>
            <a:ext cx="10058400" cy="40233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kumimoji="1" lang="en-US" altLang="ja-JP" sz="2400" dirty="0"/>
              <a:t>Barkley (1997) suggested the core skills deficit in those with ADHD is their executive function</a:t>
            </a:r>
          </a:p>
          <a:p>
            <a:pPr>
              <a:buFont typeface="Wingdings" panose="05000000000000000000" pitchFamily="2" charset="2"/>
              <a:buChar char="Ø"/>
            </a:pPr>
            <a:endParaRPr kumimoji="1" lang="en-US" altLang="ja-JP" sz="2400" dirty="0"/>
          </a:p>
          <a:p>
            <a:pPr>
              <a:buFont typeface="Wingdings" panose="05000000000000000000" pitchFamily="2" charset="2"/>
              <a:buChar char="Ø"/>
            </a:pPr>
            <a:r>
              <a:rPr kumimoji="1" lang="en-US" altLang="ja-JP" sz="2400" dirty="0"/>
              <a:t>Executive function is the mental process that enables us to plan, focus attention, and allocate necessary resources successfully to complete a complex task.  Working memory, mental flexibility and self-regulation are considered to be at its core. </a:t>
            </a:r>
          </a:p>
          <a:p>
            <a:pPr>
              <a:buFont typeface="Wingdings" panose="05000000000000000000" pitchFamily="2" charset="2"/>
              <a:buChar char="Ø"/>
            </a:pPr>
            <a:endParaRPr kumimoji="1" lang="en-US" altLang="ja-JP" sz="2400" dirty="0"/>
          </a:p>
          <a:p>
            <a:pPr>
              <a:buFont typeface="Wingdings" panose="05000000000000000000" pitchFamily="2" charset="2"/>
              <a:buChar char="Ø"/>
            </a:pPr>
            <a:r>
              <a:rPr kumimoji="1" lang="en-US" altLang="ja-JP" sz="2400" dirty="0"/>
              <a:t>Evidence suggests those with ADHD perform poorly at tasks involving  working memory and inhibition control (see </a:t>
            </a:r>
            <a:r>
              <a:rPr kumimoji="1" lang="en-US" altLang="ja-JP" sz="2400" dirty="0" err="1"/>
              <a:t>Martinussen</a:t>
            </a:r>
            <a:r>
              <a:rPr kumimoji="1" lang="en-US" altLang="ja-JP" sz="2400" dirty="0"/>
              <a:t> et al., 2006 for a review</a:t>
            </a:r>
            <a:r>
              <a:rPr kumimoji="1" lang="ja-JP" altLang="en-US" sz="2400" dirty="0"/>
              <a:t>）</a:t>
            </a:r>
          </a:p>
          <a:p>
            <a:pPr>
              <a:buFont typeface="Wingdings" panose="05000000000000000000" pitchFamily="2" charset="2"/>
              <a:buChar char="Ø"/>
            </a:pPr>
            <a:endParaRPr kumimoji="1" lang="ja-JP" altLang="en-US" sz="2400" dirty="0"/>
          </a:p>
        </p:txBody>
      </p:sp>
    </p:spTree>
    <p:extLst>
      <p:ext uri="{BB962C8B-B14F-4D97-AF65-F5344CB8AC3E}">
        <p14:creationId xmlns:p14="http://schemas.microsoft.com/office/powerpoint/2010/main" val="1539414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7B4B-4207-4B2D-95CF-52CE40893C47}"/>
              </a:ext>
            </a:extLst>
          </p:cNvPr>
          <p:cNvSpPr>
            <a:spLocks noGrp="1"/>
          </p:cNvSpPr>
          <p:nvPr>
            <p:ph type="title"/>
          </p:nvPr>
        </p:nvSpPr>
        <p:spPr/>
        <p:txBody>
          <a:bodyPr>
            <a:normAutofit/>
          </a:bodyPr>
          <a:lstStyle/>
          <a:p>
            <a:r>
              <a:rPr kumimoji="1" lang="en-US" altLang="ja-JP" dirty="0"/>
              <a:t>Common Deficits seen in children with ADHD- Motor control/motor inhibition</a:t>
            </a:r>
            <a:endParaRPr kumimoji="1" lang="ja-JP" altLang="en-US" dirty="0"/>
          </a:p>
        </p:txBody>
      </p:sp>
      <p:sp>
        <p:nvSpPr>
          <p:cNvPr id="3" name="Content Placeholder 2">
            <a:extLst>
              <a:ext uri="{FF2B5EF4-FFF2-40B4-BE49-F238E27FC236}">
                <a16:creationId xmlns:a16="http://schemas.microsoft.com/office/drawing/2014/main" id="{4646AF4E-8A03-E00D-625C-4040E49BE529}"/>
              </a:ext>
            </a:extLst>
          </p:cNvPr>
          <p:cNvSpPr txBox="1">
            <a:spLocks/>
          </p:cNvSpPr>
          <p:nvPr/>
        </p:nvSpPr>
        <p:spPr>
          <a:xfrm>
            <a:off x="950259" y="2024278"/>
            <a:ext cx="10058400" cy="40233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kumimoji="1" lang="en-US" altLang="ja-JP" sz="2400" dirty="0"/>
              <a:t>At least 50% of children with ADHD have poor motor coordination, meeting criteria for developmental coordination disorder (</a:t>
            </a:r>
            <a:r>
              <a:rPr kumimoji="1" lang="en-US" altLang="ja-JP" sz="2400" dirty="0" err="1"/>
              <a:t>Kadesjö</a:t>
            </a:r>
            <a:r>
              <a:rPr kumimoji="1" lang="en-US" altLang="ja-JP" sz="2400" dirty="0"/>
              <a:t> &amp; </a:t>
            </a:r>
            <a:r>
              <a:rPr kumimoji="1" lang="en-US" altLang="ja-JP" sz="2400" dirty="0" err="1"/>
              <a:t>Gillberg</a:t>
            </a:r>
            <a:r>
              <a:rPr kumimoji="1" lang="en-US" altLang="ja-JP" sz="2400" dirty="0"/>
              <a:t>, 1998)</a:t>
            </a:r>
          </a:p>
          <a:p>
            <a:pPr>
              <a:buFont typeface="Wingdings" panose="05000000000000000000" pitchFamily="2" charset="2"/>
              <a:buChar char="Ø"/>
            </a:pPr>
            <a:endParaRPr kumimoji="1" lang="en-US" altLang="ja-JP" sz="2400" dirty="0"/>
          </a:p>
          <a:p>
            <a:pPr>
              <a:buFont typeface="Wingdings" panose="05000000000000000000" pitchFamily="2" charset="2"/>
              <a:buChar char="Ø"/>
            </a:pPr>
            <a:r>
              <a:rPr kumimoji="1" lang="en-US" altLang="ja-JP" sz="2400" dirty="0"/>
              <a:t>Children with ADHD have been found to perform poorer than controls in tasks that require motor coordination and balance skills and their improvement overtime was delayed when compared to controls (Sweeney et al., 2018).</a:t>
            </a:r>
          </a:p>
          <a:p>
            <a:pPr>
              <a:buFont typeface="Wingdings" panose="05000000000000000000" pitchFamily="2" charset="2"/>
              <a:buChar char="Ø"/>
            </a:pPr>
            <a:endParaRPr kumimoji="1" lang="en-US" altLang="ja-JP" sz="2400" dirty="0"/>
          </a:p>
          <a:p>
            <a:pPr>
              <a:buFont typeface="Wingdings" panose="05000000000000000000" pitchFamily="2" charset="2"/>
              <a:buChar char="Ø"/>
            </a:pPr>
            <a:r>
              <a:rPr kumimoji="1" lang="en-US" altLang="ja-JP" sz="2400" dirty="0"/>
              <a:t>Children with ADHD perform significantly poorly in motor inhibition tasks when compared to controls (Mahone et al., 2006) and response inhibition is considered to be at the core of ADHD symptomatology</a:t>
            </a:r>
          </a:p>
        </p:txBody>
      </p:sp>
    </p:spTree>
    <p:extLst>
      <p:ext uri="{BB962C8B-B14F-4D97-AF65-F5344CB8AC3E}">
        <p14:creationId xmlns:p14="http://schemas.microsoft.com/office/powerpoint/2010/main" val="330575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7B4B-4207-4B2D-95CF-52CE40893C47}"/>
              </a:ext>
            </a:extLst>
          </p:cNvPr>
          <p:cNvSpPr>
            <a:spLocks noGrp="1"/>
          </p:cNvSpPr>
          <p:nvPr>
            <p:ph type="title"/>
          </p:nvPr>
        </p:nvSpPr>
        <p:spPr/>
        <p:txBody>
          <a:bodyPr>
            <a:normAutofit/>
          </a:bodyPr>
          <a:lstStyle/>
          <a:p>
            <a:r>
              <a:rPr kumimoji="1" lang="en-US" altLang="ja-JP" dirty="0"/>
              <a:t>Exercise and its effect on executive function</a:t>
            </a:r>
            <a:endParaRPr kumimoji="1" lang="ja-JP" altLang="en-US" dirty="0"/>
          </a:p>
        </p:txBody>
      </p:sp>
      <p:sp>
        <p:nvSpPr>
          <p:cNvPr id="3" name="Content Placeholder 2">
            <a:extLst>
              <a:ext uri="{FF2B5EF4-FFF2-40B4-BE49-F238E27FC236}">
                <a16:creationId xmlns:a16="http://schemas.microsoft.com/office/drawing/2014/main" id="{D73F294C-C418-05B5-BCCC-7FAA174AE95A}"/>
              </a:ext>
            </a:extLst>
          </p:cNvPr>
          <p:cNvSpPr txBox="1">
            <a:spLocks/>
          </p:cNvSpPr>
          <p:nvPr/>
        </p:nvSpPr>
        <p:spPr>
          <a:xfrm>
            <a:off x="1066800" y="2464299"/>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kumimoji="1" lang="en-US" altLang="ja-JP" sz="2400" dirty="0"/>
              <a:t>Studies report involvement in aerobic exercises improves executive function in children (Davis et al., 2011)</a:t>
            </a:r>
          </a:p>
          <a:p>
            <a:pPr>
              <a:buFont typeface="Wingdings" panose="05000000000000000000" pitchFamily="2" charset="2"/>
              <a:buChar char="Ø"/>
            </a:pPr>
            <a:endParaRPr kumimoji="1" lang="en-US" altLang="ja-JP" sz="2400" dirty="0"/>
          </a:p>
          <a:p>
            <a:pPr>
              <a:buFont typeface="Wingdings" panose="05000000000000000000" pitchFamily="2" charset="2"/>
              <a:buChar char="Ø"/>
            </a:pPr>
            <a:r>
              <a:rPr kumimoji="1" lang="en-US" altLang="ja-JP" sz="2400" dirty="0"/>
              <a:t>Recent studies consistently provide evidence for the effectiveness of intense exercise by children diagnosed with ADHD and subsequent improvement in symptoms (Smith et al., 2013; </a:t>
            </a:r>
            <a:r>
              <a:rPr kumimoji="1" lang="en-US" altLang="ja-JP" sz="2400" dirty="0" err="1"/>
              <a:t>Hoza</a:t>
            </a:r>
            <a:r>
              <a:rPr kumimoji="1" lang="en-US" altLang="ja-JP" sz="2400" dirty="0"/>
              <a:t> et al., 2015) as well as their executive function (Choi et al., 2015; Chang et al., 2012; Pan et al., 2015)</a:t>
            </a:r>
          </a:p>
        </p:txBody>
      </p:sp>
    </p:spTree>
    <p:extLst>
      <p:ext uri="{BB962C8B-B14F-4D97-AF65-F5344CB8AC3E}">
        <p14:creationId xmlns:p14="http://schemas.microsoft.com/office/powerpoint/2010/main" val="289286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D103-F1A8-48C3-A26D-037C03571D7C}"/>
              </a:ext>
            </a:extLst>
          </p:cNvPr>
          <p:cNvSpPr>
            <a:spLocks noGrp="1"/>
          </p:cNvSpPr>
          <p:nvPr>
            <p:ph type="title"/>
          </p:nvPr>
        </p:nvSpPr>
        <p:spPr/>
        <p:txBody>
          <a:bodyPr>
            <a:normAutofit/>
          </a:bodyPr>
          <a:lstStyle/>
          <a:p>
            <a:r>
              <a:rPr kumimoji="1" lang="en-US" altLang="ja-JP" dirty="0"/>
              <a:t>What is it about exercise that improves executive function?</a:t>
            </a:r>
            <a:endParaRPr kumimoji="1" lang="ja-JP" altLang="en-US" dirty="0"/>
          </a:p>
        </p:txBody>
      </p:sp>
      <p:sp>
        <p:nvSpPr>
          <p:cNvPr id="3" name="Content Placeholder 2">
            <a:extLst>
              <a:ext uri="{FF2B5EF4-FFF2-40B4-BE49-F238E27FC236}">
                <a16:creationId xmlns:a16="http://schemas.microsoft.com/office/drawing/2014/main" id="{394FCA87-8CCA-44E6-9F49-060AFAFAA322}"/>
              </a:ext>
            </a:extLst>
          </p:cNvPr>
          <p:cNvSpPr>
            <a:spLocks noGrp="1"/>
          </p:cNvSpPr>
          <p:nvPr>
            <p:ph idx="1"/>
          </p:nvPr>
        </p:nvSpPr>
        <p:spPr>
          <a:xfrm>
            <a:off x="1066800" y="2302934"/>
            <a:ext cx="10058400" cy="4023360"/>
          </a:xfrm>
        </p:spPr>
        <p:txBody>
          <a:bodyPr>
            <a:normAutofit/>
          </a:bodyPr>
          <a:lstStyle/>
          <a:p>
            <a:pPr>
              <a:buFont typeface="Wingdings" panose="05000000000000000000" pitchFamily="2" charset="2"/>
              <a:buChar char="Ø"/>
            </a:pPr>
            <a:r>
              <a:rPr kumimoji="1" lang="en-US" altLang="ja-JP" sz="2400" dirty="0"/>
              <a:t>Whilst there are studies suggesting that aerobic exercise improves executive function in children, (Davis et al., 2011) questions have been raised regarding what component of “exercise” lead to this effect</a:t>
            </a:r>
          </a:p>
          <a:p>
            <a:pPr>
              <a:buFont typeface="Wingdings" panose="05000000000000000000" pitchFamily="2" charset="2"/>
              <a:buChar char="Ø"/>
            </a:pPr>
            <a:r>
              <a:rPr lang="en-US" altLang="ja-JP" sz="2400" dirty="0"/>
              <a:t>Suggestions have been made that rather than aerobic exercise in itself improving executive functioning, perhaps it is the cognitive demand that is placed in certain exercises that improves performance on tasks requiring executive function   (Diamond, 2015) </a:t>
            </a:r>
          </a:p>
          <a:p>
            <a:pPr>
              <a:buFont typeface="Wingdings" panose="05000000000000000000" pitchFamily="2" charset="2"/>
              <a:buChar char="Ø"/>
            </a:pPr>
            <a:r>
              <a:rPr kumimoji="1" lang="en-US" altLang="ja-JP" sz="2400" dirty="0"/>
              <a:t>There is a need to investigate what exactly about the exercise interventions that improves an individual’s executive function</a:t>
            </a:r>
            <a:endParaRPr kumimoji="1" lang="ja-JP" altLang="en-US" sz="2400" dirty="0"/>
          </a:p>
        </p:txBody>
      </p:sp>
    </p:spTree>
    <p:extLst>
      <p:ext uri="{BB962C8B-B14F-4D97-AF65-F5344CB8AC3E}">
        <p14:creationId xmlns:p14="http://schemas.microsoft.com/office/powerpoint/2010/main" val="4270564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D103-F1A8-48C3-A26D-037C03571D7C}"/>
              </a:ext>
            </a:extLst>
          </p:cNvPr>
          <p:cNvSpPr>
            <a:spLocks noGrp="1"/>
          </p:cNvSpPr>
          <p:nvPr>
            <p:ph type="title"/>
          </p:nvPr>
        </p:nvSpPr>
        <p:spPr/>
        <p:txBody>
          <a:bodyPr/>
          <a:lstStyle/>
          <a:p>
            <a:r>
              <a:rPr kumimoji="1" lang="en-US" altLang="ja-JP" dirty="0"/>
              <a:t>Brain Imaging studies- ADHD</a:t>
            </a:r>
            <a:endParaRPr kumimoji="1" lang="ja-JP" altLang="en-US" dirty="0"/>
          </a:p>
        </p:txBody>
      </p:sp>
      <p:sp>
        <p:nvSpPr>
          <p:cNvPr id="3" name="Content Placeholder 2">
            <a:extLst>
              <a:ext uri="{FF2B5EF4-FFF2-40B4-BE49-F238E27FC236}">
                <a16:creationId xmlns:a16="http://schemas.microsoft.com/office/drawing/2014/main" id="{394FCA87-8CCA-44E6-9F49-060AFAFAA322}"/>
              </a:ext>
            </a:extLst>
          </p:cNvPr>
          <p:cNvSpPr>
            <a:spLocks noGrp="1"/>
          </p:cNvSpPr>
          <p:nvPr>
            <p:ph idx="1"/>
          </p:nvPr>
        </p:nvSpPr>
        <p:spPr>
          <a:xfrm>
            <a:off x="636494" y="1845734"/>
            <a:ext cx="10910047" cy="4023360"/>
          </a:xfrm>
        </p:spPr>
        <p:txBody>
          <a:bodyPr>
            <a:noAutofit/>
          </a:bodyPr>
          <a:lstStyle/>
          <a:p>
            <a:pPr>
              <a:buFont typeface="Wingdings" panose="05000000000000000000" pitchFamily="2" charset="2"/>
              <a:buChar char="Ø"/>
            </a:pPr>
            <a:r>
              <a:rPr kumimoji="1" lang="en-US" altLang="ja-JP" sz="2400" dirty="0"/>
              <a:t>A large-scale, longitudinal study found that the developmental curve for total white matter volumes were higher in the control subjects than children with ADHD (Castellanos et al., 2002), suggesting possible delays in white matter maturation in children with ADHD.</a:t>
            </a:r>
          </a:p>
          <a:p>
            <a:pPr>
              <a:buFont typeface="Wingdings" panose="05000000000000000000" pitchFamily="2" charset="2"/>
              <a:buChar char="Ø"/>
            </a:pPr>
            <a:r>
              <a:rPr kumimoji="1" lang="en-US" altLang="ja-JP" sz="2400" dirty="0"/>
              <a:t>A meta-analysis exploring the structural brain differences in children with ADHD and controls, further revealed that the regions that had the largest significant difference between the two groups were cerebellar regions.</a:t>
            </a:r>
          </a:p>
          <a:p>
            <a:pPr>
              <a:buFont typeface="Wingdings" panose="05000000000000000000" pitchFamily="2" charset="2"/>
              <a:buChar char="Ø"/>
            </a:pPr>
            <a:r>
              <a:rPr kumimoji="1" lang="en-US" altLang="ja-JP" sz="2400" dirty="0"/>
              <a:t>A study that investigated microstructural features of the white matter found significant negative relationship between inattentive symptoms and white matter integrity of the cerebellum. (</a:t>
            </a:r>
            <a:r>
              <a:rPr kumimoji="1" lang="en-US" altLang="ja-JP" sz="2400" dirty="0" err="1"/>
              <a:t>Ashtari</a:t>
            </a:r>
            <a:r>
              <a:rPr kumimoji="1" lang="en-US" altLang="ja-JP" sz="2400" dirty="0"/>
              <a:t> et al., 2005)</a:t>
            </a:r>
            <a:endParaRPr kumimoji="1" lang="ja-JP" altLang="en-US" sz="2400" dirty="0"/>
          </a:p>
        </p:txBody>
      </p:sp>
    </p:spTree>
    <p:extLst>
      <p:ext uri="{BB962C8B-B14F-4D97-AF65-F5344CB8AC3E}">
        <p14:creationId xmlns:p14="http://schemas.microsoft.com/office/powerpoint/2010/main" val="1861106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D103-F1A8-48C3-A26D-037C03571D7C}"/>
              </a:ext>
            </a:extLst>
          </p:cNvPr>
          <p:cNvSpPr>
            <a:spLocks noGrp="1"/>
          </p:cNvSpPr>
          <p:nvPr>
            <p:ph type="title"/>
          </p:nvPr>
        </p:nvSpPr>
        <p:spPr/>
        <p:txBody>
          <a:bodyPr>
            <a:normAutofit/>
          </a:bodyPr>
          <a:lstStyle/>
          <a:p>
            <a:r>
              <a:rPr kumimoji="1" lang="en-US" altLang="ja-JP" dirty="0"/>
              <a:t>Cerebellum-</a:t>
            </a:r>
            <a:r>
              <a:rPr lang="en-US" altLang="ja-JP" dirty="0"/>
              <a:t>making adjustments to</a:t>
            </a:r>
            <a:br>
              <a:rPr lang="en-US" altLang="ja-JP" dirty="0"/>
            </a:br>
            <a:r>
              <a:rPr kumimoji="1" lang="en-US" altLang="ja-JP" dirty="0"/>
              <a:t>                  motor response</a:t>
            </a:r>
            <a:endParaRPr kumimoji="1" lang="ja-JP" altLang="en-US" dirty="0"/>
          </a:p>
        </p:txBody>
      </p:sp>
      <p:sp>
        <p:nvSpPr>
          <p:cNvPr id="3" name="Content Placeholder 2">
            <a:extLst>
              <a:ext uri="{FF2B5EF4-FFF2-40B4-BE49-F238E27FC236}">
                <a16:creationId xmlns:a16="http://schemas.microsoft.com/office/drawing/2014/main" id="{394FCA87-8CCA-44E6-9F49-060AFAFAA322}"/>
              </a:ext>
            </a:extLst>
          </p:cNvPr>
          <p:cNvSpPr>
            <a:spLocks noGrp="1"/>
          </p:cNvSpPr>
          <p:nvPr>
            <p:ph idx="1"/>
          </p:nvPr>
        </p:nvSpPr>
        <p:spPr>
          <a:xfrm>
            <a:off x="5722317" y="1906493"/>
            <a:ext cx="4264366" cy="4637741"/>
          </a:xfrm>
        </p:spPr>
        <p:txBody>
          <a:bodyPr>
            <a:normAutofit fontScale="92500" lnSpcReduction="10000"/>
          </a:bodyPr>
          <a:lstStyle/>
          <a:p>
            <a:r>
              <a:rPr kumimoji="1" lang="en-US" altLang="ja-JP" sz="2000" dirty="0"/>
              <a:t>Cerebellum plays a critical role  in making fine adjustments to motor responses.</a:t>
            </a:r>
          </a:p>
          <a:p>
            <a:r>
              <a:rPr lang="en-US" altLang="ja-JP" sz="2000" dirty="0"/>
              <a:t>It receives motor information from the primary motor cortex, (via the pons) as well as proprioceptive (spinocerebellar tract)and vestibular information (</a:t>
            </a:r>
            <a:r>
              <a:rPr lang="en-US" altLang="ja-JP" sz="2000" dirty="0" err="1"/>
              <a:t>vestibulocerebellar</a:t>
            </a:r>
            <a:r>
              <a:rPr lang="en-US" altLang="ja-JP" sz="2000" dirty="0"/>
              <a:t> tract)</a:t>
            </a:r>
          </a:p>
          <a:p>
            <a:r>
              <a:rPr kumimoji="1" lang="en-US" altLang="ja-JP" sz="2000" dirty="0"/>
              <a:t>Once all the information is integrated, then it </a:t>
            </a:r>
            <a:r>
              <a:rPr lang="en-US" altLang="ja-JP" sz="2000" dirty="0"/>
              <a:t>communicates via the thalamus to adjust the motor responses</a:t>
            </a:r>
            <a:endParaRPr kumimoji="1" lang="en-US" altLang="ja-JP" sz="2000" dirty="0"/>
          </a:p>
          <a:p>
            <a:pPr marL="0" indent="0">
              <a:buNone/>
            </a:pPr>
            <a:r>
              <a:rPr lang="en-US" altLang="ja-JP" sz="2000" dirty="0">
                <a:sym typeface="Wingdings" panose="05000000000000000000" pitchFamily="2" charset="2"/>
              </a:rPr>
              <a:t> Children with ADHD appear to have microstructural immaturity in these tracts that communicate with the cerebellum</a:t>
            </a:r>
            <a:r>
              <a:rPr lang="en-US" altLang="ja-JP" sz="2000" dirty="0"/>
              <a:t>    </a:t>
            </a:r>
          </a:p>
          <a:p>
            <a:pPr marL="0" indent="0">
              <a:buNone/>
            </a:pPr>
            <a:r>
              <a:rPr lang="en-US" altLang="ja-JP" sz="2000" dirty="0">
                <a:sym typeface="Wingdings" panose="05000000000000000000" pitchFamily="2" charset="2"/>
              </a:rPr>
              <a:t> Sports or exercise that involve complex movement could perhaps help these tracts to mature</a:t>
            </a:r>
            <a:r>
              <a:rPr lang="en-US" altLang="ja-JP" sz="2000" dirty="0"/>
              <a:t>    </a:t>
            </a:r>
          </a:p>
          <a:p>
            <a:pPr marL="0" indent="0">
              <a:buNone/>
            </a:pPr>
            <a:endParaRPr kumimoji="1" lang="en-US" altLang="ja-JP" sz="2000" dirty="0"/>
          </a:p>
          <a:p>
            <a:pPr marL="0" indent="0">
              <a:buNone/>
            </a:pPr>
            <a:endParaRPr kumimoji="1" lang="ja-JP" altLang="en-US" sz="2000" dirty="0"/>
          </a:p>
        </p:txBody>
      </p:sp>
      <p:graphicFrame>
        <p:nvGraphicFramePr>
          <p:cNvPr id="5" name="Object 4">
            <a:extLst>
              <a:ext uri="{FF2B5EF4-FFF2-40B4-BE49-F238E27FC236}">
                <a16:creationId xmlns:a16="http://schemas.microsoft.com/office/drawing/2014/main" id="{02BA6CEC-97C9-BDCE-8E49-BC4F990A80FB}"/>
              </a:ext>
            </a:extLst>
          </p:cNvPr>
          <p:cNvGraphicFramePr>
            <a:graphicFrameLocks noChangeAspect="1"/>
          </p:cNvGraphicFramePr>
          <p:nvPr>
            <p:extLst>
              <p:ext uri="{D42A27DB-BD31-4B8C-83A1-F6EECF244321}">
                <p14:modId xmlns:p14="http://schemas.microsoft.com/office/powerpoint/2010/main" val="2679856778"/>
              </p:ext>
            </p:extLst>
          </p:nvPr>
        </p:nvGraphicFramePr>
        <p:xfrm>
          <a:off x="0" y="1906493"/>
          <a:ext cx="5608637" cy="5402263"/>
        </p:xfrm>
        <a:graphic>
          <a:graphicData uri="http://schemas.openxmlformats.org/presentationml/2006/ole">
            <mc:AlternateContent xmlns:mc="http://schemas.openxmlformats.org/markup-compatibility/2006">
              <mc:Choice xmlns:v="urn:schemas-microsoft-com:vml" Requires="v">
                <p:oleObj name="Bitmap Image" r:id="rId2" imgW="5608440" imgH="5402520" progId="PBrush">
                  <p:embed/>
                </p:oleObj>
              </mc:Choice>
              <mc:Fallback>
                <p:oleObj name="Bitmap Image" r:id="rId2" imgW="5608440" imgH="5402520" progId="PBrush">
                  <p:embed/>
                  <p:pic>
                    <p:nvPicPr>
                      <p:cNvPr id="0" name=""/>
                      <p:cNvPicPr/>
                      <p:nvPr/>
                    </p:nvPicPr>
                    <p:blipFill>
                      <a:blip r:embed="rId3"/>
                      <a:stretch>
                        <a:fillRect/>
                      </a:stretch>
                    </p:blipFill>
                    <p:spPr>
                      <a:xfrm>
                        <a:off x="0" y="1906493"/>
                        <a:ext cx="5608637" cy="5402263"/>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8A05DAA2-4B3E-B531-5B46-11701A1F68AD}"/>
              </a:ext>
            </a:extLst>
          </p:cNvPr>
          <p:cNvSpPr txBox="1"/>
          <p:nvPr/>
        </p:nvSpPr>
        <p:spPr>
          <a:xfrm>
            <a:off x="376518" y="6185647"/>
            <a:ext cx="2524730" cy="369332"/>
          </a:xfrm>
          <a:prstGeom prst="rect">
            <a:avLst/>
          </a:prstGeom>
          <a:noFill/>
        </p:spPr>
        <p:txBody>
          <a:bodyPr wrap="none" rtlCol="0">
            <a:spAutoFit/>
          </a:bodyPr>
          <a:lstStyle/>
          <a:p>
            <a:r>
              <a:rPr lang="en-US" dirty="0"/>
              <a:t>Sanders &amp; Levitin (2020)</a:t>
            </a:r>
            <a:endParaRPr lang="en-AU" dirty="0"/>
          </a:p>
        </p:txBody>
      </p:sp>
    </p:spTree>
    <p:extLst>
      <p:ext uri="{BB962C8B-B14F-4D97-AF65-F5344CB8AC3E}">
        <p14:creationId xmlns:p14="http://schemas.microsoft.com/office/powerpoint/2010/main" val="415327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D103-F1A8-48C3-A26D-037C03571D7C}"/>
              </a:ext>
            </a:extLst>
          </p:cNvPr>
          <p:cNvSpPr>
            <a:spLocks noGrp="1"/>
          </p:cNvSpPr>
          <p:nvPr>
            <p:ph type="title"/>
          </p:nvPr>
        </p:nvSpPr>
        <p:spPr/>
        <p:txBody>
          <a:bodyPr/>
          <a:lstStyle/>
          <a:p>
            <a:r>
              <a:rPr kumimoji="1" lang="en-US" altLang="ja-JP" dirty="0"/>
              <a:t>Aim</a:t>
            </a:r>
            <a:endParaRPr kumimoji="1" lang="ja-JP" altLang="en-US" dirty="0"/>
          </a:p>
        </p:txBody>
      </p:sp>
      <p:sp>
        <p:nvSpPr>
          <p:cNvPr id="3" name="Content Placeholder 2">
            <a:extLst>
              <a:ext uri="{FF2B5EF4-FFF2-40B4-BE49-F238E27FC236}">
                <a16:creationId xmlns:a16="http://schemas.microsoft.com/office/drawing/2014/main" id="{394FCA87-8CCA-44E6-9F49-060AFAFAA322}"/>
              </a:ext>
            </a:extLst>
          </p:cNvPr>
          <p:cNvSpPr>
            <a:spLocks noGrp="1"/>
          </p:cNvSpPr>
          <p:nvPr>
            <p:ph idx="1"/>
          </p:nvPr>
        </p:nvSpPr>
        <p:spPr>
          <a:xfrm>
            <a:off x="677333" y="1855695"/>
            <a:ext cx="9291419" cy="4185668"/>
          </a:xfrm>
        </p:spPr>
        <p:txBody>
          <a:bodyPr>
            <a:normAutofit/>
          </a:bodyPr>
          <a:lstStyle/>
          <a:p>
            <a:pPr marL="457200" indent="-457200">
              <a:buAutoNum type="arabicParenR"/>
            </a:pPr>
            <a:r>
              <a:rPr kumimoji="1" lang="en-US" altLang="ja-JP" sz="2400" dirty="0"/>
              <a:t>To explore if frequent participation in group exercise is associated with improved performance in executive function tasks.</a:t>
            </a:r>
          </a:p>
          <a:p>
            <a:pPr marL="457200" indent="-457200">
              <a:buAutoNum type="arabicParenR"/>
            </a:pPr>
            <a:endParaRPr kumimoji="1" lang="en-US" altLang="ja-JP" sz="2400" dirty="0"/>
          </a:p>
          <a:p>
            <a:pPr marL="457200" indent="-457200">
              <a:buAutoNum type="arabicParenR"/>
            </a:pPr>
            <a:r>
              <a:rPr kumimoji="1" lang="en-US" altLang="ja-JP" sz="2400" dirty="0"/>
              <a:t>To explore if frequent participation in group exercise is associated with increased white matter volumes connected to the cerebellum (ROI)</a:t>
            </a:r>
          </a:p>
          <a:p>
            <a:pPr marL="457200" indent="-457200">
              <a:buAutoNum type="arabicParenR"/>
            </a:pPr>
            <a:endParaRPr kumimoji="1" lang="en-US" altLang="ja-JP" sz="2400" dirty="0"/>
          </a:p>
          <a:p>
            <a:pPr marL="457200" indent="-457200">
              <a:buAutoNum type="arabicParenR"/>
            </a:pPr>
            <a:r>
              <a:rPr lang="en-US" altLang="ja-JP" sz="2400" dirty="0"/>
              <a:t>To explore if the volumes of the white matter tracts connected to the cerebellum mediates the relationship between frequent participation in group exercise and executive function tasks.</a:t>
            </a:r>
            <a:endParaRPr kumimoji="1" lang="ja-JP" altLang="en-US" sz="2400" dirty="0"/>
          </a:p>
        </p:txBody>
      </p:sp>
    </p:spTree>
    <p:extLst>
      <p:ext uri="{BB962C8B-B14F-4D97-AF65-F5344CB8AC3E}">
        <p14:creationId xmlns:p14="http://schemas.microsoft.com/office/powerpoint/2010/main" val="260734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FEBC-6AD5-4711-8AD0-CC1F8873B2A6}"/>
              </a:ext>
            </a:extLst>
          </p:cNvPr>
          <p:cNvSpPr>
            <a:spLocks noGrp="1"/>
          </p:cNvSpPr>
          <p:nvPr>
            <p:ph type="title"/>
          </p:nvPr>
        </p:nvSpPr>
        <p:spPr>
          <a:xfrm>
            <a:off x="268942" y="143434"/>
            <a:ext cx="11779624" cy="1550989"/>
          </a:xfrm>
        </p:spPr>
        <p:txBody>
          <a:bodyPr>
            <a:normAutofit fontScale="90000"/>
          </a:bodyPr>
          <a:lstStyle/>
          <a:p>
            <a:r>
              <a:rPr kumimoji="1" lang="en-US" altLang="ja-JP" dirty="0"/>
              <a:t>Measures used</a:t>
            </a:r>
            <a:r>
              <a:rPr kumimoji="1" lang="ja-JP" altLang="en-US" dirty="0"/>
              <a:t>　</a:t>
            </a:r>
            <a:r>
              <a:rPr kumimoji="1" lang="en-US" altLang="ja-JP" dirty="0"/>
              <a:t>(Independent Variable)</a:t>
            </a:r>
            <a:br>
              <a:rPr kumimoji="1" lang="en-US" altLang="ja-JP" dirty="0"/>
            </a:br>
            <a:r>
              <a:rPr kumimoji="1" lang="en-US" altLang="ja-JP" dirty="0"/>
              <a:t>  </a:t>
            </a:r>
            <a:r>
              <a:rPr kumimoji="1" lang="en-US" altLang="ja-JP" sz="3300" dirty="0"/>
              <a:t>PAQ</a:t>
            </a:r>
            <a:r>
              <a:rPr kumimoji="1" lang="ja-JP" altLang="en-US" sz="3300" dirty="0"/>
              <a:t>ー</a:t>
            </a:r>
            <a:r>
              <a:rPr kumimoji="1" lang="en-US" altLang="ja-JP" sz="3300" dirty="0"/>
              <a:t>C</a:t>
            </a:r>
            <a:r>
              <a:rPr kumimoji="1" lang="ja-JP" altLang="en-US" sz="3300" dirty="0"/>
              <a:t>（</a:t>
            </a:r>
            <a:r>
              <a:rPr kumimoji="1" lang="en-US" altLang="ja-JP" sz="3300" dirty="0"/>
              <a:t>Physical Activity Questionnaire For Older Children</a:t>
            </a:r>
            <a:r>
              <a:rPr kumimoji="1" lang="ja-JP" altLang="en-US" sz="3300" dirty="0"/>
              <a:t>）</a:t>
            </a:r>
            <a:r>
              <a:rPr lang="en-US" altLang="ja-JP" sz="3300" dirty="0"/>
              <a:t>Japanese</a:t>
            </a:r>
            <a:r>
              <a:rPr lang="ja-JP" altLang="en-US" sz="3300" dirty="0"/>
              <a:t> </a:t>
            </a:r>
            <a:r>
              <a:rPr lang="en-US" altLang="ja-JP" sz="3300" dirty="0"/>
              <a:t>version</a:t>
            </a:r>
            <a:endParaRPr kumimoji="1" lang="ja-JP" altLang="en-US" sz="3300" dirty="0"/>
          </a:p>
        </p:txBody>
      </p:sp>
      <p:sp>
        <p:nvSpPr>
          <p:cNvPr id="3" name="Content Placeholder 2">
            <a:extLst>
              <a:ext uri="{FF2B5EF4-FFF2-40B4-BE49-F238E27FC236}">
                <a16:creationId xmlns:a16="http://schemas.microsoft.com/office/drawing/2014/main" id="{ABC3D5E9-189A-43FB-A7BB-7DB5B8F8F895}"/>
              </a:ext>
            </a:extLst>
          </p:cNvPr>
          <p:cNvSpPr>
            <a:spLocks noGrp="1"/>
          </p:cNvSpPr>
          <p:nvPr>
            <p:ph idx="1"/>
          </p:nvPr>
        </p:nvSpPr>
        <p:spPr>
          <a:xfrm>
            <a:off x="899276" y="2648861"/>
            <a:ext cx="8596668" cy="3880773"/>
          </a:xfrm>
        </p:spPr>
        <p:txBody>
          <a:bodyPr>
            <a:noAutofit/>
          </a:bodyPr>
          <a:lstStyle/>
          <a:p>
            <a:pPr>
              <a:buFont typeface="Wingdings" panose="05000000000000000000" pitchFamily="2" charset="2"/>
              <a:buChar char="Ø"/>
            </a:pPr>
            <a:r>
              <a:rPr lang="en-US" altLang="ja-JP" sz="2400" dirty="0"/>
              <a:t>Self-administered, 7-day recall questionnaire that measure general moderate to vigorous physical activity levels during the school year.</a:t>
            </a:r>
          </a:p>
          <a:p>
            <a:pPr>
              <a:buFont typeface="Wingdings" panose="05000000000000000000" pitchFamily="2" charset="2"/>
              <a:buChar char="Ø"/>
            </a:pPr>
            <a:r>
              <a:rPr lang="en-US" altLang="ja-JP" sz="2400" dirty="0"/>
              <a:t>Question 1 of the PAQ-C lists 22 sports or activities and ask how frequently the child had participated in each of these sports/activities.</a:t>
            </a:r>
          </a:p>
          <a:p>
            <a:r>
              <a:rPr kumimoji="1" lang="en-US" altLang="ja-JP" sz="2400" dirty="0">
                <a:sym typeface="Wingdings" panose="05000000000000000000" pitchFamily="2" charset="2"/>
              </a:rPr>
              <a:t> If the participants responded that they had participated in group exercise that involved another person, for more than three times a week, they were classified to be “participating in frequent group exercise”</a:t>
            </a:r>
            <a:endParaRPr kumimoji="1" lang="ja-JP" altLang="en-US" sz="2400" dirty="0"/>
          </a:p>
        </p:txBody>
      </p:sp>
    </p:spTree>
    <p:extLst>
      <p:ext uri="{BB962C8B-B14F-4D97-AF65-F5344CB8AC3E}">
        <p14:creationId xmlns:p14="http://schemas.microsoft.com/office/powerpoint/2010/main" val="30665900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823</TotalTime>
  <Words>1797</Words>
  <Application>Microsoft Office PowerPoint</Application>
  <PresentationFormat>Widescreen</PresentationFormat>
  <Paragraphs>92</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Calibri Light</vt:lpstr>
      <vt:lpstr>Wingdings</vt:lpstr>
      <vt:lpstr>Retrospect</vt:lpstr>
      <vt:lpstr>Bitmap Image</vt:lpstr>
      <vt:lpstr>Group-exercise participation, executive function and associated brain structures in children with ADHD    </vt:lpstr>
      <vt:lpstr>Common Deficits seen in children with ADHD- Executive function</vt:lpstr>
      <vt:lpstr>Common Deficits seen in children with ADHD- Motor control/motor inhibition</vt:lpstr>
      <vt:lpstr>Exercise and its effect on executive function</vt:lpstr>
      <vt:lpstr>What is it about exercise that improves executive function?</vt:lpstr>
      <vt:lpstr>Brain Imaging studies- ADHD</vt:lpstr>
      <vt:lpstr>Cerebellum-making adjustments to                   motor response</vt:lpstr>
      <vt:lpstr>Aim</vt:lpstr>
      <vt:lpstr>Measures used　(Independent Variable)   PAQーC（Physical Activity Questionnaire For Older Children）Japanese version</vt:lpstr>
      <vt:lpstr>Measures used (Dependent Variables)</vt:lpstr>
      <vt:lpstr>Results</vt:lpstr>
      <vt:lpstr>Results</vt:lpstr>
      <vt:lpstr>Results</vt:lpstr>
      <vt:lpstr>Results-   Medial Lemniscus (left)</vt:lpstr>
      <vt:lpstr>Mediation Analysis   CAS (planning) scores and medial lemniscus volume</vt:lpstr>
      <vt:lpstr>Results – Pontine crossing tract (left)</vt:lpstr>
      <vt:lpstr>Mediation Analysis   CAS (planning) scores and pontine crossing tract (left) volume </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Rio</dc:creator>
  <cp:lastModifiedBy>Rio Cameron</cp:lastModifiedBy>
  <cp:revision>42</cp:revision>
  <dcterms:created xsi:type="dcterms:W3CDTF">2019-06-24T01:44:08Z</dcterms:created>
  <dcterms:modified xsi:type="dcterms:W3CDTF">2022-10-15T11:51:05Z</dcterms:modified>
</cp:coreProperties>
</file>