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87" r:id="rId4"/>
    <p:sldId id="275" r:id="rId5"/>
    <p:sldId id="304" r:id="rId6"/>
    <p:sldId id="300" r:id="rId7"/>
    <p:sldId id="30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D5F"/>
    <a:srgbClr val="FEC010"/>
    <a:srgbClr val="F15B66"/>
    <a:srgbClr val="0A0809"/>
    <a:srgbClr val="011946"/>
    <a:srgbClr val="38618C"/>
    <a:srgbClr val="FCDEE1"/>
    <a:srgbClr val="FFF5CE"/>
    <a:srgbClr val="D8E1EB"/>
    <a:srgbClr val="C27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2"/>
    <p:restoredTop sz="83882"/>
  </p:normalViewPr>
  <p:slideViewPr>
    <p:cSldViewPr snapToGrid="0" snapToObjects="1" showGuides="1">
      <p:cViewPr>
        <p:scale>
          <a:sx n="81" d="100"/>
          <a:sy n="81" d="100"/>
        </p:scale>
        <p:origin x="336" y="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2F786-DB8D-7046-9A6B-AD64568C77C4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B9BAC-524E-3D4A-8E93-A0B45AD0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4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오늘</a:t>
            </a:r>
            <a:r>
              <a:rPr lang="en-US" dirty="0"/>
              <a:t> </a:t>
            </a:r>
            <a:r>
              <a:rPr lang="en-US" dirty="0" err="1"/>
              <a:t>제가</a:t>
            </a:r>
            <a:r>
              <a:rPr lang="en-US" dirty="0"/>
              <a:t> </a:t>
            </a:r>
            <a:r>
              <a:rPr lang="en-US" dirty="0" err="1"/>
              <a:t>발표할</a:t>
            </a:r>
            <a:r>
              <a:rPr lang="en-US" dirty="0"/>
              <a:t> </a:t>
            </a:r>
            <a:r>
              <a:rPr lang="en-US" dirty="0" err="1"/>
              <a:t>내용은</a:t>
            </a:r>
            <a:r>
              <a:rPr lang="en-US" dirty="0"/>
              <a:t> </a:t>
            </a:r>
            <a:r>
              <a:rPr lang="en-US" dirty="0" err="1"/>
              <a:t>OCD를</a:t>
            </a:r>
            <a:r>
              <a:rPr lang="en-US" dirty="0"/>
              <a:t> </a:t>
            </a:r>
            <a:r>
              <a:rPr lang="en-US" dirty="0" err="1"/>
              <a:t>대상으로</a:t>
            </a:r>
            <a:r>
              <a:rPr lang="en-US" dirty="0"/>
              <a:t> </a:t>
            </a:r>
            <a:r>
              <a:rPr lang="en-US" altLang="ko-KR" dirty="0"/>
              <a:t>frontal</a:t>
            </a:r>
            <a:r>
              <a:rPr lang="ko-KR" altLang="en-US" dirty="0"/>
              <a:t>과 </a:t>
            </a:r>
            <a:r>
              <a:rPr lang="en-US" altLang="ko-KR" dirty="0"/>
              <a:t>parietal </a:t>
            </a:r>
            <a:r>
              <a:rPr lang="ko-KR" altLang="en-US" dirty="0"/>
              <a:t>영역을 연결하는 </a:t>
            </a:r>
            <a:r>
              <a:rPr lang="en-US" altLang="ko-KR" dirty="0"/>
              <a:t>white matter connection</a:t>
            </a:r>
            <a:r>
              <a:rPr lang="ko-KR" altLang="en-US" dirty="0"/>
              <a:t>에 대한 </a:t>
            </a:r>
            <a:r>
              <a:rPr lang="ko-KR" altLang="en-US" dirty="0" err="1"/>
              <a:t>이야기구요</a:t>
            </a:r>
            <a:r>
              <a:rPr lang="en-US" altLang="ko-KR" dirty="0"/>
              <a:t>, </a:t>
            </a:r>
            <a:r>
              <a:rPr lang="ko-KR" altLang="en-US" dirty="0"/>
              <a:t>이와 관련해서 제가 떠올렸던 질문들과 가설을 포함해서 새로운 연구를 제안하고자 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B9BAC-524E-3D4A-8E93-A0B45AD07C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97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강박장애는</a:t>
            </a:r>
            <a:r>
              <a:rPr lang="en-US" dirty="0"/>
              <a:t> </a:t>
            </a:r>
            <a:r>
              <a:rPr lang="en-US" dirty="0" err="1"/>
              <a:t>반복적이고</a:t>
            </a:r>
            <a:r>
              <a:rPr lang="en-US" dirty="0"/>
              <a:t> </a:t>
            </a:r>
            <a:r>
              <a:rPr lang="en-US" dirty="0" err="1"/>
              <a:t>지속적으로</a:t>
            </a:r>
            <a:r>
              <a:rPr lang="en-US" dirty="0"/>
              <a:t> </a:t>
            </a:r>
            <a:r>
              <a:rPr lang="en-US" dirty="0" err="1"/>
              <a:t>침투해오는</a:t>
            </a:r>
            <a:r>
              <a:rPr lang="en-US" dirty="0"/>
              <a:t> </a:t>
            </a:r>
            <a:r>
              <a:rPr lang="en-US" dirty="0" err="1"/>
              <a:t>생각이나</a:t>
            </a:r>
            <a:r>
              <a:rPr lang="en-US" dirty="0"/>
              <a:t> </a:t>
            </a:r>
            <a:r>
              <a:rPr lang="en-US" dirty="0" err="1"/>
              <a:t>이미지에</a:t>
            </a:r>
            <a:r>
              <a:rPr lang="en-US" dirty="0"/>
              <a:t> </a:t>
            </a:r>
            <a:r>
              <a:rPr lang="en-US" dirty="0" err="1"/>
              <a:t>해당하는</a:t>
            </a:r>
            <a:r>
              <a:rPr lang="en-US" dirty="0"/>
              <a:t> </a:t>
            </a:r>
            <a:r>
              <a:rPr lang="en-US" dirty="0" err="1"/>
              <a:t>강박적인</a:t>
            </a:r>
            <a:r>
              <a:rPr lang="en-US" dirty="0"/>
              <a:t> </a:t>
            </a:r>
            <a:r>
              <a:rPr lang="en-US" dirty="0" err="1"/>
              <a:t>사고</a:t>
            </a:r>
            <a:r>
              <a:rPr lang="en-US" altLang="ko-KR" dirty="0"/>
              <a:t>, </a:t>
            </a:r>
            <a:r>
              <a:rPr lang="ko-KR" altLang="en-US" dirty="0"/>
              <a:t>그리고 이러한 생각을 해소하려는 강박적인 행동이 특징으로 나타나는 정신질환</a:t>
            </a:r>
            <a:endParaRPr lang="en-GB" altLang="ko-KR" dirty="0"/>
          </a:p>
          <a:p>
            <a:r>
              <a:rPr lang="en-US" altLang="ko-KR" dirty="0"/>
              <a:t>MRI</a:t>
            </a:r>
            <a:r>
              <a:rPr lang="ko-KR" altLang="en-US" dirty="0"/>
              <a:t>와 같은 </a:t>
            </a:r>
            <a:r>
              <a:rPr lang="en-US" altLang="ko-KR" dirty="0"/>
              <a:t>imaging technique</a:t>
            </a:r>
            <a:r>
              <a:rPr lang="ko-KR" altLang="en-US" dirty="0"/>
              <a:t>이 발전하면서 </a:t>
            </a:r>
            <a:r>
              <a:rPr lang="en-US" altLang="ko-KR" dirty="0"/>
              <a:t>OCD</a:t>
            </a:r>
            <a:r>
              <a:rPr lang="ko-KR" altLang="en-US" dirty="0"/>
              <a:t>의 </a:t>
            </a:r>
            <a:r>
              <a:rPr lang="en-US" altLang="ko-KR" dirty="0"/>
              <a:t>neural mechanism</a:t>
            </a:r>
            <a:r>
              <a:rPr lang="ko-KR" altLang="en-US" dirty="0"/>
              <a:t>에 관여하는 </a:t>
            </a:r>
            <a:r>
              <a:rPr lang="ko-KR" altLang="en-US" dirty="0" err="1"/>
              <a:t>뇌영역들이</a:t>
            </a:r>
            <a:r>
              <a:rPr lang="ko-KR" altLang="en-US" dirty="0"/>
              <a:t> 밝혀져 왔는데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근래에 와서는 특정 뇌영역이 독립적으로 </a:t>
            </a:r>
            <a:r>
              <a:rPr lang="en-US" altLang="ko-KR" dirty="0"/>
              <a:t>OCD</a:t>
            </a:r>
            <a:r>
              <a:rPr lang="ko-KR" altLang="en-US" dirty="0"/>
              <a:t>에 관여하는 것이라기 보다는</a:t>
            </a:r>
            <a:r>
              <a:rPr lang="en-US" altLang="ko-KR" dirty="0"/>
              <a:t>, </a:t>
            </a:r>
            <a:r>
              <a:rPr lang="ko-KR" altLang="en-US" dirty="0"/>
              <a:t>이러한 영역들이 서로 유기적으로 연결되어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neural circuit</a:t>
            </a:r>
            <a:r>
              <a:rPr lang="ko-KR" altLang="en-US" dirty="0"/>
              <a:t>이나 </a:t>
            </a:r>
            <a:r>
              <a:rPr lang="en-US" altLang="ko-KR" dirty="0"/>
              <a:t>network</a:t>
            </a:r>
            <a:r>
              <a:rPr lang="ko-KR" altLang="en-US" dirty="0" err="1"/>
              <a:t>를</a:t>
            </a:r>
            <a:r>
              <a:rPr lang="ko-KR" altLang="en-US" dirty="0"/>
              <a:t> 이루며 </a:t>
            </a:r>
            <a:r>
              <a:rPr lang="en-US" altLang="ko-KR" dirty="0" err="1"/>
              <a:t>pathopysiology</a:t>
            </a:r>
            <a:r>
              <a:rPr lang="ko-KR" altLang="en-US" dirty="0"/>
              <a:t>에 작용한다는 점이 부각되고 있음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B9BAC-524E-3D4A-8E93-A0B45AD07C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09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Frontoparietal system</a:t>
            </a:r>
            <a:r>
              <a:rPr lang="ko-KR" altLang="en-US" dirty="0"/>
              <a:t>은 </a:t>
            </a:r>
            <a:r>
              <a:rPr lang="en-US" altLang="ko-KR" dirty="0"/>
              <a:t>OCD</a:t>
            </a:r>
            <a:r>
              <a:rPr lang="ko-KR" altLang="en-US" dirty="0"/>
              <a:t>의 </a:t>
            </a:r>
            <a:r>
              <a:rPr lang="en-US" altLang="ko-KR" dirty="0"/>
              <a:t>pathophysiology</a:t>
            </a:r>
            <a:r>
              <a:rPr lang="ko-KR" altLang="en-US" dirty="0"/>
              <a:t> 측면에서도 핵심적인 </a:t>
            </a:r>
            <a:r>
              <a:rPr lang="en-US" altLang="ko-KR" dirty="0"/>
              <a:t>brain network</a:t>
            </a:r>
          </a:p>
          <a:p>
            <a:r>
              <a:rPr lang="ko-KR" altLang="en-US" dirty="0"/>
              <a:t>특히 최근 </a:t>
            </a:r>
            <a:r>
              <a:rPr lang="en-US" altLang="ko-KR" dirty="0"/>
              <a:t>meta</a:t>
            </a:r>
            <a:r>
              <a:rPr lang="ko-KR" altLang="en-US" dirty="0"/>
              <a:t> </a:t>
            </a:r>
            <a:r>
              <a:rPr lang="en-US" altLang="ko-KR" dirty="0"/>
              <a:t>study</a:t>
            </a:r>
            <a:r>
              <a:rPr lang="ko-KR" altLang="en-US" dirty="0" err="1"/>
              <a:t>를</a:t>
            </a:r>
            <a:r>
              <a:rPr lang="ko-KR" altLang="en-US" dirty="0"/>
              <a:t> 보면 </a:t>
            </a:r>
            <a:r>
              <a:rPr lang="en-US" altLang="ko-KR" dirty="0"/>
              <a:t>frontoparietal network</a:t>
            </a:r>
            <a:r>
              <a:rPr lang="ko-KR" altLang="en-US" dirty="0"/>
              <a:t>는 </a:t>
            </a:r>
            <a:r>
              <a:rPr lang="en-US" altLang="ko-KR" dirty="0"/>
              <a:t>frontoparietal connectivity</a:t>
            </a:r>
            <a:r>
              <a:rPr lang="ko-KR" altLang="en-US" dirty="0"/>
              <a:t> 자체에도 문제가 있지만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salience network</a:t>
            </a:r>
            <a:r>
              <a:rPr lang="ko-KR" altLang="en-US" dirty="0"/>
              <a:t>와 </a:t>
            </a:r>
            <a:r>
              <a:rPr lang="en-US" altLang="ko-KR" dirty="0"/>
              <a:t>default mode network</a:t>
            </a:r>
            <a:r>
              <a:rPr lang="ko-KR" altLang="en-US" dirty="0" err="1"/>
              <a:t>와의</a:t>
            </a:r>
            <a:r>
              <a:rPr lang="ko-KR" altLang="en-US" dirty="0"/>
              <a:t> </a:t>
            </a:r>
            <a:r>
              <a:rPr lang="en-US" altLang="ko-KR" dirty="0"/>
              <a:t>between-connectivity </a:t>
            </a:r>
            <a:r>
              <a:rPr lang="ko-KR" altLang="en-US" dirty="0"/>
              <a:t>문제가 있을 수 있다는 점을 시사</a:t>
            </a:r>
            <a:endParaRPr lang="en-US" altLang="ko-KR" dirty="0"/>
          </a:p>
          <a:p>
            <a:r>
              <a:rPr lang="ko-KR" altLang="en-US" dirty="0"/>
              <a:t>더욱이 </a:t>
            </a:r>
            <a:r>
              <a:rPr lang="en-US" altLang="ko-KR" dirty="0"/>
              <a:t>cortico-striatal circuit</a:t>
            </a:r>
            <a:r>
              <a:rPr lang="ko-KR" altLang="en-US" dirty="0"/>
              <a:t>과도 연관되어 있어</a:t>
            </a:r>
            <a:r>
              <a:rPr lang="en-US" altLang="ko-KR" dirty="0"/>
              <a:t>, frontoparietal network</a:t>
            </a:r>
            <a:r>
              <a:rPr lang="ko-KR" altLang="en-US" dirty="0"/>
              <a:t>가 </a:t>
            </a:r>
            <a:r>
              <a:rPr lang="en-US" altLang="ko-KR" dirty="0"/>
              <a:t>OCD</a:t>
            </a:r>
            <a:r>
              <a:rPr lang="ko-KR" altLang="en-US" dirty="0"/>
              <a:t>에서 나타나는 손상된 </a:t>
            </a:r>
            <a:r>
              <a:rPr lang="en-US" altLang="ko-KR" dirty="0"/>
              <a:t>main brain network</a:t>
            </a:r>
            <a:r>
              <a:rPr lang="ko-KR" altLang="en-US" dirty="0"/>
              <a:t>의 </a:t>
            </a:r>
            <a:r>
              <a:rPr lang="ko-KR" altLang="en-US" dirty="0" err="1"/>
              <a:t>주영역임과</a:t>
            </a:r>
            <a:r>
              <a:rPr lang="ko-KR" altLang="en-US" dirty="0"/>
              <a:t> 동시에 </a:t>
            </a:r>
            <a:r>
              <a:rPr lang="en-US" altLang="ko-KR" dirty="0"/>
              <a:t>cortico-striatal connection</a:t>
            </a:r>
            <a:r>
              <a:rPr lang="ko-KR" altLang="en-US" dirty="0"/>
              <a:t>의 문제와도 연관될 수 있다고 제안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아직까지는 가설적이 이야기이긴 한데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neural level</a:t>
            </a:r>
            <a:r>
              <a:rPr lang="ko-KR" altLang="en-US" dirty="0"/>
              <a:t>에서의 </a:t>
            </a:r>
            <a:r>
              <a:rPr lang="en-US" altLang="ko-KR" dirty="0"/>
              <a:t>dysfunction</a:t>
            </a:r>
            <a:r>
              <a:rPr lang="ko-KR" altLang="en-US" dirty="0"/>
              <a:t>이 궁극적으론 </a:t>
            </a:r>
            <a:r>
              <a:rPr lang="en-US" altLang="ko-KR" dirty="0"/>
              <a:t>OCD </a:t>
            </a:r>
            <a:r>
              <a:rPr lang="ko-KR" altLang="en-US" dirty="0"/>
              <a:t>환자의 증상과 인지적 기능의 이상으로 이어질 때</a:t>
            </a:r>
            <a:r>
              <a:rPr lang="en-US" altLang="ko-KR" dirty="0"/>
              <a:t>, frontoparietal network</a:t>
            </a:r>
            <a:r>
              <a:rPr lang="ko-KR" altLang="en-US" dirty="0"/>
              <a:t>가 이 과정을 </a:t>
            </a:r>
            <a:r>
              <a:rPr lang="en-US" altLang="ko-KR" dirty="0"/>
              <a:t>regulation</a:t>
            </a:r>
            <a:r>
              <a:rPr lang="ko-KR" altLang="en-US" dirty="0"/>
              <a:t>한다는 것</a:t>
            </a:r>
            <a:endParaRPr lang="en-US" altLang="ko-KR" dirty="0"/>
          </a:p>
          <a:p>
            <a:r>
              <a:rPr lang="en-US" altLang="ko-KR" dirty="0"/>
              <a:t>Brain </a:t>
            </a:r>
            <a:r>
              <a:rPr lang="ko-KR" altLang="en-US" dirty="0"/>
              <a:t>전반에 걸쳐 넓은 </a:t>
            </a:r>
            <a:r>
              <a:rPr lang="en-US" altLang="ko-KR" dirty="0"/>
              <a:t>cortical region</a:t>
            </a:r>
            <a:r>
              <a:rPr lang="ko-KR" altLang="en-US" dirty="0"/>
              <a:t>들과 연결되어 있고</a:t>
            </a:r>
            <a:r>
              <a:rPr lang="en-US" altLang="ko-KR" dirty="0"/>
              <a:t>, subcortical region</a:t>
            </a:r>
            <a:r>
              <a:rPr lang="ko-KR" altLang="en-US" dirty="0"/>
              <a:t>과도 </a:t>
            </a:r>
            <a:r>
              <a:rPr lang="en-US" altLang="ko-KR" dirty="0"/>
              <a:t>interaction</a:t>
            </a:r>
            <a:r>
              <a:rPr lang="ko-KR" altLang="en-US" dirty="0"/>
              <a:t>할 수 있다는 점에서 특정 </a:t>
            </a:r>
            <a:r>
              <a:rPr lang="en-US" altLang="ko-KR" dirty="0"/>
              <a:t>neural system</a:t>
            </a:r>
            <a:r>
              <a:rPr lang="ko-KR" altLang="en-US" dirty="0"/>
              <a:t>의 문제를 </a:t>
            </a:r>
            <a:r>
              <a:rPr lang="en-US" altLang="ko-KR" dirty="0"/>
              <a:t>frontoparietal network</a:t>
            </a:r>
            <a:r>
              <a:rPr lang="ko-KR" altLang="en-US" dirty="0"/>
              <a:t>가 중재할 수 있다</a:t>
            </a:r>
            <a:endParaRPr lang="en-GB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B9BAC-524E-3D4A-8E93-A0B45AD07C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66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이어서 </a:t>
            </a:r>
            <a:r>
              <a:rPr lang="en-US" altLang="ko-KR" dirty="0"/>
              <a:t>resting-state functional connectivity</a:t>
            </a:r>
            <a:r>
              <a:rPr lang="ko-KR" altLang="en-US" dirty="0"/>
              <a:t>연구를 보겠습니다</a:t>
            </a:r>
            <a:r>
              <a:rPr lang="en-US" altLang="ko-KR" dirty="0"/>
              <a:t>. </a:t>
            </a:r>
            <a:r>
              <a:rPr lang="ko-KR" altLang="en-US" dirty="0"/>
              <a:t>결과들을 </a:t>
            </a:r>
            <a:r>
              <a:rPr lang="ko-KR" altLang="en-US" dirty="0" err="1"/>
              <a:t>놓고보면</a:t>
            </a:r>
            <a:r>
              <a:rPr lang="ko-KR" altLang="en-US" dirty="0"/>
              <a:t> 다소 </a:t>
            </a:r>
            <a:r>
              <a:rPr lang="en-US" altLang="ko-KR" dirty="0"/>
              <a:t>inconsistent</a:t>
            </a:r>
            <a:r>
              <a:rPr lang="ko-KR" altLang="en-US" dirty="0"/>
              <a:t>한 경향이 있는데</a:t>
            </a:r>
            <a:r>
              <a:rPr lang="en-US" altLang="ko-KR" dirty="0"/>
              <a:t>, </a:t>
            </a:r>
            <a:r>
              <a:rPr lang="ko-KR" altLang="en-US" dirty="0"/>
              <a:t>왼쪽에 두가지 연구를 보면 </a:t>
            </a:r>
            <a:r>
              <a:rPr lang="en-US" altLang="ko-KR" dirty="0"/>
              <a:t>OCD </a:t>
            </a:r>
            <a:r>
              <a:rPr lang="ko-KR" altLang="en-US" dirty="0"/>
              <a:t>환자들이 생각과 행동에 대한 과도한 모니터링을 하고 그 기저에 </a:t>
            </a:r>
            <a:r>
              <a:rPr lang="en-US" altLang="ko-KR" dirty="0"/>
              <a:t>frontoparietal connectivity</a:t>
            </a:r>
            <a:r>
              <a:rPr lang="ko-KR" altLang="en-US" dirty="0"/>
              <a:t>가 증가하는 </a:t>
            </a:r>
            <a:r>
              <a:rPr lang="en-US" altLang="ko-KR" dirty="0"/>
              <a:t>mechanism</a:t>
            </a:r>
            <a:r>
              <a:rPr lang="ko-KR" altLang="en-US" dirty="0"/>
              <a:t>이 있다고 해석하고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오른쪽 연구는 반대로 </a:t>
            </a:r>
            <a:r>
              <a:rPr lang="en-US" altLang="ko-KR" dirty="0"/>
              <a:t>connectivity</a:t>
            </a:r>
            <a:r>
              <a:rPr lang="ko-KR" altLang="en-US" dirty="0"/>
              <a:t>가 감소한다고 보고하는 메타 연구인데</a:t>
            </a:r>
            <a:r>
              <a:rPr lang="en-US" altLang="ko-KR" dirty="0"/>
              <a:t>, </a:t>
            </a:r>
            <a:r>
              <a:rPr lang="ko-KR" altLang="en-US" dirty="0"/>
              <a:t>이 연구에서 흥미로운 점은 </a:t>
            </a:r>
            <a:r>
              <a:rPr lang="en-US" altLang="ko-KR" dirty="0"/>
              <a:t>frontoparietal network</a:t>
            </a:r>
            <a:r>
              <a:rPr lang="ko-KR" altLang="en-US" dirty="0"/>
              <a:t>의 </a:t>
            </a:r>
            <a:r>
              <a:rPr lang="en-US" altLang="ko-KR" dirty="0"/>
              <a:t>hypoconnectivity</a:t>
            </a:r>
            <a:r>
              <a:rPr lang="ko-KR" altLang="en-US" dirty="0"/>
              <a:t>와 함께 다른</a:t>
            </a:r>
            <a:r>
              <a:rPr lang="en-US" altLang="ko-KR" dirty="0"/>
              <a:t> brain network, </a:t>
            </a:r>
            <a:r>
              <a:rPr lang="ko-KR" altLang="en-US" dirty="0"/>
              <a:t>특히 </a:t>
            </a:r>
            <a:r>
              <a:rPr lang="en-US" altLang="ko-KR" dirty="0"/>
              <a:t>cortico-striatal circuit</a:t>
            </a:r>
            <a:r>
              <a:rPr lang="ko-KR" altLang="en-US" dirty="0"/>
              <a:t>에 해당하는 </a:t>
            </a:r>
            <a:r>
              <a:rPr lang="en-US" altLang="ko-KR" dirty="0"/>
              <a:t>network </a:t>
            </a:r>
            <a:r>
              <a:rPr lang="ko-KR" altLang="en-US" dirty="0"/>
              <a:t>사이의 </a:t>
            </a:r>
            <a:r>
              <a:rPr lang="en-US" altLang="ko-KR" dirty="0"/>
              <a:t>dysconnectivity</a:t>
            </a:r>
            <a:r>
              <a:rPr lang="ko-KR" altLang="en-US" dirty="0"/>
              <a:t>도 보여주었다는 점으로</a:t>
            </a:r>
            <a:r>
              <a:rPr lang="en-US" altLang="ko-KR" dirty="0"/>
              <a:t>, OCD</a:t>
            </a:r>
            <a:r>
              <a:rPr lang="ko-KR" altLang="en-US" dirty="0"/>
              <a:t>의 질환 메커니즘에서 </a:t>
            </a:r>
            <a:r>
              <a:rPr lang="en-US" altLang="ko-KR" dirty="0"/>
              <a:t>frontoparietal network</a:t>
            </a:r>
            <a:r>
              <a:rPr lang="ko-KR" altLang="en-US" dirty="0"/>
              <a:t>가 </a:t>
            </a:r>
            <a:r>
              <a:rPr lang="en-US" altLang="ko-KR" dirty="0"/>
              <a:t>cortico-subcortical circuit</a:t>
            </a:r>
            <a:r>
              <a:rPr lang="ko-KR" altLang="en-US" dirty="0"/>
              <a:t>과 </a:t>
            </a:r>
            <a:r>
              <a:rPr lang="en-US" altLang="ko-KR" dirty="0"/>
              <a:t>interact</a:t>
            </a:r>
            <a:r>
              <a:rPr lang="ko-KR" altLang="en-US" dirty="0"/>
              <a:t>할 수 있다는 것을 시사하고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B9BAC-524E-3D4A-8E93-A0B45AD07C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97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B9BAC-524E-3D4A-8E93-A0B45AD07C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19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아래와</a:t>
            </a:r>
            <a:r>
              <a:rPr lang="en-US" dirty="0"/>
              <a:t> </a:t>
            </a:r>
            <a:r>
              <a:rPr lang="en-US" dirty="0" err="1"/>
              <a:t>같이</a:t>
            </a:r>
            <a:r>
              <a:rPr lang="en-US" dirty="0"/>
              <a:t> OCD 107명 HC 110명의 </a:t>
            </a:r>
            <a:r>
              <a:rPr lang="en-US" dirty="0" err="1"/>
              <a:t>데이터를</a:t>
            </a:r>
            <a:r>
              <a:rPr lang="en-US" dirty="0"/>
              <a:t> </a:t>
            </a:r>
            <a:r>
              <a:rPr lang="en-US" dirty="0" err="1"/>
              <a:t>사용할</a:t>
            </a:r>
            <a:r>
              <a:rPr lang="en-US" dirty="0"/>
              <a:t> </a:t>
            </a:r>
            <a:r>
              <a:rPr lang="en-US" dirty="0" err="1"/>
              <a:t>예정이구요</a:t>
            </a:r>
            <a:r>
              <a:rPr lang="en-US" altLang="ko-KR" dirty="0"/>
              <a:t>, </a:t>
            </a:r>
            <a:r>
              <a:rPr lang="ko-KR" altLang="en-US" dirty="0"/>
              <a:t>이전 </a:t>
            </a:r>
            <a:r>
              <a:rPr lang="en-US" altLang="ko-KR" dirty="0"/>
              <a:t>cortico-striatal </a:t>
            </a:r>
            <a:r>
              <a:rPr lang="ko-KR" altLang="en-US" dirty="0"/>
              <a:t>연구와 동일한 </a:t>
            </a:r>
            <a:r>
              <a:rPr lang="en-US" altLang="ko-KR" dirty="0"/>
              <a:t>sample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Feedback</a:t>
            </a:r>
          </a:p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dirty="0"/>
              <a:t>CBT </a:t>
            </a:r>
            <a:r>
              <a:rPr lang="en-US" altLang="ko-KR" dirty="0"/>
              <a:t>cortex</a:t>
            </a:r>
            <a:r>
              <a:rPr lang="ko-KR" altLang="en-US" dirty="0"/>
              <a:t>의 힘을 키우는 것 </a:t>
            </a:r>
            <a:r>
              <a:rPr lang="en-US" altLang="ko-KR" dirty="0"/>
              <a:t>(cortical</a:t>
            </a:r>
            <a:r>
              <a:rPr lang="ko-KR" altLang="en-US" dirty="0"/>
              <a:t> </a:t>
            </a:r>
            <a:r>
              <a:rPr lang="en-US" altLang="ko-KR" dirty="0"/>
              <a:t>structure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raphe</a:t>
            </a:r>
            <a:r>
              <a:rPr lang="ko-KR" altLang="en-US" dirty="0"/>
              <a:t> </a:t>
            </a:r>
            <a:r>
              <a:rPr lang="en-US" altLang="ko-KR" dirty="0"/>
              <a:t>nuclei</a:t>
            </a:r>
            <a:r>
              <a:rPr lang="ko-KR" altLang="en-US" dirty="0"/>
              <a:t> 논문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15-23</a:t>
            </a:r>
            <a:r>
              <a:rPr lang="ko-KR" altLang="en-US" dirty="0"/>
              <a:t>점 다시 확인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B9BAC-524E-3D4A-8E93-A0B45AD07C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46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B9BAC-524E-3D4A-8E93-A0B45AD07C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1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4A5C-1428-2A40-92C5-DFC3C660A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7486A-5B7B-824C-97A0-054C933D3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C02E9-7DFF-3042-AFDD-9AEAA8B7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D4FE-F79B-B145-8BE4-D50E64AA2F3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56437-BD6E-DF4F-A809-AF80DC4A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9C526-800A-F246-86FC-BE0BF573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83BE-505A-C345-9D67-867D3C25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8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F43F-174D-0C49-AF48-B8F80DD5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F85FC-35EA-4645-82AD-49A4524FC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B5A76-3475-A942-8760-DCFE29DE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D4FE-F79B-B145-8BE4-D50E64AA2F3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490E-38E4-AC43-9E6A-5ADC56CF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22AF8-B67B-154B-91B3-5395200E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83BE-505A-C345-9D67-867D3C25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6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89563-1F81-9B44-82C2-5CBC79F32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319D3-D9D8-084B-BD2F-D1A285430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92C07-240B-B646-93BD-A7D55869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D4FE-F79B-B145-8BE4-D50E64AA2F3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B423D-633B-4B43-99A5-18F43F10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95FD1-23F8-514F-A5A7-481AE4B4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83BE-505A-C345-9D67-867D3C25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9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9A02-31DE-5344-AB84-DBA2E223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319B2-2ECD-E841-9CC0-9BC2B7CD2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14BD7-1087-ED42-80E0-E5990743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D4FE-F79B-B145-8BE4-D50E64AA2F3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0DC41-1F68-A348-AD0D-3D0E0CFF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AEC8D-2A0F-6148-AF06-0147D8D6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83BE-505A-C345-9D67-867D3C25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3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6E53-2A99-2A4D-8CF0-E94DBC50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E9160-8C65-754D-AF1D-2D3E5CB8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91132-4167-864B-A8AA-6E3E0C22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D4FE-F79B-B145-8BE4-D50E64AA2F3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B890-A5B3-A94B-8278-1067EC7E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FF62C-7AD8-3244-97FC-99087E67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83BE-505A-C345-9D67-867D3C25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5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6CB6-46BA-4C49-95A6-F119272B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D15AD-6989-9246-A284-2A3BD0160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C3A6A-00D5-9249-B7C7-75BFFCA7E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5C40F-41C9-3347-84A3-6723A3C2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D4FE-F79B-B145-8BE4-D50E64AA2F3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3B4AC-6BC0-DD42-90C0-DCFAC2BA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EC7AF-FCF0-5C40-B738-FA97B5CE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83BE-505A-C345-9D67-867D3C25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4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2861-C590-6244-8C27-CEAC5075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56343-FF89-514E-AD4B-095D726CA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F7CCB-4665-BF47-B298-639635300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C8A34-8276-6444-999F-D75692CF9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5A0C8-C35E-FB41-A5FE-E79200539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9F4EE-D9F5-EE41-8C74-B3D0B458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D4FE-F79B-B145-8BE4-D50E64AA2F3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BC10AD-4478-5647-BA02-1ADE00EC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E4786B-82A0-AC47-B563-2C332B46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83BE-505A-C345-9D67-867D3C25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7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5622-E8DF-494A-8605-0AA2413A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93C92-34C7-694F-90E0-90FB049D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D4FE-F79B-B145-8BE4-D50E64AA2F3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882A4-00D4-CF44-BDA6-96E50E08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950C4-CE76-8A41-B4A2-5CF1F529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83BE-505A-C345-9D67-867D3C25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C25EC-5CF7-5742-9CE1-6E5096E2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D4FE-F79B-B145-8BE4-D50E64AA2F3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7207E-AA8F-AD41-BEF6-315CD7D0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90146-17AB-C34F-826F-552ED5B1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83BE-505A-C345-9D67-867D3C25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BDD2-2C91-3E45-9CD0-12B6DAE5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0230-E0A4-8E43-B5DD-BD6CB51D4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EC604-9C41-594C-9D24-66BA7A18D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7AFDA-4FBE-C145-8395-CD737B7F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D4FE-F79B-B145-8BE4-D50E64AA2F3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91B1E-9553-B444-823F-6C9E8DCC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26467-5A43-0743-9B5E-1387A3F2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83BE-505A-C345-9D67-867D3C25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1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BB58-911A-C44E-85E8-BBE4DD1D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90B8F-179C-C943-B7DD-D3CFC4A99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063EF-E720-1442-B768-B34284E58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82CCF-F38C-E340-9EA0-8B3FA2FC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D4FE-F79B-B145-8BE4-D50E64AA2F3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99A75-0C07-7844-8798-94F58AC4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409A7-FE3F-3444-850D-E3720050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83BE-505A-C345-9D67-867D3C25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5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74814-B730-4041-8E08-DF23C901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FC3F8-BCAF-D043-8F45-781FEE45C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39299-B7FF-304F-8D04-4526A2607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9D4FE-F79B-B145-8BE4-D50E64AA2F3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7A603-11C0-834F-B4DE-F7A06A503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02792-5D73-FD44-9E26-A0738F15E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483BE-505A-C345-9D67-867D3C25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3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9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009FCA97-4899-EC4E-A980-AB57E62EFC1D}"/>
              </a:ext>
            </a:extLst>
          </p:cNvPr>
          <p:cNvSpPr/>
          <p:nvPr/>
        </p:nvSpPr>
        <p:spPr>
          <a:xfrm>
            <a:off x="8432385" y="381092"/>
            <a:ext cx="2470771" cy="2470771"/>
          </a:xfrm>
          <a:prstGeom prst="ellipse">
            <a:avLst/>
          </a:prstGeom>
          <a:solidFill>
            <a:srgbClr val="F15B66">
              <a:alpha val="20000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F9347D-AF70-AF47-A7A3-C141F248E87A}"/>
              </a:ext>
            </a:extLst>
          </p:cNvPr>
          <p:cNvSpPr/>
          <p:nvPr/>
        </p:nvSpPr>
        <p:spPr>
          <a:xfrm>
            <a:off x="1029326" y="2900636"/>
            <a:ext cx="3465101" cy="3465101"/>
          </a:xfrm>
          <a:prstGeom prst="ellipse">
            <a:avLst/>
          </a:prstGeom>
          <a:solidFill>
            <a:srgbClr val="FEC010">
              <a:alpha val="20000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6D9A73-8C47-D347-AFAB-2C59E33AD4EC}"/>
              </a:ext>
            </a:extLst>
          </p:cNvPr>
          <p:cNvSpPr/>
          <p:nvPr/>
        </p:nvSpPr>
        <p:spPr>
          <a:xfrm>
            <a:off x="1506218" y="3042039"/>
            <a:ext cx="3029933" cy="3029933"/>
          </a:xfrm>
          <a:prstGeom prst="ellipse">
            <a:avLst/>
          </a:prstGeom>
          <a:solidFill>
            <a:srgbClr val="FEC010">
              <a:alpha val="90000"/>
            </a:srgb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1DD355-369D-014F-B068-A9A66CBA5626}"/>
              </a:ext>
            </a:extLst>
          </p:cNvPr>
          <p:cNvSpPr/>
          <p:nvPr/>
        </p:nvSpPr>
        <p:spPr>
          <a:xfrm>
            <a:off x="8432385" y="691694"/>
            <a:ext cx="2137955" cy="2137955"/>
          </a:xfrm>
          <a:prstGeom prst="ellipse">
            <a:avLst/>
          </a:prstGeom>
          <a:solidFill>
            <a:srgbClr val="F15B66">
              <a:alpha val="90000"/>
            </a:srgb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DAA6CF-5D22-B34E-8731-75BFE7F675A4}"/>
              </a:ext>
            </a:extLst>
          </p:cNvPr>
          <p:cNvCxnSpPr>
            <a:stCxn id="4" idx="0"/>
            <a:endCxn id="5" idx="4"/>
          </p:cNvCxnSpPr>
          <p:nvPr/>
        </p:nvCxnSpPr>
        <p:spPr>
          <a:xfrm flipV="1">
            <a:off x="3021185" y="2829649"/>
            <a:ext cx="6480178" cy="21239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E5B1B7-5AAD-A74C-9220-D52F589D88B5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 flipV="1">
            <a:off x="4092428" y="1004790"/>
            <a:ext cx="4653053" cy="462345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2C6B882-D1A8-5545-9207-324F39729FB3}"/>
              </a:ext>
            </a:extLst>
          </p:cNvPr>
          <p:cNvSpPr txBox="1"/>
          <p:nvPr/>
        </p:nvSpPr>
        <p:spPr>
          <a:xfrm>
            <a:off x="5200650" y="3282786"/>
            <a:ext cx="57025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Helvetica" pitchFamily="2" charset="0"/>
                <a:ea typeface="Hyundai Sans Head Office" panose="020B0504040000000000" pitchFamily="34" charset="0"/>
                <a:cs typeface="Arial" panose="020B0604020202020204" pitchFamily="34" charset="0"/>
              </a:rPr>
              <a:t>Frontoparietal</a:t>
            </a:r>
          </a:p>
          <a:p>
            <a:pPr algn="r"/>
            <a:r>
              <a:rPr lang="en-US" sz="4400" b="1" dirty="0">
                <a:solidFill>
                  <a:schemeClr val="bg1"/>
                </a:solidFill>
                <a:latin typeface="Helvetica" pitchFamily="2" charset="0"/>
                <a:ea typeface="Hyundai Sans Head Office" panose="020B0504040000000000" pitchFamily="34" charset="0"/>
                <a:cs typeface="Arial" panose="020B0604020202020204" pitchFamily="34" charset="0"/>
              </a:rPr>
              <a:t>White Matter</a:t>
            </a:r>
          </a:p>
          <a:p>
            <a:pPr algn="r"/>
            <a:r>
              <a:rPr lang="en-US" sz="4400" b="1" dirty="0">
                <a:solidFill>
                  <a:schemeClr val="bg1"/>
                </a:solidFill>
                <a:latin typeface="Helvetica" pitchFamily="2" charset="0"/>
                <a:ea typeface="Hyundai Sans Head Office" panose="020B0504040000000000" pitchFamily="34" charset="0"/>
                <a:cs typeface="Arial" panose="020B0604020202020204" pitchFamily="34" charset="0"/>
              </a:rPr>
              <a:t>Anatomy in OCD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64C553-4690-0B45-B56F-9C96E8825F35}"/>
              </a:ext>
            </a:extLst>
          </p:cNvPr>
          <p:cNvSpPr txBox="1"/>
          <p:nvPr/>
        </p:nvSpPr>
        <p:spPr>
          <a:xfrm>
            <a:off x="1029326" y="445473"/>
            <a:ext cx="1713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  <a:ea typeface="Hyundai Sans Head Office Light" panose="020B0404040000000000" pitchFamily="34" charset="0"/>
                <a:cs typeface="Arial" panose="020B0604020202020204" pitchFamily="34" charset="0"/>
              </a:rPr>
              <a:t>Frontoparietal WM in OCD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D87B1-2F82-3949-A84F-4DA3639643A2}"/>
              </a:ext>
            </a:extLst>
          </p:cNvPr>
          <p:cNvSpPr txBox="1"/>
          <p:nvPr/>
        </p:nvSpPr>
        <p:spPr>
          <a:xfrm>
            <a:off x="6111460" y="5688628"/>
            <a:ext cx="4791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Helvetica" pitchFamily="2" charset="0"/>
                <a:ea typeface="Hyundai Sans Head Office Light" panose="020B0404040000000000" pitchFamily="34" charset="0"/>
                <a:cs typeface="Arial" panose="020B0604020202020204" pitchFamily="34" charset="0"/>
              </a:rPr>
              <a:t>Hyungyou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  <a:ea typeface="Hyundai Sans Head Office Light" panose="020B0404040000000000" pitchFamily="34" charset="0"/>
                <a:cs typeface="Arial" panose="020B0604020202020204" pitchFamily="34" charset="0"/>
              </a:rPr>
              <a:t> Park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Helvetica Light" panose="020B0403020202020204" pitchFamily="34" charset="0"/>
                <a:ea typeface="Hyundai Sans Head Office Light" panose="020B0404040000000000" pitchFamily="34" charset="0"/>
                <a:cs typeface="Arial" panose="020B0604020202020204" pitchFamily="34" charset="0"/>
              </a:rPr>
              <a:t>Department of Brain &amp; Cognitive Science, Seoul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87420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57FD0B-AD76-494B-A9E9-D4AD6F98A86F}"/>
              </a:ext>
            </a:extLst>
          </p:cNvPr>
          <p:cNvSpPr/>
          <p:nvPr/>
        </p:nvSpPr>
        <p:spPr>
          <a:xfrm>
            <a:off x="0" y="1"/>
            <a:ext cx="12192000" cy="891708"/>
          </a:xfrm>
          <a:prstGeom prst="rect">
            <a:avLst/>
          </a:prstGeom>
          <a:solidFill>
            <a:srgbClr val="011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0572F-5B72-504D-B55F-7FBEA4F2DF70}"/>
              </a:ext>
            </a:extLst>
          </p:cNvPr>
          <p:cNvSpPr txBox="1"/>
          <p:nvPr/>
        </p:nvSpPr>
        <p:spPr>
          <a:xfrm>
            <a:off x="593888" y="304936"/>
            <a:ext cx="7083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Helvetica" pitchFamily="2" charset="0"/>
                <a:ea typeface="Hyundai Sans Head Office" panose="020B0504040000000000" pitchFamily="34" charset="0"/>
              </a:rPr>
              <a:t>OCD, </a:t>
            </a:r>
            <a:r>
              <a:rPr lang="en-US" sz="3600" b="1" dirty="0">
                <a:solidFill>
                  <a:srgbClr val="FEC010"/>
                </a:solidFill>
                <a:latin typeface="Helvetica" pitchFamily="2" charset="0"/>
                <a:ea typeface="Hyundai Sans Head Office" panose="020B0504040000000000" pitchFamily="34" charset="0"/>
              </a:rPr>
              <a:t>“Brain Network Disorder”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F843A7-0BD7-9E45-9DA7-45FB3719EFCC}"/>
              </a:ext>
            </a:extLst>
          </p:cNvPr>
          <p:cNvSpPr/>
          <p:nvPr/>
        </p:nvSpPr>
        <p:spPr>
          <a:xfrm>
            <a:off x="11598112" y="337280"/>
            <a:ext cx="820132" cy="820132"/>
          </a:xfrm>
          <a:prstGeom prst="ellipse">
            <a:avLst/>
          </a:prstGeom>
          <a:solidFill>
            <a:srgbClr val="F15B66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507257-F3D3-1048-9562-4A4E5232E271}"/>
              </a:ext>
            </a:extLst>
          </p:cNvPr>
          <p:cNvSpPr/>
          <p:nvPr/>
        </p:nvSpPr>
        <p:spPr>
          <a:xfrm>
            <a:off x="10787407" y="533492"/>
            <a:ext cx="584461" cy="584461"/>
          </a:xfrm>
          <a:prstGeom prst="ellipse">
            <a:avLst/>
          </a:prstGeom>
          <a:solidFill>
            <a:srgbClr val="FEC01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54BCE5-408C-A646-8E77-136E6A6D74D7}"/>
              </a:ext>
            </a:extLst>
          </p:cNvPr>
          <p:cNvSpPr txBox="1"/>
          <p:nvPr/>
        </p:nvSpPr>
        <p:spPr>
          <a:xfrm>
            <a:off x="10932484" y="58715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Helvetica Light" panose="020B0403020202020204" pitchFamily="34" charset="0"/>
                <a:ea typeface="Hyundai Sans Head Office Light" panose="020B0404040000000000" pitchFamily="34" charset="0"/>
              </a:rPr>
              <a:t>Introduction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2D2BC5-852B-E249-9BBA-E0F8823A4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18727"/>
              </p:ext>
            </p:extLst>
          </p:nvPr>
        </p:nvGraphicFramePr>
        <p:xfrm>
          <a:off x="820133" y="1533432"/>
          <a:ext cx="296010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107">
                  <a:extLst>
                    <a:ext uri="{9D8B030D-6E8A-4147-A177-3AD203B41FA5}">
                      <a16:colId xmlns:a16="http://schemas.microsoft.com/office/drawing/2014/main" val="2959257729"/>
                    </a:ext>
                  </a:extLst>
                </a:gridCol>
              </a:tblGrid>
              <a:tr h="316992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  <a:latin typeface="Hyundai Sans Head Office" panose="020B0504040000000000" pitchFamily="34" charset="0"/>
                          <a:ea typeface="Hyundai Sans Head Office" panose="020B0504040000000000" pitchFamily="34" charset="0"/>
                        </a:rPr>
                        <a:t>Obsessions: noxious stimuli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119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19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19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19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19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438462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yundai Sans Head Office" panose="020B0504040000000000" pitchFamily="34" charset="0"/>
                          <a:ea typeface="Hyundai Sans Head Office" panose="020B0504040000000000" pitchFamily="34" charset="0"/>
                        </a:rPr>
                        <a:t>Repetitive and persistent thoughts, images, impulses or urges</a:t>
                      </a:r>
                    </a:p>
                  </a:txBody>
                  <a:tcPr>
                    <a:lnL w="12700" cap="flat" cmpd="sng" algn="ctr">
                      <a:solidFill>
                        <a:srgbClr val="0119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19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19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19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34310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C812F72-E7EC-3645-B66A-F3B2B9F63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878943"/>
              </p:ext>
            </p:extLst>
          </p:nvPr>
        </p:nvGraphicFramePr>
        <p:xfrm>
          <a:off x="820133" y="4631871"/>
          <a:ext cx="29601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107">
                  <a:extLst>
                    <a:ext uri="{9D8B030D-6E8A-4147-A177-3AD203B41FA5}">
                      <a16:colId xmlns:a16="http://schemas.microsoft.com/office/drawing/2014/main" val="2959257729"/>
                    </a:ext>
                  </a:extLst>
                </a:gridCol>
              </a:tblGrid>
              <a:tr h="22621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  <a:latin typeface="Hyundai Sans Head Office" panose="020B0504040000000000" pitchFamily="34" charset="0"/>
                          <a:ea typeface="Hyundai Sans Head Office" panose="020B0504040000000000" pitchFamily="34" charset="0"/>
                        </a:rPr>
                        <a:t>Compulsions: </a:t>
                      </a:r>
                    </a:p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  <a:latin typeface="Hyundai Sans Head Office" panose="020B0504040000000000" pitchFamily="34" charset="0"/>
                          <a:ea typeface="Hyundai Sans Head Office" panose="020B0504040000000000" pitchFamily="34" charset="0"/>
                        </a:rPr>
                        <a:t>neutralising behaviours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119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19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19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19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19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438462"/>
                  </a:ext>
                </a:extLst>
              </a:tr>
              <a:tr h="22621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yundai Sans Head Office" panose="020B0504040000000000" pitchFamily="34" charset="0"/>
                          <a:ea typeface="Hyundai Sans Head Office" panose="020B0504040000000000" pitchFamily="34" charset="0"/>
                        </a:rPr>
                        <a:t>Repetitive behaviours or mental acts</a:t>
                      </a:r>
                    </a:p>
                  </a:txBody>
                  <a:tcPr>
                    <a:lnL w="12700" cap="flat" cmpd="sng" algn="ctr">
                      <a:solidFill>
                        <a:srgbClr val="0119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19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19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19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34310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3AAEEF1-C2EE-2A4F-A864-7541AB7A1EBA}"/>
              </a:ext>
            </a:extLst>
          </p:cNvPr>
          <p:cNvSpPr/>
          <p:nvPr/>
        </p:nvSpPr>
        <p:spPr>
          <a:xfrm>
            <a:off x="2838576" y="2609117"/>
            <a:ext cx="10294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900" i="1" dirty="0" err="1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Rachman</a:t>
            </a:r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, 1971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655DCD-479D-FF4B-ACC4-09CA8E39C243}"/>
              </a:ext>
            </a:extLst>
          </p:cNvPr>
          <p:cNvSpPr/>
          <p:nvPr/>
        </p:nvSpPr>
        <p:spPr>
          <a:xfrm>
            <a:off x="2824148" y="4225373"/>
            <a:ext cx="10438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900" i="1" dirty="0" err="1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Salkovskis</a:t>
            </a:r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, 1985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3A3061-ACEA-2D4B-BE9A-DD17EFE85BAA}"/>
              </a:ext>
            </a:extLst>
          </p:cNvPr>
          <p:cNvSpPr/>
          <p:nvPr/>
        </p:nvSpPr>
        <p:spPr>
          <a:xfrm>
            <a:off x="1644338" y="5850513"/>
            <a:ext cx="22236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Stein et al. Nat. Rev. Dis. Primers. 2019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430DF060-60B3-5241-9CE1-F205FDC4D25D}"/>
              </a:ext>
            </a:extLst>
          </p:cNvPr>
          <p:cNvSpPr/>
          <p:nvPr/>
        </p:nvSpPr>
        <p:spPr>
          <a:xfrm>
            <a:off x="1717256" y="2839949"/>
            <a:ext cx="480060" cy="1209757"/>
          </a:xfrm>
          <a:prstGeom prst="downArrow">
            <a:avLst/>
          </a:prstGeom>
          <a:gradFill flip="none" rotWithShape="1">
            <a:gsLst>
              <a:gs pos="50000">
                <a:srgbClr val="808CA3"/>
              </a:gs>
              <a:gs pos="100000">
                <a:srgbClr val="011946"/>
              </a:gs>
              <a:gs pos="0">
                <a:schemeClr val="bg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92EF6B2A-9CD5-4D44-9288-ADE51DB9749A}"/>
              </a:ext>
            </a:extLst>
          </p:cNvPr>
          <p:cNvSpPr/>
          <p:nvPr/>
        </p:nvSpPr>
        <p:spPr>
          <a:xfrm rot="10800000">
            <a:off x="2358516" y="3240176"/>
            <a:ext cx="480060" cy="1209757"/>
          </a:xfrm>
          <a:prstGeom prst="downArrow">
            <a:avLst/>
          </a:prstGeom>
          <a:gradFill flip="none" rotWithShape="1">
            <a:gsLst>
              <a:gs pos="50000">
                <a:srgbClr val="808CA3"/>
              </a:gs>
              <a:gs pos="100000">
                <a:srgbClr val="011946"/>
              </a:gs>
              <a:gs pos="0">
                <a:schemeClr val="bg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97F97B66-9C05-904F-A4F5-7C9E436A07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8668" y="1530544"/>
            <a:ext cx="6813199" cy="455080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DFB9E8E-20A0-3D45-99EC-0A362057BCFC}"/>
              </a:ext>
            </a:extLst>
          </p:cNvPr>
          <p:cNvSpPr/>
          <p:nvPr/>
        </p:nvSpPr>
        <p:spPr>
          <a:xfrm>
            <a:off x="8892540" y="6081345"/>
            <a:ext cx="251369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Kwon et al. </a:t>
            </a:r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Expert Rev </a:t>
            </a:r>
            <a:r>
              <a:rPr lang="en-GB" sz="900" i="1" dirty="0" err="1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Neurother</a:t>
            </a:r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. 2009</a:t>
            </a:r>
          </a:p>
        </p:txBody>
      </p:sp>
    </p:spTree>
    <p:extLst>
      <p:ext uri="{BB962C8B-B14F-4D97-AF65-F5344CB8AC3E}">
        <p14:creationId xmlns:p14="http://schemas.microsoft.com/office/powerpoint/2010/main" val="369678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57FD0B-AD76-494B-A9E9-D4AD6F98A86F}"/>
              </a:ext>
            </a:extLst>
          </p:cNvPr>
          <p:cNvSpPr/>
          <p:nvPr/>
        </p:nvSpPr>
        <p:spPr>
          <a:xfrm>
            <a:off x="0" y="1"/>
            <a:ext cx="12192000" cy="891708"/>
          </a:xfrm>
          <a:prstGeom prst="rect">
            <a:avLst/>
          </a:prstGeom>
          <a:solidFill>
            <a:srgbClr val="011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0572F-5B72-504D-B55F-7FBEA4F2DF70}"/>
              </a:ext>
            </a:extLst>
          </p:cNvPr>
          <p:cNvSpPr txBox="1"/>
          <p:nvPr/>
        </p:nvSpPr>
        <p:spPr>
          <a:xfrm>
            <a:off x="593888" y="304936"/>
            <a:ext cx="4408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Helvetica" pitchFamily="2" charset="0"/>
                <a:ea typeface="Hyundai Sans Head Office" panose="020B0504040000000000" pitchFamily="34" charset="0"/>
              </a:rPr>
              <a:t>FP Network in </a:t>
            </a:r>
            <a:r>
              <a:rPr lang="en-US" sz="3600" b="1" dirty="0">
                <a:solidFill>
                  <a:srgbClr val="FCD600"/>
                </a:solidFill>
                <a:latin typeface="Helvetica" pitchFamily="2" charset="0"/>
                <a:ea typeface="Hyundai Sans Head Office" panose="020B0504040000000000" pitchFamily="34" charset="0"/>
              </a:rPr>
              <a:t>OCD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54BCE5-408C-A646-8E77-136E6A6D74D7}"/>
              </a:ext>
            </a:extLst>
          </p:cNvPr>
          <p:cNvSpPr txBox="1"/>
          <p:nvPr/>
        </p:nvSpPr>
        <p:spPr>
          <a:xfrm>
            <a:off x="10932484" y="58715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Helvetica Light" panose="020B0403020202020204" pitchFamily="34" charset="0"/>
                <a:ea typeface="Hyundai Sans Head Office Light" panose="020B0404040000000000" pitchFamily="34" charset="0"/>
              </a:rPr>
              <a:t>Introduction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17D20F-DEF1-384A-848B-A222F2ACE40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042" y="2178287"/>
            <a:ext cx="3855911" cy="33328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395B57B-69BC-7F4C-8753-00BE757EEC96}"/>
              </a:ext>
            </a:extLst>
          </p:cNvPr>
          <p:cNvSpPr/>
          <p:nvPr/>
        </p:nvSpPr>
        <p:spPr>
          <a:xfrm>
            <a:off x="630042" y="5609904"/>
            <a:ext cx="5465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Zhang et al. J Psychiatry </a:t>
            </a:r>
            <a:r>
              <a:rPr lang="en-GB" sz="900" i="1" dirty="0" err="1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Neurosci</a:t>
            </a:r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. 2011; Stern et al. </a:t>
            </a:r>
            <a:r>
              <a:rPr lang="en-GB" sz="900" i="1" dirty="0" err="1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PLoS</a:t>
            </a:r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 One. 2012; Shin et al. </a:t>
            </a:r>
            <a:r>
              <a:rPr lang="en-GB" sz="900" i="1" dirty="0" err="1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Biol</a:t>
            </a:r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 Psychiatry. 2014; </a:t>
            </a:r>
            <a:r>
              <a:rPr lang="en-GB" sz="900" i="1" dirty="0" err="1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Gürsel</a:t>
            </a:r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 et al. </a:t>
            </a:r>
            <a:r>
              <a:rPr lang="en-GB" sz="900" i="1" dirty="0" err="1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Neurosci</a:t>
            </a:r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 </a:t>
            </a:r>
            <a:r>
              <a:rPr lang="en-GB" sz="900" i="1" dirty="0" err="1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Biobehav</a:t>
            </a:r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 Rev. 2018</a:t>
            </a:r>
            <a:endParaRPr lang="en-GB" sz="900" i="1" dirty="0">
              <a:latin typeface="Helvetica Light Oblique" panose="020B0403020202020204" pitchFamily="34" charset="0"/>
              <a:ea typeface="Hyundai Sans Head Office Light" panose="020B0404040000000000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E6792E-1DEE-EE4E-AD42-1F3FF76EBAF8}"/>
              </a:ext>
            </a:extLst>
          </p:cNvPr>
          <p:cNvSpPr txBox="1"/>
          <p:nvPr/>
        </p:nvSpPr>
        <p:spPr>
          <a:xfrm>
            <a:off x="635162" y="1493580"/>
            <a:ext cx="4014240" cy="338554"/>
          </a:xfrm>
          <a:prstGeom prst="rect">
            <a:avLst/>
          </a:prstGeom>
          <a:solidFill>
            <a:srgbClr val="FCD60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22D5F"/>
                </a:solidFill>
                <a:latin typeface="Helvetica" pitchFamily="2" charset="0"/>
                <a:ea typeface="Hyundai Sans Head Office" panose="020B0504040000000000" pitchFamily="34" charset="0"/>
              </a:rPr>
              <a:t>A key network of OCD pathophysiology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029A18-7CC1-EC4B-AB5C-98A200554BE0}"/>
              </a:ext>
            </a:extLst>
          </p:cNvPr>
          <p:cNvSpPr txBox="1"/>
          <p:nvPr/>
        </p:nvSpPr>
        <p:spPr>
          <a:xfrm>
            <a:off x="6422419" y="1493580"/>
            <a:ext cx="1665841" cy="338554"/>
          </a:xfrm>
          <a:prstGeom prst="rect">
            <a:avLst/>
          </a:prstGeom>
          <a:solidFill>
            <a:srgbClr val="FCD60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22D5F"/>
                </a:solidFill>
                <a:latin typeface="Helvetica" pitchFamily="2" charset="0"/>
                <a:ea typeface="Hyundai Sans Head Office" panose="020B0504040000000000" pitchFamily="34" charset="0"/>
              </a:rPr>
              <a:t>Control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C99D4-F55A-0F45-961D-FE7BAA812701}"/>
              </a:ext>
            </a:extLst>
          </p:cNvPr>
          <p:cNvSpPr txBox="1"/>
          <p:nvPr/>
        </p:nvSpPr>
        <p:spPr>
          <a:xfrm>
            <a:off x="8086928" y="1508968"/>
            <a:ext cx="2501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Helvetica" pitchFamily="2" charset="0"/>
                <a:ea typeface="Hyundai Sans Head Office" panose="020B0504040000000000" pitchFamily="34" charset="0"/>
              </a:rPr>
              <a:t>“Immune system of the mind”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3C060-DAE4-EF43-B3B2-E5FAC7EC0621}"/>
              </a:ext>
            </a:extLst>
          </p:cNvPr>
          <p:cNvSpPr/>
          <p:nvPr/>
        </p:nvSpPr>
        <p:spPr>
          <a:xfrm>
            <a:off x="8942018" y="1796174"/>
            <a:ext cx="26148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Cole, </a:t>
            </a:r>
            <a:r>
              <a:rPr lang="en-GB" sz="900" i="1" dirty="0" err="1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Repovš</a:t>
            </a:r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 &amp; </a:t>
            </a:r>
            <a:r>
              <a:rPr lang="en-GB" sz="900" i="1" dirty="0" err="1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Anticevic</a:t>
            </a:r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. Neuroscientist. 2014</a:t>
            </a:r>
            <a:endParaRPr lang="en-GB" sz="900" i="1" dirty="0">
              <a:latin typeface="Helvetica Light Oblique" panose="020B0403020202020204" pitchFamily="34" charset="0"/>
              <a:ea typeface="Hyundai Sans Head Office Light" panose="020B0404040000000000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134B07D-AA2D-224C-8900-7892EDD69240}"/>
              </a:ext>
            </a:extLst>
          </p:cNvPr>
          <p:cNvSpPr/>
          <p:nvPr/>
        </p:nvSpPr>
        <p:spPr>
          <a:xfrm>
            <a:off x="6422419" y="2357474"/>
            <a:ext cx="2030931" cy="625642"/>
          </a:xfrm>
          <a:prstGeom prst="roundRect">
            <a:avLst/>
          </a:prstGeom>
          <a:noFill/>
          <a:ln w="28575">
            <a:solidFill>
              <a:srgbClr val="022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22D5F"/>
                </a:solidFill>
                <a:latin typeface="Helvetica" pitchFamily="2" charset="0"/>
                <a:ea typeface="Hyundai Sans Head Office" panose="020B0504040000000000" pitchFamily="34" charset="0"/>
              </a:rPr>
              <a:t>Neural dysfunction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D4A7570-57D6-F347-9EB6-7185FEF573AD}"/>
              </a:ext>
            </a:extLst>
          </p:cNvPr>
          <p:cNvSpPr/>
          <p:nvPr/>
        </p:nvSpPr>
        <p:spPr>
          <a:xfrm>
            <a:off x="9088297" y="2357474"/>
            <a:ext cx="2410747" cy="625642"/>
          </a:xfrm>
          <a:prstGeom prst="roundRect">
            <a:avLst/>
          </a:prstGeom>
          <a:noFill/>
          <a:ln w="28575">
            <a:solidFill>
              <a:srgbClr val="022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22D5F"/>
                </a:solidFill>
                <a:latin typeface="Helvetica" pitchFamily="2" charset="0"/>
                <a:ea typeface="Hyundai Sans Head Office" panose="020B0504040000000000" pitchFamily="34" charset="0"/>
              </a:rPr>
              <a:t>Cognitive/</a:t>
            </a:r>
            <a:r>
              <a:rPr lang="en-GB" sz="1600" dirty="0">
                <a:solidFill>
                  <a:srgbClr val="022D5F"/>
                </a:solidFill>
                <a:latin typeface="Helvetica" pitchFamily="2" charset="0"/>
                <a:ea typeface="Hyundai Sans Head Office" panose="020B0504040000000000" pitchFamily="34" charset="0"/>
              </a:rPr>
              <a:t>behavioural</a:t>
            </a:r>
            <a:r>
              <a:rPr lang="en-US" sz="1600" dirty="0">
                <a:solidFill>
                  <a:srgbClr val="022D5F"/>
                </a:solidFill>
                <a:latin typeface="Helvetica" pitchFamily="2" charset="0"/>
                <a:ea typeface="Hyundai Sans Head Office" panose="020B0504040000000000" pitchFamily="34" charset="0"/>
              </a:rPr>
              <a:t> symptoms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5341CC7-CD98-1841-9CBB-71B331EFA196}"/>
              </a:ext>
            </a:extLst>
          </p:cNvPr>
          <p:cNvSpPr/>
          <p:nvPr/>
        </p:nvSpPr>
        <p:spPr>
          <a:xfrm>
            <a:off x="7755359" y="3429000"/>
            <a:ext cx="2030931" cy="625642"/>
          </a:xfrm>
          <a:prstGeom prst="roundRect">
            <a:avLst/>
          </a:prstGeom>
          <a:solidFill>
            <a:srgbClr val="022D5F"/>
          </a:solidFill>
          <a:ln w="28575">
            <a:solidFill>
              <a:srgbClr val="F9A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9A0A3"/>
                </a:solidFill>
                <a:latin typeface="Helvetica" pitchFamily="2" charset="0"/>
                <a:ea typeface="Hyundai Sans Head Office" panose="020B0504040000000000" pitchFamily="34" charset="0"/>
              </a:rPr>
              <a:t>Low control capacity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82F622-6620-FD47-9BC6-C906B58A3B88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8453350" y="2670295"/>
            <a:ext cx="634947" cy="0"/>
          </a:xfrm>
          <a:prstGeom prst="straightConnector1">
            <a:avLst/>
          </a:prstGeom>
          <a:ln w="25400">
            <a:solidFill>
              <a:srgbClr val="022D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A361B2F-F979-B646-B91C-00CD848D80B1}"/>
              </a:ext>
            </a:extLst>
          </p:cNvPr>
          <p:cNvSpPr/>
          <p:nvPr/>
        </p:nvSpPr>
        <p:spPr>
          <a:xfrm>
            <a:off x="8675979" y="2575450"/>
            <a:ext cx="189689" cy="189689"/>
          </a:xfrm>
          <a:prstGeom prst="ellipse">
            <a:avLst/>
          </a:prstGeom>
          <a:noFill/>
          <a:ln w="25400">
            <a:solidFill>
              <a:srgbClr val="F9A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2341A6-A03B-B642-8BB5-45FE4EA7FD2A}"/>
              </a:ext>
            </a:extLst>
          </p:cNvPr>
          <p:cNvCxnSpPr>
            <a:stCxn id="19" idx="4"/>
            <a:endCxn id="16" idx="0"/>
          </p:cNvCxnSpPr>
          <p:nvPr/>
        </p:nvCxnSpPr>
        <p:spPr>
          <a:xfrm>
            <a:off x="8770824" y="2765139"/>
            <a:ext cx="1" cy="663861"/>
          </a:xfrm>
          <a:prstGeom prst="line">
            <a:avLst/>
          </a:prstGeom>
          <a:ln w="25400">
            <a:solidFill>
              <a:srgbClr val="F9A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95B4CD0-2485-6141-9D66-008B032A60F8}"/>
              </a:ext>
            </a:extLst>
          </p:cNvPr>
          <p:cNvSpPr/>
          <p:nvPr/>
        </p:nvSpPr>
        <p:spPr>
          <a:xfrm>
            <a:off x="7731115" y="4056346"/>
            <a:ext cx="1963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rgbClr val="022D5F"/>
                </a:solidFill>
                <a:latin typeface="Helvetica" pitchFamily="2" charset="0"/>
                <a:ea typeface="Hyundai Sans Head Office" panose="020B0504040000000000" pitchFamily="34" charset="0"/>
              </a:rPr>
              <a:t>Frontoparietal network</a:t>
            </a:r>
            <a:endParaRPr lang="en-US" sz="1400" i="1" dirty="0">
              <a:latin typeface="Helvetica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6BA0FE-D191-CE40-A57D-FCE59A703CC0}"/>
              </a:ext>
            </a:extLst>
          </p:cNvPr>
          <p:cNvSpPr/>
          <p:nvPr/>
        </p:nvSpPr>
        <p:spPr>
          <a:xfrm>
            <a:off x="6422419" y="4485459"/>
            <a:ext cx="50766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Helvetica" pitchFamily="2" charset="0"/>
                <a:ea typeface="Hyundai Sans Head Office" panose="020B0504040000000000" pitchFamily="34" charset="0"/>
              </a:rPr>
              <a:t>Impaired large-scale brain networks covering prefrontal-parietal-limbic cortices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Helvetica" pitchFamily="2" charset="0"/>
                <a:ea typeface="Hyundai Sans Head Office" panose="020B0504040000000000" pitchFamily="34" charset="0"/>
              </a:rPr>
              <a:t>Aberrant </a:t>
            </a:r>
            <a:r>
              <a:rPr lang="en-US" sz="1400" dirty="0" err="1">
                <a:latin typeface="Helvetica" pitchFamily="2" charset="0"/>
                <a:ea typeface="Hyundai Sans Head Office" panose="020B0504040000000000" pitchFamily="34" charset="0"/>
              </a:rPr>
              <a:t>fronto</a:t>
            </a:r>
            <a:r>
              <a:rPr lang="en-US" sz="1400" dirty="0">
                <a:latin typeface="Helvetica" pitchFamily="2" charset="0"/>
                <a:ea typeface="Hyundai Sans Head Office" panose="020B0504040000000000" pitchFamily="34" charset="0"/>
              </a:rPr>
              <a:t>-striatal interaction</a:t>
            </a:r>
            <a:endParaRPr lang="en-US" sz="1400" dirty="0">
              <a:latin typeface="Helvetica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44B94-40C9-CC44-909A-BA6B161DDC7C}"/>
              </a:ext>
            </a:extLst>
          </p:cNvPr>
          <p:cNvSpPr/>
          <p:nvPr/>
        </p:nvSpPr>
        <p:spPr>
          <a:xfrm>
            <a:off x="7481598" y="5215817"/>
            <a:ext cx="40174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Cole et al. Neuroscientist. 2014; </a:t>
            </a:r>
            <a:r>
              <a:rPr lang="en-GB" sz="900" i="1" dirty="0" err="1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Gürsel</a:t>
            </a:r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 et al. </a:t>
            </a:r>
            <a:r>
              <a:rPr lang="en-GB" sz="900" i="1" dirty="0" err="1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Neurosci</a:t>
            </a:r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 </a:t>
            </a:r>
            <a:r>
              <a:rPr lang="en-GB" sz="900" i="1" dirty="0" err="1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Biobehav</a:t>
            </a:r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 Rev. 2018</a:t>
            </a:r>
            <a:endParaRPr lang="en-GB" sz="900" i="1" dirty="0">
              <a:latin typeface="Helvetica Light Oblique" panose="020B0403020202020204" pitchFamily="34" charset="0"/>
              <a:ea typeface="Hyundai Sans Head Office Light" panose="020B0404040000000000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7CED8F-48C5-3840-8DB7-4672AD7B651D}"/>
              </a:ext>
            </a:extLst>
          </p:cNvPr>
          <p:cNvSpPr/>
          <p:nvPr/>
        </p:nvSpPr>
        <p:spPr>
          <a:xfrm>
            <a:off x="8770822" y="3073801"/>
            <a:ext cx="13003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rgbClr val="F9A0A3"/>
                </a:solidFill>
                <a:latin typeface="Helvetica" pitchFamily="2" charset="0"/>
                <a:ea typeface="Hyundai Sans Head Office" panose="020B0504040000000000" pitchFamily="34" charset="0"/>
              </a:rPr>
              <a:t>Reduced control</a:t>
            </a:r>
            <a:endParaRPr lang="en-US" sz="1200" i="1" dirty="0">
              <a:solidFill>
                <a:srgbClr val="F9A0A3"/>
              </a:solidFill>
              <a:latin typeface="Helvetica" pitchFamily="2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E934367-F6E9-3140-B715-A77150B1E72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71208" y="2101617"/>
            <a:ext cx="2316264" cy="195302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5D1538F-2B66-EB4F-ACF1-4383607163EB}"/>
              </a:ext>
            </a:extLst>
          </p:cNvPr>
          <p:cNvSpPr/>
          <p:nvPr/>
        </p:nvSpPr>
        <p:spPr>
          <a:xfrm>
            <a:off x="3400175" y="4036130"/>
            <a:ext cx="2387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Menzies et al. </a:t>
            </a:r>
            <a:r>
              <a:rPr lang="en-GB" sz="900" i="1" dirty="0" err="1">
                <a:solidFill>
                  <a:schemeClr val="bg2">
                    <a:lumMod val="50000"/>
                  </a:schemeClr>
                </a:solidFill>
                <a:latin typeface="Helvetica" pitchFamily="2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Neurosci</a:t>
            </a:r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 </a:t>
            </a:r>
            <a:r>
              <a:rPr lang="en-GB" sz="900" i="1" dirty="0" err="1">
                <a:solidFill>
                  <a:schemeClr val="bg2">
                    <a:lumMod val="50000"/>
                  </a:schemeClr>
                </a:solidFill>
                <a:latin typeface="Helvetica" pitchFamily="2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Biobehav</a:t>
            </a:r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 Rev. 2008</a:t>
            </a:r>
            <a:r>
              <a:rPr lang="en-US" altLang="ko-KR" sz="900" i="1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; </a:t>
            </a:r>
            <a:r>
              <a:rPr lang="en-GB" sz="900" i="1" dirty="0" err="1">
                <a:solidFill>
                  <a:schemeClr val="bg2">
                    <a:lumMod val="50000"/>
                  </a:schemeClr>
                </a:solidFill>
                <a:latin typeface="Helvetica" pitchFamily="2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Piras</a:t>
            </a:r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 et al. Cortex. 2015</a:t>
            </a:r>
            <a:endParaRPr lang="en-KR" sz="900" i="1" dirty="0">
              <a:solidFill>
                <a:schemeClr val="bg2">
                  <a:lumMod val="50000"/>
                </a:schemeClr>
              </a:solidFill>
              <a:latin typeface="Helvetica" pitchFamily="2" charset="0"/>
              <a:ea typeface="Hyundai Sans Head Office Light" panose="020B0404040000000000" pitchFamily="34" charset="0"/>
              <a:cs typeface="Helvetica Neue" panose="02000503000000020004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DCF111-62BE-2F04-0DE7-1B37F8574BF5}"/>
              </a:ext>
            </a:extLst>
          </p:cNvPr>
          <p:cNvSpPr/>
          <p:nvPr/>
        </p:nvSpPr>
        <p:spPr>
          <a:xfrm>
            <a:off x="11598112" y="337280"/>
            <a:ext cx="820132" cy="820132"/>
          </a:xfrm>
          <a:prstGeom prst="ellipse">
            <a:avLst/>
          </a:prstGeom>
          <a:solidFill>
            <a:srgbClr val="F15B66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E59D8D-6255-A1FB-FAEB-9A49A727515B}"/>
              </a:ext>
            </a:extLst>
          </p:cNvPr>
          <p:cNvSpPr/>
          <p:nvPr/>
        </p:nvSpPr>
        <p:spPr>
          <a:xfrm>
            <a:off x="10787407" y="533492"/>
            <a:ext cx="584461" cy="584461"/>
          </a:xfrm>
          <a:prstGeom prst="ellipse">
            <a:avLst/>
          </a:prstGeom>
          <a:solidFill>
            <a:srgbClr val="FEC01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30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57FD0B-AD76-494B-A9E9-D4AD6F98A86F}"/>
              </a:ext>
            </a:extLst>
          </p:cNvPr>
          <p:cNvSpPr/>
          <p:nvPr/>
        </p:nvSpPr>
        <p:spPr>
          <a:xfrm>
            <a:off x="0" y="1"/>
            <a:ext cx="12192000" cy="891708"/>
          </a:xfrm>
          <a:prstGeom prst="rect">
            <a:avLst/>
          </a:prstGeom>
          <a:solidFill>
            <a:srgbClr val="011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0572F-5B72-504D-B55F-7FBEA4F2DF70}"/>
              </a:ext>
            </a:extLst>
          </p:cNvPr>
          <p:cNvSpPr txBox="1"/>
          <p:nvPr/>
        </p:nvSpPr>
        <p:spPr>
          <a:xfrm>
            <a:off x="593888" y="304936"/>
            <a:ext cx="5357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Helvetica" pitchFamily="2" charset="0"/>
                <a:ea typeface="Hyundai Sans Head Office" panose="020B0504040000000000" pitchFamily="34" charset="0"/>
              </a:rPr>
              <a:t>FP Connectivity in </a:t>
            </a:r>
            <a:r>
              <a:rPr lang="en-US" sz="3600" b="1" dirty="0">
                <a:solidFill>
                  <a:srgbClr val="FCD600"/>
                </a:solidFill>
                <a:latin typeface="Helvetica" pitchFamily="2" charset="0"/>
                <a:ea typeface="Hyundai Sans Head Office" panose="020B0504040000000000" pitchFamily="34" charset="0"/>
              </a:rPr>
              <a:t>OCD</a:t>
            </a:r>
            <a:endParaRPr lang="en-US" sz="3600" dirty="0">
              <a:solidFill>
                <a:schemeClr val="bg1"/>
              </a:solidFill>
              <a:latin typeface="Helvetica" pitchFamily="2" charset="0"/>
              <a:ea typeface="Hyundai Sans Head Office" panose="020B050404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54BCE5-408C-A646-8E77-136E6A6D74D7}"/>
              </a:ext>
            </a:extLst>
          </p:cNvPr>
          <p:cNvSpPr txBox="1"/>
          <p:nvPr/>
        </p:nvSpPr>
        <p:spPr>
          <a:xfrm>
            <a:off x="10932484" y="58715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Helvetica Light" panose="020B0403020202020204" pitchFamily="34" charset="0"/>
                <a:ea typeface="Hyundai Sans Head Office Light" panose="020B0404040000000000" pitchFamily="34" charset="0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E6792E-1DEE-EE4E-AD42-1F3FF76EBAF8}"/>
              </a:ext>
            </a:extLst>
          </p:cNvPr>
          <p:cNvSpPr txBox="1"/>
          <p:nvPr/>
        </p:nvSpPr>
        <p:spPr>
          <a:xfrm>
            <a:off x="920314" y="1064533"/>
            <a:ext cx="1819729" cy="338554"/>
          </a:xfrm>
          <a:prstGeom prst="rect">
            <a:avLst/>
          </a:prstGeom>
          <a:solidFill>
            <a:srgbClr val="FCD60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22D5F"/>
                </a:solidFill>
                <a:latin typeface="Helvetica" pitchFamily="2" charset="0"/>
                <a:ea typeface="Hyundai Sans Head Office" panose="020B0504040000000000" pitchFamily="34" charset="0"/>
              </a:rPr>
              <a:t>Resting-state FC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FC974-2DE8-C945-AEC7-38E82CC731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380" y="2558922"/>
            <a:ext cx="1993969" cy="1164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10D1DF-86EB-A94C-8B0D-7FB2C00A08A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08787" y="1503531"/>
            <a:ext cx="1888687" cy="18876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E6FFD1-067E-3F4D-82FF-A81D74FBF81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0314" y="1503161"/>
            <a:ext cx="2215345" cy="11645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C85D3DC-2533-2C49-982E-0113C91BFECA}"/>
              </a:ext>
            </a:extLst>
          </p:cNvPr>
          <p:cNvSpPr/>
          <p:nvPr/>
        </p:nvSpPr>
        <p:spPr>
          <a:xfrm>
            <a:off x="3181189" y="3492382"/>
            <a:ext cx="21162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900" i="1" dirty="0" err="1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Göttlich</a:t>
            </a:r>
            <a:r>
              <a:rPr lang="ko-KR" altLang="en-US" sz="900" i="1" dirty="0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 </a:t>
            </a:r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et al. Hum Brain Mapp. 2014</a:t>
            </a:r>
            <a:endParaRPr lang="en-GB" sz="900" i="1" dirty="0">
              <a:latin typeface="Helvetica Light Oblique" panose="020B0403020202020204" pitchFamily="34" charset="0"/>
              <a:ea typeface="Hyundai Sans Head Office Light" panose="020B0404040000000000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91C8D8-3E72-CC46-84FD-2061D314F763}"/>
              </a:ext>
            </a:extLst>
          </p:cNvPr>
          <p:cNvSpPr/>
          <p:nvPr/>
        </p:nvSpPr>
        <p:spPr>
          <a:xfrm>
            <a:off x="1293952" y="6378425"/>
            <a:ext cx="401424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900" i="1" dirty="0" err="1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Gürsel</a:t>
            </a:r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 et al. </a:t>
            </a:r>
            <a:r>
              <a:rPr lang="en-GB" sz="900" i="1" dirty="0" err="1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Neurosci</a:t>
            </a:r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 </a:t>
            </a:r>
            <a:r>
              <a:rPr lang="en-GB" sz="900" i="1" dirty="0" err="1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Biobehav</a:t>
            </a:r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 Rev. 2018</a:t>
            </a:r>
            <a:endParaRPr lang="en-GB" sz="900" i="1" dirty="0">
              <a:latin typeface="Helvetica Light Oblique" panose="020B0403020202020204" pitchFamily="34" charset="0"/>
              <a:ea typeface="Hyundai Sans Head Office Light" panose="020B0404040000000000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C3FE341-94F8-9D41-BF1B-CA3E634C313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8860" y="3966185"/>
            <a:ext cx="4014240" cy="2679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17FA63A-F46A-9B4A-8734-5B9CF4243CD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4068" y="5361570"/>
            <a:ext cx="4008686" cy="3002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BBE5FDB-E674-A341-AF6A-302E56E3341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4068" y="4288148"/>
            <a:ext cx="4014242" cy="8612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FBB9DA6-98D2-A344-B8CD-CAF96A13251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4418" y="5638415"/>
            <a:ext cx="4008682" cy="68045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DEDA0D0-9C5F-78CC-8A5F-8DAA090CAA0D}"/>
              </a:ext>
            </a:extLst>
          </p:cNvPr>
          <p:cNvSpPr/>
          <p:nvPr/>
        </p:nvSpPr>
        <p:spPr>
          <a:xfrm>
            <a:off x="11598112" y="337280"/>
            <a:ext cx="820132" cy="820132"/>
          </a:xfrm>
          <a:prstGeom prst="ellipse">
            <a:avLst/>
          </a:prstGeom>
          <a:solidFill>
            <a:srgbClr val="F15B66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D526F7-2E62-ECCD-A57E-FE0FDC86C894}"/>
              </a:ext>
            </a:extLst>
          </p:cNvPr>
          <p:cNvSpPr/>
          <p:nvPr/>
        </p:nvSpPr>
        <p:spPr>
          <a:xfrm>
            <a:off x="10787407" y="533492"/>
            <a:ext cx="584461" cy="584461"/>
          </a:xfrm>
          <a:prstGeom prst="ellipse">
            <a:avLst/>
          </a:prstGeom>
          <a:solidFill>
            <a:srgbClr val="FEC01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DE213-E94A-A7DE-9B6C-6C7DD09DCF0C}"/>
              </a:ext>
            </a:extLst>
          </p:cNvPr>
          <p:cNvSpPr txBox="1"/>
          <p:nvPr/>
        </p:nvSpPr>
        <p:spPr>
          <a:xfrm>
            <a:off x="5978689" y="1064533"/>
            <a:ext cx="2356735" cy="338554"/>
          </a:xfrm>
          <a:prstGeom prst="rect">
            <a:avLst/>
          </a:prstGeom>
          <a:solidFill>
            <a:srgbClr val="FCD60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22D5F"/>
                </a:solidFill>
                <a:latin typeface="Helvetica" pitchFamily="2" charset="0"/>
                <a:ea typeface="Hyundai Sans Head Office" panose="020B0504040000000000" pitchFamily="34" charset="0"/>
              </a:rPr>
              <a:t>White matter integrity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45CBF9-036D-AB8A-62B6-F8C0BCFF1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2393" y="2066502"/>
            <a:ext cx="5166360" cy="174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513526-C456-D32F-29B9-C4C7B5BFC7DB}"/>
              </a:ext>
            </a:extLst>
          </p:cNvPr>
          <p:cNvSpPr/>
          <p:nvPr/>
        </p:nvSpPr>
        <p:spPr>
          <a:xfrm>
            <a:off x="5972393" y="5870594"/>
            <a:ext cx="230278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</a:rPr>
              <a:t>Menzies et al. Am J Psychiatry. 2008; </a:t>
            </a:r>
            <a:r>
              <a:rPr lang="en-GB" sz="900" i="1" dirty="0" err="1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</a:rPr>
              <a:t>Szeszko</a:t>
            </a:r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</a:rPr>
              <a:t> et al. Arch Gen Psychiatry. 2005</a:t>
            </a:r>
            <a:r>
              <a:rPr lang="en-GB" altLang="ko-KR" sz="900" i="1" dirty="0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</a:rPr>
              <a:t>; </a:t>
            </a:r>
          </a:p>
          <a:p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</a:rPr>
              <a:t>Peng et al. </a:t>
            </a:r>
            <a:r>
              <a:rPr lang="en-GB" sz="900" i="1" dirty="0" err="1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</a:rPr>
              <a:t>PLoS</a:t>
            </a:r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</a:rPr>
              <a:t> One. 2014</a:t>
            </a:r>
            <a:endParaRPr lang="en-GB" sz="900" i="1" dirty="0">
              <a:latin typeface="Helvetica Light Oblique" panose="020B0403020202020204" pitchFamily="34" charset="0"/>
              <a:ea typeface="Hyundai Sans Head Office Light" panose="020B0404040000000000" pitchFamily="34" charset="0"/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25B682B8-E02B-9F17-8CA8-BF245351E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72393" y="4007215"/>
            <a:ext cx="2302788" cy="174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0DF929B-4E47-93B7-ABA8-52337B1B73E9}"/>
              </a:ext>
            </a:extLst>
          </p:cNvPr>
          <p:cNvSpPr/>
          <p:nvPr/>
        </p:nvSpPr>
        <p:spPr>
          <a:xfrm>
            <a:off x="6395520" y="1816653"/>
            <a:ext cx="47432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100" i="1" dirty="0">
                <a:solidFill>
                  <a:srgbClr val="000000"/>
                </a:solidFill>
                <a:latin typeface="Helvetica" pitchFamily="2" charset="0"/>
                <a:ea typeface="Hyundai Sans Head Office" panose="020B0504040000000000" pitchFamily="34" charset="0"/>
                <a:cs typeface="Helvetica Neue" panose="02000503000000020004" pitchFamily="2" charset="0"/>
              </a:rPr>
              <a:t>30 OCD, 30 unaffected first-degree relatives, 30 HCs</a:t>
            </a:r>
            <a:endParaRPr lang="en-GB" sz="1100" i="1" dirty="0">
              <a:latin typeface="Helvetica" pitchFamily="2" charset="0"/>
              <a:ea typeface="Hyundai Sans Head Office" panose="020B0504040000000000" pitchFamily="34" charset="0"/>
              <a:cs typeface="Helvetica Neue" panose="02000503000000020004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AEE2F-B191-70FC-92B9-901E83E57326}"/>
              </a:ext>
            </a:extLst>
          </p:cNvPr>
          <p:cNvSpPr/>
          <p:nvPr/>
        </p:nvSpPr>
        <p:spPr>
          <a:xfrm>
            <a:off x="5972393" y="1697170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Helvetica" pitchFamily="2" charset="0"/>
                <a:ea typeface="Hyundai Sans Head Office" panose="020B0504040000000000" pitchFamily="34" charset="0"/>
              </a:rPr>
              <a:t>↓ FA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5B04E6-F8D7-46D3-2633-8FC9FA9FFA8D}"/>
              </a:ext>
            </a:extLst>
          </p:cNvPr>
          <p:cNvSpPr/>
          <p:nvPr/>
        </p:nvSpPr>
        <p:spPr>
          <a:xfrm>
            <a:off x="8373296" y="4256997"/>
            <a:ext cx="2133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1C1D1E"/>
                </a:solidFill>
                <a:latin typeface="Helvetica" pitchFamily="2" charset="0"/>
                <a:ea typeface="Hyundai Sans Head Office" panose="020B0504040000000000" pitchFamily="34" charset="0"/>
              </a:rPr>
              <a:t>For pre- to post-treatment</a:t>
            </a:r>
            <a:endParaRPr lang="en-US" sz="1200" b="1" dirty="0">
              <a:latin typeface="Helvetica" pitchFamily="2" charset="0"/>
              <a:ea typeface="Hyundai Sans Head Office" panose="020B0504040000000000" pitchFamily="34" charset="0"/>
            </a:endParaRPr>
          </a:p>
        </p:txBody>
      </p:sp>
      <p:pic>
        <p:nvPicPr>
          <p:cNvPr id="29" name="Picture 2" descr="image">
            <a:extLst>
              <a:ext uri="{FF2B5EF4-FFF2-40B4-BE49-F238E27FC236}">
                <a16:creationId xmlns:a16="http://schemas.microsoft.com/office/drawing/2014/main" id="{F11A12F7-029C-1266-7AB2-D4610881B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3296" y="4519547"/>
            <a:ext cx="2765457" cy="101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067793E-716A-38EE-4F82-9C50757D7B6B}"/>
              </a:ext>
            </a:extLst>
          </p:cNvPr>
          <p:cNvSpPr/>
          <p:nvPr/>
        </p:nvSpPr>
        <p:spPr>
          <a:xfrm>
            <a:off x="8639350" y="5561425"/>
            <a:ext cx="24994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900" i="1" dirty="0" err="1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</a:rPr>
              <a:t>Yoo</a:t>
            </a:r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</a:rPr>
              <a:t>, Kwon, et al. Acta </a:t>
            </a:r>
            <a:r>
              <a:rPr lang="en-GB" sz="900" i="1" dirty="0" err="1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</a:rPr>
              <a:t>Psychiatr</a:t>
            </a:r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 Light Oblique" panose="020B0403020202020204" pitchFamily="34" charset="0"/>
                <a:ea typeface="Hyundai Sans Head Office Light" panose="020B0404040000000000" pitchFamily="34" charset="0"/>
              </a:rPr>
              <a:t> Scand. 2007</a:t>
            </a:r>
            <a:endParaRPr lang="en-GB" sz="900" i="1" dirty="0">
              <a:latin typeface="Helvetica Light Oblique" panose="020B0403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04FE89-73F5-5700-9A5D-3F7C48A32778}"/>
              </a:ext>
            </a:extLst>
          </p:cNvPr>
          <p:cNvSpPr/>
          <p:nvPr/>
        </p:nvSpPr>
        <p:spPr>
          <a:xfrm>
            <a:off x="10477995" y="4179481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Helvetica" pitchFamily="2" charset="0"/>
                <a:ea typeface="Hyundai Sans Head Office" panose="020B0504040000000000" pitchFamily="34" charset="0"/>
              </a:rPr>
              <a:t>↑</a:t>
            </a:r>
            <a:r>
              <a:rPr lang="en-GB" b="1" dirty="0">
                <a:solidFill>
                  <a:srgbClr val="C00000"/>
                </a:solidFill>
                <a:latin typeface="Helvetica" pitchFamily="2" charset="0"/>
                <a:ea typeface="Hyundai Sans Head Office" panose="020B0504040000000000" pitchFamily="34" charset="0"/>
              </a:rPr>
              <a:t> FA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8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C0572F-5B72-504D-B55F-7FBEA4F2DF70}"/>
              </a:ext>
            </a:extLst>
          </p:cNvPr>
          <p:cNvSpPr txBox="1"/>
          <p:nvPr/>
        </p:nvSpPr>
        <p:spPr>
          <a:xfrm>
            <a:off x="2340003" y="490560"/>
            <a:ext cx="75119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11946"/>
                </a:solidFill>
                <a:latin typeface="Helvetica" pitchFamily="2" charset="0"/>
                <a:ea typeface="Hyundai Sans Head Office" panose="020B0504040000000000" pitchFamily="34" charset="0"/>
              </a:rPr>
              <a:t>The Superior Longitudinal Fasciculus</a:t>
            </a:r>
          </a:p>
          <a:p>
            <a:pPr algn="ctr"/>
            <a:r>
              <a:rPr lang="en-US" sz="2400" b="1" dirty="0">
                <a:solidFill>
                  <a:srgbClr val="011946"/>
                </a:solidFill>
                <a:latin typeface="Helvetica" pitchFamily="2" charset="0"/>
                <a:ea typeface="Hyundai Sans Head Office" panose="020B0504040000000000" pitchFamily="34" charset="0"/>
              </a:rPr>
              <a:t>(SLF)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54BCE5-408C-A646-8E77-136E6A6D74D7}"/>
              </a:ext>
            </a:extLst>
          </p:cNvPr>
          <p:cNvSpPr txBox="1"/>
          <p:nvPr/>
        </p:nvSpPr>
        <p:spPr>
          <a:xfrm>
            <a:off x="10932484" y="58715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  <a:ea typeface="Hyundai Sans Head Office Light" panose="020B0404040000000000" pitchFamily="34" charset="0"/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DC15F-FCAE-1F1B-329E-34357788C2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243" y="1785256"/>
            <a:ext cx="5475514" cy="44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1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57FD0B-AD76-494B-A9E9-D4AD6F98A86F}"/>
              </a:ext>
            </a:extLst>
          </p:cNvPr>
          <p:cNvSpPr/>
          <p:nvPr/>
        </p:nvSpPr>
        <p:spPr>
          <a:xfrm>
            <a:off x="0" y="1"/>
            <a:ext cx="12192000" cy="891708"/>
          </a:xfrm>
          <a:prstGeom prst="rect">
            <a:avLst/>
          </a:prstGeom>
          <a:solidFill>
            <a:srgbClr val="011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0572F-5B72-504D-B55F-7FBEA4F2DF70}"/>
              </a:ext>
            </a:extLst>
          </p:cNvPr>
          <p:cNvSpPr txBox="1"/>
          <p:nvPr/>
        </p:nvSpPr>
        <p:spPr>
          <a:xfrm>
            <a:off x="593888" y="304936"/>
            <a:ext cx="908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Helvetica" pitchFamily="2" charset="0"/>
                <a:ea typeface="Hyundai Sans Head Office" panose="020B0504040000000000" pitchFamily="34" charset="0"/>
              </a:rPr>
              <a:t>Group differences in Diffusion Measures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F843A7-0BD7-9E45-9DA7-45FB3719EFCC}"/>
              </a:ext>
            </a:extLst>
          </p:cNvPr>
          <p:cNvSpPr/>
          <p:nvPr/>
        </p:nvSpPr>
        <p:spPr>
          <a:xfrm>
            <a:off x="11598112" y="337280"/>
            <a:ext cx="820132" cy="820132"/>
          </a:xfrm>
          <a:prstGeom prst="ellipse">
            <a:avLst/>
          </a:prstGeom>
          <a:solidFill>
            <a:srgbClr val="F15B66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507257-F3D3-1048-9562-4A4E5232E271}"/>
              </a:ext>
            </a:extLst>
          </p:cNvPr>
          <p:cNvSpPr/>
          <p:nvPr/>
        </p:nvSpPr>
        <p:spPr>
          <a:xfrm>
            <a:off x="10787407" y="533492"/>
            <a:ext cx="584461" cy="584461"/>
          </a:xfrm>
          <a:prstGeom prst="ellipse">
            <a:avLst/>
          </a:prstGeom>
          <a:solidFill>
            <a:srgbClr val="FEC01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54BCE5-408C-A646-8E77-136E6A6D74D7}"/>
              </a:ext>
            </a:extLst>
          </p:cNvPr>
          <p:cNvSpPr txBox="1"/>
          <p:nvPr/>
        </p:nvSpPr>
        <p:spPr>
          <a:xfrm>
            <a:off x="11200185" y="58715"/>
            <a:ext cx="6110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  <a:ea typeface="Hyundai Sans Head Office Light" panose="020B0404040000000000" pitchFamily="34" charset="0"/>
              </a:rPr>
              <a:t>Results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C7702C-F3C9-D0E5-801B-3A80ECFD080C}"/>
              </a:ext>
            </a:extLst>
          </p:cNvPr>
          <p:cNvGrpSpPr/>
          <p:nvPr/>
        </p:nvGrpSpPr>
        <p:grpSpPr>
          <a:xfrm>
            <a:off x="2316317" y="1117953"/>
            <a:ext cx="7559365" cy="5425417"/>
            <a:chOff x="2548732" y="1117953"/>
            <a:chExt cx="7559365" cy="542541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45278F-B230-E045-90E8-20B568BA3B17}"/>
                </a:ext>
              </a:extLst>
            </p:cNvPr>
            <p:cNvSpPr/>
            <p:nvPr/>
          </p:nvSpPr>
          <p:spPr>
            <a:xfrm>
              <a:off x="8146387" y="2676499"/>
              <a:ext cx="196171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022D5F"/>
                  </a:solidFill>
                  <a:latin typeface="Helvetica" pitchFamily="2" charset="0"/>
                  <a:ea typeface="Hyundai Sans Head Office" panose="020B0504040000000000" pitchFamily="34" charset="0"/>
                </a:rPr>
                <a:t>Figure 2. </a:t>
              </a:r>
              <a:r>
                <a:rPr lang="en-US" sz="1200" b="1" dirty="0">
                  <a:latin typeface="Helvetica" pitchFamily="2" charset="0"/>
                  <a:ea typeface="Hyundai Sans Head Office" panose="020B0504040000000000" pitchFamily="34" charset="0"/>
                </a:rPr>
                <a:t>A</a:t>
              </a:r>
              <a:r>
                <a:rPr lang="en-US" sz="1200" b="1" dirty="0">
                  <a:solidFill>
                    <a:srgbClr val="022D5F"/>
                  </a:solidFill>
                  <a:latin typeface="Helvetica" pitchFamily="2" charset="0"/>
                  <a:ea typeface="Hyundai Sans Head Office" panose="020B0504040000000000" pitchFamily="34" charset="0"/>
                </a:rPr>
                <a:t> </a:t>
              </a:r>
              <a:r>
                <a:rPr lang="en-US" altLang="ko-KR" sz="1200" dirty="0">
                  <a:latin typeface="Helvetica" pitchFamily="2" charset="0"/>
                  <a:ea typeface="Hyundai Sans Head Office" panose="020B0504040000000000" pitchFamily="34" charset="0"/>
                </a:rPr>
                <a:t>Dissected subdivisions of the superior longitudinal fasciculus (SLF) (blue, SLF I; yellow, SLF II; red, SLF III). The graphs show group effects on the fractional anisotropy (</a:t>
              </a:r>
              <a:r>
                <a:rPr lang="en-US" altLang="ko-KR" sz="1200" b="1" dirty="0">
                  <a:latin typeface="Helvetica" pitchFamily="2" charset="0"/>
                  <a:ea typeface="Hyundai Sans Head Office" panose="020B0504040000000000" pitchFamily="34" charset="0"/>
                </a:rPr>
                <a:t>B</a:t>
              </a:r>
              <a:r>
                <a:rPr lang="en-US" altLang="ko-KR" sz="1200" dirty="0">
                  <a:latin typeface="Helvetica" pitchFamily="2" charset="0"/>
                  <a:ea typeface="Hyundai Sans Head Office" panose="020B0504040000000000" pitchFamily="34" charset="0"/>
                </a:rPr>
                <a:t>), mean diffusivity (</a:t>
              </a:r>
              <a:r>
                <a:rPr lang="en-US" altLang="ko-KR" sz="1200" b="1" dirty="0">
                  <a:latin typeface="Helvetica" pitchFamily="2" charset="0"/>
                  <a:ea typeface="Hyundai Sans Head Office" panose="020B0504040000000000" pitchFamily="34" charset="0"/>
                </a:rPr>
                <a:t>C</a:t>
              </a:r>
              <a:r>
                <a:rPr lang="en-US" altLang="ko-KR" sz="1200" dirty="0">
                  <a:latin typeface="Helvetica" pitchFamily="2" charset="0"/>
                  <a:ea typeface="Hyundai Sans Head Office" panose="020B0504040000000000" pitchFamily="34" charset="0"/>
                </a:rPr>
                <a:t>), and radial diffusivity (</a:t>
              </a:r>
              <a:r>
                <a:rPr lang="en-US" altLang="ko-KR" sz="1200" b="1" dirty="0">
                  <a:latin typeface="Helvetica" pitchFamily="2" charset="0"/>
                  <a:ea typeface="Hyundai Sans Head Office" panose="020B0504040000000000" pitchFamily="34" charset="0"/>
                </a:rPr>
                <a:t>D</a:t>
              </a:r>
              <a:r>
                <a:rPr lang="en-US" altLang="ko-KR" sz="1200" dirty="0">
                  <a:latin typeface="Helvetica" pitchFamily="2" charset="0"/>
                  <a:ea typeface="Hyundai Sans Head Office" panose="020B0504040000000000" pitchFamily="34" charset="0"/>
                </a:rPr>
                <a:t>) of each SLF subdivision in left and right hemisphere. </a:t>
              </a:r>
              <a:endParaRPr lang="en-US" sz="1200" dirty="0">
                <a:latin typeface="Helvetica" pitchFamily="2" charset="0"/>
                <a:ea typeface="Hyundai Sans Head Office" panose="020B0504040000000000" pitchFamily="34" charset="0"/>
              </a:endParaRPr>
            </a:p>
          </p:txBody>
        </p:sp>
        <p:pic>
          <p:nvPicPr>
            <p:cNvPr id="8" name="Picture 7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EBCE5020-11F6-24E7-6A98-6D5859C07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48732" y="1117953"/>
              <a:ext cx="5343075" cy="54254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52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57FD0B-AD76-494B-A9E9-D4AD6F98A86F}"/>
              </a:ext>
            </a:extLst>
          </p:cNvPr>
          <p:cNvSpPr/>
          <p:nvPr/>
        </p:nvSpPr>
        <p:spPr>
          <a:xfrm>
            <a:off x="0" y="1"/>
            <a:ext cx="12192000" cy="891708"/>
          </a:xfrm>
          <a:prstGeom prst="rect">
            <a:avLst/>
          </a:prstGeom>
          <a:solidFill>
            <a:srgbClr val="011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0572F-5B72-504D-B55F-7FBEA4F2DF70}"/>
              </a:ext>
            </a:extLst>
          </p:cNvPr>
          <p:cNvSpPr txBox="1"/>
          <p:nvPr/>
        </p:nvSpPr>
        <p:spPr>
          <a:xfrm>
            <a:off x="593888" y="304936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Helvetica" pitchFamily="2" charset="0"/>
                <a:ea typeface="Hyundai Sans Head Office" panose="020B0504040000000000" pitchFamily="34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54BCE5-408C-A646-8E77-136E6A6D74D7}"/>
              </a:ext>
            </a:extLst>
          </p:cNvPr>
          <p:cNvSpPr txBox="1"/>
          <p:nvPr/>
        </p:nvSpPr>
        <p:spPr>
          <a:xfrm>
            <a:off x="11007825" y="58715"/>
            <a:ext cx="8034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  <a:ea typeface="Hyundai Sans Head Office Light" panose="020B0404040000000000" pitchFamily="34" charset="0"/>
              </a:rPr>
              <a:t>Discussion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B5E88-EDD7-FDC0-797D-8D46B4D2777A}"/>
              </a:ext>
            </a:extLst>
          </p:cNvPr>
          <p:cNvSpPr txBox="1"/>
          <p:nvPr/>
        </p:nvSpPr>
        <p:spPr>
          <a:xfrm>
            <a:off x="667553" y="1250967"/>
            <a:ext cx="10856894" cy="5071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F15B66"/>
                </a:solidFill>
                <a:latin typeface="Helvetica" pitchFamily="2" charset="0"/>
                <a:ea typeface="Hyundai Sans Head Office" panose="020B0504040000000000" pitchFamily="34" charset="0"/>
                <a:cs typeface="Helvetica Neue" panose="02000503000000020004" pitchFamily="2" charset="0"/>
              </a:rPr>
              <a:t>Nothing different, but still important</a:t>
            </a:r>
          </a:p>
          <a:p>
            <a:pPr>
              <a:lnSpc>
                <a:spcPts val="2600"/>
              </a:lnSpc>
            </a:pPr>
            <a:r>
              <a:rPr lang="en-GB" sz="2000" b="1" dirty="0">
                <a:solidFill>
                  <a:srgbClr val="011946"/>
                </a:solidFill>
                <a:latin typeface="Helvetica" pitchFamily="2" charset="0"/>
                <a:ea typeface="Hyundai Sans Head Office" panose="020B0504040000000000" pitchFamily="34" charset="0"/>
                <a:cs typeface="Helvetica Neue" panose="02000503000000020004" pitchFamily="2" charset="0"/>
                <a:sym typeface="Wingdings" pitchFamily="2" charset="2"/>
              </a:rPr>
              <a:t>	</a:t>
            </a:r>
            <a:r>
              <a:rPr lang="en-GB" dirty="0">
                <a:latin typeface="Helvetica" pitchFamily="2" charset="0"/>
                <a:ea typeface="Hyundai Sans Head Office" panose="020B0504040000000000" pitchFamily="34" charset="0"/>
                <a:cs typeface="Helvetica Neue" panose="02000503000000020004" pitchFamily="2" charset="0"/>
                <a:sym typeface="Wingdings" pitchFamily="2" charset="2"/>
              </a:rPr>
              <a:t> Coordination of cognitive control</a:t>
            </a:r>
          </a:p>
          <a:p>
            <a:pPr>
              <a:lnSpc>
                <a:spcPts val="2600"/>
              </a:lnSpc>
            </a:pPr>
            <a:r>
              <a:rPr lang="en-GB" dirty="0">
                <a:latin typeface="Helvetica" pitchFamily="2" charset="0"/>
                <a:ea typeface="Hyundai Sans Head Office" panose="020B0504040000000000" pitchFamily="34" charset="0"/>
                <a:cs typeface="Helvetica Neue" panose="02000503000000020004" pitchFamily="2" charset="0"/>
                <a:sym typeface="Wingdings" pitchFamily="2" charset="2"/>
              </a:rPr>
              <a:t>	 Role of the parietal lobe in OCD</a:t>
            </a:r>
          </a:p>
          <a:p>
            <a:pPr>
              <a:lnSpc>
                <a:spcPts val="2600"/>
              </a:lnSpc>
            </a:pPr>
            <a:endParaRPr lang="en-GB" dirty="0">
              <a:latin typeface="Helvetica" pitchFamily="2" charset="0"/>
              <a:ea typeface="Hyundai Sans Head Office" panose="020B0504040000000000" pitchFamily="34" charset="0"/>
              <a:cs typeface="Helvetica Neue" panose="02000503000000020004" pitchFamily="2" charset="0"/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F15B66"/>
                </a:solidFill>
                <a:latin typeface="Helvetica" pitchFamily="2" charset="0"/>
                <a:ea typeface="Hyundai Sans Head Office" panose="020B0504040000000000" pitchFamily="34" charset="0"/>
                <a:cs typeface="Helvetica Neue" panose="02000503000000020004" pitchFamily="2" charset="0"/>
              </a:rPr>
              <a:t>Low control (frontoparietal) system in pathophysiology of OCD</a:t>
            </a:r>
          </a:p>
          <a:p>
            <a:pPr>
              <a:lnSpc>
                <a:spcPts val="2600"/>
              </a:lnSpc>
            </a:pPr>
            <a:r>
              <a:rPr lang="en-GB" b="1" dirty="0">
                <a:solidFill>
                  <a:srgbClr val="011946"/>
                </a:solidFill>
                <a:latin typeface="Helvetica" pitchFamily="2" charset="0"/>
                <a:ea typeface="Hyundai Sans Head Office" panose="020B0504040000000000" pitchFamily="34" charset="0"/>
                <a:cs typeface="Helvetica Neue" panose="02000503000000020004" pitchFamily="2" charset="0"/>
                <a:sym typeface="Wingdings" pitchFamily="2" charset="2"/>
              </a:rPr>
              <a:t>	 </a:t>
            </a:r>
            <a:r>
              <a:rPr lang="en-GB" dirty="0">
                <a:solidFill>
                  <a:srgbClr val="011946"/>
                </a:solidFill>
                <a:latin typeface="Helvetica" pitchFamily="2" charset="0"/>
                <a:ea typeface="Hyundai Sans Head Office" panose="020B0504040000000000" pitchFamily="34" charset="0"/>
                <a:cs typeface="Helvetica Neue" panose="02000503000000020004" pitchFamily="2" charset="0"/>
                <a:sym typeface="Wingdings" pitchFamily="2" charset="2"/>
              </a:rPr>
              <a:t>Not directly affected by neural dysfunction</a:t>
            </a:r>
          </a:p>
          <a:p>
            <a:pPr>
              <a:lnSpc>
                <a:spcPts val="2600"/>
              </a:lnSpc>
            </a:pPr>
            <a:r>
              <a:rPr lang="en-GB" b="1" dirty="0">
                <a:solidFill>
                  <a:srgbClr val="011946"/>
                </a:solidFill>
                <a:latin typeface="Helvetica" pitchFamily="2" charset="0"/>
                <a:ea typeface="Hyundai Sans Head Office" panose="020B0504040000000000" pitchFamily="34" charset="0"/>
                <a:cs typeface="Helvetica Neue" panose="02000503000000020004" pitchFamily="2" charset="0"/>
                <a:sym typeface="Wingdings" pitchFamily="2" charset="2"/>
              </a:rPr>
              <a:t>	 </a:t>
            </a:r>
            <a:r>
              <a:rPr lang="en-GB" dirty="0">
                <a:solidFill>
                  <a:srgbClr val="011946"/>
                </a:solidFill>
                <a:latin typeface="Helvetica" pitchFamily="2" charset="0"/>
                <a:ea typeface="Hyundai Sans Head Office" panose="020B0504040000000000" pitchFamily="34" charset="0"/>
                <a:cs typeface="Helvetica Neue" panose="02000503000000020004" pitchFamily="2" charset="0"/>
                <a:sym typeface="Wingdings" pitchFamily="2" charset="2"/>
              </a:rPr>
              <a:t>Mild damage in frontoparietal system</a:t>
            </a:r>
            <a:endParaRPr lang="en-GB" dirty="0">
              <a:solidFill>
                <a:srgbClr val="011946"/>
              </a:solidFill>
              <a:latin typeface="Helvetica" pitchFamily="2" charset="0"/>
              <a:ea typeface="Hyundai Sans Head Office" panose="020B0504040000000000" pitchFamily="34" charset="0"/>
              <a:cs typeface="Helvetica Neue" panose="02000503000000020004" pitchFamily="2" charset="0"/>
            </a:endParaRPr>
          </a:p>
          <a:p>
            <a:pPr>
              <a:lnSpc>
                <a:spcPts val="2600"/>
              </a:lnSpc>
            </a:pPr>
            <a:endParaRPr lang="en-GB" dirty="0">
              <a:solidFill>
                <a:srgbClr val="011946"/>
              </a:solidFill>
              <a:latin typeface="Helvetica" pitchFamily="2" charset="0"/>
              <a:ea typeface="Hyundai Sans Head Office" panose="020B0504040000000000" pitchFamily="34" charset="0"/>
              <a:cs typeface="Helvetica Neue" panose="02000503000000020004" pitchFamily="2" charset="0"/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15B66"/>
                </a:solidFill>
                <a:latin typeface="Helvetica" pitchFamily="2" charset="0"/>
                <a:ea typeface="Hyundai Sans Head Office" panose="020B0504040000000000" pitchFamily="34" charset="0"/>
                <a:cs typeface="Helvetica Neue" panose="02000503000000020004" pitchFamily="2" charset="0"/>
              </a:rPr>
              <a:t>Microstructural disruption in frontoparietal </a:t>
            </a:r>
            <a:r>
              <a:rPr lang="en-GB" sz="2000" b="1" dirty="0">
                <a:solidFill>
                  <a:srgbClr val="F15B66"/>
                </a:solidFill>
                <a:latin typeface="Helvetica" pitchFamily="2" charset="0"/>
                <a:ea typeface="Hyundai Sans Head Office" panose="020B0504040000000000" pitchFamily="34" charset="0"/>
                <a:cs typeface="Helvetica Neue" panose="02000503000000020004" pitchFamily="2" charset="0"/>
              </a:rPr>
              <a:t>regions</a:t>
            </a:r>
            <a:endParaRPr lang="en-GB" b="1" dirty="0">
              <a:solidFill>
                <a:srgbClr val="F15B66"/>
              </a:solidFill>
              <a:latin typeface="Helvetica" pitchFamily="2" charset="0"/>
              <a:ea typeface="Hyundai Sans Head Office" panose="020B0504040000000000" pitchFamily="34" charset="0"/>
              <a:cs typeface="Helvetica Neue" panose="02000503000000020004" pitchFamily="2" charset="0"/>
            </a:endParaRPr>
          </a:p>
          <a:p>
            <a:pPr>
              <a:lnSpc>
                <a:spcPts val="2600"/>
              </a:lnSpc>
            </a:pPr>
            <a:r>
              <a:rPr lang="en-GB" dirty="0">
                <a:solidFill>
                  <a:srgbClr val="011946"/>
                </a:solidFill>
                <a:latin typeface="Helvetica" pitchFamily="2" charset="0"/>
                <a:ea typeface="Hyundai Sans Head Office" panose="020B0504040000000000" pitchFamily="34" charset="0"/>
                <a:cs typeface="Helvetica Neue" panose="02000503000000020004" pitchFamily="2" charset="0"/>
              </a:rPr>
              <a:t>	</a:t>
            </a:r>
            <a:r>
              <a:rPr lang="en-GB" dirty="0">
                <a:solidFill>
                  <a:srgbClr val="011946"/>
                </a:solidFill>
                <a:latin typeface="Helvetica" pitchFamily="2" charset="0"/>
                <a:ea typeface="Hyundai Sans Head Office" panose="020B0504040000000000" pitchFamily="34" charset="0"/>
                <a:cs typeface="Helvetica Neue" panose="02000503000000020004" pitchFamily="2" charset="0"/>
                <a:sym typeface="Wingdings" pitchFamily="2" charset="2"/>
              </a:rPr>
              <a:t> Cortical regions (grey matter)</a:t>
            </a:r>
          </a:p>
          <a:p>
            <a:pPr>
              <a:lnSpc>
                <a:spcPts val="2600"/>
              </a:lnSpc>
            </a:pPr>
            <a:r>
              <a:rPr lang="en-GB" dirty="0">
                <a:solidFill>
                  <a:srgbClr val="011946"/>
                </a:solidFill>
                <a:latin typeface="Helvetica" pitchFamily="2" charset="0"/>
                <a:ea typeface="Hyundai Sans Head Office" panose="020B0504040000000000" pitchFamily="34" charset="0"/>
                <a:cs typeface="Helvetica Neue" panose="02000503000000020004" pitchFamily="2" charset="0"/>
                <a:sym typeface="Wingdings" pitchFamily="2" charset="2"/>
              </a:rPr>
              <a:t>	 U</a:t>
            </a:r>
            <a:r>
              <a:rPr lang="en-GB" dirty="0">
                <a:solidFill>
                  <a:srgbClr val="011946"/>
                </a:solidFill>
                <a:latin typeface="Helvetica" pitchFamily="2" charset="0"/>
                <a:ea typeface="Hyundai Sans Head Office" panose="020B0504040000000000" pitchFamily="34" charset="0"/>
                <a:cs typeface="Helvetica Neue" panose="02000503000000020004" pitchFamily="2" charset="0"/>
              </a:rPr>
              <a:t>nderneath white matter structure (U-shape fibres)</a:t>
            </a:r>
          </a:p>
          <a:p>
            <a:pPr>
              <a:lnSpc>
                <a:spcPts val="2600"/>
              </a:lnSpc>
            </a:pPr>
            <a:endParaRPr lang="en-GB" sz="1800" dirty="0">
              <a:solidFill>
                <a:srgbClr val="011946"/>
              </a:solidFill>
              <a:latin typeface="Helvetica" pitchFamily="2" charset="0"/>
              <a:ea typeface="Hyundai Sans Head Office" panose="020B0504040000000000" pitchFamily="34" charset="0"/>
              <a:cs typeface="Helvetica Neue" panose="02000503000000020004" pitchFamily="2" charset="0"/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F15B66"/>
                </a:solidFill>
                <a:latin typeface="Helvetica" pitchFamily="2" charset="0"/>
                <a:ea typeface="Hyundai Sans Head Office" panose="020B0504040000000000" pitchFamily="34" charset="0"/>
                <a:cs typeface="Helvetica Neue" panose="02000503000000020004" pitchFamily="2" charset="0"/>
              </a:rPr>
              <a:t>Brain-wide functioning of frontoparietal network</a:t>
            </a:r>
          </a:p>
          <a:p>
            <a:pPr>
              <a:lnSpc>
                <a:spcPts val="2600"/>
              </a:lnSpc>
            </a:pPr>
            <a:r>
              <a:rPr lang="en-GB" sz="1800" dirty="0">
                <a:solidFill>
                  <a:srgbClr val="011946"/>
                </a:solidFill>
                <a:latin typeface="Helvetica" pitchFamily="2" charset="0"/>
                <a:ea typeface="Hyundai Sans Head Office" panose="020B0504040000000000" pitchFamily="34" charset="0"/>
                <a:cs typeface="Helvetica Neue" panose="02000503000000020004" pitchFamily="2" charset="0"/>
              </a:rPr>
              <a:t>	</a:t>
            </a:r>
            <a:r>
              <a:rPr lang="en-GB" sz="1800" dirty="0">
                <a:solidFill>
                  <a:srgbClr val="011946"/>
                </a:solidFill>
                <a:latin typeface="Helvetica" pitchFamily="2" charset="0"/>
                <a:ea typeface="Hyundai Sans Head Office" panose="020B0504040000000000" pitchFamily="34" charset="0"/>
                <a:cs typeface="Helvetica Neue" panose="02000503000000020004" pitchFamily="2" charset="0"/>
                <a:sym typeface="Wingdings" pitchFamily="2" charset="2"/>
              </a:rPr>
              <a:t> Beyond </a:t>
            </a:r>
            <a:r>
              <a:rPr lang="en-GB" dirty="0">
                <a:solidFill>
                  <a:srgbClr val="011946"/>
                </a:solidFill>
                <a:latin typeface="Helvetica" pitchFamily="2" charset="0"/>
                <a:ea typeface="Hyundai Sans Head Office" panose="020B0504040000000000" pitchFamily="34" charset="0"/>
                <a:cs typeface="Helvetica Neue" panose="02000503000000020004" pitchFamily="2" charset="0"/>
                <a:sym typeface="Wingdings" pitchFamily="2" charset="2"/>
              </a:rPr>
              <a:t>several white matter connections</a:t>
            </a:r>
            <a:endParaRPr lang="en-GB" sz="1800" dirty="0">
              <a:solidFill>
                <a:srgbClr val="011946"/>
              </a:solidFill>
              <a:latin typeface="Helvetica" pitchFamily="2" charset="0"/>
              <a:ea typeface="Hyundai Sans Head Office" panose="020B0504040000000000" pitchFamily="34" charset="0"/>
              <a:cs typeface="Helvetica Neue" panose="02000503000000020004" pitchFamily="2" charset="0"/>
              <a:sym typeface="Wingdings" pitchFamily="2" charset="2"/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15B66"/>
                </a:solidFill>
                <a:latin typeface="Helvetica" pitchFamily="2" charset="0"/>
                <a:ea typeface="Hyundai Sans Head Office" panose="020B0504040000000000" pitchFamily="34" charset="0"/>
                <a:cs typeface="Helvetica Neue" panose="02000503000000020004" pitchFamily="2" charset="0"/>
                <a:sym typeface="Wingdings" pitchFamily="2" charset="2"/>
              </a:rPr>
              <a:t>Clinical dimensionality, developmental aspects, and complex pathophysiology</a:t>
            </a:r>
            <a:endParaRPr lang="en-GB" sz="1600" dirty="0">
              <a:solidFill>
                <a:srgbClr val="F15B66"/>
              </a:solidFill>
              <a:latin typeface="Helvetica" pitchFamily="2" charset="0"/>
              <a:ea typeface="Hyundai Sans Head Office" panose="020B0504040000000000" pitchFamily="34" charset="0"/>
              <a:cs typeface="Helvetica Neue" panose="02000503000000020004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925536-9454-242F-379E-E5C245E023A2}"/>
              </a:ext>
            </a:extLst>
          </p:cNvPr>
          <p:cNvSpPr/>
          <p:nvPr/>
        </p:nvSpPr>
        <p:spPr>
          <a:xfrm>
            <a:off x="11598112" y="337280"/>
            <a:ext cx="820132" cy="820132"/>
          </a:xfrm>
          <a:prstGeom prst="ellipse">
            <a:avLst/>
          </a:prstGeom>
          <a:solidFill>
            <a:srgbClr val="F15B66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AD2401-64E8-E2F2-4DFC-63772217115E}"/>
              </a:ext>
            </a:extLst>
          </p:cNvPr>
          <p:cNvSpPr/>
          <p:nvPr/>
        </p:nvSpPr>
        <p:spPr>
          <a:xfrm>
            <a:off x="10787407" y="533492"/>
            <a:ext cx="584461" cy="584461"/>
          </a:xfrm>
          <a:prstGeom prst="ellipse">
            <a:avLst/>
          </a:prstGeom>
          <a:solidFill>
            <a:srgbClr val="FEC01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33D3ACB-A6DF-BD83-DA69-0169956797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"/>
          <a:stretch/>
        </p:blipFill>
        <p:spPr bwMode="auto">
          <a:xfrm>
            <a:off x="8883442" y="2443348"/>
            <a:ext cx="2488426" cy="98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C9A37A-B5EA-BDE2-FD4F-D990CD18F2EE}"/>
              </a:ext>
            </a:extLst>
          </p:cNvPr>
          <p:cNvSpPr/>
          <p:nvPr/>
        </p:nvSpPr>
        <p:spPr>
          <a:xfrm>
            <a:off x="8782698" y="3446598"/>
            <a:ext cx="258917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Cole, </a:t>
            </a:r>
            <a:r>
              <a:rPr lang="en-GB" sz="900" i="1" dirty="0" err="1">
                <a:solidFill>
                  <a:schemeClr val="bg2">
                    <a:lumMod val="50000"/>
                  </a:schemeClr>
                </a:solidFill>
                <a:latin typeface="Helvetica" pitchFamily="2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Repovš</a:t>
            </a:r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 &amp; </a:t>
            </a:r>
            <a:r>
              <a:rPr lang="en-GB" sz="900" i="1" dirty="0" err="1">
                <a:solidFill>
                  <a:schemeClr val="bg2">
                    <a:lumMod val="50000"/>
                  </a:schemeClr>
                </a:solidFill>
                <a:latin typeface="Helvetica" pitchFamily="2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Anticevic</a:t>
            </a:r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  <a:ea typeface="Hyundai Sans Head Office Light" panose="020B0404040000000000" pitchFamily="34" charset="0"/>
                <a:cs typeface="Helvetica Neue" panose="02000503000000020004" pitchFamily="2" charset="0"/>
              </a:rPr>
              <a:t>. Neuroscientist. 2014</a:t>
            </a:r>
            <a:endParaRPr lang="en-GB" sz="900" i="1" dirty="0">
              <a:latin typeface="Helvetica" pitchFamily="2" charset="0"/>
              <a:ea typeface="Hyundai Sans Head Office Light" panose="020B040404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421CB8-BF05-8402-ABD2-FDB22C26D4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77317" y="3977130"/>
            <a:ext cx="1638026" cy="106625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FB892B8-12E0-76C2-8D99-F1C8B2F64479}"/>
              </a:ext>
            </a:extLst>
          </p:cNvPr>
          <p:cNvSpPr/>
          <p:nvPr/>
        </p:nvSpPr>
        <p:spPr>
          <a:xfrm>
            <a:off x="9281867" y="4851880"/>
            <a:ext cx="15055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900" i="1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  <a:ea typeface="Hyundai Sans Head Office Light" panose="020B0404040000000000" pitchFamily="34" charset="0"/>
              </a:rPr>
              <a:t>Catani et al. Cortex. 2017</a:t>
            </a:r>
            <a:endParaRPr lang="en-GB" sz="9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3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49458</TotalTime>
  <Words>839</Words>
  <Application>Microsoft Macintosh PowerPoint</Application>
  <PresentationFormat>Widescreen</PresentationFormat>
  <Paragraphs>100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HELVETICA LIGHT</vt:lpstr>
      <vt:lpstr>HELVETICA LIGHT</vt:lpstr>
      <vt:lpstr>HELVETICA LIGHT OBLIQUE</vt:lpstr>
      <vt:lpstr>HELVETICA LIGHT OBLIQUE</vt:lpstr>
      <vt:lpstr>Hyundai Sans Head Office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박현규</dc:creator>
  <cp:lastModifiedBy>박현규</cp:lastModifiedBy>
  <cp:revision>127</cp:revision>
  <cp:lastPrinted>2021-10-14T04:17:53Z</cp:lastPrinted>
  <dcterms:created xsi:type="dcterms:W3CDTF">2021-09-30T08:22:37Z</dcterms:created>
  <dcterms:modified xsi:type="dcterms:W3CDTF">2022-10-28T00:56:20Z</dcterms:modified>
</cp:coreProperties>
</file>