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sldIdLst>
    <p:sldId id="256" r:id="rId2"/>
    <p:sldId id="259" r:id="rId3"/>
    <p:sldId id="257" r:id="rId4"/>
    <p:sldId id="258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96" d="100"/>
          <a:sy n="96" d="100"/>
        </p:scale>
        <p:origin x="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1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68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035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14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28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10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44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6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39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50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19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4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8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95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54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91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A6C4-1A43-B348-841F-8AC5A41099B7}" type="datetimeFigureOut">
              <a:rPr kumimoji="1" lang="ja-JP" altLang="en-US" smtClean="0"/>
              <a:t>2022/10/24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C627F1-8173-604D-B40C-3158BA5BF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E3A4A-4454-BDD7-8C15-955F3E416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Whole-brain coherence declines in motor task – Wavelet analysis on task functional MRI data</a:t>
            </a:r>
            <a:r>
              <a:rPr lang="ja-JP" altLang="ja-JP"/>
              <a:t>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158BDD-A4F6-D72D-A4F1-0DBF9FF11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13/11/2022 BESETO Conference</a:t>
            </a:r>
          </a:p>
          <a:p>
            <a:r>
              <a:rPr lang="en-US" altLang="ja-JP" dirty="0" err="1"/>
              <a:t>Eimu</a:t>
            </a:r>
            <a:r>
              <a:rPr lang="en-US" altLang="ja-JP" dirty="0"/>
              <a:t> Shoji</a:t>
            </a:r>
          </a:p>
          <a:p>
            <a:r>
              <a:rPr kumimoji="1" lang="en-US" altLang="ja-JP" dirty="0"/>
              <a:t>Department of Neuropsychiatry, </a:t>
            </a:r>
            <a:r>
              <a:rPr lang="en-US" altLang="ja-JP" dirty="0"/>
              <a:t>The University of Tokyo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99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1BAB3-6C82-EAF8-151A-4001BE60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C7D6C6-0267-3AE9-5562-4C9EFEB2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357"/>
            <a:ext cx="8596668" cy="4630005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FMRI provides putative activity of brain regions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Dynamic g</a:t>
            </a:r>
            <a:r>
              <a:rPr kumimoji="1" lang="en-US" altLang="ja-JP" dirty="0">
                <a:solidFill>
                  <a:schemeClr val="tx1"/>
                </a:solidFill>
              </a:rPr>
              <a:t>lobal synchronicity of brai</a:t>
            </a:r>
            <a:r>
              <a:rPr lang="en-US" altLang="ja-JP" dirty="0">
                <a:solidFill>
                  <a:schemeClr val="tx1"/>
                </a:solidFill>
              </a:rPr>
              <a:t>n BOLD activity is still unclear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We assessed the synchronicity of brain activity, using wavelet coherence analysis and graph theory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We found that whole-brain synchronicity declines while motor task, compared to resting state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Synchronicity decline was prominent in</a:t>
            </a:r>
            <a:r>
              <a:rPr lang="en-US" altLang="ja-JP" dirty="0">
                <a:solidFill>
                  <a:schemeClr val="tx1"/>
                </a:solidFill>
              </a:rPr>
              <a:t> functionally primitive brain networks such as visual and motor networks, and was not so significant in functionally high-order brain networks such as DMN and </a:t>
            </a:r>
            <a:r>
              <a:rPr lang="en-US" altLang="ja-JP" dirty="0" err="1">
                <a:solidFill>
                  <a:schemeClr val="tx1"/>
                </a:solidFill>
              </a:rPr>
              <a:t>fronto</a:t>
            </a:r>
            <a:r>
              <a:rPr lang="en-US" altLang="ja-JP" dirty="0">
                <a:solidFill>
                  <a:schemeClr val="tx1"/>
                </a:solidFill>
              </a:rPr>
              <a:t>-parietal networks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We can assu</a:t>
            </a:r>
            <a:r>
              <a:rPr lang="en-US" altLang="ja-JP" dirty="0">
                <a:solidFill>
                  <a:schemeClr val="tx1"/>
                </a:solidFill>
              </a:rPr>
              <a:t>me that brain, especially primitive brain networks, reduce their synchronicity in task states and adapt to environment individually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0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A2C9F-0252-C00E-58CF-7718F242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fMRI and wavelet coherence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110C50-2703-2DCA-6C49-D81994976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7"/>
            <a:ext cx="8596668" cy="466313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Wavelet coherence is a tool for time-frequency analysis, which is preferably used in EEG study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Wavelet coherence addresses the extent of synchronicity between two signals on specific frequency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Range of wavelet coherence is between 0 to 1 (0 as no synchronicity and 1 as maximum synchronicity)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It can precisely approximate frequency, phase and timing of a signal at the same time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Brain BOLD signal is also a continuous signal, so wavelet analysis is applicable to assess synchronicity between two specific brain region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Wavelet analysis was also applied to resting fMRI data (</a:t>
            </a:r>
            <a:r>
              <a:rPr lang="en-US" altLang="ja-JP" dirty="0" err="1">
                <a:solidFill>
                  <a:schemeClr val="tx1"/>
                </a:solidFill>
              </a:rPr>
              <a:t>Yaesoubi</a:t>
            </a:r>
            <a:r>
              <a:rPr lang="en-US" altLang="ja-JP" dirty="0">
                <a:solidFill>
                  <a:schemeClr val="tx1"/>
                </a:solidFill>
              </a:rPr>
              <a:t> et al., 2015) and motor task fMRI data (Chen at al., 2021) and generated meaningful results about dynamic characteristics of brain synchronicity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Since previous researches focused on region-to-region coherence, whole-brain synchronicity is not fully scrutinized</a:t>
            </a:r>
          </a:p>
        </p:txBody>
      </p:sp>
      <p:pic>
        <p:nvPicPr>
          <p:cNvPr id="4" name="Picture 2" descr="Tunable Q-Factor Wavelet Transform (TQWT)">
            <a:extLst>
              <a:ext uri="{FF2B5EF4-FFF2-40B4-BE49-F238E27FC236}">
                <a16:creationId xmlns:a16="http://schemas.microsoft.com/office/drawing/2014/main" id="{85EB1092-4705-D29D-9335-0A0BFC90D5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60259" y="394630"/>
            <a:ext cx="2399828" cy="3307145"/>
          </a:xfrm>
          <a:prstGeom prst="rect">
            <a:avLst/>
          </a:prstGeom>
          <a:noFill/>
        </p:spPr>
      </p:pic>
      <p:pic>
        <p:nvPicPr>
          <p:cNvPr id="5" name="図 4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E41737DD-2D9D-5892-C7CC-6391022E1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2144" y="3954629"/>
            <a:ext cx="3089856" cy="23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9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5524F-5E1F-B813-A469-8D533742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HCP m</a:t>
            </a:r>
            <a:r>
              <a:rPr kumimoji="1" lang="en-US" altLang="ja-JP" dirty="0"/>
              <a:t>otor task and wavelet coherence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635070-F46A-5712-A081-DE7D175D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altLang="ja-JP" dirty="0"/>
              <a:t>Human Connectome Project (HCP) is a database of biological data of brain (MRI, MEG) and </a:t>
            </a:r>
            <a:r>
              <a:rPr lang="en-US" altLang="ja-JP" dirty="0" err="1"/>
              <a:t>behavioural</a:t>
            </a:r>
            <a:r>
              <a:rPr lang="en-US" altLang="ja-JP" dirty="0"/>
              <a:t> testing data, which can be freely accessed without application</a:t>
            </a:r>
          </a:p>
          <a:p>
            <a:r>
              <a:rPr kumimoji="1" lang="en-US" altLang="ja-JP" dirty="0"/>
              <a:t>Both </a:t>
            </a:r>
            <a:r>
              <a:rPr lang="en-US" altLang="ja-JP" dirty="0"/>
              <a:t>task and resting fMRI data are included</a:t>
            </a:r>
          </a:p>
          <a:p>
            <a:r>
              <a:rPr kumimoji="1" lang="en-US" altLang="ja-JP" dirty="0"/>
              <a:t>Motor task data includes 1086 subjects (1079 subjects were valid for subsequent analysis)</a:t>
            </a:r>
          </a:p>
          <a:p>
            <a:r>
              <a:rPr kumimoji="1" lang="en-US" altLang="ja-JP" dirty="0"/>
              <a:t>Subjects move their body parts (L/R hand, L/R foot, tongue) according to the visual letter instruction on a screen (figure) while fMRI scanning</a:t>
            </a:r>
          </a:p>
          <a:p>
            <a:r>
              <a:rPr lang="en-US" altLang="ja-JP" dirty="0"/>
              <a:t>After preprocessing, we divided whole brain into 718 regions and calculated average wavelet coherence during task and rest condition</a:t>
            </a: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4" name="図 3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0136CEDB-1CDF-ECC7-0F8B-4F0623802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3" y="5027712"/>
            <a:ext cx="9975574" cy="1775652"/>
          </a:xfrm>
          <a:prstGeom prst="rect">
            <a:avLst/>
          </a:prstGeom>
        </p:spPr>
      </p:pic>
      <p:pic>
        <p:nvPicPr>
          <p:cNvPr id="1030" name="Picture 6" descr="Human Connectome Project: the great controversy begins | positiveneuro.com">
            <a:extLst>
              <a:ext uri="{FF2B5EF4-FFF2-40B4-BE49-F238E27FC236}">
                <a16:creationId xmlns:a16="http://schemas.microsoft.com/office/drawing/2014/main" id="{2FB193FC-4843-9118-1D7C-67AADD47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3773" y="1371601"/>
            <a:ext cx="2173933" cy="6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E6C0F0-C35B-B376-0689-9750BE778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3772" y="2881332"/>
            <a:ext cx="2173933" cy="193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7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61854022-77F6-93AE-4237-691F1BB9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86031" y="4698482"/>
            <a:ext cx="2818838" cy="176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166207-34F5-96ED-C30F-3271AA7150E6}"/>
              </a:ext>
            </a:extLst>
          </p:cNvPr>
          <p:cNvSpPr/>
          <p:nvPr/>
        </p:nvSpPr>
        <p:spPr>
          <a:xfrm>
            <a:off x="9429299" y="129209"/>
            <a:ext cx="2690920" cy="661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25E6F73-3FB6-37DD-4F32-A1F4D49B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ja-JP" dirty="0"/>
              <a:t>Results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A43FB-6C01-F1A5-A845-1A62247F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337" y="208722"/>
            <a:ext cx="3034882" cy="653545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718 region </a:t>
            </a:r>
            <a:r>
              <a:rPr lang="en-US" altLang="ja-JP" dirty="0">
                <a:solidFill>
                  <a:schemeClr val="tx1"/>
                </a:solidFill>
              </a:rPr>
              <a:t>× 718 region matrix is obtained as to wavelet coherence, just like connectivity matrix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To quantitively compare wavelet coherence for each region or network, node strength (=simple sum of wavelet coherence, adopted from graph theory) is calculated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Whole brain showed significant decline in node strength (synchronicity) in motor task block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On network level, functionally primitive networks (V, SM…) mark prominent decline in synchronicity, while high-order ones (DMN, FPN…) don’t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On region level, left DLPFC and right </a:t>
            </a:r>
            <a:r>
              <a:rPr lang="en-US" altLang="ja-JP" dirty="0" err="1">
                <a:solidFill>
                  <a:schemeClr val="tx1"/>
                </a:solidFill>
              </a:rPr>
              <a:t>PMv</a:t>
            </a:r>
            <a:r>
              <a:rPr lang="en-US" altLang="ja-JP" dirty="0">
                <a:solidFill>
                  <a:schemeClr val="tx1"/>
                </a:solidFill>
              </a:rPr>
              <a:t> showed biggest decline in synchronicity</a:t>
            </a:r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4B951769-1940-16A6-7603-6AA609BC2F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9069" y="2469501"/>
            <a:ext cx="2107164" cy="18971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590F801-3825-B4BD-087F-66C2B0BEEB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527" y="375208"/>
            <a:ext cx="2107164" cy="189713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9044064-D66F-D3E8-5F46-034663F487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8704" y="2469501"/>
            <a:ext cx="2107164" cy="18971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54ED6F8-BF27-B59B-4DF4-B9EC51034D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8704" y="375208"/>
            <a:ext cx="2107164" cy="189713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8E79E77-CD40-0AFA-32DF-B1F77EAE30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527" y="4563794"/>
            <a:ext cx="2107164" cy="189713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AE438C-115D-6836-D062-87F52DAF4042}"/>
              </a:ext>
            </a:extLst>
          </p:cNvPr>
          <p:cNvSpPr txBox="1"/>
          <p:nvPr/>
        </p:nvSpPr>
        <p:spPr>
          <a:xfrm>
            <a:off x="4462852" y="2186257"/>
            <a:ext cx="167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Left hand -Fix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A66190-DD36-4B97-7598-0A836AEF0EEE}"/>
              </a:ext>
            </a:extLst>
          </p:cNvPr>
          <p:cNvSpPr txBox="1"/>
          <p:nvPr/>
        </p:nvSpPr>
        <p:spPr>
          <a:xfrm>
            <a:off x="6874902" y="2186257"/>
            <a:ext cx="178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Right hand -Fix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8AA680-4E4B-8D9C-CE82-6647816F195E}"/>
              </a:ext>
            </a:extLst>
          </p:cNvPr>
          <p:cNvSpPr txBox="1"/>
          <p:nvPr/>
        </p:nvSpPr>
        <p:spPr>
          <a:xfrm>
            <a:off x="4636843" y="6374843"/>
            <a:ext cx="13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Tongue-Fix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BB4641-C407-896A-3F68-AB6539A3C423}"/>
              </a:ext>
            </a:extLst>
          </p:cNvPr>
          <p:cNvSpPr txBox="1"/>
          <p:nvPr/>
        </p:nvSpPr>
        <p:spPr>
          <a:xfrm>
            <a:off x="4526042" y="4280550"/>
            <a:ext cx="15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Left foot -Fix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314F75-BDB0-9659-8B45-01AB701BF1D6}"/>
              </a:ext>
            </a:extLst>
          </p:cNvPr>
          <p:cNvSpPr txBox="1"/>
          <p:nvPr/>
        </p:nvSpPr>
        <p:spPr>
          <a:xfrm>
            <a:off x="6927332" y="4280550"/>
            <a:ext cx="166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Right foot -Fix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5B193E-F10A-1876-302F-02C9C7714A6D}"/>
              </a:ext>
            </a:extLst>
          </p:cNvPr>
          <p:cNvSpPr txBox="1"/>
          <p:nvPr/>
        </p:nvSpPr>
        <p:spPr>
          <a:xfrm>
            <a:off x="6527798" y="6340112"/>
            <a:ext cx="273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Corresponding Networks</a:t>
            </a:r>
            <a:endParaRPr kumimoji="1" lang="ja-JP" altLang="en-US"/>
          </a:p>
        </p:txBody>
      </p:sp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C16DFA64-C371-0ED2-1AA5-EB7601CFE2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44" y="3151113"/>
            <a:ext cx="3981381" cy="1588359"/>
          </a:xfrm>
          <a:prstGeom prst="rect">
            <a:avLst/>
          </a:prstGeom>
        </p:spPr>
      </p:pic>
      <p:pic>
        <p:nvPicPr>
          <p:cNvPr id="17" name="図 16" descr="グラフ&#10;&#10;自動的に生成された説明">
            <a:extLst>
              <a:ext uri="{FF2B5EF4-FFF2-40B4-BE49-F238E27FC236}">
                <a16:creationId xmlns:a16="http://schemas.microsoft.com/office/drawing/2014/main" id="{E710323E-DBA2-DF83-3AED-61E8219F34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44" y="5001139"/>
            <a:ext cx="3981381" cy="158835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CFDCD02-1B28-2B0E-F93E-6BB8B7BC38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00" y="652682"/>
            <a:ext cx="4084129" cy="223091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D65AB7A-9EBA-5E80-9989-D1306201B19B}"/>
              </a:ext>
            </a:extLst>
          </p:cNvPr>
          <p:cNvSpPr txBox="1"/>
          <p:nvPr/>
        </p:nvSpPr>
        <p:spPr>
          <a:xfrm>
            <a:off x="562716" y="2775933"/>
            <a:ext cx="295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Whole-brain node strength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819ADCA-D71B-FA2A-3E31-68B1D970DB18}"/>
              </a:ext>
            </a:extLst>
          </p:cNvPr>
          <p:cNvSpPr txBox="1"/>
          <p:nvPr/>
        </p:nvSpPr>
        <p:spPr>
          <a:xfrm>
            <a:off x="872189" y="4649882"/>
            <a:ext cx="240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Most declined regions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5E292F1-5C4E-94B3-8F1D-B8C75CC3F7AB}"/>
              </a:ext>
            </a:extLst>
          </p:cNvPr>
          <p:cNvSpPr txBox="1"/>
          <p:nvPr/>
        </p:nvSpPr>
        <p:spPr>
          <a:xfrm>
            <a:off x="715885" y="6524778"/>
            <a:ext cx="27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Most unchanged regions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EDAE0-3D3A-0B45-21FE-DBD531E0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7008"/>
            <a:ext cx="8596668" cy="1320800"/>
          </a:xfrm>
        </p:spPr>
        <p:txBody>
          <a:bodyPr/>
          <a:lstStyle/>
          <a:p>
            <a:r>
              <a:rPr lang="en-US" altLang="ja-JP" dirty="0"/>
              <a:t>Validation of wavelet coherence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F15949-58EF-AC05-2393-B043020F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4605"/>
            <a:ext cx="7462814" cy="4446758"/>
          </a:xfrm>
        </p:spPr>
        <p:txBody>
          <a:bodyPr>
            <a:normAutofit/>
          </a:bodyPr>
          <a:lstStyle/>
          <a:p>
            <a:r>
              <a:rPr lang="en-US" altLang="ja-JP" dirty="0"/>
              <a:t>Hemodynamic response function (HRF) can skew the results of wavelet analysis</a:t>
            </a:r>
          </a:p>
          <a:p>
            <a:r>
              <a:rPr lang="en-US" altLang="ja-JP" dirty="0"/>
              <a:t>To assess the impact of HRF, we separated BOLD signals by the next formulation;</a:t>
            </a:r>
          </a:p>
          <a:p>
            <a:r>
              <a:rPr kumimoji="1" lang="en-US" altLang="ja-JP" dirty="0"/>
              <a:t>1. (Original BOLD signal) = (task induced portion; regressed out by task design) + (residual portion; true brain response)</a:t>
            </a:r>
          </a:p>
          <a:p>
            <a:r>
              <a:rPr kumimoji="1" lang="en-US" altLang="ja-JP" dirty="0"/>
              <a:t>2. (Mock BOLD signal) = (task induced portion) + timing randomized</a:t>
            </a:r>
            <a:r>
              <a:rPr lang="en-US" altLang="ja-JP" dirty="0"/>
              <a:t>* (residual portion)</a:t>
            </a:r>
          </a:p>
          <a:p>
            <a:r>
              <a:rPr kumimoji="1" lang="en-US" altLang="ja-JP" dirty="0"/>
              <a:t>3. Mock BOLD signal with HRF has no difference in </a:t>
            </a:r>
            <a:r>
              <a:rPr lang="en-US" altLang="ja-JP" dirty="0"/>
              <a:t>wavelet coherence for rest and task block</a:t>
            </a:r>
          </a:p>
          <a:p>
            <a:endParaRPr lang="en-US" altLang="ja-JP" dirty="0"/>
          </a:p>
          <a:p>
            <a:r>
              <a:rPr kumimoji="1" lang="en-US" altLang="ja-JP" dirty="0"/>
              <a:t>Validates that difference in wavelet coherence is induced by true brain response, not by the task design</a:t>
            </a:r>
            <a:endParaRPr kumimoji="1" lang="ja-JP" altLang="en-US"/>
          </a:p>
        </p:txBody>
      </p:sp>
      <p:pic>
        <p:nvPicPr>
          <p:cNvPr id="4" name="コンテンツ プレースホルダー 5">
            <a:extLst>
              <a:ext uri="{FF2B5EF4-FFF2-40B4-BE49-F238E27FC236}">
                <a16:creationId xmlns:a16="http://schemas.microsoft.com/office/drawing/2014/main" id="{CC9D2882-D49F-6103-C3B7-57F498D071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8176" y="2058620"/>
            <a:ext cx="3864934" cy="21111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748D248-72CB-0952-94D6-5CA011F6D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7855" y="-11190"/>
            <a:ext cx="3232668" cy="176581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8A5DF94-5197-F971-9245-6F7987F706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7068" y="4473798"/>
            <a:ext cx="3864932" cy="211118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F83A6E-3BB6-F732-6043-3FF275CA4D76}"/>
              </a:ext>
            </a:extLst>
          </p:cNvPr>
          <p:cNvSpPr txBox="1"/>
          <p:nvPr/>
        </p:nvSpPr>
        <p:spPr>
          <a:xfrm>
            <a:off x="9601457" y="1727015"/>
            <a:ext cx="12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 Original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5F7B71-3DFB-F199-B7BC-C7990B04E2DD}"/>
              </a:ext>
            </a:extLst>
          </p:cNvPr>
          <p:cNvSpPr txBox="1"/>
          <p:nvPr/>
        </p:nvSpPr>
        <p:spPr>
          <a:xfrm>
            <a:off x="9115274" y="4141524"/>
            <a:ext cx="228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Mock BOLD signal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460254-116F-9A15-2A45-FB47DC0B48A0}"/>
              </a:ext>
            </a:extLst>
          </p:cNvPr>
          <p:cNvSpPr txBox="1"/>
          <p:nvPr/>
        </p:nvSpPr>
        <p:spPr>
          <a:xfrm>
            <a:off x="8637855" y="6528425"/>
            <a:ext cx="324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Mock BOLD signal with HRF</a:t>
            </a:r>
          </a:p>
        </p:txBody>
      </p:sp>
    </p:spTree>
    <p:extLst>
      <p:ext uri="{BB962C8B-B14F-4D97-AF65-F5344CB8AC3E}">
        <p14:creationId xmlns:p14="http://schemas.microsoft.com/office/powerpoint/2010/main" val="241459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64535-9262-5798-C46D-2E2F1F5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Synchronicity of brain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6D6CF1-99CF-E1A0-6074-D9D30A7B8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174"/>
            <a:ext cx="7790805" cy="541682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Whole brain synchronicity declines in motor task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Functionally primitive networks (such as motor, visual…) mark considerable decline in synchronicity, while high-order networks (such as DMN, </a:t>
            </a:r>
            <a:r>
              <a:rPr lang="en-US" altLang="ja-JP" dirty="0" err="1">
                <a:solidFill>
                  <a:schemeClr val="tx1"/>
                </a:solidFill>
              </a:rPr>
              <a:t>fronto</a:t>
            </a:r>
            <a:r>
              <a:rPr lang="en-US" altLang="ja-JP" dirty="0">
                <a:solidFill>
                  <a:schemeClr val="tx1"/>
                </a:solidFill>
              </a:rPr>
              <a:t>-parietal…) don’t make significant change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The most declined parts are right </a:t>
            </a:r>
            <a:r>
              <a:rPr kumimoji="1" lang="en-US" altLang="ja-JP" dirty="0" err="1">
                <a:solidFill>
                  <a:schemeClr val="tx1"/>
                </a:solidFill>
              </a:rPr>
              <a:t>PMv</a:t>
            </a:r>
            <a:r>
              <a:rPr lang="en-US" altLang="ja-JP" dirty="0">
                <a:solidFill>
                  <a:schemeClr val="tx1"/>
                </a:solidFill>
              </a:rPr>
              <a:t> and</a:t>
            </a:r>
            <a:r>
              <a:rPr kumimoji="1" lang="en-US" altLang="ja-JP" dirty="0">
                <a:solidFill>
                  <a:schemeClr val="tx1"/>
                </a:solidFill>
              </a:rPr>
              <a:t> left DLPFC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T</a:t>
            </a:r>
            <a:r>
              <a:rPr kumimoji="1" lang="en-US" altLang="ja-JP" dirty="0">
                <a:solidFill>
                  <a:schemeClr val="tx1"/>
                </a:solidFill>
              </a:rPr>
              <a:t>he most unchanged parts is left precuneus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Those parts are individually related to motion planning and mind task-negative brain activity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Wavelet coherence can be used as a tool to assess synchronicity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Wild animals or insects adopt synchronization system in order to e</a:t>
            </a:r>
            <a:r>
              <a:rPr kumimoji="1" lang="en-US" altLang="ja-JP" dirty="0">
                <a:solidFill>
                  <a:schemeClr val="tx1"/>
                </a:solidFill>
              </a:rPr>
              <a:t>fficiently adapt to environment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It is possible that human brain system also uses synchronicity to reduce energy cost and integrate information, while segregates in acute environmental change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Wavelet analysis would be also fruitful if it can detect synchronicity anomaly in mental diseases  such as schizophrenia, which is </a:t>
            </a:r>
            <a:r>
              <a:rPr lang="en-US" altLang="ja-JP" dirty="0">
                <a:solidFill>
                  <a:schemeClr val="tx1"/>
                </a:solidFill>
              </a:rPr>
              <a:t>rela</a:t>
            </a:r>
            <a:r>
              <a:rPr kumimoji="1" lang="en-US" altLang="ja-JP" dirty="0">
                <a:solidFill>
                  <a:schemeClr val="tx1"/>
                </a:solidFill>
              </a:rPr>
              <a:t>ted to disorder of information integrity</a:t>
            </a: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Introduction to Synchronization in Nature and Physics and Cooperative  Control for Multi-Agent Systems on Graphs | SpringerLink">
            <a:extLst>
              <a:ext uri="{FF2B5EF4-FFF2-40B4-BE49-F238E27FC236}">
                <a16:creationId xmlns:a16="http://schemas.microsoft.com/office/drawing/2014/main" id="{690F95FC-7D25-113C-AF31-037097356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4002" y="1821465"/>
            <a:ext cx="2143751" cy="217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8B3CC0-2E3F-63C1-6BAD-F3A80F18AD9A}"/>
              </a:ext>
            </a:extLst>
          </p:cNvPr>
          <p:cNvSpPr txBox="1"/>
          <p:nvPr/>
        </p:nvSpPr>
        <p:spPr>
          <a:xfrm>
            <a:off x="10475841" y="3935523"/>
            <a:ext cx="150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(Lewis et al., 2014)</a:t>
            </a:r>
            <a:endParaRPr kumimoji="1" lang="ja-JP" altLang="en-US" sz="1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4B6D96-D56C-EA56-7D19-A2D5C0E1C4BF}"/>
              </a:ext>
            </a:extLst>
          </p:cNvPr>
          <p:cNvSpPr txBox="1"/>
          <p:nvPr/>
        </p:nvSpPr>
        <p:spPr>
          <a:xfrm>
            <a:off x="10893285" y="1581957"/>
            <a:ext cx="108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(Sokol, 2015)</a:t>
            </a:r>
            <a:endParaRPr kumimoji="1" lang="ja-JP" altLang="en-US" sz="1200"/>
          </a:p>
        </p:txBody>
      </p:sp>
      <p:pic>
        <p:nvPicPr>
          <p:cNvPr id="2058" name="Picture 10" descr="Composite shot photography of fireflies moving through a forest at night, their synchronized flashes appearing as streaks.">
            <a:extLst>
              <a:ext uri="{FF2B5EF4-FFF2-40B4-BE49-F238E27FC236}">
                <a16:creationId xmlns:a16="http://schemas.microsoft.com/office/drawing/2014/main" id="{9F87E2E2-AA78-31A3-AF89-A1B5AED9A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6290" y="190720"/>
            <a:ext cx="2143751" cy="14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図形, 円&#10;&#10;自動的に生成された説明">
            <a:extLst>
              <a:ext uri="{FF2B5EF4-FFF2-40B4-BE49-F238E27FC236}">
                <a16:creationId xmlns:a16="http://schemas.microsoft.com/office/drawing/2014/main" id="{15B0D7CC-2725-D80C-FF95-A89323FB1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3939" y="4198448"/>
            <a:ext cx="2146960" cy="22520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D95453-CA94-AE0E-3297-4032C63773F4}"/>
              </a:ext>
            </a:extLst>
          </p:cNvPr>
          <p:cNvSpPr txBox="1"/>
          <p:nvPr/>
        </p:nvSpPr>
        <p:spPr>
          <a:xfrm>
            <a:off x="10793897" y="6390281"/>
            <a:ext cx="118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Sporns</a:t>
            </a:r>
            <a:r>
              <a:rPr kumimoji="1" lang="en-US" altLang="ja-JP" sz="1200" dirty="0"/>
              <a:t>, 2013)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32060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C8B93F-6DDA-585E-64A0-125DD8DD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FAEBA-B2F8-D003-AB07-3BBEC044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Thank you for your listening!</a:t>
            </a:r>
          </a:p>
          <a:p>
            <a:r>
              <a:rPr lang="en-US" altLang="ja-JP" dirty="0"/>
              <a:t>I appreciate your comments and questions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942010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{A1F09D89-7716-8B49-AADA-2FA856484A99}tf10001060</Template>
  <TotalTime>23462</TotalTime>
  <Words>822</Words>
  <Application>Microsoft Office PowerPoint</Application>
  <PresentationFormat>ワイド画面</PresentationFormat>
  <Paragraphs>70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ファセット</vt:lpstr>
      <vt:lpstr>Whole-brain coherence declines in motor task – Wavelet analysis on task functional MRI data </vt:lpstr>
      <vt:lpstr>Outline</vt:lpstr>
      <vt:lpstr>fMRI and wavelet coherence</vt:lpstr>
      <vt:lpstr>HCP motor task and wavelet coherence</vt:lpstr>
      <vt:lpstr>Results</vt:lpstr>
      <vt:lpstr>Validation of wavelet coherence</vt:lpstr>
      <vt:lpstr>Synchronicity of brain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Whole-brain coherence declines in motor task – Wavelet analysis on task functional MRI data </dc:title>
  <dc:creator>庄司　瑛武</dc:creator>
  <cp:lastModifiedBy>SE</cp:lastModifiedBy>
  <cp:revision>26</cp:revision>
  <dcterms:created xsi:type="dcterms:W3CDTF">2022-09-25T03:00:28Z</dcterms:created>
  <dcterms:modified xsi:type="dcterms:W3CDTF">2022-10-24T02:18:23Z</dcterms:modified>
</cp:coreProperties>
</file>