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7F41484-8204-4304-86E5-651B9ACDC75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2684A0F-0590-4DCE-A805-818460D358A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27012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1484-8204-4304-86E5-651B9ACDC75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4A0F-0590-4DCE-A805-818460D35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3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1484-8204-4304-86E5-651B9ACDC75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4A0F-0590-4DCE-A805-818460D35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8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1484-8204-4304-86E5-651B9ACDC75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4A0F-0590-4DCE-A805-818460D35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0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F41484-8204-4304-86E5-651B9ACDC75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684A0F-0590-4DCE-A805-818460D358A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89993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1484-8204-4304-86E5-651B9ACDC75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4A0F-0590-4DCE-A805-818460D35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6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1484-8204-4304-86E5-651B9ACDC75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4A0F-0590-4DCE-A805-818460D35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4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1484-8204-4304-86E5-651B9ACDC75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4A0F-0590-4DCE-A805-818460D35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8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1484-8204-4304-86E5-651B9ACDC75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4A0F-0590-4DCE-A805-818460D35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4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F41484-8204-4304-86E5-651B9ACDC75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684A0F-0590-4DCE-A805-818460D358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03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F41484-8204-4304-86E5-651B9ACDC75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684A0F-0590-4DCE-A805-818460D358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237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7F41484-8204-4304-86E5-651B9ACDC75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2684A0F-0590-4DCE-A805-818460D358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261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1BD3C-5221-022D-4700-36F75B682A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Characteristics of primary age-related tauopathy defined by neuroimaging biomarkers</a:t>
            </a:r>
            <a:endParaRPr lang="en-US" sz="8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826770-B49B-F986-2CD8-98613987E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Joon Hyung Jung, </a:t>
            </a:r>
            <a:r>
              <a:rPr lang="en-US" dirty="0" err="1"/>
              <a:t>Dahyun</a:t>
            </a:r>
            <a:r>
              <a:rPr lang="en-US" dirty="0"/>
              <a:t> Yi, Min Soo Byun, </a:t>
            </a:r>
            <a:r>
              <a:rPr lang="en-US" dirty="0" err="1"/>
              <a:t>Nayeong</a:t>
            </a:r>
            <a:r>
              <a:rPr lang="en-US" dirty="0"/>
              <a:t> Kong, </a:t>
            </a:r>
            <a:br>
              <a:rPr lang="en-US" dirty="0"/>
            </a:br>
            <a:r>
              <a:rPr lang="en-US" dirty="0"/>
              <a:t>Dong Young Lee  for the KBASE Research Group</a:t>
            </a:r>
          </a:p>
          <a:p>
            <a:pPr>
              <a:lnSpc>
                <a:spcPct val="120000"/>
              </a:lnSpc>
            </a:pPr>
            <a:r>
              <a:rPr lang="en-US" dirty="0"/>
              <a:t>Seoul National University Hospital</a:t>
            </a:r>
            <a:r>
              <a:rPr lang="en-US" baseline="30000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88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820C6-3687-B31B-772F-2E3D737E0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94D98-CED8-E537-B1F2-67DCE7B2C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lnSpc>
                <a:spcPct val="140000"/>
              </a:lnSpc>
              <a:spcBef>
                <a:spcPts val="0"/>
              </a:spcBef>
              <a:spcAft>
                <a:spcPts val="1879"/>
              </a:spcAft>
              <a:buFont typeface="Arial" panose="020B0604020202020204" pitchFamily="34" charset="0"/>
              <a:buChar char="•"/>
            </a:pPr>
            <a:r>
              <a:rPr lang="en-US" altLang="ko-KR" sz="2000" dirty="0"/>
              <a:t>Primary age-related tauopathy (PART) is a neuropathological entity with neurofibrillary tangles (NFTs) in the absence of amyloid (Aβ) plaques in the brain. </a:t>
            </a:r>
          </a:p>
          <a:p>
            <a:pPr marL="457200" indent="-457200" algn="just">
              <a:lnSpc>
                <a:spcPct val="140000"/>
              </a:lnSpc>
              <a:spcBef>
                <a:spcPts val="0"/>
              </a:spcBef>
              <a:spcAft>
                <a:spcPts val="1879"/>
              </a:spcAft>
              <a:buFont typeface="Arial" panose="020B0604020202020204" pitchFamily="34" charset="0"/>
              <a:buChar char="•"/>
            </a:pPr>
            <a:r>
              <a:rPr lang="en-US" altLang="ko-KR" sz="2000" dirty="0"/>
              <a:t>Recent advance of neuroimaging makes it possible to identify PART in living human brain. </a:t>
            </a:r>
          </a:p>
          <a:p>
            <a:pPr marL="457200" indent="-457200" algn="just">
              <a:lnSpc>
                <a:spcPct val="140000"/>
              </a:lnSpc>
              <a:spcBef>
                <a:spcPts val="0"/>
              </a:spcBef>
              <a:spcAft>
                <a:spcPts val="1879"/>
              </a:spcAft>
              <a:buFont typeface="Arial" panose="020B0604020202020204" pitchFamily="34" charset="0"/>
              <a:buChar char="•"/>
            </a:pPr>
            <a:r>
              <a:rPr lang="en-US" altLang="ko-KR" sz="2000" dirty="0"/>
              <a:t>We tried to investigate the frequency and clinical characteristics including rate of cognitive decline in PART participants defined by neuroimaging biomarkers.</a:t>
            </a:r>
            <a:endParaRPr kumimoji="1" lang="ja-JP" alt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3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4EB02-D1E2-DB21-EA5E-DB64B82F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24525-90B1-9EF2-FE64-929A06178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8064" indent="-488064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+mn-lt"/>
              </a:rPr>
              <a:t>A total of 163 older individuals recruited from the Korean Brain Aging Study for the Early Diagnosis and Prediction of Alzheimer’s Disease (KBASE) were included in the analysis.</a:t>
            </a:r>
          </a:p>
          <a:p>
            <a:pPr marL="488064" indent="-488064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+mn-lt"/>
              </a:rPr>
              <a:t>All participants underwent comprehensive clinical and neuropsychological assessment, multi-modal neuroimaging including [</a:t>
            </a:r>
            <a:r>
              <a:rPr lang="en-US" altLang="ko-KR" sz="2000" baseline="30000" dirty="0">
                <a:latin typeface="+mn-lt"/>
              </a:rPr>
              <a:t>11</a:t>
            </a:r>
            <a:r>
              <a:rPr lang="en-US" altLang="ko-KR" sz="2000" dirty="0">
                <a:latin typeface="+mn-lt"/>
              </a:rPr>
              <a:t>C] PiB-PET, [</a:t>
            </a:r>
            <a:r>
              <a:rPr lang="en-US" altLang="ko-KR" sz="2000" baseline="30000" dirty="0">
                <a:latin typeface="+mn-lt"/>
              </a:rPr>
              <a:t>18</a:t>
            </a:r>
            <a:r>
              <a:rPr lang="en-US" altLang="ko-KR" sz="2000" dirty="0">
                <a:latin typeface="+mn-lt"/>
              </a:rPr>
              <a:t>F] AV1451-PET, MRI, and blood sampling including APOE genotyping. </a:t>
            </a:r>
          </a:p>
          <a:p>
            <a:pPr marL="488064" indent="-488064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Global cognition (MMSE) and delayed 10-word list recall was measured annually from 2 years before to 2 years after the PET scans.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56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0F679-6ABD-2AFF-CF14-E831990F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Methods- Participants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A8ED04-359F-6B28-8699-2A450A609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8064" indent="-488064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+mn-lt"/>
              </a:rPr>
              <a:t>A total of 163 older individuals recruited from the Korean Brain Aging Study for the Early Diagnosis and Prediction of Alzheimer’s Disease (KBASE) were included in the analysis.</a:t>
            </a:r>
          </a:p>
          <a:p>
            <a:pPr marL="488064" indent="-488064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+mn-lt"/>
              </a:rPr>
              <a:t>All participants underwent comprehensive clinical and neuropsychological assessment, multi-modal neuroimaging including [</a:t>
            </a:r>
            <a:r>
              <a:rPr lang="en-US" altLang="ko-KR" sz="2000" baseline="30000" dirty="0">
                <a:latin typeface="+mn-lt"/>
              </a:rPr>
              <a:t>11</a:t>
            </a:r>
            <a:r>
              <a:rPr lang="en-US" altLang="ko-KR" sz="2000" dirty="0">
                <a:latin typeface="+mn-lt"/>
              </a:rPr>
              <a:t>C] PiB-PET, [</a:t>
            </a:r>
            <a:r>
              <a:rPr lang="en-US" altLang="ko-KR" sz="2000" baseline="30000" dirty="0">
                <a:latin typeface="+mn-lt"/>
              </a:rPr>
              <a:t>18</a:t>
            </a:r>
            <a:r>
              <a:rPr lang="en-US" altLang="ko-KR" sz="2000" dirty="0">
                <a:latin typeface="+mn-lt"/>
              </a:rPr>
              <a:t>F] AV1451-PET, MRI, and blood sampling including APOE genotyping. </a:t>
            </a:r>
          </a:p>
          <a:p>
            <a:pPr marL="488064" indent="-488064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Global cognition (MMSE) and delayed 10-word list recall was measured annually from 2 years before to 2 years after the PET scans. </a:t>
            </a:r>
          </a:p>
          <a:p>
            <a:pPr marL="488064" indent="-488064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altLang="ko-KR" sz="2000" dirty="0">
              <a:latin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93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0F679-6ABD-2AFF-CF14-E831990F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 Primary age-related tauopathy (PART)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A8ED04-359F-6B28-8699-2A450A609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88064" indent="-488064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ko-KR" sz="2000" kern="0" dirty="0"/>
              <a:t>Definite PART was originally defined as amyloid deposition of </a:t>
            </a:r>
            <a:r>
              <a:rPr lang="en-US" altLang="ko-KR" sz="2000" kern="0" dirty="0" err="1"/>
              <a:t>Thal</a:t>
            </a:r>
            <a:r>
              <a:rPr lang="en-US" altLang="ko-KR" sz="2000" kern="0" dirty="0"/>
              <a:t> phase 0 with tau deposition of </a:t>
            </a:r>
            <a:r>
              <a:rPr lang="en-US" altLang="ko-KR" sz="2000" kern="0" dirty="0" err="1"/>
              <a:t>Braak</a:t>
            </a:r>
            <a:r>
              <a:rPr lang="en-US" altLang="ko-KR" sz="2000" kern="0" dirty="0"/>
              <a:t> stage I-IV. Similarly, possible PART was originally defined as amyloid deposition of </a:t>
            </a:r>
            <a:r>
              <a:rPr lang="en-US" altLang="ko-KR" sz="2000" kern="0" dirty="0" err="1"/>
              <a:t>Thal</a:t>
            </a:r>
            <a:r>
              <a:rPr lang="en-US" altLang="ko-KR" sz="2000" kern="0" dirty="0"/>
              <a:t> phase 1-2 with tau deposition of </a:t>
            </a:r>
            <a:r>
              <a:rPr lang="en-US" altLang="ko-KR" sz="2000" kern="0" dirty="0" err="1"/>
              <a:t>Braak</a:t>
            </a:r>
            <a:r>
              <a:rPr lang="en-US" altLang="ko-KR" sz="2000" kern="0" dirty="0"/>
              <a:t> I-IV.</a:t>
            </a:r>
          </a:p>
          <a:p>
            <a:pPr marL="488064" indent="-488064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ko-KR" sz="2000" kern="0" dirty="0"/>
              <a:t>Since previous study reported cut-off value ≤ 1.4 of PiB PET to correspond to </a:t>
            </a:r>
            <a:r>
              <a:rPr lang="en-US" altLang="ko-KR" sz="2000" kern="0" dirty="0" err="1"/>
              <a:t>Thal</a:t>
            </a:r>
            <a:r>
              <a:rPr lang="en-US" altLang="ko-KR" sz="2000" kern="0" dirty="0"/>
              <a:t> phase 1-2, we defined amyloid negative when the PiB PET SUVR values of global ROIs were ≤1.4. Subjects were defined as PART group when amyloid negative and tau burden corresponds to </a:t>
            </a:r>
            <a:r>
              <a:rPr lang="en-US" altLang="ko-KR" sz="2000" kern="0" dirty="0" err="1"/>
              <a:t>Braak</a:t>
            </a:r>
            <a:r>
              <a:rPr lang="en-US" altLang="ko-KR" sz="2000" kern="0" dirty="0"/>
              <a:t> stage I-IV.</a:t>
            </a:r>
          </a:p>
          <a:p>
            <a:pPr marL="488064" indent="-488064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ko-KR" sz="2000" kern="0" dirty="0"/>
              <a:t>Subjects with amyloid positive were defined as AD group. </a:t>
            </a:r>
          </a:p>
          <a:p>
            <a:pPr marL="488064" indent="-488064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ko-KR" sz="2000" kern="0" dirty="0"/>
              <a:t>Subjects with amyloid negative and tau burden corresponds to </a:t>
            </a:r>
            <a:r>
              <a:rPr lang="en-US" altLang="ko-KR" sz="2000" kern="0" dirty="0" err="1"/>
              <a:t>Braak</a:t>
            </a:r>
            <a:r>
              <a:rPr lang="en-US" altLang="ko-KR" sz="2000" kern="0" dirty="0"/>
              <a:t> stage 0 were defined as no AD related pathology (NAP) group.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70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0F679-6ABD-2AFF-CF14-E831990F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 Primary age-related tauopathy (PART)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A8ED04-359F-6B28-8699-2A450A609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88064" indent="-488064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ko-KR" sz="2000" kern="0" dirty="0"/>
              <a:t>Definite PART was originally defined as amyloid deposition of </a:t>
            </a:r>
            <a:r>
              <a:rPr lang="en-US" altLang="ko-KR" sz="2000" kern="0" dirty="0" err="1"/>
              <a:t>Thal</a:t>
            </a:r>
            <a:r>
              <a:rPr lang="en-US" altLang="ko-KR" sz="2000" kern="0" dirty="0"/>
              <a:t> phase 0 with tau deposition of </a:t>
            </a:r>
            <a:r>
              <a:rPr lang="en-US" altLang="ko-KR" sz="2000" kern="0" dirty="0" err="1"/>
              <a:t>Braak</a:t>
            </a:r>
            <a:r>
              <a:rPr lang="en-US" altLang="ko-KR" sz="2000" kern="0" dirty="0"/>
              <a:t> stage I-IV. Similarly, possible PART was originally defined as amyloid deposition of </a:t>
            </a:r>
            <a:r>
              <a:rPr lang="en-US" altLang="ko-KR" sz="2000" kern="0" dirty="0" err="1"/>
              <a:t>Thal</a:t>
            </a:r>
            <a:r>
              <a:rPr lang="en-US" altLang="ko-KR" sz="2000" kern="0" dirty="0"/>
              <a:t> phase 1-2 with tau deposition of </a:t>
            </a:r>
            <a:r>
              <a:rPr lang="en-US" altLang="ko-KR" sz="2000" kern="0" dirty="0" err="1"/>
              <a:t>Braak</a:t>
            </a:r>
            <a:r>
              <a:rPr lang="en-US" altLang="ko-KR" sz="2000" kern="0" dirty="0"/>
              <a:t> I-IV.</a:t>
            </a:r>
          </a:p>
          <a:p>
            <a:pPr marL="488064" indent="-488064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ko-KR" sz="2000" kern="0" dirty="0"/>
              <a:t>Since previous study reported cut-off value ≤ 1.4 of PiB PET to correspond to </a:t>
            </a:r>
            <a:r>
              <a:rPr lang="en-US" altLang="ko-KR" sz="2000" kern="0" dirty="0" err="1"/>
              <a:t>Thal</a:t>
            </a:r>
            <a:r>
              <a:rPr lang="en-US" altLang="ko-KR" sz="2000" kern="0" dirty="0"/>
              <a:t> phase 1-2, we defined amyloid negative when the PiB PET SUVR values of global ROIs were ≤1.4. Subjects were defined as PART group when amyloid negative and tau burden corresponds to </a:t>
            </a:r>
            <a:r>
              <a:rPr lang="en-US" altLang="ko-KR" sz="2000" kern="0" dirty="0" err="1"/>
              <a:t>Braak</a:t>
            </a:r>
            <a:r>
              <a:rPr lang="en-US" altLang="ko-KR" sz="2000" kern="0" dirty="0"/>
              <a:t> stage I-IV.</a:t>
            </a:r>
          </a:p>
          <a:p>
            <a:pPr marL="488064" indent="-488064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ko-KR" sz="2000" kern="0" dirty="0"/>
              <a:t>Subjects with amyloid positive were defined as AD group. </a:t>
            </a:r>
          </a:p>
          <a:p>
            <a:pPr marL="488064" indent="-488064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ko-KR" sz="2000" kern="0" dirty="0"/>
              <a:t>Subjects with amyloid negative and tau burden corresponds to </a:t>
            </a:r>
            <a:r>
              <a:rPr lang="en-US" altLang="ko-KR" sz="2000" kern="0" dirty="0" err="1"/>
              <a:t>Braak</a:t>
            </a:r>
            <a:r>
              <a:rPr lang="en-US" altLang="ko-KR" sz="2000" kern="0" dirty="0"/>
              <a:t> stage 0 were defined as no AD related pathology (NAP) group.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667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18C2A5B-9577-C9B1-40D8-15301D0A0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211701"/>
              </p:ext>
            </p:extLst>
          </p:nvPr>
        </p:nvGraphicFramePr>
        <p:xfrm>
          <a:off x="873888" y="622144"/>
          <a:ext cx="7792655" cy="5077651"/>
        </p:xfrm>
        <a:graphic>
          <a:graphicData uri="http://schemas.openxmlformats.org/drawingml/2006/table">
            <a:tbl>
              <a:tblPr/>
              <a:tblGrid>
                <a:gridCol w="2212692">
                  <a:extLst>
                    <a:ext uri="{9D8B030D-6E8A-4147-A177-3AD203B41FA5}">
                      <a16:colId xmlns:a16="http://schemas.microsoft.com/office/drawing/2014/main" val="4097294431"/>
                    </a:ext>
                  </a:extLst>
                </a:gridCol>
                <a:gridCol w="1834930">
                  <a:extLst>
                    <a:ext uri="{9D8B030D-6E8A-4147-A177-3AD203B41FA5}">
                      <a16:colId xmlns:a16="http://schemas.microsoft.com/office/drawing/2014/main" val="1764621974"/>
                    </a:ext>
                  </a:extLst>
                </a:gridCol>
                <a:gridCol w="1633756">
                  <a:extLst>
                    <a:ext uri="{9D8B030D-6E8A-4147-A177-3AD203B41FA5}">
                      <a16:colId xmlns:a16="http://schemas.microsoft.com/office/drawing/2014/main" val="3251330004"/>
                    </a:ext>
                  </a:extLst>
                </a:gridCol>
                <a:gridCol w="1252087">
                  <a:extLst>
                    <a:ext uri="{9D8B030D-6E8A-4147-A177-3AD203B41FA5}">
                      <a16:colId xmlns:a16="http://schemas.microsoft.com/office/drawing/2014/main" val="3697726699"/>
                    </a:ext>
                  </a:extLst>
                </a:gridCol>
                <a:gridCol w="859190">
                  <a:extLst>
                    <a:ext uri="{9D8B030D-6E8A-4147-A177-3AD203B41FA5}">
                      <a16:colId xmlns:a16="http://schemas.microsoft.com/office/drawing/2014/main" val="1770906651"/>
                    </a:ext>
                  </a:extLst>
                </a:gridCol>
              </a:tblGrid>
              <a:tr h="4782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No AD pathology </a:t>
                      </a:r>
                      <a:b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</a:b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(NAP)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PART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AD group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p-value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732746"/>
                  </a:ext>
                </a:extLst>
              </a:tr>
              <a:tr h="234973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N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31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51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79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6122369"/>
                  </a:ext>
                </a:extLst>
              </a:tr>
              <a:tr h="214876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Age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67.35 ± 7.42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74.78 ± 6.82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74.30 ± 6.46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&lt;0.001</a:t>
                      </a:r>
                      <a:r>
                        <a:rPr lang="en-US" sz="1600" kern="100" baseline="300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a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739596"/>
                  </a:ext>
                </a:extLst>
              </a:tr>
              <a:tr h="234973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25 (80.6)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31 (60.8)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49 (62.0)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0.132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771040"/>
                  </a:ext>
                </a:extLst>
              </a:tr>
              <a:tr h="23618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Education (yrs)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11.61 ± 3.77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10.73 ± 5.00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11.13 ± 4.80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0.706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043619"/>
                  </a:ext>
                </a:extLst>
              </a:tr>
              <a:tr h="23760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VRS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0.23 ± 0.19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0.23 ± 0.16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0.19 ± 0.16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0.275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255308"/>
                  </a:ext>
                </a:extLst>
              </a:tr>
              <a:tr h="238816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MMSE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26.68 ± 2.91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24.98 ± 4.89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19.81 ± 5.83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&lt;0.001</a:t>
                      </a:r>
                      <a:r>
                        <a:rPr lang="en-US" sz="1600" kern="100" baseline="300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b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443723"/>
                  </a:ext>
                </a:extLst>
              </a:tr>
              <a:tr h="238816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Delayed word list recall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6.74 ± 2.10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4.84 ± 2.85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2.54 ± 2.85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&lt;0.001</a:t>
                      </a:r>
                      <a:r>
                        <a:rPr lang="en-US" sz="1600" kern="100" baseline="300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c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16809"/>
                  </a:ext>
                </a:extLst>
              </a:tr>
              <a:tr h="234973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ApoE ε4 positivity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5 (16.1)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6 (11.8)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46 (58.2)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&lt;0.001</a:t>
                      </a:r>
                      <a:r>
                        <a:rPr lang="en-US" sz="1600" kern="100" baseline="3000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b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661814"/>
                  </a:ext>
                </a:extLst>
              </a:tr>
              <a:tr h="23618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Clinical Diagnosis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&lt;0.001</a:t>
                      </a:r>
                      <a:r>
                        <a:rPr lang="en-US" sz="1600" kern="100" baseline="300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b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9972725"/>
                  </a:ext>
                </a:extLst>
              </a:tr>
              <a:tr h="2349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Old CN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24 (77.4)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25 (49.0)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20 (25.3)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024277"/>
                  </a:ext>
                </a:extLst>
              </a:tr>
              <a:tr h="2361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MCI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6 (19.4)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17 (33.3)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21 (26.6)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386427"/>
                  </a:ext>
                </a:extLst>
              </a:tr>
              <a:tr h="2361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Dementia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1 (3.2)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9 (17.6)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38 (48.1)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69511"/>
                  </a:ext>
                </a:extLst>
              </a:tr>
              <a:tr h="23618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Global Aβ deposition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1.12 ± 0.08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1.13 ± 0.10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2.00 ± 0.33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&lt;0.001</a:t>
                      </a:r>
                      <a:r>
                        <a:rPr lang="en-US" sz="1600" kern="100" baseline="300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b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171968"/>
                  </a:ext>
                </a:extLst>
              </a:tr>
              <a:tr h="234973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Tau 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Braak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 stage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&lt;0.001</a:t>
                      </a:r>
                      <a:r>
                        <a:rPr lang="en-US" sz="1600" kern="100" baseline="300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c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165664"/>
                  </a:ext>
                </a:extLst>
              </a:tr>
              <a:tr h="2349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Stage 0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31(100)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0(0)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7(8.9)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997196"/>
                  </a:ext>
                </a:extLst>
              </a:tr>
              <a:tr h="2349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Stage I/II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0(0)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38(74.5)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5(6.3)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551240"/>
                  </a:ext>
                </a:extLst>
              </a:tr>
              <a:tr h="2349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Stage III/IV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0(0)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13(25.5)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42(53.2)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658664"/>
                  </a:ext>
                </a:extLst>
              </a:tr>
              <a:tr h="2349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Stage V/VI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0(0)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0(0.0)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25(31.6)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4445" marR="4445" marT="44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27055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E1F353-2713-C1AB-CCD7-DD24261F674A}"/>
              </a:ext>
            </a:extLst>
          </p:cNvPr>
          <p:cNvSpPr txBox="1"/>
          <p:nvPr/>
        </p:nvSpPr>
        <p:spPr>
          <a:xfrm>
            <a:off x="1199072" y="5882833"/>
            <a:ext cx="8063981" cy="1022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/>
              <a:t>Either chi-squared test (Fischer’s exact test where appropriate) or ANOVA was used to compare groups.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/>
              <a:t>a: Significant differences between NAP and PART, and between NAP and AD.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/>
              <a:t>b: Significant differences between AD and NAP, and AD and PART.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/>
              <a:t>c: all pairs showed significant differences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B5AE1C-BB29-B00C-E466-55754A6916B4}"/>
              </a:ext>
            </a:extLst>
          </p:cNvPr>
          <p:cNvSpPr txBox="1"/>
          <p:nvPr/>
        </p:nvSpPr>
        <p:spPr>
          <a:xfrm>
            <a:off x="781291" y="185871"/>
            <a:ext cx="6094070" cy="436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2755704" rtl="0" eaLnBrk="0" fontAlgn="base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046A5"/>
              </a:buClr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2306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 1. Characteristics of participants</a:t>
            </a:r>
            <a:endParaRPr kumimoji="0" lang="en-US" altLang="ko-KR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7618CD-2C06-FAED-801D-A4256931E071}"/>
              </a:ext>
            </a:extLst>
          </p:cNvPr>
          <p:cNvSpPr txBox="1"/>
          <p:nvPr/>
        </p:nvSpPr>
        <p:spPr>
          <a:xfrm>
            <a:off x="9002209" y="963853"/>
            <a:ext cx="3050895" cy="5278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8064" indent="-488064">
              <a:lnSpc>
                <a:spcPct val="114000"/>
              </a:lnSpc>
              <a:spcBef>
                <a:spcPts val="0"/>
              </a:spcBef>
              <a:spcAft>
                <a:spcPts val="1253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Among 161 participants, 51 (31.7%) were classified as PART, 31 (19.3 %) as NAP (Aβ negative, Tau </a:t>
            </a:r>
            <a:r>
              <a:rPr lang="en-US" sz="1800" dirty="0" err="1"/>
              <a:t>Braak</a:t>
            </a:r>
            <a:r>
              <a:rPr lang="en-US" sz="1800" dirty="0"/>
              <a:t> stage 0), and 79 (49.1%) as AD (amyloid-positive). </a:t>
            </a:r>
          </a:p>
          <a:p>
            <a:pPr marL="488064" indent="-488064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Compared to PART and no-AD associated pathology group, AD group had higher apolipoprotein E ε4 positivity (11.8 %, 16.1 %, and 58.2 % for PART, no-AD pathology, and AD, respectively). </a:t>
            </a:r>
          </a:p>
        </p:txBody>
      </p:sp>
    </p:spTree>
    <p:extLst>
      <p:ext uri="{BB962C8B-B14F-4D97-AF65-F5344CB8AC3E}">
        <p14:creationId xmlns:p14="http://schemas.microsoft.com/office/powerpoint/2010/main" val="480153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C45DB8B7-1E8E-1BF7-B79E-47D960F963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570578"/>
              </p:ext>
            </p:extLst>
          </p:nvPr>
        </p:nvGraphicFramePr>
        <p:xfrm>
          <a:off x="1365216" y="2972523"/>
          <a:ext cx="4940922" cy="3018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2" imgW="0" imgH="360" progId="FoxitReader.Document">
                  <p:embed/>
                </p:oleObj>
              </mc:Choice>
              <mc:Fallback>
                <p:oleObj name="PDF" r:id="rId2" imgW="0" imgH="360" progId="FoxitReader.Document">
                  <p:embed/>
                  <p:pic>
                    <p:nvPicPr>
                      <p:cNvPr id="40" name="개체 39">
                        <a:extLst>
                          <a:ext uri="{FF2B5EF4-FFF2-40B4-BE49-F238E27FC236}">
                            <a16:creationId xmlns:a16="http://schemas.microsoft.com/office/drawing/2014/main" id="{24A887B0-4604-6610-9229-B09548A1E2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65216" y="2972523"/>
                        <a:ext cx="4940922" cy="3018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0BD54BFC-04F7-2644-6CB3-5A5FED3B1E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978245"/>
              </p:ext>
            </p:extLst>
          </p:nvPr>
        </p:nvGraphicFramePr>
        <p:xfrm>
          <a:off x="6188486" y="2972523"/>
          <a:ext cx="5001549" cy="3018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4" imgW="0" imgH="360" progId="FoxitReader.Document">
                  <p:embed/>
                </p:oleObj>
              </mc:Choice>
              <mc:Fallback>
                <p:oleObj name="PDF" r:id="rId4" imgW="0" imgH="360" progId="FoxitReader.Document">
                  <p:embed/>
                  <p:pic>
                    <p:nvPicPr>
                      <p:cNvPr id="42" name="개체 41">
                        <a:extLst>
                          <a:ext uri="{FF2B5EF4-FFF2-40B4-BE49-F238E27FC236}">
                            <a16:creationId xmlns:a16="http://schemas.microsoft.com/office/drawing/2014/main" id="{B9704B2C-1B02-A1E9-EEB5-381251DB5E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88486" y="2972523"/>
                        <a:ext cx="5001549" cy="3018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37D0A5A-8D90-20C1-B824-6BA261C5B0EA}"/>
              </a:ext>
            </a:extLst>
          </p:cNvPr>
          <p:cNvSpPr txBox="1"/>
          <p:nvPr/>
        </p:nvSpPr>
        <p:spPr>
          <a:xfrm>
            <a:off x="1530211" y="5910481"/>
            <a:ext cx="966788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Yu Mincho" panose="02020400000000000000" pitchFamily="18" charset="-128"/>
                <a:cs typeface="+mn-cs"/>
              </a:rPr>
              <a:t>Derived from linear mixed-effects models and represent the coefficient for the interaction term, time × group. PART group was set as a reference. Other terms included in the model are baseline age, sex, years of education, time (since baseline), Clinical diagnosis, group, time × clinical diagnosis, APOE4 positivity and random effects (intercept)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7150E4D-9F76-6F88-E19A-C8CCC65D1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138651"/>
              </p:ext>
            </p:extLst>
          </p:nvPr>
        </p:nvGraphicFramePr>
        <p:xfrm>
          <a:off x="1535271" y="557782"/>
          <a:ext cx="8760170" cy="2398989"/>
        </p:xfrm>
        <a:graphic>
          <a:graphicData uri="http://schemas.openxmlformats.org/drawingml/2006/table">
            <a:tbl>
              <a:tblPr/>
              <a:tblGrid>
                <a:gridCol w="2487413">
                  <a:extLst>
                    <a:ext uri="{9D8B030D-6E8A-4147-A177-3AD203B41FA5}">
                      <a16:colId xmlns:a16="http://schemas.microsoft.com/office/drawing/2014/main" val="4097294431"/>
                    </a:ext>
                  </a:extLst>
                </a:gridCol>
                <a:gridCol w="2062750">
                  <a:extLst>
                    <a:ext uri="{9D8B030D-6E8A-4147-A177-3AD203B41FA5}">
                      <a16:colId xmlns:a16="http://schemas.microsoft.com/office/drawing/2014/main" val="1764621974"/>
                    </a:ext>
                  </a:extLst>
                </a:gridCol>
                <a:gridCol w="1836599">
                  <a:extLst>
                    <a:ext uri="{9D8B030D-6E8A-4147-A177-3AD203B41FA5}">
                      <a16:colId xmlns:a16="http://schemas.microsoft.com/office/drawing/2014/main" val="3251330004"/>
                    </a:ext>
                  </a:extLst>
                </a:gridCol>
                <a:gridCol w="1407543">
                  <a:extLst>
                    <a:ext uri="{9D8B030D-6E8A-4147-A177-3AD203B41FA5}">
                      <a16:colId xmlns:a16="http://schemas.microsoft.com/office/drawing/2014/main" val="3697726699"/>
                    </a:ext>
                  </a:extLst>
                </a:gridCol>
                <a:gridCol w="965865">
                  <a:extLst>
                    <a:ext uri="{9D8B030D-6E8A-4147-A177-3AD203B41FA5}">
                      <a16:colId xmlns:a16="http://schemas.microsoft.com/office/drawing/2014/main" val="1770906651"/>
                    </a:ext>
                  </a:extLst>
                </a:gridCol>
              </a:tblGrid>
              <a:tr h="224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 value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732746"/>
                  </a:ext>
                </a:extLst>
              </a:tr>
              <a:tr h="217202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MMSE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endParaRPr lang="en-US" sz="1600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endParaRPr lang="en-US" sz="1600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endParaRPr lang="en-US" sz="1600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endParaRPr lang="en-US" sz="1600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694083"/>
                  </a:ext>
                </a:extLst>
              </a:tr>
              <a:tr h="4482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PART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(Reference)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739596"/>
                  </a:ext>
                </a:extLst>
              </a:tr>
              <a:tr h="2172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NAP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-0.043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0.202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-0.215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0.830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771040"/>
                  </a:ext>
                </a:extLst>
              </a:tr>
              <a:tr h="2172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-0.698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0.174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-4.008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&lt;0.001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5674"/>
                  </a:ext>
                </a:extLst>
              </a:tr>
              <a:tr h="217202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Delayed word list recall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856046"/>
                  </a:ext>
                </a:extLst>
              </a:tr>
              <a:tr h="2172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PART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(Reference)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523299"/>
                  </a:ext>
                </a:extLst>
              </a:tr>
              <a:tr h="2172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NAP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0.234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0.099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2.358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0.019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100520"/>
                  </a:ext>
                </a:extLst>
              </a:tr>
              <a:tr h="2172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AD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-0.254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0.086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-2.962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0.003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474673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BC2A484-79FF-ADDE-6F43-0C0909BF1EFE}"/>
              </a:ext>
            </a:extLst>
          </p:cNvPr>
          <p:cNvSpPr txBox="1">
            <a:spLocks/>
          </p:cNvSpPr>
          <p:nvPr/>
        </p:nvSpPr>
        <p:spPr>
          <a:xfrm>
            <a:off x="1530211" y="0"/>
            <a:ext cx="9096306" cy="41990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1032891" indent="-1032891" algn="l" defTabSz="2755704" rtl="0" eaLnBrk="0" fontAlgn="base" hangingPunct="0">
              <a:spcBef>
                <a:spcPct val="20000"/>
              </a:spcBef>
              <a:spcAft>
                <a:spcPct val="0"/>
              </a:spcAft>
              <a:defRPr sz="196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39257" indent="-861405" algn="l" defTabSz="2755704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4430">
                <a:solidFill>
                  <a:schemeClr val="tx1"/>
                </a:solidFill>
                <a:latin typeface="+mn-lt"/>
              </a:defRPr>
            </a:lvl2pPr>
            <a:lvl3pPr marL="3445623" indent="-689918" algn="l" defTabSz="2755704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004">
                <a:solidFill>
                  <a:schemeClr val="tx1"/>
                </a:solidFill>
                <a:latin typeface="+mn-lt"/>
              </a:defRPr>
            </a:lvl3pPr>
            <a:lvl4pPr marL="4823478" indent="-687925" algn="l" defTabSz="2755704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237">
                <a:solidFill>
                  <a:schemeClr val="tx1"/>
                </a:solidFill>
                <a:latin typeface="+mn-lt"/>
              </a:defRPr>
            </a:lvl4pPr>
            <a:lvl5pPr marL="6201330" indent="-687925" algn="l" defTabSz="2755704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37">
                <a:solidFill>
                  <a:schemeClr val="tx1"/>
                </a:solidFill>
                <a:latin typeface="+mn-lt"/>
              </a:defRPr>
            </a:lvl5pPr>
            <a:lvl6pPr marL="6775601" indent="-687925" algn="l" defTabSz="2755704" rtl="0" fontAlgn="base">
              <a:spcBef>
                <a:spcPct val="20000"/>
              </a:spcBef>
              <a:spcAft>
                <a:spcPct val="0"/>
              </a:spcAft>
              <a:buChar char="»"/>
              <a:defRPr sz="3237">
                <a:solidFill>
                  <a:schemeClr val="tx1"/>
                </a:solidFill>
                <a:latin typeface="+mn-lt"/>
              </a:defRPr>
            </a:lvl6pPr>
            <a:lvl7pPr marL="7349873" indent="-687925" algn="l" defTabSz="2755704" rtl="0" fontAlgn="base">
              <a:spcBef>
                <a:spcPct val="20000"/>
              </a:spcBef>
              <a:spcAft>
                <a:spcPct val="0"/>
              </a:spcAft>
              <a:buChar char="»"/>
              <a:defRPr sz="3237">
                <a:solidFill>
                  <a:schemeClr val="tx1"/>
                </a:solidFill>
                <a:latin typeface="+mn-lt"/>
              </a:defRPr>
            </a:lvl7pPr>
            <a:lvl8pPr marL="7924143" indent="-687925" algn="l" defTabSz="2755704" rtl="0" fontAlgn="base">
              <a:spcBef>
                <a:spcPct val="20000"/>
              </a:spcBef>
              <a:spcAft>
                <a:spcPct val="0"/>
              </a:spcAft>
              <a:buChar char="»"/>
              <a:defRPr sz="3237">
                <a:solidFill>
                  <a:schemeClr val="tx1"/>
                </a:solidFill>
                <a:latin typeface="+mn-lt"/>
              </a:defRPr>
            </a:lvl8pPr>
            <a:lvl9pPr marL="8498410" indent="-687925" algn="l" defTabSz="2755704" rtl="0" fontAlgn="base">
              <a:spcBef>
                <a:spcPct val="20000"/>
              </a:spcBef>
              <a:spcAft>
                <a:spcPct val="0"/>
              </a:spcAft>
              <a:buChar char="»"/>
              <a:defRPr sz="3237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</a:pPr>
            <a:r>
              <a:rPr lang="en-US" altLang="ko-KR" sz="1800" b="1" kern="0" dirty="0">
                <a:solidFill>
                  <a:srgbClr val="023061"/>
                </a:solidFill>
                <a:latin typeface="+mn-ea"/>
              </a:rPr>
              <a:t>Table 2 and figure 2  Longitudinal cognitive changes</a:t>
            </a:r>
            <a:endParaRPr lang="en-US" altLang="ko-KR" sz="1800" b="1" kern="0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794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5E390-E4B0-68CA-10A3-9DF5DC84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E1F24-F393-5286-907F-11FA5515E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Our findings indicate that PART is relatively common in older adults. </a:t>
            </a:r>
          </a:p>
          <a:p>
            <a:r>
              <a:rPr lang="en-US" altLang="ko-KR" sz="2000" dirty="0"/>
              <a:t>In regard of genetic risk and progression rate, PART appears closer to no-AD pathology condition rather than AD.</a:t>
            </a:r>
            <a:endParaRPr lang="en-US" altLang="ko-KR" sz="20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03061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20</TotalTime>
  <Words>1064</Words>
  <Application>Microsoft Office PowerPoint</Application>
  <PresentationFormat>와이드스크린</PresentationFormat>
  <Paragraphs>165</Paragraphs>
  <Slides>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돋움</vt:lpstr>
      <vt:lpstr>Arial</vt:lpstr>
      <vt:lpstr>Calibri</vt:lpstr>
      <vt:lpstr>Franklin Gothic Book</vt:lpstr>
      <vt:lpstr>Times New Roman</vt:lpstr>
      <vt:lpstr>Wingdings</vt:lpstr>
      <vt:lpstr>자르기</vt:lpstr>
      <vt:lpstr>PDF</vt:lpstr>
      <vt:lpstr>Characteristics of primary age-related tauopathy defined by neuroimaging biomarkers</vt:lpstr>
      <vt:lpstr>Background</vt:lpstr>
      <vt:lpstr>Methods</vt:lpstr>
      <vt:lpstr>Methods- Participants</vt:lpstr>
      <vt:lpstr>Defining  Primary age-related tauopathy (PART) </vt:lpstr>
      <vt:lpstr>Defining  Primary age-related tauopathy (PART) </vt:lpstr>
      <vt:lpstr>PowerPoint 프레젠테이션</vt:lpstr>
      <vt:lpstr>PowerPoint 프레젠테이션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Characteristics of primary age-related tauopathy defined by neuroimaging biomarkers</dc:title>
  <dc:creator>정준형</dc:creator>
  <cp:lastModifiedBy>정준형</cp:lastModifiedBy>
  <cp:revision>1</cp:revision>
  <dcterms:created xsi:type="dcterms:W3CDTF">2022-10-23T20:53:31Z</dcterms:created>
  <dcterms:modified xsi:type="dcterms:W3CDTF">2022-10-23T21:14:07Z</dcterms:modified>
</cp:coreProperties>
</file>