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2"/>
    <p:sldId id="257" r:id="rId3"/>
    <p:sldId id="258" r:id="rId4"/>
    <p:sldId id="379" r:id="rId5"/>
    <p:sldId id="380" r:id="rId6"/>
    <p:sldId id="381" r:id="rId7"/>
    <p:sldId id="313" r:id="rId8"/>
    <p:sldId id="314" r:id="rId9"/>
    <p:sldId id="315" r:id="rId10"/>
    <p:sldId id="266" r:id="rId11"/>
    <p:sldId id="267" r:id="rId12"/>
    <p:sldId id="319" r:id="rId13"/>
    <p:sldId id="323" r:id="rId14"/>
    <p:sldId id="320" r:id="rId15"/>
    <p:sldId id="321" r:id="rId16"/>
    <p:sldId id="322" r:id="rId17"/>
    <p:sldId id="270" r:id="rId18"/>
    <p:sldId id="325" r:id="rId19"/>
    <p:sldId id="324" r:id="rId20"/>
    <p:sldId id="326" r:id="rId21"/>
    <p:sldId id="327" r:id="rId22"/>
    <p:sldId id="273" r:id="rId23"/>
    <p:sldId id="328" r:id="rId24"/>
    <p:sldId id="331" r:id="rId25"/>
    <p:sldId id="332" r:id="rId26"/>
    <p:sldId id="334" r:id="rId27"/>
    <p:sldId id="333" r:id="rId28"/>
    <p:sldId id="335" r:id="rId29"/>
    <p:sldId id="278" r:id="rId30"/>
    <p:sldId id="336" r:id="rId31"/>
    <p:sldId id="337" r:id="rId32"/>
    <p:sldId id="338" r:id="rId33"/>
    <p:sldId id="366" r:id="rId34"/>
    <p:sldId id="340" r:id="rId35"/>
    <p:sldId id="341" r:id="rId36"/>
    <p:sldId id="344" r:id="rId37"/>
    <p:sldId id="345" r:id="rId38"/>
    <p:sldId id="346" r:id="rId39"/>
    <p:sldId id="347" r:id="rId40"/>
    <p:sldId id="348" r:id="rId41"/>
    <p:sldId id="349" r:id="rId42"/>
    <p:sldId id="369" r:id="rId43"/>
    <p:sldId id="370" r:id="rId44"/>
    <p:sldId id="281" r:id="rId45"/>
    <p:sldId id="351" r:id="rId46"/>
    <p:sldId id="352" r:id="rId47"/>
    <p:sldId id="350" r:id="rId48"/>
    <p:sldId id="368" r:id="rId49"/>
    <p:sldId id="283" r:id="rId50"/>
    <p:sldId id="378" r:id="rId51"/>
    <p:sldId id="286" r:id="rId52"/>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778">
          <p15:clr>
            <a:srgbClr val="A4A3A4"/>
          </p15:clr>
        </p15:guide>
        <p15:guide id="3" pos="405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于畅" initials="于畅" lastIdx="1" clrIdx="0"/>
  <p:cmAuthor id="2" name="Enecia Rivera" initials="ER" lastIdx="4" clrIdx="1"/>
  <p:cmAuthor id="3" name="Russell Senyk" initials="RS" lastIdx="1" clrIdx="2"/>
  <p:cmAuthor id="4" name="Lisa Zhang" initials="LZ" lastIdx="3" clrIdx="3"/>
  <p:cmAuthor id="5" name="Nicole Harmon" initials="NH" lastIdx="5"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30508A"/>
    <a:srgbClr val="A7A4CE"/>
    <a:srgbClr val="EE0000"/>
    <a:srgbClr val="D91515"/>
    <a:srgbClr val="18B0FC"/>
    <a:srgbClr val="F0F4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showGuides="1">
      <p:cViewPr varScale="1">
        <p:scale>
          <a:sx n="73" d="100"/>
          <a:sy n="73" d="100"/>
        </p:scale>
        <p:origin x="576" y="66"/>
      </p:cViewPr>
      <p:guideLst>
        <p:guide orient="horz" pos="2150"/>
        <p:guide pos="3778"/>
        <p:guide pos="40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2022/10/6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dirty="0" smtClean="0">
                <a:effectLst/>
                <a:latin typeface="+mn-lt"/>
                <a:ea typeface="+mn-ea"/>
                <a:cs typeface="+mn-cs"/>
                <a:sym typeface="Calibri" panose="020F0502020204030204"/>
              </a:rPr>
              <a:t>Xi, Shi-Jun et al. “Depressive symptoms, anxiety symptoms, and their co-occurrence among people living with schizophrenia in China: Prevalence and correlates.” </a:t>
            </a:r>
            <a:r>
              <a:rPr lang="en-US" altLang="zh-CN" sz="1200" b="0" i="1" dirty="0" smtClean="0">
                <a:effectLst/>
                <a:latin typeface="+mn-lt"/>
                <a:ea typeface="+mn-ea"/>
                <a:cs typeface="+mn-cs"/>
                <a:sym typeface="Calibri" panose="020F0502020204030204"/>
              </a:rPr>
              <a:t>Journal of clinical psychology</a:t>
            </a:r>
            <a:r>
              <a:rPr lang="en-US" altLang="zh-CN" sz="1200" b="0" i="0" dirty="0" smtClean="0">
                <a:effectLst/>
                <a:latin typeface="+mn-lt"/>
                <a:ea typeface="+mn-ea"/>
                <a:cs typeface="+mn-cs"/>
                <a:sym typeface="Calibri" panose="020F0502020204030204"/>
              </a:rPr>
              <a:t> vol. 77,10 (2021): 2137-2146. doi:10.1002/jclp.23141</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dirty="0" smtClean="0"/>
              <a:t>1</a:t>
            </a:r>
            <a:r>
              <a:rPr lang="zh-CN" altLang="en-US" dirty="0" smtClean="0"/>
              <a:t>）</a:t>
            </a:r>
            <a:r>
              <a:rPr lang="en-US" altLang="zh-CN" dirty="0" smtClean="0"/>
              <a:t>Depression and Other Common Mental Disorders- Global Health </a:t>
            </a:r>
            <a:r>
              <a:rPr lang="en-US" altLang="zh-CN" dirty="0" err="1" smtClean="0"/>
              <a:t>Estimates.World</a:t>
            </a:r>
            <a:r>
              <a:rPr lang="en-US" altLang="zh-CN" dirty="0" smtClean="0"/>
              <a:t> Health Organization.2017 Feb.2</a:t>
            </a:r>
            <a:r>
              <a:rPr lang="zh-CN" altLang="en-US" dirty="0" smtClean="0"/>
              <a:t>）</a:t>
            </a:r>
            <a:r>
              <a:rPr lang="en-US" altLang="zh-CN" sz="1200" dirty="0" err="1" smtClean="0">
                <a:effectLst/>
                <a:latin typeface="+mn-lt"/>
                <a:ea typeface="+mn-ea"/>
                <a:cs typeface="+mn-cs"/>
                <a:sym typeface="Calibri" panose="020F0502020204030204"/>
              </a:rPr>
              <a:t>Yueqin</a:t>
            </a:r>
            <a:r>
              <a:rPr lang="en-US" altLang="zh-CN" sz="1200" dirty="0" smtClean="0">
                <a:effectLst/>
                <a:latin typeface="+mn-lt"/>
                <a:ea typeface="+mn-ea"/>
                <a:cs typeface="+mn-cs"/>
                <a:sym typeface="Calibri" panose="020F0502020204030204"/>
              </a:rPr>
              <a:t> Huang, Yu Wang, Hong </a:t>
            </a:r>
            <a:r>
              <a:rPr lang="en-US" altLang="zh-CN" sz="1200" dirty="0" err="1" smtClean="0">
                <a:effectLst/>
                <a:latin typeface="+mn-lt"/>
                <a:ea typeface="+mn-ea"/>
                <a:cs typeface="+mn-cs"/>
                <a:sym typeface="Calibri" panose="020F0502020204030204"/>
              </a:rPr>
              <a:t>Wang,et</a:t>
            </a:r>
            <a:r>
              <a:rPr lang="en-US" altLang="zh-CN" sz="1200" dirty="0" smtClean="0">
                <a:effectLst/>
                <a:latin typeface="+mn-lt"/>
                <a:ea typeface="+mn-ea"/>
                <a:cs typeface="+mn-cs"/>
                <a:sym typeface="Calibri" panose="020F0502020204030204"/>
              </a:rPr>
              <a:t> al. Prevalence of mental disorders in China: a cross-sectional epidemiological study. Lancet Psychiatry.2019 Mar;6(3):211-224.</a:t>
            </a:r>
            <a:endParaRPr lang="zh-CN" altLang="zh-CN" sz="1200" dirty="0" smtClean="0">
              <a:effectLst/>
              <a:latin typeface="+mn-lt"/>
              <a:ea typeface="+mn-ea"/>
              <a:cs typeface="+mn-cs"/>
              <a:sym typeface="Calibri" panose="020F0502020204030204"/>
            </a:endParaRPr>
          </a:p>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r>
              <a:rPr lang="en-SG" sz="1200" b="1" dirty="0">
                <a:effectLst/>
                <a:latin typeface="+mn-lt"/>
                <a:ea typeface="+mn-ea"/>
                <a:cs typeface="+mn-cs"/>
                <a:sym typeface="Calibri" panose="020F0502020204030204"/>
              </a:rPr>
              <a:t/>
            </a:r>
            <a:br>
              <a:rPr lang="en-SG" sz="1200" b="1" dirty="0">
                <a:effectLst/>
                <a:latin typeface="+mn-lt"/>
                <a:ea typeface="+mn-ea"/>
                <a:cs typeface="+mn-cs"/>
                <a:sym typeface="Calibri" panose="020F0502020204030204"/>
              </a:rPr>
            </a:br>
            <a:endParaRPr lang="en-SG"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15B73C-FE37-48BC-8A31-84F8B5A93988}" type="slidenum">
              <a:rPr lang="zh-CN" altLang="en-US" smtClean="0"/>
              <a:t>‹#›</a:t>
            </a:fld>
            <a:endParaRPr lang="zh-CN" altLang="en-US"/>
          </a:p>
        </p:txBody>
      </p:sp>
      <p:sp>
        <p:nvSpPr>
          <p:cNvPr id="7" name="矩形 6"/>
          <p:cNvSpPr/>
          <p:nvPr userDrawn="1"/>
        </p:nvSpPr>
        <p:spPr>
          <a:xfrm>
            <a:off x="181583" y="162128"/>
            <a:ext cx="11815864" cy="6533744"/>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04817" y="1"/>
            <a:ext cx="1569396" cy="173152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5304817" y="6634265"/>
            <a:ext cx="1569396" cy="22373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10798227" y="5070856"/>
            <a:ext cx="1197659" cy="1389113"/>
            <a:chOff x="-1356283" y="1212273"/>
            <a:chExt cx="1599245" cy="1854896"/>
          </a:xfrm>
        </p:grpSpPr>
        <p:sp>
          <p:nvSpPr>
            <p:cNvPr id="28" name="等腰三角形 27"/>
            <p:cNvSpPr/>
            <p:nvPr/>
          </p:nvSpPr>
          <p:spPr>
            <a:xfrm rot="5400000">
              <a:off x="-865849" y="2182484"/>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flipH="1">
              <a:off x="-865848" y="1873296"/>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6200000" flipH="1">
              <a:off x="-336771" y="2182254"/>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flipH="1">
              <a:off x="-332767" y="1564109"/>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rot="16200000" flipH="1">
              <a:off x="-1398930" y="1564108"/>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334769" y="2491441"/>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rot="16200000" flipH="1">
              <a:off x="-861591" y="1254920"/>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userDrawn="1"/>
        </p:nvGrpSpPr>
        <p:grpSpPr>
          <a:xfrm>
            <a:off x="194553" y="193560"/>
            <a:ext cx="2019597" cy="1884355"/>
            <a:chOff x="214742" y="270164"/>
            <a:chExt cx="2661150" cy="2482947"/>
          </a:xfrm>
        </p:grpSpPr>
        <p:grpSp>
          <p:nvGrpSpPr>
            <p:cNvPr id="38" name="组合 37"/>
            <p:cNvGrpSpPr/>
            <p:nvPr/>
          </p:nvGrpSpPr>
          <p:grpSpPr>
            <a:xfrm>
              <a:off x="214745" y="270164"/>
              <a:ext cx="2661147" cy="1854896"/>
              <a:chOff x="-531648" y="-111394"/>
              <a:chExt cx="4186764" cy="2918295"/>
            </a:xfrm>
          </p:grpSpPr>
          <p:sp>
            <p:nvSpPr>
              <p:cNvPr id="42" name="等腰三角形 41"/>
              <p:cNvSpPr/>
              <p:nvPr/>
            </p:nvSpPr>
            <p:spPr>
              <a:xfrm rot="5400000">
                <a:off x="239949" y="1415033"/>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6200000" flipH="1">
                <a:off x="239950" y="928589"/>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1078643" y="92859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1078643" y="928591"/>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6200000" flipH="1">
                <a:off x="1072343" y="1414670"/>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flipH="1">
                <a:off x="1078643" y="442147"/>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5400000">
                <a:off x="1910636" y="141467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16200000" flipH="1">
                <a:off x="-598744" y="442146"/>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5400000">
                <a:off x="1917335" y="435695"/>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5400000">
                <a:off x="1075493" y="1901112"/>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5400000">
                <a:off x="2749326" y="909958"/>
                <a:ext cx="972885" cy="838694"/>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rot="16200000" flipH="1">
                <a:off x="246647" y="-44298"/>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等腰三角形 38"/>
            <p:cNvSpPr/>
            <p:nvPr/>
          </p:nvSpPr>
          <p:spPr>
            <a:xfrm rot="5400000">
              <a:off x="172095" y="2177383"/>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5400000">
              <a:off x="175400" y="1549099"/>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40"/>
            <p:cNvSpPr/>
            <p:nvPr/>
          </p:nvSpPr>
          <p:spPr>
            <a:xfrm rot="5400000">
              <a:off x="705178" y="1858288"/>
              <a:ext cx="618375" cy="533082"/>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Title Only">
    <p:bg>
      <p:bgPr>
        <a:solidFill>
          <a:srgbClr val="FFFFFF"/>
        </a:solidFill>
        <a:effectLst/>
      </p:bgPr>
    </p:bg>
    <p:spTree>
      <p:nvGrpSpPr>
        <p:cNvPr id="1" name=""/>
        <p:cNvGrpSpPr/>
        <p:nvPr/>
      </p:nvGrpSpPr>
      <p:grpSpPr>
        <a:xfrm>
          <a:off x="0" y="0"/>
          <a:ext cx="0" cy="0"/>
          <a:chOff x="0" y="0"/>
          <a:chExt cx="0" cy="0"/>
        </a:xfrm>
      </p:grpSpPr>
      <p:sp>
        <p:nvSpPr>
          <p:cNvPr id="252" name="Title Text"/>
          <p:cNvSpPr>
            <a:spLocks noGrp="1"/>
          </p:cNvSpPr>
          <p:nvPr>
            <p:ph type="title" hasCustomPrompt="1"/>
          </p:nvPr>
        </p:nvSpPr>
        <p:spPr>
          <a:xfrm>
            <a:off x="287999" y="293773"/>
            <a:ext cx="11648749" cy="779463"/>
          </a:xfrm>
          <a:prstGeom prst="rect">
            <a:avLst/>
          </a:prstGeom>
        </p:spPr>
        <p:txBody>
          <a:bodyPr>
            <a:noAutofit/>
          </a:bodyPr>
          <a:lstStyle>
            <a:lvl1pPr>
              <a:defRPr sz="2800">
                <a:solidFill>
                  <a:schemeClr val="accent1"/>
                </a:solidFill>
              </a:defRPr>
            </a:lvl1pPr>
          </a:lstStyle>
          <a:p>
            <a:r>
              <a:rPr dirty="0"/>
              <a:t>Title Text</a:t>
            </a:r>
          </a:p>
        </p:txBody>
      </p:sp>
      <p:sp>
        <p:nvSpPr>
          <p:cNvPr id="2" name="Footer Placeholder 1"/>
          <p:cNvSpPr>
            <a:spLocks noGrp="1"/>
          </p:cNvSpPr>
          <p:nvPr>
            <p:ph type="ftr" sz="quarter" idx="10"/>
          </p:nvPr>
        </p:nvSpPr>
        <p:spPr>
          <a:xfrm>
            <a:off x="646114" y="6536750"/>
            <a:ext cx="4264214" cy="138499"/>
          </a:xfrm>
        </p:spPr>
        <p:txBody>
          <a:bodyPr/>
          <a:lstStyle>
            <a:lvl1pPr>
              <a:defRPr/>
            </a:lvl1pPr>
          </a:lstStyle>
          <a:p>
            <a:r>
              <a:rPr lang="en-GB" dirty="0"/>
              <a:t>CONFIDENTIAL</a:t>
            </a:r>
          </a:p>
        </p:txBody>
      </p:sp>
      <p:sp>
        <p:nvSpPr>
          <p:cNvPr id="3" name="Slide Number Placeholder 2"/>
          <p:cNvSpPr>
            <a:spLocks noGrp="1"/>
          </p:cNvSpPr>
          <p:nvPr>
            <p:ph type="sldNum" sz="quarter" idx="11"/>
          </p:nvPr>
        </p:nvSpPr>
        <p:spPr>
          <a:xfrm>
            <a:off x="288000" y="6536750"/>
            <a:ext cx="358113" cy="138499"/>
          </a:xfrm>
        </p:spPr>
        <p:txBody>
          <a:bodyPr/>
          <a:lstStyle>
            <a:lvl1pPr>
              <a:defRPr/>
            </a:lvl1pPr>
          </a:lstStyle>
          <a:p>
            <a:fld id="{86CB4B4D-7CA3-9044-876B-883B54F8677D}" type="slidenum">
              <a:rPr lang="en-GB" smtClean="0"/>
              <a:t>‹#›</a:t>
            </a:fld>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5157" y="6171249"/>
            <a:ext cx="1167732" cy="5040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cxnSp>
        <p:nvCxnSpPr>
          <p:cNvPr id="4" name="直接连接符 3"/>
          <p:cNvCxnSpPr/>
          <p:nvPr userDrawn="1"/>
        </p:nvCxnSpPr>
        <p:spPr>
          <a:xfrm>
            <a:off x="719403" y="1008859"/>
            <a:ext cx="10753195" cy="0"/>
          </a:xfrm>
          <a:prstGeom prst="line">
            <a:avLst/>
          </a:prstGeom>
          <a:ln w="12700">
            <a:solidFill>
              <a:srgbClr val="54823A"/>
            </a:solidFill>
          </a:ln>
        </p:spPr>
        <p:style>
          <a:lnRef idx="1">
            <a:schemeClr val="accent6"/>
          </a:lnRef>
          <a:fillRef idx="0">
            <a:schemeClr val="accent6"/>
          </a:fillRef>
          <a:effectRef idx="0">
            <a:schemeClr val="accent6"/>
          </a:effectRef>
          <a:fontRef idx="minor">
            <a:schemeClr val="tx1"/>
          </a:fontRef>
        </p:style>
      </p:cxnSp>
      <p:sp>
        <p:nvSpPr>
          <p:cNvPr id="5" name="标题 1"/>
          <p:cNvSpPr>
            <a:spLocks noGrp="1"/>
          </p:cNvSpPr>
          <p:nvPr>
            <p:ph type="title"/>
          </p:nvPr>
        </p:nvSpPr>
        <p:spPr>
          <a:xfrm>
            <a:off x="608287" y="500388"/>
            <a:ext cx="10945216" cy="518602"/>
          </a:xfrm>
          <a:prstGeom prst="rect">
            <a:avLst/>
          </a:prstGeom>
        </p:spPr>
        <p:txBody>
          <a:bodyPr/>
          <a:lstStyle>
            <a:lvl1pPr algn="l">
              <a:defRPr sz="3100" b="1">
                <a:solidFill>
                  <a:schemeClr val="accent6">
                    <a:lumMod val="65000"/>
                    <a:lumOff val="35000"/>
                  </a:schemeClr>
                </a:solidFill>
              </a:defRPr>
            </a:lvl1pPr>
          </a:lstStyle>
          <a:p>
            <a:endParaRPr lang="zh-CN" altLang="en-US" dirty="0"/>
          </a:p>
        </p:txBody>
      </p:sp>
      <p:sp>
        <p:nvSpPr>
          <p:cNvPr id="7" name="文本占位符 6"/>
          <p:cNvSpPr>
            <a:spLocks noGrp="1"/>
          </p:cNvSpPr>
          <p:nvPr>
            <p:ph type="body" sz="quarter" idx="10"/>
          </p:nvPr>
        </p:nvSpPr>
        <p:spPr>
          <a:xfrm>
            <a:off x="624418" y="1181428"/>
            <a:ext cx="10943167" cy="4840044"/>
          </a:xfrm>
          <a:prstGeom prst="rect">
            <a:avLst/>
          </a:prstGeom>
        </p:spPr>
        <p:txBody>
          <a:bodyPr/>
          <a:lstStyle>
            <a:lvl1pPr marL="0" indent="0">
              <a:buNone/>
              <a:defRPr sz="1800">
                <a:latin typeface="+mj-ea"/>
                <a:ea typeface="+mj-ea"/>
              </a:defRPr>
            </a:lvl1pPr>
            <a:lvl3pPr marL="1172210" indent="0">
              <a:buNone/>
              <a:defRPr/>
            </a:lvl3pPr>
          </a:lstStyle>
          <a:p>
            <a:pPr lvl="0"/>
            <a:r>
              <a:rPr lang="zh-CN" altLang="en-US" dirty="0" smtClean="0"/>
              <a:t>单击此处编辑母版文本样式</a:t>
            </a:r>
            <a:endParaRPr lang="en-US" altLang="zh-CN" dirty="0" smtClean="0"/>
          </a:p>
        </p:txBody>
      </p:sp>
      <p:pic>
        <p:nvPicPr>
          <p:cNvPr id="6" name="Picture 4"/>
          <p:cNvPicPr>
            <a:picLocks noChangeAspect="1"/>
          </p:cNvPicPr>
          <p:nvPr userDrawn="1"/>
        </p:nvPicPr>
        <p:blipFill>
          <a:blip r:embed="rId2" cstate="screen"/>
          <a:stretch>
            <a:fillRect/>
          </a:stretch>
        </p:blipFill>
        <p:spPr>
          <a:xfrm>
            <a:off x="10208780" y="275444"/>
            <a:ext cx="1350869" cy="583043"/>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Content">
    <p:bg>
      <p:bgPr>
        <a:solidFill>
          <a:srgbClr val="FFFFFF"/>
        </a:solidFill>
        <a:effectLst/>
      </p:bgPr>
    </p:bg>
    <p:spTree>
      <p:nvGrpSpPr>
        <p:cNvPr id="1" name=""/>
        <p:cNvGrpSpPr/>
        <p:nvPr/>
      </p:nvGrpSpPr>
      <p:grpSpPr>
        <a:xfrm>
          <a:off x="0" y="0"/>
          <a:ext cx="0" cy="0"/>
          <a:chOff x="0" y="0"/>
          <a:chExt cx="0" cy="0"/>
        </a:xfrm>
      </p:grpSpPr>
      <p:sp>
        <p:nvSpPr>
          <p:cNvPr id="131" name="Body Level One…"/>
          <p:cNvSpPr>
            <a:spLocks noGrp="1"/>
          </p:cNvSpPr>
          <p:nvPr>
            <p:ph type="body" idx="1" hasCustomPrompt="1"/>
          </p:nvPr>
        </p:nvSpPr>
        <p:spPr>
          <a:xfrm>
            <a:off x="646113" y="1379538"/>
            <a:ext cx="8172450" cy="4786311"/>
          </a:xfrm>
          <a:prstGeom prst="rect">
            <a:avLst/>
          </a:prstGeom>
        </p:spPr>
        <p:txBody>
          <a:bodyPr>
            <a:noAutofit/>
          </a:bodyPr>
          <a:lstStyle>
            <a:lvl1pPr>
              <a:defRPr sz="1800" b="0">
                <a:latin typeface="+mn-ea"/>
                <a:ea typeface="+mn-ea"/>
              </a:defRPr>
            </a:lvl1pPr>
            <a:lvl2pPr>
              <a:defRPr sz="1800" b="0" i="0" u="none" strike="noStrike" cap="none" spc="0" baseline="0" dirty="0">
                <a:ln>
                  <a:noFill/>
                </a:ln>
                <a:solidFill>
                  <a:schemeClr val="accent2"/>
                </a:solidFill>
                <a:uFillTx/>
                <a:latin typeface="+mj-ea"/>
                <a:ea typeface="+mj-ea"/>
                <a:cs typeface="Relative"/>
                <a:sym typeface="Relative"/>
              </a:defRPr>
            </a:lvl2pPr>
            <a:lvl3pPr>
              <a:lnSpc>
                <a:spcPct val="140000"/>
              </a:lnSpc>
              <a:spcBef>
                <a:spcPts val="0"/>
              </a:spcBef>
              <a:defRPr sz="1800" b="0">
                <a:solidFill>
                  <a:schemeClr val="bg2"/>
                </a:solidFill>
                <a:latin typeface="+mj-ea"/>
                <a:ea typeface="+mj-ea"/>
              </a:defRPr>
            </a:lvl3pPr>
            <a:lvl4pPr>
              <a:defRPr sz="1800" b="0">
                <a:latin typeface="+mn-ea"/>
                <a:ea typeface="+mn-ea"/>
              </a:defRPr>
            </a:lvl4pPr>
            <a:lvl5pPr marL="410210" indent="-205105">
              <a:buFont typeface="Arial" panose="020B0604020202020204" pitchFamily="34" charset="0"/>
              <a:buChar char="•"/>
              <a:defRPr sz="1800" b="0">
                <a:latin typeface="+mn-ea"/>
                <a:ea typeface="+mn-ea"/>
              </a:defRPr>
            </a:lvl5pPr>
            <a:lvl6pPr>
              <a:defRPr b="0">
                <a:latin typeface="+mn-ea"/>
                <a:ea typeface="+mn-ea"/>
              </a:defRPr>
            </a:lvl6pPr>
            <a:lvl7pPr>
              <a:defRPr b="0">
                <a:latin typeface="+mn-ea"/>
                <a:ea typeface="+mn-ea"/>
              </a:defRPr>
            </a:lvl7pPr>
            <a:lvl8pPr>
              <a:defRPr b="0">
                <a:latin typeface="+mn-ea"/>
                <a:ea typeface="+mn-ea"/>
              </a:defRPr>
            </a:lvl8pPr>
            <a:lvl9pPr>
              <a:defRPr b="0">
                <a:latin typeface="+mn-ea"/>
                <a:ea typeface="+mn-ea"/>
              </a:defRPr>
            </a:lvl9pPr>
          </a:lstStyle>
          <a:p>
            <a:r>
              <a:rPr lang="en-US" altLang="zh-CN" dirty="0"/>
              <a:t>Body Level One</a:t>
            </a:r>
          </a:p>
          <a:p>
            <a:pPr lvl="1"/>
            <a:r>
              <a:rPr lang="en-US" altLang="zh-CN" dirty="0"/>
              <a:t>Body Level Two</a:t>
            </a:r>
            <a:endParaRPr lang="zh-CN" altLang="en-US" dirty="0"/>
          </a:p>
          <a:p>
            <a:pPr marL="0" marR="0" lvl="2" indent="0" algn="l" defTabSz="914400" rtl="0" latinLnBrk="0">
              <a:lnSpc>
                <a:spcPct val="90000"/>
              </a:lnSpc>
              <a:spcBef>
                <a:spcPts val="600"/>
              </a:spcBef>
              <a:spcAft>
                <a:spcPts val="0"/>
              </a:spcAft>
              <a:buClrTx/>
              <a:buSzTx/>
              <a:buFontTx/>
              <a:buNone/>
            </a:pPr>
            <a:r>
              <a:rPr lang="en-US" altLang="zh-CN" dirty="0"/>
              <a:t>Body Level Three</a:t>
            </a:r>
            <a:endParaRPr lang="zh-CN" altLang="en-US" dirty="0"/>
          </a:p>
          <a:p>
            <a:pPr lvl="3"/>
            <a:r>
              <a:rPr lang="en-US" altLang="zh-CN" dirty="0"/>
              <a:t>Body Level Four</a:t>
            </a:r>
            <a:endParaRPr lang="zh-CN" altLang="en-US" dirty="0"/>
          </a:p>
          <a:p>
            <a:pPr lvl="4"/>
            <a:r>
              <a:rPr lang="en-US" altLang="zh-CN" dirty="0"/>
              <a:t>Body Level Five</a:t>
            </a:r>
            <a:endParaRPr lang="zh-CN" altLang="en-US" dirty="0"/>
          </a:p>
          <a:p>
            <a:pPr lvl="5"/>
            <a:r>
              <a:rPr lang="en-US" altLang="zh-CN" dirty="0"/>
              <a:t>Body Level Six</a:t>
            </a:r>
            <a:endParaRPr lang="zh-CN" altLang="en-US" dirty="0"/>
          </a:p>
          <a:p>
            <a:pPr lvl="6"/>
            <a:r>
              <a:rPr lang="en-US" altLang="zh-CN" dirty="0"/>
              <a:t>Body Level Seven</a:t>
            </a:r>
            <a:endParaRPr lang="zh-CN" altLang="en-US" dirty="0"/>
          </a:p>
          <a:p>
            <a:pPr lvl="7"/>
            <a:r>
              <a:rPr lang="en-US" altLang="zh-CN" dirty="0"/>
              <a:t>Body Level Eight</a:t>
            </a:r>
            <a:endParaRPr lang="zh-CN" altLang="en-US" dirty="0"/>
          </a:p>
          <a:p>
            <a:pPr lvl="8"/>
            <a:r>
              <a:rPr lang="en-US" altLang="zh-CN" dirty="0"/>
              <a:t>Body Level Nine</a:t>
            </a:r>
            <a:endParaRPr lang="zh-CN" altLang="en-US" dirty="0"/>
          </a:p>
        </p:txBody>
      </p:sp>
      <p:sp>
        <p:nvSpPr>
          <p:cNvPr id="11" name="Title Text"/>
          <p:cNvSpPr>
            <a:spLocks noGrp="1"/>
          </p:cNvSpPr>
          <p:nvPr>
            <p:ph type="title" hasCustomPrompt="1"/>
          </p:nvPr>
        </p:nvSpPr>
        <p:spPr>
          <a:xfrm>
            <a:off x="646113" y="600074"/>
            <a:ext cx="8172450" cy="779463"/>
          </a:xfrm>
          <a:prstGeom prst="rect">
            <a:avLst/>
          </a:prstGeom>
        </p:spPr>
        <p:txBody>
          <a:bodyPr>
            <a:noAutofit/>
          </a:bodyPr>
          <a:lstStyle>
            <a:lvl1pPr>
              <a:defRPr>
                <a:solidFill>
                  <a:schemeClr val="accent4"/>
                </a:solidFill>
              </a:defRPr>
            </a:lvl1pPr>
          </a:lstStyle>
          <a:p>
            <a:r>
              <a:rPr lang="en-US" altLang="zh-CN"/>
              <a:t>Title Text</a:t>
            </a:r>
            <a:endParaRPr lang="en-US" altLang="zh-CN" dirty="0"/>
          </a:p>
        </p:txBody>
      </p:sp>
      <p:sp>
        <p:nvSpPr>
          <p:cNvPr id="2" name="Footer Placeholder 1"/>
          <p:cNvSpPr>
            <a:spLocks noGrp="1"/>
          </p:cNvSpPr>
          <p:nvPr>
            <p:ph type="ftr" sz="quarter" idx="10"/>
          </p:nvPr>
        </p:nvSpPr>
        <p:spPr/>
        <p:txBody>
          <a:bodyPr/>
          <a:lstStyle/>
          <a:p>
            <a:r>
              <a:rPr lang="zh-CN" altLang="en-US"/>
              <a:t>在“插入” </a:t>
            </a:r>
            <a:r>
              <a:rPr lang="en-US" altLang="zh-CN"/>
              <a:t>&gt; “</a:t>
            </a:r>
            <a:r>
              <a:rPr lang="zh-CN" altLang="en-US"/>
              <a:t>页眉和页脚”处编辑文本</a:t>
            </a:r>
            <a:endParaRPr lang="zh-CN" altLang="en-US" dirty="0"/>
          </a:p>
        </p:txBody>
      </p:sp>
      <p:sp>
        <p:nvSpPr>
          <p:cNvPr id="3" name="Slide Number Placeholder 2"/>
          <p:cNvSpPr>
            <a:spLocks noGrp="1"/>
          </p:cNvSpPr>
          <p:nvPr>
            <p:ph type="sldNum" sz="quarter" idx="11"/>
          </p:nvPr>
        </p:nvSpPr>
        <p:spPr/>
        <p:txBody>
          <a:bodyPr/>
          <a:lstStyle/>
          <a:p>
            <a:fld id="{86CB4B4D-7CA3-9044-876B-883B54F8677D}" type="slidenum">
              <a:rPr lang="en-US" altLang="zh-CN" smtClean="0"/>
              <a:t>‹#›</a:t>
            </a:fld>
            <a:endParaRPr lang="zh-CN" alt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13086" y="5977365"/>
            <a:ext cx="1167732" cy="504000"/>
          </a:xfrm>
          <a:prstGeom prst="rect">
            <a:avLst/>
          </a:prstGeom>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grpSp>
        <p:nvGrpSpPr>
          <p:cNvPr id="24" name="组合 23"/>
          <p:cNvGrpSpPr/>
          <p:nvPr userDrawn="1"/>
        </p:nvGrpSpPr>
        <p:grpSpPr>
          <a:xfrm>
            <a:off x="10994341" y="5268976"/>
            <a:ext cx="1197659" cy="1389113"/>
            <a:chOff x="-1356283" y="1212273"/>
            <a:chExt cx="1599245" cy="1854896"/>
          </a:xfrm>
        </p:grpSpPr>
        <p:sp>
          <p:nvSpPr>
            <p:cNvPr id="25" name="等腰三角形 24"/>
            <p:cNvSpPr/>
            <p:nvPr/>
          </p:nvSpPr>
          <p:spPr>
            <a:xfrm rot="5400000">
              <a:off x="-865849" y="2182484"/>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16200000" flipH="1">
              <a:off x="-865848" y="1873296"/>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flipH="1">
              <a:off x="-336771" y="2182254"/>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6200000" flipH="1">
              <a:off x="-332767" y="1564109"/>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flipH="1">
              <a:off x="-1398930" y="1564108"/>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334769" y="2491441"/>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16200000" flipH="1">
              <a:off x="-861591" y="1254920"/>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4" name="直接连接符 33"/>
          <p:cNvCxnSpPr/>
          <p:nvPr userDrawn="1"/>
        </p:nvCxnSpPr>
        <p:spPr>
          <a:xfrm flipH="1">
            <a:off x="533400" y="6507480"/>
            <a:ext cx="1063752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灯片编号占位符 5"/>
          <p:cNvSpPr txBox="1"/>
          <p:nvPr userDrawn="1"/>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a:t>
            </a:fld>
            <a:endParaRPr lang="zh-CN" altLang="en-US" sz="1600" dirty="0">
              <a:solidFill>
                <a:schemeClr val="accent1">
                  <a:lumMod val="50000"/>
                </a:schemeClr>
              </a:solidFill>
            </a:endParaRPr>
          </a:p>
        </p:txBody>
      </p:sp>
      <p:grpSp>
        <p:nvGrpSpPr>
          <p:cNvPr id="36" name="组合 35"/>
          <p:cNvGrpSpPr/>
          <p:nvPr userDrawn="1"/>
        </p:nvGrpSpPr>
        <p:grpSpPr>
          <a:xfrm>
            <a:off x="-14298" y="155435"/>
            <a:ext cx="2957239" cy="2759208"/>
            <a:chOff x="214742" y="270164"/>
            <a:chExt cx="2661150" cy="2482947"/>
          </a:xfrm>
        </p:grpSpPr>
        <p:grpSp>
          <p:nvGrpSpPr>
            <p:cNvPr id="37" name="组合 36"/>
            <p:cNvGrpSpPr/>
            <p:nvPr/>
          </p:nvGrpSpPr>
          <p:grpSpPr>
            <a:xfrm>
              <a:off x="214745" y="270164"/>
              <a:ext cx="2661147" cy="1854896"/>
              <a:chOff x="-531648" y="-111394"/>
              <a:chExt cx="4186764" cy="2918295"/>
            </a:xfrm>
          </p:grpSpPr>
          <p:sp>
            <p:nvSpPr>
              <p:cNvPr id="41" name="等腰三角形 40"/>
              <p:cNvSpPr/>
              <p:nvPr/>
            </p:nvSpPr>
            <p:spPr>
              <a:xfrm rot="5400000">
                <a:off x="239949" y="1415033"/>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6200000" flipH="1">
                <a:off x="239950" y="928589"/>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1078643" y="92859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1078643" y="928591"/>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16200000" flipH="1">
                <a:off x="1072343" y="1414670"/>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16200000" flipH="1">
                <a:off x="1078643" y="442147"/>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5400000">
                <a:off x="1910636" y="141467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flipH="1">
                <a:off x="-598744" y="442146"/>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1917335" y="435695"/>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p:cNvSpPr/>
              <p:nvPr/>
            </p:nvSpPr>
            <p:spPr>
              <a:xfrm rot="5400000">
                <a:off x="1075493" y="1901112"/>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5400000">
                <a:off x="2749326" y="909958"/>
                <a:ext cx="972885" cy="838694"/>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6200000" flipH="1">
                <a:off x="246647" y="-44298"/>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等腰三角形 37"/>
            <p:cNvSpPr/>
            <p:nvPr/>
          </p:nvSpPr>
          <p:spPr>
            <a:xfrm rot="5400000">
              <a:off x="172095" y="2177383"/>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175400" y="1549099"/>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等腰三角形 39"/>
            <p:cNvSpPr/>
            <p:nvPr/>
          </p:nvSpPr>
          <p:spPr>
            <a:xfrm rot="5400000">
              <a:off x="705178" y="1858288"/>
              <a:ext cx="618375" cy="533082"/>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15B73C-FE37-48BC-8A31-84F8B5A93988}" type="slidenum">
              <a:rPr lang="zh-CN" altLang="en-US" smtClean="0"/>
              <a:t>‹#›</a:t>
            </a:fld>
            <a:endParaRPr lang="zh-CN" altLang="en-US"/>
          </a:p>
        </p:txBody>
      </p:sp>
      <p:cxnSp>
        <p:nvCxnSpPr>
          <p:cNvPr id="6" name="直接连接符 5"/>
          <p:cNvCxnSpPr/>
          <p:nvPr userDrawn="1"/>
        </p:nvCxnSpPr>
        <p:spPr>
          <a:xfrm flipH="1">
            <a:off x="464127" y="6507480"/>
            <a:ext cx="10706793"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灯片编号占位符 5"/>
          <p:cNvSpPr txBox="1"/>
          <p:nvPr userDrawn="1"/>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a:t>
            </a:fld>
            <a:endParaRPr lang="zh-CN" altLang="en-US" sz="1600" dirty="0">
              <a:solidFill>
                <a:schemeClr val="accent1">
                  <a:lumMod val="50000"/>
                </a:schemeClr>
              </a:solidFill>
            </a:endParaRPr>
          </a:p>
        </p:txBody>
      </p:sp>
      <p:grpSp>
        <p:nvGrpSpPr>
          <p:cNvPr id="8" name="组合 7"/>
          <p:cNvGrpSpPr/>
          <p:nvPr userDrawn="1"/>
        </p:nvGrpSpPr>
        <p:grpSpPr>
          <a:xfrm>
            <a:off x="11452916" y="5846548"/>
            <a:ext cx="739084" cy="971841"/>
            <a:chOff x="-1164737" y="1521462"/>
            <a:chExt cx="1407699" cy="1851021"/>
          </a:xfrm>
        </p:grpSpPr>
        <p:sp>
          <p:nvSpPr>
            <p:cNvPr id="9" name="等腰三角形 8"/>
            <p:cNvSpPr/>
            <p:nvPr/>
          </p:nvSpPr>
          <p:spPr>
            <a:xfrm rot="5400000">
              <a:off x="-865849" y="2182484"/>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flipH="1">
              <a:off x="-865848" y="1873296"/>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flipH="1">
              <a:off x="-336771" y="2182254"/>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flipH="1">
              <a:off x="-332767" y="1564109"/>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flipH="1">
              <a:off x="-340775" y="2796755"/>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334769" y="2491441"/>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a:off x="-1192059" y="2894582"/>
              <a:ext cx="396178" cy="341533"/>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15B73C-FE37-48BC-8A31-84F8B5A93988}" type="slidenum">
              <a:rPr lang="zh-CN" altLang="en-US" smtClean="0"/>
              <a:t>‹#›</a:t>
            </a:fld>
            <a:endParaRPr lang="zh-CN" altLang="en-US"/>
          </a:p>
        </p:txBody>
      </p:sp>
      <p:grpSp>
        <p:nvGrpSpPr>
          <p:cNvPr id="5" name="组合 4"/>
          <p:cNvGrpSpPr/>
          <p:nvPr userDrawn="1"/>
        </p:nvGrpSpPr>
        <p:grpSpPr>
          <a:xfrm>
            <a:off x="0" y="0"/>
            <a:ext cx="3581400" cy="3341572"/>
            <a:chOff x="214742" y="270164"/>
            <a:chExt cx="2661150" cy="2482947"/>
          </a:xfrm>
        </p:grpSpPr>
        <p:grpSp>
          <p:nvGrpSpPr>
            <p:cNvPr id="6" name="组合 5"/>
            <p:cNvGrpSpPr/>
            <p:nvPr/>
          </p:nvGrpSpPr>
          <p:grpSpPr>
            <a:xfrm>
              <a:off x="214745" y="270164"/>
              <a:ext cx="2661147" cy="1854896"/>
              <a:chOff x="-531648" y="-111394"/>
              <a:chExt cx="4186764" cy="2918295"/>
            </a:xfrm>
          </p:grpSpPr>
          <p:sp>
            <p:nvSpPr>
              <p:cNvPr id="10" name="等腰三角形 9"/>
              <p:cNvSpPr/>
              <p:nvPr/>
            </p:nvSpPr>
            <p:spPr>
              <a:xfrm rot="5400000">
                <a:off x="239949" y="1415033"/>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flipH="1">
                <a:off x="239950" y="928589"/>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5400000">
                <a:off x="1078643" y="92859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1078643" y="928591"/>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6200000" flipH="1">
                <a:off x="1072343" y="1414670"/>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flipH="1">
                <a:off x="1078643" y="442147"/>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1910636" y="1414670"/>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6200000" flipH="1">
                <a:off x="-598744" y="442146"/>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1917335" y="435695"/>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1075493" y="1901112"/>
                <a:ext cx="972885" cy="838694"/>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2749326" y="909958"/>
                <a:ext cx="972885" cy="838694"/>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6200000" flipH="1">
                <a:off x="246647" y="-44298"/>
                <a:ext cx="972885" cy="838694"/>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userDrawn="1"/>
            </p:nvSpPr>
            <p:spPr>
              <a:xfrm rot="5400000">
                <a:off x="2749326" y="-43017"/>
                <a:ext cx="972885" cy="838693"/>
              </a:xfrm>
              <a:prstGeom prst="triangle">
                <a:avLst/>
              </a:prstGeom>
              <a:solidFill>
                <a:schemeClr val="accent1">
                  <a:lumMod val="20000"/>
                  <a:lumOff val="8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172095" y="2177383"/>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a:off x="175400" y="1549099"/>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rot="5400000">
              <a:off x="705178" y="1858288"/>
              <a:ext cx="618375" cy="533082"/>
            </a:xfrm>
            <a:prstGeom prst="triangle">
              <a:avLst/>
            </a:prstGeom>
            <a:solidFill>
              <a:srgbClr val="F0F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352349" y="5684214"/>
            <a:ext cx="839651" cy="973875"/>
            <a:chOff x="-1356283" y="1212273"/>
            <a:chExt cx="1599245" cy="1854896"/>
          </a:xfrm>
        </p:grpSpPr>
        <p:sp>
          <p:nvSpPr>
            <p:cNvPr id="23" name="等腰三角形 22"/>
            <p:cNvSpPr/>
            <p:nvPr/>
          </p:nvSpPr>
          <p:spPr>
            <a:xfrm rot="5400000">
              <a:off x="-865849" y="2182484"/>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16200000" flipH="1">
              <a:off x="-865848" y="1873296"/>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p:nvSpPr>
          <p:spPr>
            <a:xfrm rot="5400000">
              <a:off x="-332767" y="1873297"/>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p:nvPr/>
          </p:nvSpPr>
          <p:spPr>
            <a:xfrm rot="16200000" flipH="1">
              <a:off x="-336771" y="2182254"/>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6200000" flipH="1">
              <a:off x="-332767" y="1564109"/>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6200000" flipH="1">
              <a:off x="-1398930" y="1564108"/>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334769" y="2491441"/>
              <a:ext cx="618375" cy="533082"/>
            </a:xfrm>
            <a:prstGeom prst="triangle">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16200000" flipH="1">
              <a:off x="-861591" y="1254920"/>
              <a:ext cx="618375" cy="533082"/>
            </a:xfrm>
            <a:prstGeom prst="triangle">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F8E6D3-EC10-435A-83A8-4CF3748666BF}" type="datetimeFigureOut">
              <a:rPr lang="zh-CN" altLang="en-US" smtClean="0"/>
              <a:t>2022/10/6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15B73C-FE37-48BC-8A31-84F8B5A9398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8E6D3-EC10-435A-83A8-4CF3748666BF}" type="datetimeFigureOut">
              <a:rPr lang="zh-CN" altLang="en-US" smtClean="0"/>
              <a:t>2022/10/6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5B73C-FE37-48BC-8A31-84F8B5A9398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26.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8.xml"/><Relationship Id="rId5" Type="http://schemas.openxmlformats.org/officeDocument/2006/relationships/image" Target="../media/image26.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26.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26.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 Id="rId5" Type="http://schemas.openxmlformats.org/officeDocument/2006/relationships/image" Target="../media/image26.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 Id="rId5" Type="http://schemas.openxmlformats.org/officeDocument/2006/relationships/image" Target="../media/image26.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26.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29.xml"/><Relationship Id="rId5" Type="http://schemas.openxmlformats.org/officeDocument/2006/relationships/image" Target="../media/image26.png"/><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6.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5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685665" y="5109846"/>
            <a:ext cx="5761990" cy="1370059"/>
            <a:chOff x="4655374" y="4531829"/>
            <a:chExt cx="2978433" cy="1369971"/>
          </a:xfrm>
        </p:grpSpPr>
        <p:sp>
          <p:nvSpPr>
            <p:cNvPr id="6" name="矩形 5"/>
            <p:cNvSpPr/>
            <p:nvPr/>
          </p:nvSpPr>
          <p:spPr>
            <a:xfrm>
              <a:off x="4655374" y="4531829"/>
              <a:ext cx="2892648" cy="460345"/>
            </a:xfrm>
            <a:prstGeom prst="rect">
              <a:avLst/>
            </a:prstGeom>
          </p:spPr>
          <p:txBody>
            <a:bodyPr wrap="square">
              <a:spAutoFit/>
            </a:bodyPr>
            <a:lstStyle/>
            <a:p>
              <a:r>
                <a:rPr lang="zh-CN" altLang="en-US" sz="2400" b="1" dirty="0">
                  <a:solidFill>
                    <a:schemeClr val="accent1">
                      <a:lumMod val="50000"/>
                    </a:schemeClr>
                  </a:solidFill>
                  <a:cs typeface="+mn-ea"/>
                  <a:sym typeface="+mn-lt"/>
                </a:rPr>
                <a:t>Report</a:t>
              </a:r>
              <a:r>
                <a:rPr lang="en-US" altLang="zh-CN" sz="2400" b="1" dirty="0" err="1">
                  <a:solidFill>
                    <a:schemeClr val="accent1">
                      <a:lumMod val="50000"/>
                    </a:schemeClr>
                  </a:solidFill>
                  <a:cs typeface="+mn-ea"/>
                  <a:sym typeface="+mn-lt"/>
                </a:rPr>
                <a:t>er</a:t>
              </a:r>
              <a:r>
                <a:rPr lang="zh-CN" altLang="en-US" sz="2400" b="1" dirty="0" smtClean="0">
                  <a:solidFill>
                    <a:schemeClr val="accent1">
                      <a:lumMod val="50000"/>
                    </a:schemeClr>
                  </a:solidFill>
                  <a:cs typeface="+mn-ea"/>
                  <a:sym typeface="+mn-lt"/>
                </a:rPr>
                <a:t>：</a:t>
              </a:r>
              <a:r>
                <a:rPr lang="en-US" altLang="zh-CN" sz="2400" b="1" dirty="0" err="1" smtClean="0">
                  <a:solidFill>
                    <a:schemeClr val="accent1">
                      <a:lumMod val="50000"/>
                    </a:schemeClr>
                  </a:solidFill>
                  <a:cs typeface="+mn-ea"/>
                  <a:sym typeface="+mn-lt"/>
                </a:rPr>
                <a:t>Mi</a:t>
              </a:r>
              <a:r>
                <a:rPr lang="en-US" altLang="zh-CN" sz="2400" b="1" dirty="0" smtClean="0">
                  <a:solidFill>
                    <a:schemeClr val="accent1">
                      <a:lumMod val="50000"/>
                    </a:schemeClr>
                  </a:solidFill>
                  <a:cs typeface="+mn-ea"/>
                  <a:sym typeface="+mn-lt"/>
                </a:rPr>
                <a:t> </a:t>
              </a:r>
              <a:r>
                <a:rPr lang="en-US" altLang="zh-CN" sz="2400" b="1" dirty="0" err="1" smtClean="0">
                  <a:solidFill>
                    <a:schemeClr val="accent1">
                      <a:lumMod val="50000"/>
                    </a:schemeClr>
                  </a:solidFill>
                  <a:cs typeface="+mn-ea"/>
                  <a:sym typeface="+mn-lt"/>
                </a:rPr>
                <a:t>Weifeng</a:t>
              </a:r>
              <a:endParaRPr lang="en-US" altLang="zh-CN" sz="2400" b="1" dirty="0">
                <a:solidFill>
                  <a:schemeClr val="accent1">
                    <a:lumMod val="50000"/>
                  </a:schemeClr>
                </a:solidFill>
                <a:cs typeface="+mn-ea"/>
                <a:sym typeface="+mn-lt"/>
              </a:endParaRPr>
            </a:p>
          </p:txBody>
        </p:sp>
        <p:sp>
          <p:nvSpPr>
            <p:cNvPr id="7" name="矩形 6"/>
            <p:cNvSpPr/>
            <p:nvPr/>
          </p:nvSpPr>
          <p:spPr>
            <a:xfrm>
              <a:off x="4655374" y="5070856"/>
              <a:ext cx="2978433" cy="830944"/>
            </a:xfrm>
            <a:prstGeom prst="rect">
              <a:avLst/>
            </a:prstGeom>
          </p:spPr>
          <p:txBody>
            <a:bodyPr wrap="square">
              <a:spAutoFit/>
            </a:bodyPr>
            <a:lstStyle/>
            <a:p>
              <a:r>
                <a:rPr lang="en-US" altLang="zh-CN" sz="2400" b="1" dirty="0">
                  <a:solidFill>
                    <a:schemeClr val="accent1">
                      <a:lumMod val="50000"/>
                    </a:schemeClr>
                  </a:solidFill>
                  <a:cs typeface="+mn-ea"/>
                  <a:sym typeface="+mn-lt"/>
                </a:rPr>
                <a:t>I</a:t>
              </a:r>
              <a:r>
                <a:rPr lang="zh-CN" altLang="en-US" sz="2400" b="1" dirty="0">
                  <a:solidFill>
                    <a:schemeClr val="accent1">
                      <a:lumMod val="50000"/>
                    </a:schemeClr>
                  </a:solidFill>
                  <a:cs typeface="+mn-ea"/>
                  <a:sym typeface="+mn-lt"/>
                </a:rPr>
                <a:t>nstitutions</a:t>
              </a:r>
              <a:r>
                <a:rPr lang="zh-CN" altLang="en-US" sz="2400" b="1" dirty="0" smtClean="0">
                  <a:solidFill>
                    <a:schemeClr val="accent1">
                      <a:lumMod val="50000"/>
                    </a:schemeClr>
                  </a:solidFill>
                  <a:cs typeface="+mn-ea"/>
                  <a:sym typeface="+mn-lt"/>
                </a:rPr>
                <a:t>：</a:t>
              </a:r>
              <a:r>
                <a:rPr lang="en-US" altLang="zh-CN" sz="2400" b="1" dirty="0" smtClean="0">
                  <a:solidFill>
                    <a:schemeClr val="accent1">
                      <a:lumMod val="50000"/>
                    </a:schemeClr>
                  </a:solidFill>
                  <a:cs typeface="+mn-ea"/>
                  <a:sym typeface="+mn-lt"/>
                </a:rPr>
                <a:t>PKU Sixth Hospital</a:t>
              </a:r>
              <a:endParaRPr lang="zh-CN" altLang="en-US" sz="2400" b="1" dirty="0">
                <a:solidFill>
                  <a:schemeClr val="accent1">
                    <a:lumMod val="50000"/>
                  </a:schemeClr>
                </a:solidFill>
                <a:cs typeface="+mn-ea"/>
                <a:sym typeface="+mn-lt"/>
              </a:endParaRPr>
            </a:p>
          </p:txBody>
        </p:sp>
      </p:grpSp>
      <p:cxnSp>
        <p:nvCxnSpPr>
          <p:cNvPr id="16" name="直接连接符 15"/>
          <p:cNvCxnSpPr/>
          <p:nvPr/>
        </p:nvCxnSpPr>
        <p:spPr>
          <a:xfrm>
            <a:off x="5639786" y="5032579"/>
            <a:ext cx="911157"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Freeform 5"/>
          <p:cNvSpPr>
            <a:spLocks noEditPoints="1"/>
          </p:cNvSpPr>
          <p:nvPr/>
        </p:nvSpPr>
        <p:spPr bwMode="auto">
          <a:xfrm>
            <a:off x="5760018" y="520406"/>
            <a:ext cx="671963" cy="769033"/>
          </a:xfrm>
          <a:custGeom>
            <a:avLst/>
            <a:gdLst>
              <a:gd name="T0" fmla="*/ 1898 w 2872"/>
              <a:gd name="T1" fmla="*/ 1941 h 3284"/>
              <a:gd name="T2" fmla="*/ 2681 w 2872"/>
              <a:gd name="T3" fmla="*/ 328 h 3284"/>
              <a:gd name="T4" fmla="*/ 332 w 2872"/>
              <a:gd name="T5" fmla="*/ 0 h 3284"/>
              <a:gd name="T6" fmla="*/ 4 w 2872"/>
              <a:gd name="T7" fmla="*/ 3014 h 3284"/>
              <a:gd name="T8" fmla="*/ 378 w 2872"/>
              <a:gd name="T9" fmla="*/ 3234 h 3284"/>
              <a:gd name="T10" fmla="*/ 1491 w 2872"/>
              <a:gd name="T11" fmla="*/ 2781 h 3284"/>
              <a:gd name="T12" fmla="*/ 987 w 2872"/>
              <a:gd name="T13" fmla="*/ 1006 h 3284"/>
              <a:gd name="T14" fmla="*/ 1069 w 2872"/>
              <a:gd name="T15" fmla="*/ 924 h 3284"/>
              <a:gd name="T16" fmla="*/ 2073 w 2872"/>
              <a:gd name="T17" fmla="*/ 948 h 3284"/>
              <a:gd name="T18" fmla="*/ 2097 w 2872"/>
              <a:gd name="T19" fmla="*/ 1114 h 3284"/>
              <a:gd name="T20" fmla="*/ 2015 w 2872"/>
              <a:gd name="T21" fmla="*/ 1196 h 3284"/>
              <a:gd name="T22" fmla="*/ 1011 w 2872"/>
              <a:gd name="T23" fmla="*/ 1172 h 3284"/>
              <a:gd name="T24" fmla="*/ 987 w 2872"/>
              <a:gd name="T25" fmla="*/ 1006 h 3284"/>
              <a:gd name="T26" fmla="*/ 672 w 2872"/>
              <a:gd name="T27" fmla="*/ 1885 h 3284"/>
              <a:gd name="T28" fmla="*/ 590 w 2872"/>
              <a:gd name="T29" fmla="*/ 1803 h 3284"/>
              <a:gd name="T30" fmla="*/ 614 w 2872"/>
              <a:gd name="T31" fmla="*/ 1641 h 3284"/>
              <a:gd name="T32" fmla="*/ 778 w 2872"/>
              <a:gd name="T33" fmla="*/ 1617 h 3284"/>
              <a:gd name="T34" fmla="*/ 860 w 2872"/>
              <a:gd name="T35" fmla="*/ 1699 h 3284"/>
              <a:gd name="T36" fmla="*/ 836 w 2872"/>
              <a:gd name="T37" fmla="*/ 1861 h 3284"/>
              <a:gd name="T38" fmla="*/ 778 w 2872"/>
              <a:gd name="T39" fmla="*/ 1192 h 3284"/>
              <a:gd name="T40" fmla="*/ 614 w 2872"/>
              <a:gd name="T41" fmla="*/ 1168 h 3284"/>
              <a:gd name="T42" fmla="*/ 590 w 2872"/>
              <a:gd name="T43" fmla="*/ 1006 h 3284"/>
              <a:gd name="T44" fmla="*/ 672 w 2872"/>
              <a:gd name="T45" fmla="*/ 924 h 3284"/>
              <a:gd name="T46" fmla="*/ 836 w 2872"/>
              <a:gd name="T47" fmla="*/ 948 h 3284"/>
              <a:gd name="T48" fmla="*/ 860 w 2872"/>
              <a:gd name="T49" fmla="*/ 1113 h 3284"/>
              <a:gd name="T50" fmla="*/ 778 w 2872"/>
              <a:gd name="T51" fmla="*/ 1195 h 3284"/>
              <a:gd name="T52" fmla="*/ 1069 w 2872"/>
              <a:gd name="T53" fmla="*/ 1885 h 3284"/>
              <a:gd name="T54" fmla="*/ 987 w 2872"/>
              <a:gd name="T55" fmla="*/ 1803 h 3284"/>
              <a:gd name="T56" fmla="*/ 1011 w 2872"/>
              <a:gd name="T57" fmla="*/ 1641 h 3284"/>
              <a:gd name="T58" fmla="*/ 2015 w 2872"/>
              <a:gd name="T59" fmla="*/ 1617 h 3284"/>
              <a:gd name="T60" fmla="*/ 2097 w 2872"/>
              <a:gd name="T61" fmla="*/ 1699 h 3284"/>
              <a:gd name="T62" fmla="*/ 2073 w 2872"/>
              <a:gd name="T63" fmla="*/ 1861 h 3284"/>
              <a:gd name="T64" fmla="*/ 1069 w 2872"/>
              <a:gd name="T65" fmla="*/ 1885 h 3284"/>
              <a:gd name="T66" fmla="*/ 1579 w 2872"/>
              <a:gd name="T67" fmla="*/ 2633 h 3284"/>
              <a:gd name="T68" fmla="*/ 2872 w 2872"/>
              <a:gd name="T69" fmla="*/ 2627 h 3284"/>
              <a:gd name="T70" fmla="*/ 2216 w 2872"/>
              <a:gd name="T71" fmla="*/ 1980 h 3284"/>
              <a:gd name="T72" fmla="*/ 1770 w 2872"/>
              <a:gd name="T73" fmla="*/ 2622 h 3284"/>
              <a:gd name="T74" fmla="*/ 2131 w 2872"/>
              <a:gd name="T75" fmla="*/ 2655 h 3284"/>
              <a:gd name="T76" fmla="*/ 2671 w 2872"/>
              <a:gd name="T77" fmla="*/ 2460 h 3284"/>
              <a:gd name="T78" fmla="*/ 2128 w 2872"/>
              <a:gd name="T79" fmla="*/ 2950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2" h="3284">
                <a:moveTo>
                  <a:pt x="1468" y="2605"/>
                </a:moveTo>
                <a:cubicBezTo>
                  <a:pt x="1471" y="2320"/>
                  <a:pt x="1638" y="2061"/>
                  <a:pt x="1898" y="1941"/>
                </a:cubicBezTo>
                <a:cubicBezTo>
                  <a:pt x="2158" y="1822"/>
                  <a:pt x="2463" y="1864"/>
                  <a:pt x="2681" y="2048"/>
                </a:cubicBezTo>
                <a:cubicBezTo>
                  <a:pt x="2681" y="328"/>
                  <a:pt x="2681" y="328"/>
                  <a:pt x="2681" y="328"/>
                </a:cubicBezTo>
                <a:cubicBezTo>
                  <a:pt x="2681" y="147"/>
                  <a:pt x="2535" y="0"/>
                  <a:pt x="2354" y="0"/>
                </a:cubicBezTo>
                <a:cubicBezTo>
                  <a:pt x="332" y="0"/>
                  <a:pt x="332" y="0"/>
                  <a:pt x="332" y="0"/>
                </a:cubicBezTo>
                <a:cubicBezTo>
                  <a:pt x="151" y="0"/>
                  <a:pt x="4" y="147"/>
                  <a:pt x="4" y="328"/>
                </a:cubicBezTo>
                <a:cubicBezTo>
                  <a:pt x="4" y="3014"/>
                  <a:pt x="4" y="3014"/>
                  <a:pt x="4" y="3014"/>
                </a:cubicBezTo>
                <a:cubicBezTo>
                  <a:pt x="0" y="3105"/>
                  <a:pt x="44" y="3191"/>
                  <a:pt x="121" y="3240"/>
                </a:cubicBezTo>
                <a:cubicBezTo>
                  <a:pt x="201" y="3284"/>
                  <a:pt x="299" y="3282"/>
                  <a:pt x="378" y="3234"/>
                </a:cubicBezTo>
                <a:cubicBezTo>
                  <a:pt x="1350" y="2704"/>
                  <a:pt x="1350" y="2704"/>
                  <a:pt x="1350" y="2704"/>
                </a:cubicBezTo>
                <a:cubicBezTo>
                  <a:pt x="1491" y="2781"/>
                  <a:pt x="1491" y="2781"/>
                  <a:pt x="1491" y="2781"/>
                </a:cubicBezTo>
                <a:cubicBezTo>
                  <a:pt x="1476" y="2723"/>
                  <a:pt x="1469" y="2665"/>
                  <a:pt x="1468" y="2605"/>
                </a:cubicBezTo>
                <a:close/>
                <a:moveTo>
                  <a:pt x="987" y="1006"/>
                </a:moveTo>
                <a:cubicBezTo>
                  <a:pt x="987" y="985"/>
                  <a:pt x="996" y="964"/>
                  <a:pt x="1011" y="948"/>
                </a:cubicBezTo>
                <a:cubicBezTo>
                  <a:pt x="1027" y="933"/>
                  <a:pt x="1048" y="924"/>
                  <a:pt x="1069" y="924"/>
                </a:cubicBezTo>
                <a:cubicBezTo>
                  <a:pt x="2015" y="924"/>
                  <a:pt x="2015" y="924"/>
                  <a:pt x="2015" y="924"/>
                </a:cubicBezTo>
                <a:cubicBezTo>
                  <a:pt x="2036" y="924"/>
                  <a:pt x="2057" y="933"/>
                  <a:pt x="2073" y="948"/>
                </a:cubicBezTo>
                <a:cubicBezTo>
                  <a:pt x="2088" y="964"/>
                  <a:pt x="2097" y="985"/>
                  <a:pt x="2097" y="1006"/>
                </a:cubicBezTo>
                <a:cubicBezTo>
                  <a:pt x="2097" y="1114"/>
                  <a:pt x="2097" y="1114"/>
                  <a:pt x="2097" y="1114"/>
                </a:cubicBezTo>
                <a:cubicBezTo>
                  <a:pt x="2097" y="1135"/>
                  <a:pt x="2088" y="1156"/>
                  <a:pt x="2073" y="1172"/>
                </a:cubicBezTo>
                <a:cubicBezTo>
                  <a:pt x="2057" y="1187"/>
                  <a:pt x="2036" y="1196"/>
                  <a:pt x="2015" y="1196"/>
                </a:cubicBezTo>
                <a:cubicBezTo>
                  <a:pt x="1069" y="1196"/>
                  <a:pt x="1069" y="1196"/>
                  <a:pt x="1069" y="1196"/>
                </a:cubicBezTo>
                <a:cubicBezTo>
                  <a:pt x="1048" y="1196"/>
                  <a:pt x="1027" y="1187"/>
                  <a:pt x="1011" y="1172"/>
                </a:cubicBezTo>
                <a:cubicBezTo>
                  <a:pt x="996" y="1156"/>
                  <a:pt x="987" y="1135"/>
                  <a:pt x="987" y="1114"/>
                </a:cubicBezTo>
                <a:lnTo>
                  <a:pt x="987" y="1006"/>
                </a:lnTo>
                <a:close/>
                <a:moveTo>
                  <a:pt x="778" y="1885"/>
                </a:moveTo>
                <a:cubicBezTo>
                  <a:pt x="672" y="1885"/>
                  <a:pt x="672" y="1885"/>
                  <a:pt x="672" y="1885"/>
                </a:cubicBezTo>
                <a:cubicBezTo>
                  <a:pt x="650" y="1885"/>
                  <a:pt x="629" y="1876"/>
                  <a:pt x="614" y="1861"/>
                </a:cubicBezTo>
                <a:cubicBezTo>
                  <a:pt x="599" y="1845"/>
                  <a:pt x="590" y="1824"/>
                  <a:pt x="590" y="1803"/>
                </a:cubicBezTo>
                <a:cubicBezTo>
                  <a:pt x="590" y="1699"/>
                  <a:pt x="590" y="1699"/>
                  <a:pt x="590" y="1699"/>
                </a:cubicBezTo>
                <a:cubicBezTo>
                  <a:pt x="590" y="1678"/>
                  <a:pt x="599" y="1657"/>
                  <a:pt x="614" y="1641"/>
                </a:cubicBezTo>
                <a:cubicBezTo>
                  <a:pt x="629" y="1626"/>
                  <a:pt x="650" y="1617"/>
                  <a:pt x="672" y="1617"/>
                </a:cubicBezTo>
                <a:cubicBezTo>
                  <a:pt x="778" y="1617"/>
                  <a:pt x="778" y="1617"/>
                  <a:pt x="778" y="1617"/>
                </a:cubicBezTo>
                <a:cubicBezTo>
                  <a:pt x="799" y="1617"/>
                  <a:pt x="820" y="1626"/>
                  <a:pt x="836" y="1641"/>
                </a:cubicBezTo>
                <a:cubicBezTo>
                  <a:pt x="851" y="1657"/>
                  <a:pt x="860" y="1678"/>
                  <a:pt x="860" y="1699"/>
                </a:cubicBezTo>
                <a:cubicBezTo>
                  <a:pt x="860" y="1803"/>
                  <a:pt x="860" y="1803"/>
                  <a:pt x="860" y="1803"/>
                </a:cubicBezTo>
                <a:cubicBezTo>
                  <a:pt x="860" y="1824"/>
                  <a:pt x="851" y="1845"/>
                  <a:pt x="836" y="1861"/>
                </a:cubicBezTo>
                <a:cubicBezTo>
                  <a:pt x="820" y="1876"/>
                  <a:pt x="799" y="1885"/>
                  <a:pt x="778" y="1885"/>
                </a:cubicBezTo>
                <a:close/>
                <a:moveTo>
                  <a:pt x="778" y="1192"/>
                </a:moveTo>
                <a:cubicBezTo>
                  <a:pt x="672" y="1192"/>
                  <a:pt x="672" y="1192"/>
                  <a:pt x="672" y="1192"/>
                </a:cubicBezTo>
                <a:cubicBezTo>
                  <a:pt x="650" y="1192"/>
                  <a:pt x="629" y="1183"/>
                  <a:pt x="614" y="1168"/>
                </a:cubicBezTo>
                <a:cubicBezTo>
                  <a:pt x="599" y="1152"/>
                  <a:pt x="590" y="1131"/>
                  <a:pt x="590" y="1110"/>
                </a:cubicBezTo>
                <a:cubicBezTo>
                  <a:pt x="590" y="1006"/>
                  <a:pt x="590" y="1006"/>
                  <a:pt x="590" y="1006"/>
                </a:cubicBezTo>
                <a:cubicBezTo>
                  <a:pt x="590" y="984"/>
                  <a:pt x="599" y="963"/>
                  <a:pt x="614" y="948"/>
                </a:cubicBezTo>
                <a:cubicBezTo>
                  <a:pt x="629" y="932"/>
                  <a:pt x="650" y="924"/>
                  <a:pt x="672" y="924"/>
                </a:cubicBezTo>
                <a:cubicBezTo>
                  <a:pt x="778" y="924"/>
                  <a:pt x="778" y="924"/>
                  <a:pt x="778" y="924"/>
                </a:cubicBezTo>
                <a:cubicBezTo>
                  <a:pt x="800" y="924"/>
                  <a:pt x="821" y="932"/>
                  <a:pt x="836" y="948"/>
                </a:cubicBezTo>
                <a:cubicBezTo>
                  <a:pt x="852" y="963"/>
                  <a:pt x="860" y="984"/>
                  <a:pt x="860" y="1006"/>
                </a:cubicBezTo>
                <a:cubicBezTo>
                  <a:pt x="860" y="1113"/>
                  <a:pt x="860" y="1113"/>
                  <a:pt x="860" y="1113"/>
                </a:cubicBezTo>
                <a:cubicBezTo>
                  <a:pt x="860" y="1135"/>
                  <a:pt x="852" y="1155"/>
                  <a:pt x="836" y="1171"/>
                </a:cubicBezTo>
                <a:cubicBezTo>
                  <a:pt x="821" y="1186"/>
                  <a:pt x="800" y="1195"/>
                  <a:pt x="778" y="1195"/>
                </a:cubicBezTo>
                <a:lnTo>
                  <a:pt x="778" y="1192"/>
                </a:lnTo>
                <a:close/>
                <a:moveTo>
                  <a:pt x="1069" y="1885"/>
                </a:moveTo>
                <a:cubicBezTo>
                  <a:pt x="1048" y="1885"/>
                  <a:pt x="1027" y="1876"/>
                  <a:pt x="1011" y="1861"/>
                </a:cubicBezTo>
                <a:cubicBezTo>
                  <a:pt x="996" y="1845"/>
                  <a:pt x="987" y="1824"/>
                  <a:pt x="987" y="1803"/>
                </a:cubicBezTo>
                <a:cubicBezTo>
                  <a:pt x="987" y="1699"/>
                  <a:pt x="987" y="1699"/>
                  <a:pt x="987" y="1699"/>
                </a:cubicBezTo>
                <a:cubicBezTo>
                  <a:pt x="987" y="1678"/>
                  <a:pt x="996" y="1657"/>
                  <a:pt x="1011" y="1641"/>
                </a:cubicBezTo>
                <a:cubicBezTo>
                  <a:pt x="1027" y="1626"/>
                  <a:pt x="1048" y="1617"/>
                  <a:pt x="1069" y="1617"/>
                </a:cubicBezTo>
                <a:cubicBezTo>
                  <a:pt x="2015" y="1617"/>
                  <a:pt x="2015" y="1617"/>
                  <a:pt x="2015" y="1617"/>
                </a:cubicBezTo>
                <a:cubicBezTo>
                  <a:pt x="2036" y="1617"/>
                  <a:pt x="2057" y="1626"/>
                  <a:pt x="2073" y="1641"/>
                </a:cubicBezTo>
                <a:cubicBezTo>
                  <a:pt x="2088" y="1657"/>
                  <a:pt x="2097" y="1678"/>
                  <a:pt x="2097" y="1699"/>
                </a:cubicBezTo>
                <a:cubicBezTo>
                  <a:pt x="2097" y="1803"/>
                  <a:pt x="2097" y="1803"/>
                  <a:pt x="2097" y="1803"/>
                </a:cubicBezTo>
                <a:cubicBezTo>
                  <a:pt x="2097" y="1824"/>
                  <a:pt x="2088" y="1845"/>
                  <a:pt x="2073" y="1861"/>
                </a:cubicBezTo>
                <a:cubicBezTo>
                  <a:pt x="2057" y="1876"/>
                  <a:pt x="2036" y="1885"/>
                  <a:pt x="2015" y="1885"/>
                </a:cubicBezTo>
                <a:lnTo>
                  <a:pt x="1069" y="1885"/>
                </a:lnTo>
                <a:close/>
                <a:moveTo>
                  <a:pt x="2216" y="1980"/>
                </a:moveTo>
                <a:cubicBezTo>
                  <a:pt x="1860" y="1985"/>
                  <a:pt x="1576" y="2277"/>
                  <a:pt x="1579" y="2633"/>
                </a:cubicBezTo>
                <a:cubicBezTo>
                  <a:pt x="1582" y="2988"/>
                  <a:pt x="1872" y="3275"/>
                  <a:pt x="2228" y="3273"/>
                </a:cubicBezTo>
                <a:cubicBezTo>
                  <a:pt x="2584" y="3271"/>
                  <a:pt x="2872" y="2983"/>
                  <a:pt x="2872" y="2627"/>
                </a:cubicBezTo>
                <a:cubicBezTo>
                  <a:pt x="2872" y="2454"/>
                  <a:pt x="2802" y="2288"/>
                  <a:pt x="2679" y="2167"/>
                </a:cubicBezTo>
                <a:cubicBezTo>
                  <a:pt x="2556" y="2045"/>
                  <a:pt x="2389" y="1978"/>
                  <a:pt x="2216" y="1980"/>
                </a:cubicBezTo>
                <a:close/>
                <a:moveTo>
                  <a:pt x="2128" y="2950"/>
                </a:moveTo>
                <a:cubicBezTo>
                  <a:pt x="1770" y="2622"/>
                  <a:pt x="1770" y="2622"/>
                  <a:pt x="1770" y="2622"/>
                </a:cubicBezTo>
                <a:cubicBezTo>
                  <a:pt x="1934" y="2476"/>
                  <a:pt x="1934" y="2476"/>
                  <a:pt x="1934" y="2476"/>
                </a:cubicBezTo>
                <a:cubicBezTo>
                  <a:pt x="2131" y="2655"/>
                  <a:pt x="2131" y="2655"/>
                  <a:pt x="2131" y="2655"/>
                </a:cubicBezTo>
                <a:cubicBezTo>
                  <a:pt x="2507" y="2314"/>
                  <a:pt x="2507" y="2314"/>
                  <a:pt x="2507" y="2314"/>
                </a:cubicBezTo>
                <a:cubicBezTo>
                  <a:pt x="2671" y="2460"/>
                  <a:pt x="2671" y="2460"/>
                  <a:pt x="2671" y="2460"/>
                </a:cubicBezTo>
                <a:lnTo>
                  <a:pt x="2128" y="2950"/>
                </a:lnTo>
                <a:close/>
                <a:moveTo>
                  <a:pt x="2128" y="2950"/>
                </a:moveTo>
                <a:cubicBezTo>
                  <a:pt x="2128" y="2950"/>
                  <a:pt x="2128" y="2950"/>
                  <a:pt x="2128" y="2950"/>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603375" y="1751965"/>
            <a:ext cx="8844280" cy="2953385"/>
          </a:xfrm>
          <a:prstGeom prst="rect">
            <a:avLst/>
          </a:prstGeom>
          <a:noFill/>
        </p:spPr>
        <p:txBody>
          <a:bodyPr wrap="square" rtlCol="0" anchor="t">
            <a:spAutoFit/>
          </a:bodyPr>
          <a:lstStyle/>
          <a:p>
            <a:endParaRPr lang="zh-CN" altLang="en-US" dirty="0"/>
          </a:p>
          <a:p>
            <a:pPr algn="ctr">
              <a:lnSpc>
                <a:spcPct val="150000"/>
              </a:lnSpc>
              <a:buClrTx/>
              <a:buSzTx/>
              <a:buFontTx/>
            </a:pPr>
            <a:r>
              <a:rPr lang="zh-CN" altLang="en-US" sz="2800" b="1" dirty="0">
                <a:solidFill>
                  <a:schemeClr val="accent1">
                    <a:lumMod val="50000"/>
                  </a:schemeClr>
                </a:solidFill>
                <a:cs typeface="+mn-ea"/>
              </a:rPr>
              <a:t>A Phase 3, Multicenter, Double-blind, Randomized, Placebo-controlled Clinical Trial to Verify the Efficacy and Safety of Ansofaxine for </a:t>
            </a:r>
          </a:p>
          <a:p>
            <a:pPr algn="ctr">
              <a:lnSpc>
                <a:spcPct val="150000"/>
              </a:lnSpc>
              <a:buClrTx/>
              <a:buSzTx/>
              <a:buFontTx/>
            </a:pPr>
            <a:r>
              <a:rPr lang="zh-CN" altLang="en-US" sz="2800" b="1" dirty="0">
                <a:solidFill>
                  <a:schemeClr val="accent1">
                    <a:lumMod val="50000"/>
                  </a:schemeClr>
                </a:solidFill>
                <a:cs typeface="+mn-ea"/>
              </a:rPr>
              <a:t>Major Depressive Disorder</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16808" y="295528"/>
            <a:ext cx="947738" cy="947738"/>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4277" y="278109"/>
            <a:ext cx="1030866" cy="9316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03</a:t>
            </a:r>
            <a:endParaRPr lang="zh-CN" altLang="en-US" sz="16600" b="1" spc="-150" dirty="0">
              <a:solidFill>
                <a:schemeClr val="accent1">
                  <a:lumMod val="50000"/>
                </a:schemeClr>
              </a:solidFill>
            </a:endParaRPr>
          </a:p>
        </p:txBody>
      </p:sp>
      <p:sp>
        <p:nvSpPr>
          <p:cNvPr id="22" name="矩形 21"/>
          <p:cNvSpPr/>
          <p:nvPr/>
        </p:nvSpPr>
        <p:spPr>
          <a:xfrm>
            <a:off x="3273293" y="3446618"/>
            <a:ext cx="5099473" cy="1015663"/>
          </a:xfrm>
          <a:prstGeom prst="rect">
            <a:avLst/>
          </a:prstGeom>
        </p:spPr>
        <p:txBody>
          <a:bodyPr wrap="none">
            <a:spAutoFit/>
          </a:bodyPr>
          <a:lstStyle/>
          <a:p>
            <a:r>
              <a:rPr lang="en-US" altLang="zh-CN" sz="6000" b="1" dirty="0" smtClean="0">
                <a:solidFill>
                  <a:schemeClr val="accent1">
                    <a:lumMod val="50000"/>
                  </a:schemeClr>
                </a:solidFill>
              </a:rPr>
              <a:t>Study Design</a:t>
            </a:r>
            <a:endParaRPr lang="zh-CN" altLang="en-US" sz="6000" b="1"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10</a:t>
            </a:fld>
            <a:endParaRPr lang="zh-CN" altLang="en-US" sz="1600" dirty="0">
              <a:solidFill>
                <a:schemeClr val="accent1">
                  <a:lumMod val="50000"/>
                </a:schemeClr>
              </a:solidFill>
            </a:endParaRPr>
          </a:p>
        </p:txBody>
      </p:sp>
      <p:grpSp>
        <p:nvGrpSpPr>
          <p:cNvPr id="9" name="组合 8"/>
          <p:cNvGrpSpPr/>
          <p:nvPr/>
        </p:nvGrpSpPr>
        <p:grpSpPr>
          <a:xfrm>
            <a:off x="3866784" y="1801090"/>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53779" y="258233"/>
            <a:ext cx="397168" cy="311888"/>
            <a:chOff x="377024" y="308837"/>
            <a:chExt cx="463343" cy="363854"/>
          </a:xfrm>
        </p:grpSpPr>
        <p:sp>
          <p:nvSpPr>
            <p:cNvPr id="17" name="等腰三角形 16"/>
            <p:cNvSpPr/>
            <p:nvPr/>
          </p:nvSpPr>
          <p:spPr>
            <a:xfrm rot="5400000">
              <a:off x="501606" y="333930"/>
              <a:ext cx="363854" cy="31366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356429" y="362045"/>
              <a:ext cx="298630" cy="25744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979246" y="132942"/>
            <a:ext cx="5624553" cy="477054"/>
          </a:xfrm>
          <a:prstGeom prst="rect">
            <a:avLst/>
          </a:prstGeom>
        </p:spPr>
        <p:txBody>
          <a:bodyPr wrap="none">
            <a:spAutoFit/>
          </a:bodyPr>
          <a:lstStyle/>
          <a:p>
            <a:r>
              <a:rPr lang="en-US" altLang="zh-CN" sz="2500" b="1" dirty="0">
                <a:solidFill>
                  <a:schemeClr val="accent1">
                    <a:lumMod val="50000"/>
                  </a:schemeClr>
                </a:solidFill>
                <a:sym typeface="Arial" panose="020B0604020202020204" pitchFamily="34" charset="0"/>
              </a:rPr>
              <a:t>Clinical</a:t>
            </a:r>
            <a:r>
              <a:rPr lang="zh-CN" altLang="en-US" sz="2500" b="1" dirty="0">
                <a:solidFill>
                  <a:schemeClr val="accent1">
                    <a:lumMod val="50000"/>
                  </a:schemeClr>
                </a:solidFill>
                <a:sym typeface="Arial" panose="020B0604020202020204" pitchFamily="34" charset="0"/>
              </a:rPr>
              <a:t> </a:t>
            </a:r>
            <a:r>
              <a:rPr lang="en-US" altLang="zh-CN" sz="2500" b="1" dirty="0">
                <a:solidFill>
                  <a:schemeClr val="accent1">
                    <a:lumMod val="50000"/>
                  </a:schemeClr>
                </a:solidFill>
                <a:sym typeface="Arial" panose="020B0604020202020204" pitchFamily="34" charset="0"/>
              </a:rPr>
              <a:t>Development</a:t>
            </a:r>
            <a:r>
              <a:rPr lang="zh-CN" altLang="en-US" sz="2500" b="1" dirty="0">
                <a:solidFill>
                  <a:schemeClr val="accent1">
                    <a:lumMod val="50000"/>
                  </a:schemeClr>
                </a:solidFill>
                <a:sym typeface="Arial" panose="020B0604020202020204" pitchFamily="34" charset="0"/>
              </a:rPr>
              <a:t> </a:t>
            </a:r>
            <a:r>
              <a:rPr lang="en-US" altLang="zh-CN" sz="2500" b="1" dirty="0">
                <a:solidFill>
                  <a:schemeClr val="accent1">
                    <a:lumMod val="50000"/>
                  </a:schemeClr>
                </a:solidFill>
                <a:sym typeface="Arial" panose="020B0604020202020204" pitchFamily="34" charset="0"/>
              </a:rPr>
              <a:t>of</a:t>
            </a:r>
            <a:r>
              <a:rPr lang="zh-CN" altLang="en-US" sz="2500" b="1" dirty="0">
                <a:solidFill>
                  <a:schemeClr val="accent1">
                    <a:lumMod val="50000"/>
                  </a:schemeClr>
                </a:solidFill>
                <a:sym typeface="Arial" panose="020B0604020202020204" pitchFamily="34" charset="0"/>
              </a:rPr>
              <a:t> </a:t>
            </a:r>
            <a:r>
              <a:rPr lang="en-US" altLang="zh-CN" sz="2500" b="1" dirty="0" err="1">
                <a:solidFill>
                  <a:schemeClr val="accent1">
                    <a:lumMod val="50000"/>
                  </a:schemeClr>
                </a:solidFill>
                <a:sym typeface="Arial" panose="020B0604020202020204" pitchFamily="34" charset="0"/>
              </a:rPr>
              <a:t>Ansofaxine</a:t>
            </a:r>
            <a:endParaRPr lang="zh-CN" altLang="en-US" sz="2500" b="1" dirty="0">
              <a:solidFill>
                <a:schemeClr val="accent1">
                  <a:lumMod val="50000"/>
                </a:schemeClr>
              </a:solidFill>
            </a:endParaRPr>
          </a:p>
        </p:txBody>
      </p:sp>
      <p:grpSp>
        <p:nvGrpSpPr>
          <p:cNvPr id="9" name="组合 8"/>
          <p:cNvGrpSpPr/>
          <p:nvPr/>
        </p:nvGrpSpPr>
        <p:grpSpPr>
          <a:xfrm>
            <a:off x="1068943" y="1302327"/>
            <a:ext cx="2861103" cy="4473342"/>
            <a:chOff x="1068944" y="1503218"/>
            <a:chExt cx="2775692" cy="4142511"/>
          </a:xfrm>
        </p:grpSpPr>
        <p:grpSp>
          <p:nvGrpSpPr>
            <p:cNvPr id="7" name="组合 6"/>
            <p:cNvGrpSpPr/>
            <p:nvPr/>
          </p:nvGrpSpPr>
          <p:grpSpPr>
            <a:xfrm>
              <a:off x="1068944" y="1503218"/>
              <a:ext cx="2775692" cy="4142509"/>
              <a:chOff x="1068944" y="1503218"/>
              <a:chExt cx="2775692" cy="4142509"/>
            </a:xfrm>
          </p:grpSpPr>
          <p:grpSp>
            <p:nvGrpSpPr>
              <p:cNvPr id="6" name="组合 5"/>
              <p:cNvGrpSpPr/>
              <p:nvPr/>
            </p:nvGrpSpPr>
            <p:grpSpPr>
              <a:xfrm>
                <a:off x="1068944" y="1503218"/>
                <a:ext cx="2775692" cy="4142509"/>
                <a:chOff x="1068944" y="1503218"/>
                <a:chExt cx="2775692" cy="4142509"/>
              </a:xfrm>
            </p:grpSpPr>
            <p:sp>
              <p:nvSpPr>
                <p:cNvPr id="42" name="矩形: 圆顶角 41"/>
                <p:cNvSpPr/>
                <p:nvPr/>
              </p:nvSpPr>
              <p:spPr>
                <a:xfrm rot="5400000" flipV="1">
                  <a:off x="1062820" y="1626068"/>
                  <a:ext cx="819969" cy="807721"/>
                </a:xfrm>
                <a:prstGeom prst="round2SameRect">
                  <a:avLst>
                    <a:gd name="adj1" fmla="val 10118"/>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36073" y="1503218"/>
                  <a:ext cx="2708563" cy="4142509"/>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顶角 3"/>
                <p:cNvSpPr/>
                <p:nvPr/>
              </p:nvSpPr>
              <p:spPr>
                <a:xfrm rot="5400000">
                  <a:off x="1975757" y="784092"/>
                  <a:ext cx="678047" cy="2491674"/>
                </a:xfrm>
                <a:prstGeom prst="round2SameRect">
                  <a:avLst>
                    <a:gd name="adj1" fmla="val 10118"/>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1297585" y="2486492"/>
                <a:ext cx="2318412" cy="3077202"/>
              </a:xfrm>
              <a:prstGeom prst="rect">
                <a:avLst/>
              </a:prstGeom>
            </p:spPr>
            <p:txBody>
              <a:bodyPr wrap="square">
                <a:spAutoFit/>
              </a:bodyPr>
              <a:lstStyle/>
              <a:p>
                <a:pPr marL="285750" indent="-285750">
                  <a:lnSpc>
                    <a:spcPct val="150000"/>
                  </a:lnSpc>
                  <a:buClr>
                    <a:schemeClr val="tx2">
                      <a:lumMod val="75000"/>
                    </a:schemeClr>
                  </a:buClr>
                  <a:buSzPct val="100000"/>
                  <a:buFont typeface="Wingdings" panose="05000000000000000000" pitchFamily="2" charset="2"/>
                  <a:buChar char="u"/>
                  <a:defRPr/>
                </a:pPr>
                <a:r>
                  <a:rPr lang="en-US" altLang="zh-CN" sz="1400" dirty="0" err="1" smtClean="0">
                    <a:ea typeface="微软雅黑" panose="020B0503020204020204" charset="-122"/>
                    <a:cs typeface="Arial" panose="020B0604020202020204" pitchFamily="34" charset="0"/>
                    <a:sym typeface="Arial" panose="020B0604020202020204" pitchFamily="34" charset="0"/>
                  </a:rPr>
                  <a:t>Ansofaxine</a:t>
                </a:r>
                <a:r>
                  <a:rPr lang="id-ID" altLang="zh-CN" sz="1400" dirty="0" smtClean="0">
                    <a:ea typeface="微软雅黑" panose="020B0503020204020204" charset="-122"/>
                    <a:cs typeface="Arial" panose="020B0604020202020204" pitchFamily="34" charset="0"/>
                    <a:sym typeface="Arial" panose="020B0604020202020204" pitchFamily="34" charset="0"/>
                  </a:rPr>
                  <a:t>/CHN-10</a:t>
                </a:r>
                <a:r>
                  <a:rPr lang="en-US" altLang="zh-CN" sz="1400" dirty="0">
                    <a:ea typeface="微软雅黑" panose="020B0503020204020204" charset="-122"/>
                    <a:cs typeface="Arial" panose="020B0604020202020204" pitchFamily="34" charset="0"/>
                    <a:sym typeface="Arial" panose="020B0604020202020204" pitchFamily="34" charset="0"/>
                  </a:rPr>
                  <a:t>1</a:t>
                </a:r>
                <a:r>
                  <a:rPr lang="zh-CN" altLang="en-US" sz="1400" dirty="0">
                    <a:ea typeface="微软雅黑" panose="020B0503020204020204" charset="-122"/>
                    <a:cs typeface="Arial" panose="020B0604020202020204" pitchFamily="34" charset="0"/>
                    <a:sym typeface="Arial" panose="020B0604020202020204" pitchFamily="34" charset="0"/>
                  </a:rPr>
                  <a:t>：</a:t>
                </a:r>
                <a:r>
                  <a:rPr lang="en-US" altLang="zh-CN" sz="1400" dirty="0">
                    <a:ea typeface="微软雅黑" panose="020B0503020204020204" charset="-122"/>
                    <a:cs typeface="Arial" panose="020B0604020202020204" pitchFamily="34" charset="0"/>
                    <a:sym typeface="Arial" panose="020B0604020202020204" pitchFamily="34" charset="0"/>
                  </a:rPr>
                  <a:t>SAD</a:t>
                </a:r>
              </a:p>
              <a:p>
                <a:pPr marL="285750" indent="-285750">
                  <a:lnSpc>
                    <a:spcPct val="150000"/>
                  </a:lnSpc>
                  <a:buClr>
                    <a:schemeClr val="tx2">
                      <a:lumMod val="75000"/>
                    </a:schemeClr>
                  </a:buClr>
                  <a:buSzPct val="100000"/>
                  <a:buFont typeface="Wingdings" panose="05000000000000000000" pitchFamily="2" charset="2"/>
                  <a:buChar char="u"/>
                  <a:defRPr/>
                </a:pPr>
                <a:r>
                  <a:rPr lang="en-US" altLang="zh-CN" sz="1400" dirty="0" err="1">
                    <a:ea typeface="微软雅黑" panose="020B0503020204020204" charset="-122"/>
                    <a:cs typeface="Arial" panose="020B0604020202020204" pitchFamily="34" charset="0"/>
                    <a:sym typeface="Arial" panose="020B0604020202020204" pitchFamily="34" charset="0"/>
                  </a:rPr>
                  <a:t>Ansofaxine</a:t>
                </a:r>
                <a:r>
                  <a:rPr lang="en-US" altLang="zh-CN" sz="1400" dirty="0">
                    <a:ea typeface="微软雅黑" panose="020B0503020204020204" charset="-122"/>
                    <a:cs typeface="Arial" panose="020B0604020202020204" pitchFamily="34" charset="0"/>
                    <a:sym typeface="Arial" panose="020B0604020202020204" pitchFamily="34" charset="0"/>
                  </a:rPr>
                  <a:t> </a:t>
                </a:r>
                <a:r>
                  <a:rPr lang="id-ID" altLang="zh-CN" sz="1400" dirty="0" smtClean="0">
                    <a:ea typeface="微软雅黑" panose="020B0503020204020204" charset="-122"/>
                    <a:cs typeface="Arial" panose="020B0604020202020204" pitchFamily="34" charset="0"/>
                    <a:sym typeface="Arial" panose="020B0604020202020204" pitchFamily="34" charset="0"/>
                  </a:rPr>
                  <a:t>/CHN-10</a:t>
                </a:r>
                <a:r>
                  <a:rPr lang="en-US" altLang="zh-CN" sz="1400" dirty="0">
                    <a:ea typeface="微软雅黑" panose="020B0503020204020204" charset="-122"/>
                    <a:cs typeface="Arial" panose="020B0604020202020204" pitchFamily="34" charset="0"/>
                    <a:sym typeface="Arial" panose="020B0604020202020204" pitchFamily="34" charset="0"/>
                  </a:rPr>
                  <a:t>2</a:t>
                </a:r>
                <a:r>
                  <a:rPr lang="zh-CN" altLang="en-US" sz="1400" dirty="0">
                    <a:ea typeface="微软雅黑" panose="020B0503020204020204" charset="-122"/>
                    <a:cs typeface="Arial" panose="020B0604020202020204" pitchFamily="34" charset="0"/>
                    <a:sym typeface="Arial" panose="020B0604020202020204" pitchFamily="34" charset="0"/>
                  </a:rPr>
                  <a:t>：</a:t>
                </a:r>
                <a:r>
                  <a:rPr lang="en-US" altLang="zh-CN" sz="1400" dirty="0">
                    <a:ea typeface="微软雅黑" panose="020B0503020204020204" charset="-122"/>
                    <a:cs typeface="Arial" panose="020B0604020202020204" pitchFamily="34" charset="0"/>
                    <a:sym typeface="Arial" panose="020B0604020202020204" pitchFamily="34" charset="0"/>
                  </a:rPr>
                  <a:t>Food</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effect</a:t>
                </a:r>
                <a:r>
                  <a:rPr lang="zh-CN" altLang="en-US" sz="1400" dirty="0">
                    <a:ea typeface="微软雅黑" panose="020B0503020204020204" charset="-122"/>
                    <a:cs typeface="Arial" panose="020B0604020202020204" pitchFamily="34" charset="0"/>
                    <a:sym typeface="Arial" panose="020B0604020202020204" pitchFamily="34" charset="0"/>
                  </a:rPr>
                  <a:t> </a:t>
                </a:r>
                <a:endParaRPr lang="en-US" altLang="zh-CN" sz="1400" dirty="0">
                  <a:ea typeface="微软雅黑" panose="020B0503020204020204" charset="-122"/>
                  <a:cs typeface="Arial" panose="020B0604020202020204" pitchFamily="34" charset="0"/>
                  <a:sym typeface="Arial" panose="020B0604020202020204" pitchFamily="34" charset="0"/>
                </a:endParaRPr>
              </a:p>
              <a:p>
                <a:pPr marL="285750" indent="-285750">
                  <a:lnSpc>
                    <a:spcPct val="150000"/>
                  </a:lnSpc>
                  <a:buClr>
                    <a:schemeClr val="tx2">
                      <a:lumMod val="75000"/>
                    </a:schemeClr>
                  </a:buClr>
                  <a:buSzPct val="100000"/>
                  <a:buFont typeface="Wingdings" panose="05000000000000000000" pitchFamily="2" charset="2"/>
                  <a:buChar char="u"/>
                  <a:defRPr/>
                </a:pPr>
                <a:r>
                  <a:rPr lang="en-US" altLang="zh-CN" sz="1400" dirty="0" err="1">
                    <a:ea typeface="微软雅黑" panose="020B0503020204020204" charset="-122"/>
                    <a:cs typeface="Arial" panose="020B0604020202020204" pitchFamily="34" charset="0"/>
                    <a:sym typeface="Arial" panose="020B0604020202020204" pitchFamily="34" charset="0"/>
                  </a:rPr>
                  <a:t>Ansofaxine</a:t>
                </a:r>
                <a:r>
                  <a:rPr lang="en-US" altLang="zh-CN" sz="1400" dirty="0">
                    <a:ea typeface="微软雅黑" panose="020B0503020204020204" charset="-122"/>
                    <a:cs typeface="Arial" panose="020B0604020202020204" pitchFamily="34" charset="0"/>
                    <a:sym typeface="Arial" panose="020B0604020202020204" pitchFamily="34" charset="0"/>
                  </a:rPr>
                  <a:t> </a:t>
                </a:r>
                <a:r>
                  <a:rPr lang="id-ID" altLang="zh-CN" sz="1400" dirty="0" smtClean="0">
                    <a:ea typeface="微软雅黑" panose="020B0503020204020204" charset="-122"/>
                    <a:cs typeface="Arial" panose="020B0604020202020204" pitchFamily="34" charset="0"/>
                    <a:sym typeface="Arial" panose="020B0604020202020204" pitchFamily="34" charset="0"/>
                  </a:rPr>
                  <a:t>/CHN-10</a:t>
                </a:r>
                <a:r>
                  <a:rPr lang="en-US" altLang="zh-CN" sz="1400" dirty="0">
                    <a:ea typeface="微软雅黑" panose="020B0503020204020204" charset="-122"/>
                    <a:cs typeface="Arial" panose="020B0604020202020204" pitchFamily="34" charset="0"/>
                    <a:sym typeface="Arial" panose="020B0604020202020204" pitchFamily="34" charset="0"/>
                  </a:rPr>
                  <a:t>3</a:t>
                </a:r>
                <a:r>
                  <a:rPr lang="zh-CN" altLang="en-US" sz="1400" dirty="0">
                    <a:ea typeface="微软雅黑" panose="020B0503020204020204" charset="-122"/>
                    <a:cs typeface="Arial" panose="020B0604020202020204" pitchFamily="34" charset="0"/>
                    <a:sym typeface="Arial" panose="020B0604020202020204" pitchFamily="34" charset="0"/>
                  </a:rPr>
                  <a:t>：</a:t>
                </a:r>
                <a:r>
                  <a:rPr lang="en-US" altLang="zh-CN" sz="1400" dirty="0">
                    <a:ea typeface="微软雅黑" panose="020B0503020204020204" charset="-122"/>
                    <a:cs typeface="Arial" panose="020B0604020202020204" pitchFamily="34" charset="0"/>
                    <a:sym typeface="Arial" panose="020B0604020202020204" pitchFamily="34" charset="0"/>
                  </a:rPr>
                  <a:t>MAD</a:t>
                </a:r>
              </a:p>
              <a:p>
                <a:pPr marL="285750" indent="431800">
                  <a:lnSpc>
                    <a:spcPct val="15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PK</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Safety</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and</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Tolerability</a:t>
                </a:r>
              </a:p>
              <a:p>
                <a:pPr marL="285750" indent="431800">
                  <a:lnSpc>
                    <a:spcPct val="15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Healthy</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Subjects</a:t>
                </a:r>
              </a:p>
              <a:p>
                <a:pPr marL="285750" indent="431800">
                  <a:lnSpc>
                    <a:spcPct val="15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20mg~200mg</a:t>
                </a:r>
              </a:p>
            </p:txBody>
          </p:sp>
          <p:sp>
            <p:nvSpPr>
              <p:cNvPr id="45" name="矩形 44"/>
              <p:cNvSpPr/>
              <p:nvPr/>
            </p:nvSpPr>
            <p:spPr>
              <a:xfrm>
                <a:off x="1738340" y="1829873"/>
                <a:ext cx="1152881" cy="400110"/>
              </a:xfrm>
              <a:prstGeom prst="rect">
                <a:avLst/>
              </a:prstGeom>
            </p:spPr>
            <p:txBody>
              <a:bodyPr wrap="none">
                <a:spAutoFit/>
              </a:bodyPr>
              <a:lstStyle/>
              <a:p>
                <a:pPr lvl="0" algn="ctr">
                  <a:defRPr/>
                </a:pP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Phase</a:t>
                </a:r>
                <a:r>
                  <a:rPr lang="zh-CN" altLang="en-US" sz="2000" b="1" dirty="0">
                    <a:solidFill>
                      <a:prstClr val="white"/>
                    </a:solidFill>
                    <a:latin typeface="Arial" panose="020B0604020202020204" pitchFamily="34" charset="0"/>
                    <a:ea typeface="微软雅黑" panose="020B0503020204020204" charset="-122"/>
                    <a:sym typeface="Arial" panose="020B0604020202020204" pitchFamily="34" charset="0"/>
                  </a:rPr>
                  <a:t> </a:t>
                </a: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I</a:t>
                </a:r>
                <a:r>
                  <a:rPr lang="zh-CN" altLang="en-US" sz="2000" b="1" dirty="0">
                    <a:solidFill>
                      <a:prstClr val="white"/>
                    </a:solidFill>
                    <a:latin typeface="Arial" panose="020B0604020202020204" pitchFamily="34" charset="0"/>
                    <a:ea typeface="微软雅黑" panose="020B0503020204020204" charset="-122"/>
                    <a:sym typeface="Arial" panose="020B0604020202020204" pitchFamily="34" charset="0"/>
                  </a:rPr>
                  <a:t> </a:t>
                </a:r>
                <a:endPar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endParaRPr>
              </a:p>
            </p:txBody>
          </p:sp>
        </p:grpSp>
        <p:sp>
          <p:nvSpPr>
            <p:cNvPr id="8" name="等腰三角形 7"/>
            <p:cNvSpPr/>
            <p:nvPr/>
          </p:nvSpPr>
          <p:spPr>
            <a:xfrm>
              <a:off x="3180080" y="5069841"/>
              <a:ext cx="664556" cy="575888"/>
            </a:xfrm>
            <a:prstGeom prst="triangle">
              <a:avLst>
                <a:gd name="adj" fmla="val 10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Group 3"/>
            <p:cNvGrpSpPr/>
            <p:nvPr/>
          </p:nvGrpSpPr>
          <p:grpSpPr>
            <a:xfrm>
              <a:off x="3560618" y="5320889"/>
              <a:ext cx="228756" cy="250464"/>
              <a:chOff x="4937125" y="1749425"/>
              <a:chExt cx="392113" cy="454025"/>
            </a:xfrm>
            <a:solidFill>
              <a:schemeClr val="bg1"/>
            </a:solidFill>
          </p:grpSpPr>
          <p:sp>
            <p:nvSpPr>
              <p:cNvPr id="61" name="Freeform 58"/>
              <p:cNvSpPr/>
              <p:nvPr/>
            </p:nvSpPr>
            <p:spPr bwMode="auto">
              <a:xfrm>
                <a:off x="5016500" y="2016125"/>
                <a:ext cx="79375" cy="19050"/>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350"/>
              </a:p>
            </p:txBody>
          </p:sp>
          <p:sp>
            <p:nvSpPr>
              <p:cNvPr id="62" name="Freeform 59"/>
              <p:cNvSpPr/>
              <p:nvPr/>
            </p:nvSpPr>
            <p:spPr bwMode="auto">
              <a:xfrm>
                <a:off x="5046663" y="1952625"/>
                <a:ext cx="84138" cy="19050"/>
              </a:xfrm>
              <a:custGeom>
                <a:avLst/>
                <a:gdLst>
                  <a:gd name="T0" fmla="*/ 15 w 17"/>
                  <a:gd name="T1" fmla="*/ 4 h 4"/>
                  <a:gd name="T2" fmla="*/ 2 w 17"/>
                  <a:gd name="T3" fmla="*/ 4 h 4"/>
                  <a:gd name="T4" fmla="*/ 0 w 17"/>
                  <a:gd name="T5" fmla="*/ 2 h 4"/>
                  <a:gd name="T6" fmla="*/ 2 w 17"/>
                  <a:gd name="T7" fmla="*/ 0 h 4"/>
                  <a:gd name="T8" fmla="*/ 15 w 17"/>
                  <a:gd name="T9" fmla="*/ 0 h 4"/>
                  <a:gd name="T10" fmla="*/ 17 w 17"/>
                  <a:gd name="T11" fmla="*/ 2 h 4"/>
                  <a:gd name="T12" fmla="*/ 15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4"/>
                    </a:moveTo>
                    <a:cubicBezTo>
                      <a:pt x="2" y="4"/>
                      <a:pt x="2" y="4"/>
                      <a:pt x="2" y="4"/>
                    </a:cubicBezTo>
                    <a:cubicBezTo>
                      <a:pt x="1" y="4"/>
                      <a:pt x="0" y="4"/>
                      <a:pt x="0" y="2"/>
                    </a:cubicBezTo>
                    <a:cubicBezTo>
                      <a:pt x="0" y="1"/>
                      <a:pt x="1" y="0"/>
                      <a:pt x="2" y="0"/>
                    </a:cubicBezTo>
                    <a:cubicBezTo>
                      <a:pt x="15" y="0"/>
                      <a:pt x="15" y="0"/>
                      <a:pt x="15" y="0"/>
                    </a:cubicBezTo>
                    <a:cubicBezTo>
                      <a:pt x="16" y="0"/>
                      <a:pt x="17" y="1"/>
                      <a:pt x="17" y="2"/>
                    </a:cubicBezTo>
                    <a:cubicBezTo>
                      <a:pt x="17" y="4"/>
                      <a:pt x="16"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350"/>
              </a:p>
            </p:txBody>
          </p:sp>
          <p:sp>
            <p:nvSpPr>
              <p:cNvPr id="63" name="Freeform 60"/>
              <p:cNvSpPr/>
              <p:nvPr/>
            </p:nvSpPr>
            <p:spPr bwMode="auto">
              <a:xfrm>
                <a:off x="4976813" y="2055813"/>
                <a:ext cx="307975" cy="117475"/>
              </a:xfrm>
              <a:custGeom>
                <a:avLst/>
                <a:gdLst>
                  <a:gd name="T0" fmla="*/ 61 w 62"/>
                  <a:gd name="T1" fmla="*/ 16 h 24"/>
                  <a:gd name="T2" fmla="*/ 52 w 62"/>
                  <a:gd name="T3" fmla="*/ 0 h 24"/>
                  <a:gd name="T4" fmla="*/ 10 w 62"/>
                  <a:gd name="T5" fmla="*/ 0 h 24"/>
                  <a:gd name="T6" fmla="*/ 7 w 62"/>
                  <a:gd name="T7" fmla="*/ 4 h 24"/>
                  <a:gd name="T8" fmla="*/ 15 w 62"/>
                  <a:gd name="T9" fmla="*/ 4 h 24"/>
                  <a:gd name="T10" fmla="*/ 17 w 62"/>
                  <a:gd name="T11" fmla="*/ 6 h 24"/>
                  <a:gd name="T12" fmla="*/ 15 w 62"/>
                  <a:gd name="T13" fmla="*/ 8 h 24"/>
                  <a:gd name="T14" fmla="*/ 5 w 62"/>
                  <a:gd name="T15" fmla="*/ 8 h 24"/>
                  <a:gd name="T16" fmla="*/ 1 w 62"/>
                  <a:gd name="T17" fmla="*/ 16 h 24"/>
                  <a:gd name="T18" fmla="*/ 9 w 62"/>
                  <a:gd name="T19" fmla="*/ 16 h 24"/>
                  <a:gd name="T20" fmla="*/ 11 w 62"/>
                  <a:gd name="T21" fmla="*/ 18 h 24"/>
                  <a:gd name="T22" fmla="*/ 9 w 62"/>
                  <a:gd name="T23" fmla="*/ 20 h 24"/>
                  <a:gd name="T24" fmla="*/ 0 w 62"/>
                  <a:gd name="T25" fmla="*/ 20 h 24"/>
                  <a:gd name="T26" fmla="*/ 0 w 62"/>
                  <a:gd name="T27" fmla="*/ 21 h 24"/>
                  <a:gd name="T28" fmla="*/ 9 w 62"/>
                  <a:gd name="T29" fmla="*/ 24 h 24"/>
                  <a:gd name="T30" fmla="*/ 52 w 62"/>
                  <a:gd name="T31" fmla="*/ 24 h 24"/>
                  <a:gd name="T32" fmla="*/ 61 w 62"/>
                  <a:gd name="T33" fmla="*/ 21 h 24"/>
                  <a:gd name="T34" fmla="*/ 62 w 62"/>
                  <a:gd name="T35" fmla="*/ 20 h 24"/>
                  <a:gd name="T36" fmla="*/ 61 w 62"/>
                  <a:gd name="T3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24">
                    <a:moveTo>
                      <a:pt x="61" y="16"/>
                    </a:moveTo>
                    <a:cubicBezTo>
                      <a:pt x="52" y="0"/>
                      <a:pt x="52" y="0"/>
                      <a:pt x="52" y="0"/>
                    </a:cubicBezTo>
                    <a:cubicBezTo>
                      <a:pt x="10" y="0"/>
                      <a:pt x="10" y="0"/>
                      <a:pt x="10" y="0"/>
                    </a:cubicBezTo>
                    <a:cubicBezTo>
                      <a:pt x="9" y="1"/>
                      <a:pt x="8" y="3"/>
                      <a:pt x="7" y="4"/>
                    </a:cubicBezTo>
                    <a:cubicBezTo>
                      <a:pt x="15" y="4"/>
                      <a:pt x="15" y="4"/>
                      <a:pt x="15" y="4"/>
                    </a:cubicBezTo>
                    <a:cubicBezTo>
                      <a:pt x="16" y="4"/>
                      <a:pt x="17" y="5"/>
                      <a:pt x="17" y="6"/>
                    </a:cubicBezTo>
                    <a:cubicBezTo>
                      <a:pt x="17" y="7"/>
                      <a:pt x="16" y="8"/>
                      <a:pt x="15" y="8"/>
                    </a:cubicBezTo>
                    <a:cubicBezTo>
                      <a:pt x="5" y="8"/>
                      <a:pt x="5" y="8"/>
                      <a:pt x="5" y="8"/>
                    </a:cubicBezTo>
                    <a:cubicBezTo>
                      <a:pt x="3" y="12"/>
                      <a:pt x="1" y="16"/>
                      <a:pt x="1" y="16"/>
                    </a:cubicBezTo>
                    <a:cubicBezTo>
                      <a:pt x="9" y="16"/>
                      <a:pt x="9" y="16"/>
                      <a:pt x="9" y="16"/>
                    </a:cubicBezTo>
                    <a:cubicBezTo>
                      <a:pt x="10" y="16"/>
                      <a:pt x="11" y="17"/>
                      <a:pt x="11" y="18"/>
                    </a:cubicBezTo>
                    <a:cubicBezTo>
                      <a:pt x="11" y="19"/>
                      <a:pt x="10" y="20"/>
                      <a:pt x="9" y="20"/>
                    </a:cubicBezTo>
                    <a:cubicBezTo>
                      <a:pt x="0" y="20"/>
                      <a:pt x="0" y="20"/>
                      <a:pt x="0" y="20"/>
                    </a:cubicBezTo>
                    <a:cubicBezTo>
                      <a:pt x="0" y="21"/>
                      <a:pt x="0" y="21"/>
                      <a:pt x="0" y="21"/>
                    </a:cubicBezTo>
                    <a:cubicBezTo>
                      <a:pt x="1" y="23"/>
                      <a:pt x="4" y="24"/>
                      <a:pt x="9" y="24"/>
                    </a:cubicBezTo>
                    <a:cubicBezTo>
                      <a:pt x="52" y="24"/>
                      <a:pt x="52" y="24"/>
                      <a:pt x="52" y="24"/>
                    </a:cubicBezTo>
                    <a:cubicBezTo>
                      <a:pt x="57" y="24"/>
                      <a:pt x="60" y="23"/>
                      <a:pt x="61" y="21"/>
                    </a:cubicBezTo>
                    <a:cubicBezTo>
                      <a:pt x="62" y="21"/>
                      <a:pt x="62" y="20"/>
                      <a:pt x="62" y="20"/>
                    </a:cubicBezTo>
                    <a:cubicBezTo>
                      <a:pt x="62" y="18"/>
                      <a:pt x="61" y="17"/>
                      <a:pt x="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350"/>
              </a:p>
            </p:txBody>
          </p:sp>
          <p:sp>
            <p:nvSpPr>
              <p:cNvPr id="64" name="Freeform 61"/>
              <p:cNvSpPr>
                <a:spLocks noEditPoints="1"/>
              </p:cNvSpPr>
              <p:nvPr/>
            </p:nvSpPr>
            <p:spPr bwMode="auto">
              <a:xfrm>
                <a:off x="4937125" y="1749425"/>
                <a:ext cx="392113" cy="454025"/>
              </a:xfrm>
              <a:custGeom>
                <a:avLst/>
                <a:gdLst>
                  <a:gd name="T0" fmla="*/ 63 w 79"/>
                  <a:gd name="T1" fmla="*/ 92 h 92"/>
                  <a:gd name="T2" fmla="*/ 15 w 79"/>
                  <a:gd name="T3" fmla="*/ 92 h 92"/>
                  <a:gd name="T4" fmla="*/ 2 w 79"/>
                  <a:gd name="T5" fmla="*/ 87 h 92"/>
                  <a:gd name="T6" fmla="*/ 3 w 79"/>
                  <a:gd name="T7" fmla="*/ 78 h 92"/>
                  <a:gd name="T8" fmla="*/ 28 w 79"/>
                  <a:gd name="T9" fmla="*/ 31 h 92"/>
                  <a:gd name="T10" fmla="*/ 28 w 79"/>
                  <a:gd name="T11" fmla="*/ 10 h 92"/>
                  <a:gd name="T12" fmla="*/ 27 w 79"/>
                  <a:gd name="T13" fmla="*/ 10 h 92"/>
                  <a:gd name="T14" fmla="*/ 23 w 79"/>
                  <a:gd name="T15" fmla="*/ 9 h 92"/>
                  <a:gd name="T16" fmla="*/ 23 w 79"/>
                  <a:gd name="T17" fmla="*/ 8 h 92"/>
                  <a:gd name="T18" fmla="*/ 22 w 79"/>
                  <a:gd name="T19" fmla="*/ 2 h 92"/>
                  <a:gd name="T20" fmla="*/ 24 w 79"/>
                  <a:gd name="T21" fmla="*/ 0 h 92"/>
                  <a:gd name="T22" fmla="*/ 54 w 79"/>
                  <a:gd name="T23" fmla="*/ 0 h 92"/>
                  <a:gd name="T24" fmla="*/ 56 w 79"/>
                  <a:gd name="T25" fmla="*/ 2 h 92"/>
                  <a:gd name="T26" fmla="*/ 55 w 79"/>
                  <a:gd name="T27" fmla="*/ 8 h 92"/>
                  <a:gd name="T28" fmla="*/ 55 w 79"/>
                  <a:gd name="T29" fmla="*/ 9 h 92"/>
                  <a:gd name="T30" fmla="*/ 51 w 79"/>
                  <a:gd name="T31" fmla="*/ 10 h 92"/>
                  <a:gd name="T32" fmla="*/ 50 w 79"/>
                  <a:gd name="T33" fmla="*/ 10 h 92"/>
                  <a:gd name="T34" fmla="*/ 50 w 79"/>
                  <a:gd name="T35" fmla="*/ 12 h 92"/>
                  <a:gd name="T36" fmla="*/ 50 w 79"/>
                  <a:gd name="T37" fmla="*/ 31 h 92"/>
                  <a:gd name="T38" fmla="*/ 76 w 79"/>
                  <a:gd name="T39" fmla="*/ 78 h 92"/>
                  <a:gd name="T40" fmla="*/ 76 w 79"/>
                  <a:gd name="T41" fmla="*/ 87 h 92"/>
                  <a:gd name="T42" fmla="*/ 63 w 79"/>
                  <a:gd name="T43" fmla="*/ 92 h 92"/>
                  <a:gd name="T44" fmla="*/ 26 w 79"/>
                  <a:gd name="T45" fmla="*/ 6 h 92"/>
                  <a:gd name="T46" fmla="*/ 27 w 79"/>
                  <a:gd name="T47" fmla="*/ 6 h 92"/>
                  <a:gd name="T48" fmla="*/ 32 w 79"/>
                  <a:gd name="T49" fmla="*/ 10 h 92"/>
                  <a:gd name="T50" fmla="*/ 32 w 79"/>
                  <a:gd name="T51" fmla="*/ 32 h 92"/>
                  <a:gd name="T52" fmla="*/ 32 w 79"/>
                  <a:gd name="T53" fmla="*/ 33 h 92"/>
                  <a:gd name="T54" fmla="*/ 6 w 79"/>
                  <a:gd name="T55" fmla="*/ 80 h 92"/>
                  <a:gd name="T56" fmla="*/ 5 w 79"/>
                  <a:gd name="T57" fmla="*/ 85 h 92"/>
                  <a:gd name="T58" fmla="*/ 15 w 79"/>
                  <a:gd name="T59" fmla="*/ 88 h 92"/>
                  <a:gd name="T60" fmla="*/ 63 w 79"/>
                  <a:gd name="T61" fmla="*/ 88 h 92"/>
                  <a:gd name="T62" fmla="*/ 73 w 79"/>
                  <a:gd name="T63" fmla="*/ 85 h 92"/>
                  <a:gd name="T64" fmla="*/ 72 w 79"/>
                  <a:gd name="T65" fmla="*/ 80 h 92"/>
                  <a:gd name="T66" fmla="*/ 47 w 79"/>
                  <a:gd name="T67" fmla="*/ 33 h 92"/>
                  <a:gd name="T68" fmla="*/ 46 w 79"/>
                  <a:gd name="T69" fmla="*/ 32 h 92"/>
                  <a:gd name="T70" fmla="*/ 46 w 79"/>
                  <a:gd name="T71" fmla="*/ 10 h 92"/>
                  <a:gd name="T72" fmla="*/ 51 w 79"/>
                  <a:gd name="T73" fmla="*/ 6 h 92"/>
                  <a:gd name="T74" fmla="*/ 52 w 79"/>
                  <a:gd name="T75" fmla="*/ 6 h 92"/>
                  <a:gd name="T76" fmla="*/ 52 w 79"/>
                  <a:gd name="T77" fmla="*/ 4 h 92"/>
                  <a:gd name="T78" fmla="*/ 26 w 79"/>
                  <a:gd name="T79" fmla="*/ 4 h 92"/>
                  <a:gd name="T80" fmla="*/ 26 w 79"/>
                  <a:gd name="T8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 h="92">
                    <a:moveTo>
                      <a:pt x="63" y="92"/>
                    </a:moveTo>
                    <a:cubicBezTo>
                      <a:pt x="15" y="92"/>
                      <a:pt x="15" y="92"/>
                      <a:pt x="15" y="92"/>
                    </a:cubicBezTo>
                    <a:cubicBezTo>
                      <a:pt x="8" y="92"/>
                      <a:pt x="4" y="90"/>
                      <a:pt x="2" y="87"/>
                    </a:cubicBezTo>
                    <a:cubicBezTo>
                      <a:pt x="0" y="83"/>
                      <a:pt x="2" y="78"/>
                      <a:pt x="3" y="78"/>
                    </a:cubicBezTo>
                    <a:cubicBezTo>
                      <a:pt x="28" y="31"/>
                      <a:pt x="28" y="31"/>
                      <a:pt x="28" y="31"/>
                    </a:cubicBezTo>
                    <a:cubicBezTo>
                      <a:pt x="28" y="10"/>
                      <a:pt x="28" y="10"/>
                      <a:pt x="28" y="10"/>
                    </a:cubicBezTo>
                    <a:cubicBezTo>
                      <a:pt x="28" y="10"/>
                      <a:pt x="27" y="10"/>
                      <a:pt x="27" y="10"/>
                    </a:cubicBezTo>
                    <a:cubicBezTo>
                      <a:pt x="26" y="10"/>
                      <a:pt x="24" y="10"/>
                      <a:pt x="23" y="9"/>
                    </a:cubicBezTo>
                    <a:cubicBezTo>
                      <a:pt x="23" y="9"/>
                      <a:pt x="23" y="8"/>
                      <a:pt x="23" y="8"/>
                    </a:cubicBezTo>
                    <a:cubicBezTo>
                      <a:pt x="22" y="6"/>
                      <a:pt x="22" y="2"/>
                      <a:pt x="22" y="2"/>
                    </a:cubicBezTo>
                    <a:cubicBezTo>
                      <a:pt x="22" y="1"/>
                      <a:pt x="23" y="0"/>
                      <a:pt x="24" y="0"/>
                    </a:cubicBezTo>
                    <a:cubicBezTo>
                      <a:pt x="54" y="0"/>
                      <a:pt x="54" y="0"/>
                      <a:pt x="54" y="0"/>
                    </a:cubicBezTo>
                    <a:cubicBezTo>
                      <a:pt x="55" y="0"/>
                      <a:pt x="56" y="1"/>
                      <a:pt x="56" y="2"/>
                    </a:cubicBezTo>
                    <a:cubicBezTo>
                      <a:pt x="56" y="2"/>
                      <a:pt x="56" y="6"/>
                      <a:pt x="55" y="8"/>
                    </a:cubicBezTo>
                    <a:cubicBezTo>
                      <a:pt x="55" y="8"/>
                      <a:pt x="55" y="8"/>
                      <a:pt x="55" y="9"/>
                    </a:cubicBezTo>
                    <a:cubicBezTo>
                      <a:pt x="54" y="10"/>
                      <a:pt x="53" y="10"/>
                      <a:pt x="51" y="10"/>
                    </a:cubicBezTo>
                    <a:cubicBezTo>
                      <a:pt x="51" y="10"/>
                      <a:pt x="50" y="10"/>
                      <a:pt x="50" y="10"/>
                    </a:cubicBezTo>
                    <a:cubicBezTo>
                      <a:pt x="50" y="12"/>
                      <a:pt x="50" y="12"/>
                      <a:pt x="50" y="12"/>
                    </a:cubicBezTo>
                    <a:cubicBezTo>
                      <a:pt x="50" y="31"/>
                      <a:pt x="50" y="31"/>
                      <a:pt x="50" y="31"/>
                    </a:cubicBezTo>
                    <a:cubicBezTo>
                      <a:pt x="76" y="78"/>
                      <a:pt x="76" y="78"/>
                      <a:pt x="76" y="78"/>
                    </a:cubicBezTo>
                    <a:cubicBezTo>
                      <a:pt x="76" y="78"/>
                      <a:pt x="79" y="83"/>
                      <a:pt x="76" y="87"/>
                    </a:cubicBezTo>
                    <a:cubicBezTo>
                      <a:pt x="74" y="90"/>
                      <a:pt x="70" y="92"/>
                      <a:pt x="63" y="92"/>
                    </a:cubicBezTo>
                    <a:close/>
                    <a:moveTo>
                      <a:pt x="26" y="6"/>
                    </a:moveTo>
                    <a:cubicBezTo>
                      <a:pt x="27" y="6"/>
                      <a:pt x="27" y="6"/>
                      <a:pt x="27" y="6"/>
                    </a:cubicBezTo>
                    <a:cubicBezTo>
                      <a:pt x="29" y="6"/>
                      <a:pt x="31" y="7"/>
                      <a:pt x="32" y="10"/>
                    </a:cubicBezTo>
                    <a:cubicBezTo>
                      <a:pt x="32" y="32"/>
                      <a:pt x="32" y="32"/>
                      <a:pt x="32" y="32"/>
                    </a:cubicBezTo>
                    <a:cubicBezTo>
                      <a:pt x="32" y="32"/>
                      <a:pt x="32" y="33"/>
                      <a:pt x="32" y="33"/>
                    </a:cubicBezTo>
                    <a:cubicBezTo>
                      <a:pt x="6" y="80"/>
                      <a:pt x="6" y="80"/>
                      <a:pt x="6" y="80"/>
                    </a:cubicBezTo>
                    <a:cubicBezTo>
                      <a:pt x="6" y="80"/>
                      <a:pt x="4" y="83"/>
                      <a:pt x="5" y="85"/>
                    </a:cubicBezTo>
                    <a:cubicBezTo>
                      <a:pt x="7" y="87"/>
                      <a:pt x="10" y="88"/>
                      <a:pt x="15" y="88"/>
                    </a:cubicBezTo>
                    <a:cubicBezTo>
                      <a:pt x="63" y="88"/>
                      <a:pt x="63" y="88"/>
                      <a:pt x="63" y="88"/>
                    </a:cubicBezTo>
                    <a:cubicBezTo>
                      <a:pt x="68" y="88"/>
                      <a:pt x="72" y="87"/>
                      <a:pt x="73" y="85"/>
                    </a:cubicBezTo>
                    <a:cubicBezTo>
                      <a:pt x="74" y="83"/>
                      <a:pt x="72" y="80"/>
                      <a:pt x="72" y="80"/>
                    </a:cubicBezTo>
                    <a:cubicBezTo>
                      <a:pt x="47" y="33"/>
                      <a:pt x="47" y="33"/>
                      <a:pt x="47" y="33"/>
                    </a:cubicBezTo>
                    <a:cubicBezTo>
                      <a:pt x="46" y="33"/>
                      <a:pt x="46" y="32"/>
                      <a:pt x="46" y="32"/>
                    </a:cubicBezTo>
                    <a:cubicBezTo>
                      <a:pt x="46" y="10"/>
                      <a:pt x="46" y="10"/>
                      <a:pt x="46" y="10"/>
                    </a:cubicBezTo>
                    <a:cubicBezTo>
                      <a:pt x="47" y="7"/>
                      <a:pt x="49" y="6"/>
                      <a:pt x="51" y="6"/>
                    </a:cubicBezTo>
                    <a:cubicBezTo>
                      <a:pt x="51" y="6"/>
                      <a:pt x="52" y="6"/>
                      <a:pt x="52" y="6"/>
                    </a:cubicBezTo>
                    <a:cubicBezTo>
                      <a:pt x="52" y="5"/>
                      <a:pt x="52" y="5"/>
                      <a:pt x="52" y="4"/>
                    </a:cubicBezTo>
                    <a:cubicBezTo>
                      <a:pt x="26" y="4"/>
                      <a:pt x="26" y="4"/>
                      <a:pt x="26" y="4"/>
                    </a:cubicBezTo>
                    <a:cubicBezTo>
                      <a:pt x="26" y="5"/>
                      <a:pt x="26" y="5"/>
                      <a:pt x="2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350"/>
              </a:p>
            </p:txBody>
          </p:sp>
        </p:grpSp>
      </p:grpSp>
      <p:grpSp>
        <p:nvGrpSpPr>
          <p:cNvPr id="66" name="组合 65"/>
          <p:cNvGrpSpPr/>
          <p:nvPr/>
        </p:nvGrpSpPr>
        <p:grpSpPr>
          <a:xfrm>
            <a:off x="4708154" y="1302327"/>
            <a:ext cx="2874508" cy="4473340"/>
            <a:chOff x="1068944" y="1503218"/>
            <a:chExt cx="2748408" cy="4142510"/>
          </a:xfrm>
        </p:grpSpPr>
        <p:grpSp>
          <p:nvGrpSpPr>
            <p:cNvPr id="81" name="组合 80"/>
            <p:cNvGrpSpPr/>
            <p:nvPr/>
          </p:nvGrpSpPr>
          <p:grpSpPr>
            <a:xfrm>
              <a:off x="1068944" y="1503218"/>
              <a:ext cx="2748408" cy="4142510"/>
              <a:chOff x="1068944" y="1503218"/>
              <a:chExt cx="2748408" cy="4142510"/>
            </a:xfrm>
          </p:grpSpPr>
          <p:sp>
            <p:nvSpPr>
              <p:cNvPr id="84" name="矩形: 圆顶角 83"/>
              <p:cNvSpPr/>
              <p:nvPr/>
            </p:nvSpPr>
            <p:spPr>
              <a:xfrm rot="5400000" flipV="1">
                <a:off x="1062820" y="1626068"/>
                <a:ext cx="819969" cy="807721"/>
              </a:xfrm>
              <a:prstGeom prst="round2SameRect">
                <a:avLst>
                  <a:gd name="adj1" fmla="val 10118"/>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1108789" y="1503218"/>
                <a:ext cx="2708563" cy="414251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圆顶角 85"/>
              <p:cNvSpPr/>
              <p:nvPr/>
            </p:nvSpPr>
            <p:spPr>
              <a:xfrm rot="5400000">
                <a:off x="1975757" y="784092"/>
                <a:ext cx="678047" cy="2491674"/>
              </a:xfrm>
              <a:prstGeom prst="round2SameRect">
                <a:avLst>
                  <a:gd name="adj1" fmla="val 10118"/>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矩形 81"/>
            <p:cNvSpPr/>
            <p:nvPr/>
          </p:nvSpPr>
          <p:spPr>
            <a:xfrm>
              <a:off x="1191804" y="2551094"/>
              <a:ext cx="2338011" cy="2758942"/>
            </a:xfrm>
            <a:prstGeom prst="rect">
              <a:avLst/>
            </a:prstGeom>
          </p:spPr>
          <p:txBody>
            <a:bodyPr wrap="square">
              <a:spAutoFit/>
            </a:bodyPr>
            <a:lstStyle/>
            <a:p>
              <a:pPr marL="285750" indent="-285750">
                <a:lnSpc>
                  <a:spcPct val="170000"/>
                </a:lnSpc>
                <a:buClr>
                  <a:schemeClr val="tx2">
                    <a:lumMod val="75000"/>
                  </a:schemeClr>
                </a:buClr>
                <a:buSzPct val="100000"/>
                <a:buFont typeface="Wingdings" panose="05000000000000000000" pitchFamily="2" charset="2"/>
                <a:buChar char="u"/>
                <a:defRPr/>
              </a:pPr>
              <a:r>
                <a:rPr lang="en-US" altLang="zh-CN" sz="1400" dirty="0" err="1">
                  <a:ea typeface="微软雅黑" panose="020B0503020204020204" charset="-122"/>
                  <a:cs typeface="Arial" panose="020B0604020202020204" pitchFamily="34" charset="0"/>
                  <a:sym typeface="Arial" panose="020B0604020202020204" pitchFamily="34" charset="0"/>
                </a:rPr>
                <a:t>Ansofaxine</a:t>
              </a:r>
              <a:r>
                <a:rPr lang="en-US" altLang="zh-CN" sz="1400" dirty="0">
                  <a:ea typeface="微软雅黑" panose="020B0503020204020204" charset="-122"/>
                  <a:cs typeface="Arial" panose="020B0604020202020204" pitchFamily="34" charset="0"/>
                  <a:sym typeface="Arial" panose="020B0604020202020204" pitchFamily="34" charset="0"/>
                </a:rPr>
                <a:t> </a:t>
              </a:r>
              <a:r>
                <a:rPr lang="en-US" altLang="zh-CN" sz="1400" dirty="0" smtClean="0">
                  <a:ea typeface="微软雅黑" panose="020B0503020204020204" charset="-122"/>
                  <a:cs typeface="Arial" panose="020B0604020202020204" pitchFamily="34" charset="0"/>
                  <a:sym typeface="Arial" panose="020B0604020202020204" pitchFamily="34" charset="0"/>
                </a:rPr>
                <a:t>/CHN-204</a:t>
              </a:r>
              <a:endParaRPr lang="en-US" altLang="zh-CN" sz="1400" dirty="0">
                <a:ea typeface="微软雅黑" panose="020B0503020204020204" charset="-122"/>
                <a:cs typeface="Arial" panose="020B0604020202020204" pitchFamily="34" charset="0"/>
                <a:sym typeface="Arial" panose="020B0604020202020204" pitchFamily="34" charset="0"/>
              </a:endParaRPr>
            </a:p>
            <a:p>
              <a:pPr marL="285750" lvl="1">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Dosage</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Exploration</a:t>
              </a:r>
            </a:p>
            <a:p>
              <a:pPr marL="285750" lvl="1">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MDD</a:t>
              </a:r>
            </a:p>
            <a:p>
              <a:pPr marL="285750" lvl="1">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R</a:t>
              </a:r>
              <a:r>
                <a:rPr lang="en-SG" altLang="zh-CN" sz="1400" dirty="0" err="1">
                  <a:ea typeface="微软雅黑" panose="020B0503020204020204" charset="-122"/>
                  <a:cs typeface="Arial" panose="020B0604020202020204" pitchFamily="34" charset="0"/>
                  <a:sym typeface="Arial" panose="020B0604020202020204" pitchFamily="34" charset="0"/>
                </a:rPr>
                <a:t>andomized</a:t>
              </a:r>
              <a:r>
                <a:rPr lang="en-SG" altLang="zh-CN" sz="1400" dirty="0">
                  <a:ea typeface="微软雅黑" panose="020B0503020204020204" charset="-122"/>
                  <a:cs typeface="Arial" panose="020B0604020202020204" pitchFamily="34" charset="0"/>
                  <a:sym typeface="Arial" panose="020B0604020202020204" pitchFamily="34" charset="0"/>
                </a:rPr>
                <a:t>, double-blind, </a:t>
              </a:r>
              <a:r>
                <a:rPr lang="en-SG" altLang="zh-CN" sz="1400" dirty="0" smtClean="0">
                  <a:ea typeface="微软雅黑" panose="020B0503020204020204" charset="-122"/>
                  <a:cs typeface="Arial" panose="020B0604020202020204" pitchFamily="34" charset="0"/>
                  <a:sym typeface="Arial" panose="020B0604020202020204" pitchFamily="34" charset="0"/>
                </a:rPr>
                <a:t>placebo-controlled </a:t>
              </a:r>
              <a:endParaRPr lang="en-US" altLang="zh-CN" sz="1400" dirty="0">
                <a:ea typeface="微软雅黑" panose="020B0503020204020204" charset="-122"/>
                <a:cs typeface="Arial" panose="020B0604020202020204" pitchFamily="34" charset="0"/>
                <a:sym typeface="Arial" panose="020B0604020202020204" pitchFamily="34" charset="0"/>
              </a:endParaRPr>
            </a:p>
            <a:p>
              <a:pPr marL="285750" lvl="1">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Arial" panose="020B0604020202020204" pitchFamily="34" charset="0"/>
                </a:rPr>
                <a:t>40mg,</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80mg,</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120mg,</a:t>
              </a:r>
              <a:r>
                <a:rPr lang="zh-CN" altLang="en-US" sz="1400" dirty="0">
                  <a:ea typeface="微软雅黑" panose="020B0503020204020204" charset="-122"/>
                  <a:cs typeface="Arial" panose="020B0604020202020204" pitchFamily="34" charset="0"/>
                  <a:sym typeface="Arial" panose="020B0604020202020204" pitchFamily="34" charset="0"/>
                </a:rPr>
                <a:t> </a:t>
              </a:r>
              <a:r>
                <a:rPr lang="en-US" altLang="zh-CN" sz="1400" dirty="0">
                  <a:ea typeface="微软雅黑" panose="020B0503020204020204" charset="-122"/>
                  <a:cs typeface="Arial" panose="020B0604020202020204" pitchFamily="34" charset="0"/>
                  <a:sym typeface="Arial" panose="020B0604020202020204" pitchFamily="34" charset="0"/>
                </a:rPr>
                <a:t>160mg</a:t>
              </a:r>
            </a:p>
          </p:txBody>
        </p:sp>
        <p:sp>
          <p:nvSpPr>
            <p:cNvPr id="83" name="矩形 82"/>
            <p:cNvSpPr/>
            <p:nvPr/>
          </p:nvSpPr>
          <p:spPr>
            <a:xfrm>
              <a:off x="1738340" y="1829873"/>
              <a:ext cx="1152881" cy="400110"/>
            </a:xfrm>
            <a:prstGeom prst="rect">
              <a:avLst/>
            </a:prstGeom>
          </p:spPr>
          <p:txBody>
            <a:bodyPr wrap="none">
              <a:spAutoFit/>
            </a:bodyPr>
            <a:lstStyle/>
            <a:p>
              <a:pPr lvl="0" algn="ctr">
                <a:defRPr/>
              </a:pP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Phase</a:t>
              </a:r>
              <a:r>
                <a:rPr lang="zh-CN" altLang="en-US" sz="2000" b="1" dirty="0">
                  <a:solidFill>
                    <a:prstClr val="white"/>
                  </a:solidFill>
                  <a:latin typeface="Arial" panose="020B0604020202020204" pitchFamily="34" charset="0"/>
                  <a:ea typeface="微软雅黑" panose="020B0503020204020204" charset="-122"/>
                  <a:sym typeface="Arial" panose="020B0604020202020204" pitchFamily="34" charset="0"/>
                </a:rPr>
                <a:t> </a:t>
              </a: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II</a:t>
              </a:r>
            </a:p>
          </p:txBody>
        </p:sp>
      </p:grpSp>
      <p:sp>
        <p:nvSpPr>
          <p:cNvPr id="68" name="等腰三角形 67"/>
          <p:cNvSpPr/>
          <p:nvPr/>
        </p:nvSpPr>
        <p:spPr>
          <a:xfrm>
            <a:off x="6918106" y="5190898"/>
            <a:ext cx="664556" cy="575888"/>
          </a:xfrm>
          <a:prstGeom prst="triangle">
            <a:avLst>
              <a:gd name="adj" fmla="val 10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8414385" y="1302385"/>
            <a:ext cx="2862580" cy="4473575"/>
            <a:chOff x="1068944" y="1503218"/>
            <a:chExt cx="2775692" cy="4142510"/>
          </a:xfrm>
        </p:grpSpPr>
        <p:grpSp>
          <p:nvGrpSpPr>
            <p:cNvPr id="95" name="组合 94"/>
            <p:cNvGrpSpPr/>
            <p:nvPr/>
          </p:nvGrpSpPr>
          <p:grpSpPr>
            <a:xfrm>
              <a:off x="1068944" y="1503218"/>
              <a:ext cx="2775692" cy="4142510"/>
              <a:chOff x="1068944" y="1503218"/>
              <a:chExt cx="2775692" cy="4142510"/>
            </a:xfrm>
          </p:grpSpPr>
          <p:sp>
            <p:nvSpPr>
              <p:cNvPr id="98" name="矩形: 圆顶角 97"/>
              <p:cNvSpPr/>
              <p:nvPr/>
            </p:nvSpPr>
            <p:spPr>
              <a:xfrm rot="5400000" flipV="1">
                <a:off x="1062820" y="1626068"/>
                <a:ext cx="819969" cy="807721"/>
              </a:xfrm>
              <a:prstGeom prst="round2SameRect">
                <a:avLst>
                  <a:gd name="adj1" fmla="val 10118"/>
                  <a:gd name="adj2"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1136073" y="1503218"/>
                <a:ext cx="2708563" cy="414251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圆顶角 99"/>
              <p:cNvSpPr/>
              <p:nvPr/>
            </p:nvSpPr>
            <p:spPr>
              <a:xfrm rot="5400000">
                <a:off x="1975757" y="784092"/>
                <a:ext cx="678047" cy="2491674"/>
              </a:xfrm>
              <a:prstGeom prst="round2SameRect">
                <a:avLst>
                  <a:gd name="adj1" fmla="val 10118"/>
                  <a:gd name="adj2" fmla="val 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矩形 95"/>
            <p:cNvSpPr/>
            <p:nvPr/>
          </p:nvSpPr>
          <p:spPr>
            <a:xfrm>
              <a:off x="1299686" y="2636087"/>
              <a:ext cx="2292661" cy="2796562"/>
            </a:xfrm>
            <a:prstGeom prst="rect">
              <a:avLst/>
            </a:prstGeom>
          </p:spPr>
          <p:txBody>
            <a:bodyPr wrap="square">
              <a:spAutoFit/>
            </a:bodyPr>
            <a:lstStyle/>
            <a:p>
              <a:pPr marL="285750" indent="-285750">
                <a:lnSpc>
                  <a:spcPct val="170000"/>
                </a:lnSpc>
                <a:buClr>
                  <a:schemeClr val="tx2">
                    <a:lumMod val="75000"/>
                  </a:schemeClr>
                </a:buClr>
                <a:buSzPct val="100000"/>
                <a:buFont typeface="Wingdings" panose="05000000000000000000" pitchFamily="2" charset="2"/>
                <a:buChar char="u"/>
                <a:defRPr/>
              </a:pPr>
              <a:r>
                <a:rPr lang="en-US" altLang="zh-CN" sz="1400" dirty="0" err="1">
                  <a:ea typeface="微软雅黑" panose="020B0503020204020204" charset="-122"/>
                  <a:cs typeface="Arial" panose="020B0604020202020204" pitchFamily="34" charset="0"/>
                  <a:sym typeface="Arial" panose="020B0604020202020204" pitchFamily="34" charset="0"/>
                </a:rPr>
                <a:t>Ansofaxine</a:t>
              </a:r>
              <a:r>
                <a:rPr lang="en-US" altLang="zh-CN" sz="1400" dirty="0">
                  <a:ea typeface="微软雅黑" panose="020B0503020204020204" charset="-122"/>
                  <a:cs typeface="Arial" panose="020B0604020202020204" pitchFamily="34" charset="0"/>
                  <a:sym typeface="Arial" panose="020B0604020202020204" pitchFamily="34" charset="0"/>
                </a:rPr>
                <a:t> </a:t>
              </a:r>
              <a:r>
                <a:rPr lang="en-US" altLang="zh-CN" sz="1400" dirty="0" smtClean="0">
                  <a:ea typeface="微软雅黑" panose="020B0503020204020204" charset="-122"/>
                  <a:cs typeface="Arial" panose="020B0604020202020204" pitchFamily="34" charset="0"/>
                  <a:sym typeface="+mn-lt"/>
                </a:rPr>
                <a:t>/CHN-305</a:t>
              </a:r>
              <a:endParaRPr lang="en-US" altLang="zh-CN" sz="1400" dirty="0">
                <a:ea typeface="微软雅黑" panose="020B0503020204020204" charset="-122"/>
                <a:cs typeface="Arial" panose="020B0604020202020204" pitchFamily="34" charset="0"/>
                <a:sym typeface="+mn-lt"/>
              </a:endParaRPr>
            </a:p>
            <a:p>
              <a:pPr marL="571500" indent="-285750">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mn-lt"/>
                </a:rPr>
                <a:t>Efficacy Confirmation</a:t>
              </a:r>
            </a:p>
            <a:p>
              <a:pPr marL="571500" indent="-285750">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mn-lt"/>
                </a:rPr>
                <a:t>MDD</a:t>
              </a:r>
            </a:p>
            <a:p>
              <a:pPr marL="571500" indent="-285750">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mn-lt"/>
                </a:rPr>
                <a:t>Randomized, double-blind, placebo-controlled </a:t>
              </a:r>
            </a:p>
            <a:p>
              <a:pPr marL="571500" indent="-285750">
                <a:lnSpc>
                  <a:spcPct val="170000"/>
                </a:lnSpc>
                <a:buClr>
                  <a:schemeClr val="tx2">
                    <a:lumMod val="75000"/>
                  </a:schemeClr>
                </a:buClr>
                <a:buSzPct val="100000"/>
                <a:buFont typeface="Wingdings" panose="05000000000000000000" pitchFamily="2" charset="2"/>
                <a:buChar char="ü"/>
                <a:defRPr/>
              </a:pPr>
              <a:r>
                <a:rPr lang="en-US" altLang="zh-CN" sz="1400" dirty="0">
                  <a:ea typeface="微软雅黑" panose="020B0503020204020204" charset="-122"/>
                  <a:cs typeface="Arial" panose="020B0604020202020204" pitchFamily="34" charset="0"/>
                  <a:sym typeface="+mn-lt"/>
                </a:rPr>
                <a:t>80mg, 160mg</a:t>
              </a:r>
            </a:p>
          </p:txBody>
        </p:sp>
        <p:sp>
          <p:nvSpPr>
            <p:cNvPr id="97" name="矩形 96"/>
            <p:cNvSpPr/>
            <p:nvPr/>
          </p:nvSpPr>
          <p:spPr>
            <a:xfrm>
              <a:off x="1703074" y="1829873"/>
              <a:ext cx="1223413" cy="369268"/>
            </a:xfrm>
            <a:prstGeom prst="rect">
              <a:avLst/>
            </a:prstGeom>
          </p:spPr>
          <p:txBody>
            <a:bodyPr wrap="square">
              <a:spAutoFit/>
            </a:bodyPr>
            <a:lstStyle/>
            <a:p>
              <a:pPr lvl="0" algn="ctr">
                <a:defRPr/>
              </a:pP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Phase</a:t>
              </a:r>
              <a:r>
                <a:rPr lang="zh-CN" altLang="en-US" sz="2000" b="1" dirty="0">
                  <a:solidFill>
                    <a:prstClr val="white"/>
                  </a:solidFill>
                  <a:latin typeface="Arial" panose="020B0604020202020204" pitchFamily="34" charset="0"/>
                  <a:ea typeface="微软雅黑" panose="020B0503020204020204" charset="-122"/>
                  <a:sym typeface="Arial" panose="020B0604020202020204" pitchFamily="34" charset="0"/>
                </a:rPr>
                <a:t> </a:t>
              </a:r>
              <a:r>
                <a:rPr lang="en-US" altLang="zh-CN" sz="2000" b="1" dirty="0">
                  <a:solidFill>
                    <a:prstClr val="white"/>
                  </a:solidFill>
                  <a:latin typeface="Arial" panose="020B0604020202020204" pitchFamily="34" charset="0"/>
                  <a:ea typeface="微软雅黑" panose="020B0503020204020204" charset="-122"/>
                  <a:sym typeface="Arial" panose="020B0604020202020204" pitchFamily="34" charset="0"/>
                </a:rPr>
                <a:t>III</a:t>
              </a:r>
            </a:p>
          </p:txBody>
        </p:sp>
      </p:grpSp>
      <p:sp>
        <p:nvSpPr>
          <p:cNvPr id="89" name="等腰三角形 88"/>
          <p:cNvSpPr/>
          <p:nvPr/>
        </p:nvSpPr>
        <p:spPr>
          <a:xfrm>
            <a:off x="10611989" y="5200085"/>
            <a:ext cx="664556" cy="575888"/>
          </a:xfrm>
          <a:prstGeom prst="triangle">
            <a:avLst>
              <a:gd name="adj" fmla="val 10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Group 15"/>
          <p:cNvGrpSpPr/>
          <p:nvPr/>
        </p:nvGrpSpPr>
        <p:grpSpPr>
          <a:xfrm>
            <a:off x="7220447" y="5431865"/>
            <a:ext cx="284018" cy="244757"/>
            <a:chOff x="8205788" y="-103188"/>
            <a:chExt cx="1343025" cy="1223964"/>
          </a:xfrm>
          <a:solidFill>
            <a:schemeClr val="bg1"/>
          </a:solidFill>
        </p:grpSpPr>
        <p:sp>
          <p:nvSpPr>
            <p:cNvPr id="102" name="Rectangle 12"/>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1350"/>
            </a:p>
          </p:txBody>
        </p:sp>
        <p:sp>
          <p:nvSpPr>
            <p:cNvPr id="103" name="Rectangle 13"/>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1350"/>
            </a:p>
          </p:txBody>
        </p:sp>
        <p:sp>
          <p:nvSpPr>
            <p:cNvPr id="104" name="Rectangle 14"/>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1350"/>
            </a:p>
          </p:txBody>
        </p:sp>
        <p:sp>
          <p:nvSpPr>
            <p:cNvPr id="105" name="Rectangle 15"/>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sz="1350"/>
            </a:p>
          </p:txBody>
        </p:sp>
        <p:sp>
          <p:nvSpPr>
            <p:cNvPr id="106" name="Freeform 16"/>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sz="1350"/>
            </a:p>
          </p:txBody>
        </p:sp>
      </p:grpSp>
      <p:grpSp>
        <p:nvGrpSpPr>
          <p:cNvPr id="107" name="Group 98"/>
          <p:cNvGrpSpPr/>
          <p:nvPr/>
        </p:nvGrpSpPr>
        <p:grpSpPr>
          <a:xfrm>
            <a:off x="10992571" y="5373350"/>
            <a:ext cx="251116" cy="219519"/>
            <a:chOff x="6187505" y="3975074"/>
            <a:chExt cx="363775" cy="318002"/>
          </a:xfrm>
          <a:solidFill>
            <a:schemeClr val="bg1"/>
          </a:solidFill>
        </p:grpSpPr>
        <p:sp>
          <p:nvSpPr>
            <p:cNvPr id="108" name="Rectangle 46"/>
            <p:cNvSpPr>
              <a:spLocks noChangeArrowheads="1"/>
            </p:cNvSpPr>
            <p:nvPr/>
          </p:nvSpPr>
          <p:spPr bwMode="auto">
            <a:xfrm>
              <a:off x="6276641" y="3996756"/>
              <a:ext cx="183093" cy="24091"/>
            </a:xfrm>
            <a:prstGeom prst="rect">
              <a:avLst/>
            </a:prstGeom>
            <a:grpFill/>
            <a:ln>
              <a:noFill/>
            </a:ln>
          </p:spPr>
          <p:txBody>
            <a:bodyPr vert="horz" wrap="square" lIns="91440" tIns="45720" rIns="91440" bIns="45720" numCol="1" anchor="t" anchorCtr="0" compatLnSpc="1"/>
            <a:lstStyle/>
            <a:p>
              <a:endParaRPr lang="id-ID" sz="1350"/>
            </a:p>
          </p:txBody>
        </p:sp>
        <p:sp>
          <p:nvSpPr>
            <p:cNvPr id="109" name="Rectangle 47"/>
            <p:cNvSpPr>
              <a:spLocks noChangeArrowheads="1"/>
            </p:cNvSpPr>
            <p:nvPr/>
          </p:nvSpPr>
          <p:spPr bwMode="auto">
            <a:xfrm>
              <a:off x="6276641" y="4247304"/>
              <a:ext cx="183093" cy="24091"/>
            </a:xfrm>
            <a:prstGeom prst="rect">
              <a:avLst/>
            </a:prstGeom>
            <a:grpFill/>
            <a:ln>
              <a:noFill/>
            </a:ln>
          </p:spPr>
          <p:txBody>
            <a:bodyPr vert="horz" wrap="square" lIns="91440" tIns="45720" rIns="91440" bIns="45720" numCol="1" anchor="t" anchorCtr="0" compatLnSpc="1"/>
            <a:lstStyle/>
            <a:p>
              <a:endParaRPr lang="id-ID" sz="1350"/>
            </a:p>
          </p:txBody>
        </p:sp>
        <p:sp>
          <p:nvSpPr>
            <p:cNvPr id="110" name="Rectangle 48"/>
            <p:cNvSpPr>
              <a:spLocks noChangeArrowheads="1"/>
            </p:cNvSpPr>
            <p:nvPr/>
          </p:nvSpPr>
          <p:spPr bwMode="auto">
            <a:xfrm>
              <a:off x="6209186" y="4064212"/>
              <a:ext cx="21683" cy="137320"/>
            </a:xfrm>
            <a:prstGeom prst="rect">
              <a:avLst/>
            </a:prstGeom>
            <a:grpFill/>
            <a:ln>
              <a:noFill/>
            </a:ln>
          </p:spPr>
          <p:txBody>
            <a:bodyPr vert="horz" wrap="square" lIns="91440" tIns="45720" rIns="91440" bIns="45720" numCol="1" anchor="t" anchorCtr="0" compatLnSpc="1"/>
            <a:lstStyle/>
            <a:p>
              <a:endParaRPr lang="id-ID" sz="1350"/>
            </a:p>
          </p:txBody>
        </p:sp>
        <p:sp>
          <p:nvSpPr>
            <p:cNvPr id="111" name="Rectangle 49"/>
            <p:cNvSpPr>
              <a:spLocks noChangeArrowheads="1"/>
            </p:cNvSpPr>
            <p:nvPr/>
          </p:nvSpPr>
          <p:spPr bwMode="auto">
            <a:xfrm>
              <a:off x="6505508" y="4064212"/>
              <a:ext cx="21683" cy="137320"/>
            </a:xfrm>
            <a:prstGeom prst="rect">
              <a:avLst/>
            </a:prstGeom>
            <a:grpFill/>
            <a:ln>
              <a:noFill/>
            </a:ln>
          </p:spPr>
          <p:txBody>
            <a:bodyPr vert="horz" wrap="square" lIns="91440" tIns="45720" rIns="91440" bIns="45720" numCol="1" anchor="t" anchorCtr="0" compatLnSpc="1"/>
            <a:lstStyle/>
            <a:p>
              <a:endParaRPr lang="id-ID" sz="1350"/>
            </a:p>
          </p:txBody>
        </p:sp>
        <p:sp>
          <p:nvSpPr>
            <p:cNvPr id="112" name="Oval 50"/>
            <p:cNvSpPr>
              <a:spLocks noChangeArrowheads="1"/>
            </p:cNvSpPr>
            <p:nvPr/>
          </p:nvSpPr>
          <p:spPr bwMode="auto">
            <a:xfrm>
              <a:off x="6187505" y="3975074"/>
              <a:ext cx="67455" cy="67455"/>
            </a:xfrm>
            <a:prstGeom prst="ellipse">
              <a:avLst/>
            </a:prstGeom>
            <a:grpFill/>
            <a:ln>
              <a:noFill/>
            </a:ln>
          </p:spPr>
          <p:txBody>
            <a:bodyPr vert="horz" wrap="square" lIns="91440" tIns="45720" rIns="91440" bIns="45720" numCol="1" anchor="t" anchorCtr="0" compatLnSpc="1"/>
            <a:lstStyle/>
            <a:p>
              <a:endParaRPr lang="id-ID" sz="1350"/>
            </a:p>
          </p:txBody>
        </p:sp>
        <p:sp>
          <p:nvSpPr>
            <p:cNvPr id="113" name="Oval 51"/>
            <p:cNvSpPr>
              <a:spLocks noChangeArrowheads="1"/>
            </p:cNvSpPr>
            <p:nvPr/>
          </p:nvSpPr>
          <p:spPr bwMode="auto">
            <a:xfrm>
              <a:off x="6483825" y="3975074"/>
              <a:ext cx="67455" cy="67455"/>
            </a:xfrm>
            <a:prstGeom prst="ellipse">
              <a:avLst/>
            </a:prstGeom>
            <a:grpFill/>
            <a:ln>
              <a:noFill/>
            </a:ln>
          </p:spPr>
          <p:txBody>
            <a:bodyPr vert="horz" wrap="square" lIns="91440" tIns="45720" rIns="91440" bIns="45720" numCol="1" anchor="t" anchorCtr="0" compatLnSpc="1"/>
            <a:lstStyle/>
            <a:p>
              <a:endParaRPr lang="id-ID" sz="1350"/>
            </a:p>
          </p:txBody>
        </p:sp>
        <p:sp>
          <p:nvSpPr>
            <p:cNvPr id="114" name="Oval 52"/>
            <p:cNvSpPr>
              <a:spLocks noChangeArrowheads="1"/>
            </p:cNvSpPr>
            <p:nvPr/>
          </p:nvSpPr>
          <p:spPr bwMode="auto">
            <a:xfrm>
              <a:off x="6483825" y="4225621"/>
              <a:ext cx="67455" cy="67455"/>
            </a:xfrm>
            <a:prstGeom prst="ellipse">
              <a:avLst/>
            </a:prstGeom>
            <a:grpFill/>
            <a:ln>
              <a:noFill/>
            </a:ln>
          </p:spPr>
          <p:txBody>
            <a:bodyPr vert="horz" wrap="square" lIns="91440" tIns="45720" rIns="91440" bIns="45720" numCol="1" anchor="t" anchorCtr="0" compatLnSpc="1"/>
            <a:lstStyle/>
            <a:p>
              <a:endParaRPr lang="id-ID" sz="1350"/>
            </a:p>
          </p:txBody>
        </p:sp>
        <p:sp>
          <p:nvSpPr>
            <p:cNvPr id="115" name="Oval 53"/>
            <p:cNvSpPr>
              <a:spLocks noChangeArrowheads="1"/>
            </p:cNvSpPr>
            <p:nvPr/>
          </p:nvSpPr>
          <p:spPr bwMode="auto">
            <a:xfrm>
              <a:off x="6187505" y="4225621"/>
              <a:ext cx="67455" cy="67455"/>
            </a:xfrm>
            <a:prstGeom prst="ellipse">
              <a:avLst/>
            </a:prstGeom>
            <a:grpFill/>
            <a:ln>
              <a:noFill/>
            </a:ln>
          </p:spPr>
          <p:txBody>
            <a:bodyPr vert="horz" wrap="square" lIns="91440" tIns="45720" rIns="91440" bIns="45720" numCol="1" anchor="t" anchorCtr="0" compatLnSpc="1"/>
            <a:lstStyle/>
            <a:p>
              <a:endParaRPr lang="id-ID" sz="1350"/>
            </a:p>
          </p:txBody>
        </p:sp>
      </p:grpSp>
      <p:grpSp>
        <p:nvGrpSpPr>
          <p:cNvPr id="23" name="组合 22"/>
          <p:cNvGrpSpPr/>
          <p:nvPr/>
        </p:nvGrpSpPr>
        <p:grpSpPr>
          <a:xfrm>
            <a:off x="4163739" y="1964354"/>
            <a:ext cx="265628" cy="265628"/>
            <a:chOff x="4080164" y="1829872"/>
            <a:chExt cx="411101" cy="411101"/>
          </a:xfrm>
        </p:grpSpPr>
        <p:sp>
          <p:nvSpPr>
            <p:cNvPr id="10" name="椭圆 9"/>
            <p:cNvSpPr/>
            <p:nvPr/>
          </p:nvSpPr>
          <p:spPr>
            <a:xfrm>
              <a:off x="4080164" y="1829872"/>
              <a:ext cx="411101" cy="411101"/>
            </a:xfrm>
            <a:prstGeom prst="ellipse">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5"/>
            <p:cNvSpPr/>
            <p:nvPr/>
          </p:nvSpPr>
          <p:spPr bwMode="auto">
            <a:xfrm>
              <a:off x="4158050" y="1907238"/>
              <a:ext cx="255329" cy="256368"/>
            </a:xfrm>
            <a:custGeom>
              <a:avLst/>
              <a:gdLst>
                <a:gd name="T0" fmla="*/ 11 w 308"/>
                <a:gd name="T1" fmla="*/ 110 h 309"/>
                <a:gd name="T2" fmla="*/ 110 w 308"/>
                <a:gd name="T3" fmla="*/ 110 h 309"/>
                <a:gd name="T4" fmla="*/ 110 w 308"/>
                <a:gd name="T5" fmla="*/ 11 h 309"/>
                <a:gd name="T6" fmla="*/ 121 w 308"/>
                <a:gd name="T7" fmla="*/ 0 h 309"/>
                <a:gd name="T8" fmla="*/ 187 w 308"/>
                <a:gd name="T9" fmla="*/ 0 h 309"/>
                <a:gd name="T10" fmla="*/ 198 w 308"/>
                <a:gd name="T11" fmla="*/ 11 h 309"/>
                <a:gd name="T12" fmla="*/ 198 w 308"/>
                <a:gd name="T13" fmla="*/ 110 h 309"/>
                <a:gd name="T14" fmla="*/ 297 w 308"/>
                <a:gd name="T15" fmla="*/ 110 h 309"/>
                <a:gd name="T16" fmla="*/ 308 w 308"/>
                <a:gd name="T17" fmla="*/ 121 h 309"/>
                <a:gd name="T18" fmla="*/ 308 w 308"/>
                <a:gd name="T19" fmla="*/ 188 h 309"/>
                <a:gd name="T20" fmla="*/ 297 w 308"/>
                <a:gd name="T21" fmla="*/ 199 h 309"/>
                <a:gd name="T22" fmla="*/ 198 w 308"/>
                <a:gd name="T23" fmla="*/ 199 h 309"/>
                <a:gd name="T24" fmla="*/ 198 w 308"/>
                <a:gd name="T25" fmla="*/ 298 h 309"/>
                <a:gd name="T26" fmla="*/ 187 w 308"/>
                <a:gd name="T27" fmla="*/ 309 h 309"/>
                <a:gd name="T28" fmla="*/ 121 w 308"/>
                <a:gd name="T29" fmla="*/ 309 h 309"/>
                <a:gd name="T30" fmla="*/ 110 w 308"/>
                <a:gd name="T31" fmla="*/ 298 h 309"/>
                <a:gd name="T32" fmla="*/ 110 w 308"/>
                <a:gd name="T33" fmla="*/ 199 h 309"/>
                <a:gd name="T34" fmla="*/ 11 w 308"/>
                <a:gd name="T35" fmla="*/ 199 h 309"/>
                <a:gd name="T36" fmla="*/ 0 w 308"/>
                <a:gd name="T37" fmla="*/ 188 h 309"/>
                <a:gd name="T38" fmla="*/ 0 w 308"/>
                <a:gd name="T39" fmla="*/ 121 h 309"/>
                <a:gd name="T40" fmla="*/ 11 w 308"/>
                <a:gd name="T41" fmla="*/ 11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 h="309">
                  <a:moveTo>
                    <a:pt x="11" y="110"/>
                  </a:moveTo>
                  <a:cubicBezTo>
                    <a:pt x="110" y="110"/>
                    <a:pt x="110" y="110"/>
                    <a:pt x="110" y="110"/>
                  </a:cubicBezTo>
                  <a:cubicBezTo>
                    <a:pt x="110" y="11"/>
                    <a:pt x="110" y="11"/>
                    <a:pt x="110" y="11"/>
                  </a:cubicBezTo>
                  <a:cubicBezTo>
                    <a:pt x="110" y="5"/>
                    <a:pt x="115" y="0"/>
                    <a:pt x="121" y="0"/>
                  </a:cubicBezTo>
                  <a:cubicBezTo>
                    <a:pt x="187" y="0"/>
                    <a:pt x="187" y="0"/>
                    <a:pt x="187" y="0"/>
                  </a:cubicBezTo>
                  <a:cubicBezTo>
                    <a:pt x="193" y="0"/>
                    <a:pt x="198" y="5"/>
                    <a:pt x="198" y="11"/>
                  </a:cubicBezTo>
                  <a:cubicBezTo>
                    <a:pt x="198" y="110"/>
                    <a:pt x="198" y="110"/>
                    <a:pt x="198" y="110"/>
                  </a:cubicBezTo>
                  <a:cubicBezTo>
                    <a:pt x="297" y="110"/>
                    <a:pt x="297" y="110"/>
                    <a:pt x="297" y="110"/>
                  </a:cubicBezTo>
                  <a:cubicBezTo>
                    <a:pt x="303" y="110"/>
                    <a:pt x="308" y="115"/>
                    <a:pt x="308" y="121"/>
                  </a:cubicBezTo>
                  <a:cubicBezTo>
                    <a:pt x="308" y="188"/>
                    <a:pt x="308" y="188"/>
                    <a:pt x="308" y="188"/>
                  </a:cubicBezTo>
                  <a:cubicBezTo>
                    <a:pt x="308" y="194"/>
                    <a:pt x="303" y="199"/>
                    <a:pt x="297" y="199"/>
                  </a:cubicBezTo>
                  <a:cubicBezTo>
                    <a:pt x="198" y="199"/>
                    <a:pt x="198" y="199"/>
                    <a:pt x="198" y="199"/>
                  </a:cubicBezTo>
                  <a:cubicBezTo>
                    <a:pt x="198" y="298"/>
                    <a:pt x="198" y="298"/>
                    <a:pt x="198" y="298"/>
                  </a:cubicBezTo>
                  <a:cubicBezTo>
                    <a:pt x="198" y="304"/>
                    <a:pt x="193" y="309"/>
                    <a:pt x="187" y="309"/>
                  </a:cubicBezTo>
                  <a:cubicBezTo>
                    <a:pt x="121" y="309"/>
                    <a:pt x="121" y="309"/>
                    <a:pt x="121" y="309"/>
                  </a:cubicBezTo>
                  <a:cubicBezTo>
                    <a:pt x="115" y="309"/>
                    <a:pt x="110" y="304"/>
                    <a:pt x="110" y="298"/>
                  </a:cubicBezTo>
                  <a:cubicBezTo>
                    <a:pt x="110" y="199"/>
                    <a:pt x="110" y="199"/>
                    <a:pt x="110" y="199"/>
                  </a:cubicBezTo>
                  <a:cubicBezTo>
                    <a:pt x="11" y="199"/>
                    <a:pt x="11" y="199"/>
                    <a:pt x="11" y="199"/>
                  </a:cubicBezTo>
                  <a:cubicBezTo>
                    <a:pt x="5" y="199"/>
                    <a:pt x="0" y="194"/>
                    <a:pt x="0" y="188"/>
                  </a:cubicBezTo>
                  <a:cubicBezTo>
                    <a:pt x="0" y="121"/>
                    <a:pt x="0" y="121"/>
                    <a:pt x="0" y="121"/>
                  </a:cubicBezTo>
                  <a:cubicBezTo>
                    <a:pt x="0" y="115"/>
                    <a:pt x="5" y="110"/>
                    <a:pt x="11" y="11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6" name="组合 115"/>
          <p:cNvGrpSpPr/>
          <p:nvPr/>
        </p:nvGrpSpPr>
        <p:grpSpPr>
          <a:xfrm>
            <a:off x="7816355" y="1964354"/>
            <a:ext cx="265628" cy="265628"/>
            <a:chOff x="4080164" y="1829872"/>
            <a:chExt cx="411101" cy="411101"/>
          </a:xfrm>
        </p:grpSpPr>
        <p:sp>
          <p:nvSpPr>
            <p:cNvPr id="117" name="椭圆 116"/>
            <p:cNvSpPr/>
            <p:nvPr/>
          </p:nvSpPr>
          <p:spPr>
            <a:xfrm>
              <a:off x="4080164" y="1829872"/>
              <a:ext cx="411101" cy="411101"/>
            </a:xfrm>
            <a:prstGeom prst="ellipse">
              <a:avLst/>
            </a:prstGeom>
            <a:no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5"/>
            <p:cNvSpPr/>
            <p:nvPr/>
          </p:nvSpPr>
          <p:spPr bwMode="auto">
            <a:xfrm>
              <a:off x="4158050" y="1907238"/>
              <a:ext cx="255329" cy="256368"/>
            </a:xfrm>
            <a:custGeom>
              <a:avLst/>
              <a:gdLst>
                <a:gd name="T0" fmla="*/ 11 w 308"/>
                <a:gd name="T1" fmla="*/ 110 h 309"/>
                <a:gd name="T2" fmla="*/ 110 w 308"/>
                <a:gd name="T3" fmla="*/ 110 h 309"/>
                <a:gd name="T4" fmla="*/ 110 w 308"/>
                <a:gd name="T5" fmla="*/ 11 h 309"/>
                <a:gd name="T6" fmla="*/ 121 w 308"/>
                <a:gd name="T7" fmla="*/ 0 h 309"/>
                <a:gd name="T8" fmla="*/ 187 w 308"/>
                <a:gd name="T9" fmla="*/ 0 h 309"/>
                <a:gd name="T10" fmla="*/ 198 w 308"/>
                <a:gd name="T11" fmla="*/ 11 h 309"/>
                <a:gd name="T12" fmla="*/ 198 w 308"/>
                <a:gd name="T13" fmla="*/ 110 h 309"/>
                <a:gd name="T14" fmla="*/ 297 w 308"/>
                <a:gd name="T15" fmla="*/ 110 h 309"/>
                <a:gd name="T16" fmla="*/ 308 w 308"/>
                <a:gd name="T17" fmla="*/ 121 h 309"/>
                <a:gd name="T18" fmla="*/ 308 w 308"/>
                <a:gd name="T19" fmla="*/ 188 h 309"/>
                <a:gd name="T20" fmla="*/ 297 w 308"/>
                <a:gd name="T21" fmla="*/ 199 h 309"/>
                <a:gd name="T22" fmla="*/ 198 w 308"/>
                <a:gd name="T23" fmla="*/ 199 h 309"/>
                <a:gd name="T24" fmla="*/ 198 w 308"/>
                <a:gd name="T25" fmla="*/ 298 h 309"/>
                <a:gd name="T26" fmla="*/ 187 w 308"/>
                <a:gd name="T27" fmla="*/ 309 h 309"/>
                <a:gd name="T28" fmla="*/ 121 w 308"/>
                <a:gd name="T29" fmla="*/ 309 h 309"/>
                <a:gd name="T30" fmla="*/ 110 w 308"/>
                <a:gd name="T31" fmla="*/ 298 h 309"/>
                <a:gd name="T32" fmla="*/ 110 w 308"/>
                <a:gd name="T33" fmla="*/ 199 h 309"/>
                <a:gd name="T34" fmla="*/ 11 w 308"/>
                <a:gd name="T35" fmla="*/ 199 h 309"/>
                <a:gd name="T36" fmla="*/ 0 w 308"/>
                <a:gd name="T37" fmla="*/ 188 h 309"/>
                <a:gd name="T38" fmla="*/ 0 w 308"/>
                <a:gd name="T39" fmla="*/ 121 h 309"/>
                <a:gd name="T40" fmla="*/ 11 w 308"/>
                <a:gd name="T41" fmla="*/ 11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8" h="309">
                  <a:moveTo>
                    <a:pt x="11" y="110"/>
                  </a:moveTo>
                  <a:cubicBezTo>
                    <a:pt x="110" y="110"/>
                    <a:pt x="110" y="110"/>
                    <a:pt x="110" y="110"/>
                  </a:cubicBezTo>
                  <a:cubicBezTo>
                    <a:pt x="110" y="11"/>
                    <a:pt x="110" y="11"/>
                    <a:pt x="110" y="11"/>
                  </a:cubicBezTo>
                  <a:cubicBezTo>
                    <a:pt x="110" y="5"/>
                    <a:pt x="115" y="0"/>
                    <a:pt x="121" y="0"/>
                  </a:cubicBezTo>
                  <a:cubicBezTo>
                    <a:pt x="187" y="0"/>
                    <a:pt x="187" y="0"/>
                    <a:pt x="187" y="0"/>
                  </a:cubicBezTo>
                  <a:cubicBezTo>
                    <a:pt x="193" y="0"/>
                    <a:pt x="198" y="5"/>
                    <a:pt x="198" y="11"/>
                  </a:cubicBezTo>
                  <a:cubicBezTo>
                    <a:pt x="198" y="110"/>
                    <a:pt x="198" y="110"/>
                    <a:pt x="198" y="110"/>
                  </a:cubicBezTo>
                  <a:cubicBezTo>
                    <a:pt x="297" y="110"/>
                    <a:pt x="297" y="110"/>
                    <a:pt x="297" y="110"/>
                  </a:cubicBezTo>
                  <a:cubicBezTo>
                    <a:pt x="303" y="110"/>
                    <a:pt x="308" y="115"/>
                    <a:pt x="308" y="121"/>
                  </a:cubicBezTo>
                  <a:cubicBezTo>
                    <a:pt x="308" y="188"/>
                    <a:pt x="308" y="188"/>
                    <a:pt x="308" y="188"/>
                  </a:cubicBezTo>
                  <a:cubicBezTo>
                    <a:pt x="308" y="194"/>
                    <a:pt x="303" y="199"/>
                    <a:pt x="297" y="199"/>
                  </a:cubicBezTo>
                  <a:cubicBezTo>
                    <a:pt x="198" y="199"/>
                    <a:pt x="198" y="199"/>
                    <a:pt x="198" y="199"/>
                  </a:cubicBezTo>
                  <a:cubicBezTo>
                    <a:pt x="198" y="298"/>
                    <a:pt x="198" y="298"/>
                    <a:pt x="198" y="298"/>
                  </a:cubicBezTo>
                  <a:cubicBezTo>
                    <a:pt x="198" y="304"/>
                    <a:pt x="193" y="309"/>
                    <a:pt x="187" y="309"/>
                  </a:cubicBezTo>
                  <a:cubicBezTo>
                    <a:pt x="121" y="309"/>
                    <a:pt x="121" y="309"/>
                    <a:pt x="121" y="309"/>
                  </a:cubicBezTo>
                  <a:cubicBezTo>
                    <a:pt x="115" y="309"/>
                    <a:pt x="110" y="304"/>
                    <a:pt x="110" y="298"/>
                  </a:cubicBezTo>
                  <a:cubicBezTo>
                    <a:pt x="110" y="199"/>
                    <a:pt x="110" y="199"/>
                    <a:pt x="110" y="199"/>
                  </a:cubicBezTo>
                  <a:cubicBezTo>
                    <a:pt x="11" y="199"/>
                    <a:pt x="11" y="199"/>
                    <a:pt x="11" y="199"/>
                  </a:cubicBezTo>
                  <a:cubicBezTo>
                    <a:pt x="5" y="199"/>
                    <a:pt x="0" y="194"/>
                    <a:pt x="0" y="188"/>
                  </a:cubicBezTo>
                  <a:cubicBezTo>
                    <a:pt x="0" y="121"/>
                    <a:pt x="0" y="121"/>
                    <a:pt x="0" y="121"/>
                  </a:cubicBezTo>
                  <a:cubicBezTo>
                    <a:pt x="0" y="115"/>
                    <a:pt x="5" y="110"/>
                    <a:pt x="11" y="110"/>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23881" y="185194"/>
            <a:ext cx="10374745" cy="529011"/>
          </a:xfrm>
        </p:spPr>
        <p:txBody>
          <a:bodyPr>
            <a:normAutofit/>
          </a:bodyPr>
          <a:lstStyle/>
          <a:p>
            <a:r>
              <a:rPr lang="en-US" altLang="zh-CN" sz="2500" b="1" dirty="0" smtClean="0">
                <a:solidFill>
                  <a:schemeClr val="accent1">
                    <a:lumMod val="50000"/>
                  </a:schemeClr>
                </a:solidFill>
                <a:latin typeface="+mn-lt"/>
                <a:ea typeface="+mn-ea"/>
                <a:cs typeface="+mn-cs"/>
                <a:sym typeface="Arial" panose="020B0604020202020204" pitchFamily="34" charset="0"/>
              </a:rPr>
              <a:t>Phase III Clinical</a:t>
            </a:r>
            <a:r>
              <a:rPr lang="zh-CN" altLang="en-US" sz="2500" b="1" dirty="0" smtClean="0">
                <a:solidFill>
                  <a:schemeClr val="accent1">
                    <a:lumMod val="50000"/>
                  </a:schemeClr>
                </a:solidFill>
                <a:latin typeface="+mn-lt"/>
                <a:ea typeface="+mn-ea"/>
                <a:cs typeface="+mn-cs"/>
                <a:sym typeface="Arial" panose="020B0604020202020204" pitchFamily="34" charset="0"/>
              </a:rPr>
              <a:t> </a:t>
            </a:r>
            <a:r>
              <a:rPr lang="en-US" altLang="zh-CN" sz="2500" b="1" dirty="0" smtClean="0">
                <a:solidFill>
                  <a:schemeClr val="accent1">
                    <a:lumMod val="50000"/>
                  </a:schemeClr>
                </a:solidFill>
                <a:latin typeface="+mn-lt"/>
                <a:ea typeface="+mn-ea"/>
                <a:cs typeface="+mn-cs"/>
                <a:sym typeface="Arial" panose="020B0604020202020204" pitchFamily="34" charset="0"/>
              </a:rPr>
              <a:t>Design</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132" name="Group 3"/>
          <p:cNvGrpSpPr/>
          <p:nvPr/>
        </p:nvGrpSpPr>
        <p:grpSpPr>
          <a:xfrm>
            <a:off x="2699987" y="2465575"/>
            <a:ext cx="1518710" cy="542854"/>
            <a:chOff x="2314798" y="3182297"/>
            <a:chExt cx="1465895" cy="542854"/>
          </a:xfrm>
        </p:grpSpPr>
        <p:sp>
          <p:nvSpPr>
            <p:cNvPr id="133" name="Rectangle 9"/>
            <p:cNvSpPr/>
            <p:nvPr/>
          </p:nvSpPr>
          <p:spPr>
            <a:xfrm>
              <a:off x="2314798" y="3182297"/>
              <a:ext cx="1465895" cy="542854"/>
            </a:xfrm>
            <a:prstGeom prst="rect">
              <a:avLst/>
            </a:prstGeom>
            <a:solidFill>
              <a:srgbClr val="1B6AA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4" name="TextBox 10"/>
            <p:cNvSpPr txBox="1"/>
            <p:nvPr/>
          </p:nvSpPr>
          <p:spPr>
            <a:xfrm>
              <a:off x="2555120" y="3299835"/>
              <a:ext cx="916308" cy="307777"/>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Titration</a:t>
              </a:r>
              <a:endParaRPr kumimoji="0" lang="id-ID"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35" name="Group 1"/>
          <p:cNvGrpSpPr/>
          <p:nvPr/>
        </p:nvGrpSpPr>
        <p:grpSpPr>
          <a:xfrm>
            <a:off x="423164" y="2479160"/>
            <a:ext cx="1520669" cy="528517"/>
            <a:chOff x="292100" y="3222385"/>
            <a:chExt cx="1520669" cy="417941"/>
          </a:xfrm>
        </p:grpSpPr>
        <p:sp>
          <p:nvSpPr>
            <p:cNvPr id="136" name="Flowchart: Terminator 20"/>
            <p:cNvSpPr/>
            <p:nvPr/>
          </p:nvSpPr>
          <p:spPr>
            <a:xfrm>
              <a:off x="292100" y="3222385"/>
              <a:ext cx="1520669" cy="417941"/>
            </a:xfrm>
            <a:prstGeom prst="flowChartTerminator">
              <a:avLst/>
            </a:prstGeom>
            <a:solidFill>
              <a:srgbClr val="84CBC5"/>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7" name="TextBox 21"/>
            <p:cNvSpPr txBox="1"/>
            <p:nvPr/>
          </p:nvSpPr>
          <p:spPr>
            <a:xfrm>
              <a:off x="464774" y="3284447"/>
              <a:ext cx="117532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Screening</a:t>
              </a:r>
              <a:endParaRPr kumimoji="0" lang="id-ID"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cxnSp>
        <p:nvCxnSpPr>
          <p:cNvPr id="138" name="Straight Arrow Connector 23"/>
          <p:cNvCxnSpPr/>
          <p:nvPr/>
        </p:nvCxnSpPr>
        <p:spPr>
          <a:xfrm>
            <a:off x="2017269" y="2743418"/>
            <a:ext cx="561388" cy="0"/>
          </a:xfrm>
          <a:prstGeom prst="straightConnector1">
            <a:avLst/>
          </a:prstGeom>
          <a:noFill/>
          <a:ln w="25400" cap="flat" cmpd="sng" algn="ctr">
            <a:solidFill>
              <a:srgbClr val="3A3838"/>
            </a:solidFill>
            <a:prstDash val="solid"/>
            <a:miter lim="800000"/>
            <a:tailEnd type="triangle"/>
          </a:ln>
          <a:effectLst/>
        </p:spPr>
      </p:cxnSp>
      <p:cxnSp>
        <p:nvCxnSpPr>
          <p:cNvPr id="139" name="Straight Arrow Connector 26"/>
          <p:cNvCxnSpPr/>
          <p:nvPr/>
        </p:nvCxnSpPr>
        <p:spPr>
          <a:xfrm>
            <a:off x="4282146" y="2756831"/>
            <a:ext cx="481809" cy="0"/>
          </a:xfrm>
          <a:prstGeom prst="straightConnector1">
            <a:avLst/>
          </a:prstGeom>
          <a:noFill/>
          <a:ln w="25400" cap="flat" cmpd="sng" algn="ctr">
            <a:solidFill>
              <a:srgbClr val="3A3838"/>
            </a:solidFill>
            <a:prstDash val="solid"/>
            <a:miter lim="800000"/>
            <a:tailEnd type="triangle"/>
          </a:ln>
          <a:effectLst/>
        </p:spPr>
      </p:cxnSp>
      <p:grpSp>
        <p:nvGrpSpPr>
          <p:cNvPr id="143" name="Group 5"/>
          <p:cNvGrpSpPr/>
          <p:nvPr/>
        </p:nvGrpSpPr>
        <p:grpSpPr>
          <a:xfrm>
            <a:off x="4847706" y="2530125"/>
            <a:ext cx="1465895" cy="542854"/>
            <a:chOff x="4355402" y="4546427"/>
            <a:chExt cx="1465895" cy="542854"/>
          </a:xfrm>
          <a:solidFill>
            <a:srgbClr val="F47264"/>
          </a:solidFill>
        </p:grpSpPr>
        <p:sp>
          <p:nvSpPr>
            <p:cNvPr id="144" name="Rectangle 33"/>
            <p:cNvSpPr/>
            <p:nvPr/>
          </p:nvSpPr>
          <p:spPr>
            <a:xfrm>
              <a:off x="4355402" y="4546427"/>
              <a:ext cx="1465895" cy="542854"/>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5" name="TextBox 34"/>
            <p:cNvSpPr txBox="1"/>
            <p:nvPr/>
          </p:nvSpPr>
          <p:spPr>
            <a:xfrm>
              <a:off x="4712284" y="4663966"/>
              <a:ext cx="752130" cy="307777"/>
            </a:xfrm>
            <a:prstGeom prst="rect">
              <a:avLst/>
            </a:prstGeom>
            <a:grp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160</a:t>
              </a:r>
              <a:r>
                <a:rPr kumimoji="0" lang="en-US" altLang="zh-CN"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mg</a:t>
              </a:r>
              <a:endParaRPr kumimoji="0" lang="id-ID"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cxnSp>
        <p:nvCxnSpPr>
          <p:cNvPr id="146" name="Straight Arrow Connector 41"/>
          <p:cNvCxnSpPr/>
          <p:nvPr/>
        </p:nvCxnSpPr>
        <p:spPr>
          <a:xfrm>
            <a:off x="6457186" y="3533751"/>
            <a:ext cx="402530" cy="0"/>
          </a:xfrm>
          <a:prstGeom prst="straightConnector1">
            <a:avLst/>
          </a:prstGeom>
          <a:noFill/>
          <a:ln w="25400" cap="flat" cmpd="sng" algn="ctr">
            <a:solidFill>
              <a:srgbClr val="3A3838"/>
            </a:solidFill>
            <a:prstDash val="solid"/>
            <a:miter lim="800000"/>
            <a:tailEnd type="triangle"/>
          </a:ln>
          <a:effectLst/>
        </p:spPr>
      </p:cxnSp>
      <p:grpSp>
        <p:nvGrpSpPr>
          <p:cNvPr id="148" name="Group 5"/>
          <p:cNvGrpSpPr/>
          <p:nvPr/>
        </p:nvGrpSpPr>
        <p:grpSpPr>
          <a:xfrm>
            <a:off x="4866407" y="1783942"/>
            <a:ext cx="1465895" cy="542854"/>
            <a:chOff x="4355402" y="4546427"/>
            <a:chExt cx="1465895" cy="542854"/>
          </a:xfrm>
          <a:solidFill>
            <a:srgbClr val="F47264"/>
          </a:solidFill>
        </p:grpSpPr>
        <p:sp>
          <p:nvSpPr>
            <p:cNvPr id="149" name="Rectangle 33"/>
            <p:cNvSpPr/>
            <p:nvPr/>
          </p:nvSpPr>
          <p:spPr>
            <a:xfrm>
              <a:off x="4355402" y="4546427"/>
              <a:ext cx="1465895" cy="542854"/>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50" name="TextBox 34"/>
            <p:cNvSpPr txBox="1"/>
            <p:nvPr/>
          </p:nvSpPr>
          <p:spPr>
            <a:xfrm>
              <a:off x="4761976" y="4663966"/>
              <a:ext cx="652744" cy="307777"/>
            </a:xfrm>
            <a:prstGeom prst="rect">
              <a:avLst/>
            </a:prstGeom>
            <a:grp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80</a:t>
              </a:r>
              <a:r>
                <a:rPr kumimoji="0" lang="en-US" altLang="zh-CN"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mg</a:t>
              </a:r>
              <a:endParaRPr kumimoji="0" lang="id-ID"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cxnSp>
        <p:nvCxnSpPr>
          <p:cNvPr id="151" name="Straight Arrow Connector 41"/>
          <p:cNvCxnSpPr/>
          <p:nvPr/>
        </p:nvCxnSpPr>
        <p:spPr>
          <a:xfrm>
            <a:off x="6457186" y="2088078"/>
            <a:ext cx="402530" cy="0"/>
          </a:xfrm>
          <a:prstGeom prst="straightConnector1">
            <a:avLst/>
          </a:prstGeom>
          <a:noFill/>
          <a:ln w="25400" cap="flat" cmpd="sng" algn="ctr">
            <a:solidFill>
              <a:srgbClr val="3A3838"/>
            </a:solidFill>
            <a:prstDash val="solid"/>
            <a:miter lim="800000"/>
            <a:tailEnd type="triangle"/>
          </a:ln>
          <a:effectLst/>
        </p:spPr>
      </p:cxnSp>
      <p:cxnSp>
        <p:nvCxnSpPr>
          <p:cNvPr id="155" name="Straight Arrow Connector 41"/>
          <p:cNvCxnSpPr/>
          <p:nvPr/>
        </p:nvCxnSpPr>
        <p:spPr>
          <a:xfrm>
            <a:off x="6457186" y="2803441"/>
            <a:ext cx="402530" cy="0"/>
          </a:xfrm>
          <a:prstGeom prst="straightConnector1">
            <a:avLst/>
          </a:prstGeom>
          <a:noFill/>
          <a:ln w="25400" cap="flat" cmpd="sng" algn="ctr">
            <a:solidFill>
              <a:srgbClr val="3A3838"/>
            </a:solidFill>
            <a:prstDash val="solid"/>
            <a:miter lim="800000"/>
            <a:tailEnd type="triangle"/>
          </a:ln>
          <a:effectLst/>
        </p:spPr>
      </p:cxnSp>
      <p:grpSp>
        <p:nvGrpSpPr>
          <p:cNvPr id="156" name="Group 5"/>
          <p:cNvGrpSpPr/>
          <p:nvPr/>
        </p:nvGrpSpPr>
        <p:grpSpPr>
          <a:xfrm>
            <a:off x="4862139" y="3249560"/>
            <a:ext cx="1465895" cy="542854"/>
            <a:chOff x="4355402" y="4546427"/>
            <a:chExt cx="1465895" cy="542854"/>
          </a:xfrm>
          <a:solidFill>
            <a:srgbClr val="F47264"/>
          </a:solidFill>
        </p:grpSpPr>
        <p:sp>
          <p:nvSpPr>
            <p:cNvPr id="157" name="Rectangle 33"/>
            <p:cNvSpPr/>
            <p:nvPr/>
          </p:nvSpPr>
          <p:spPr>
            <a:xfrm>
              <a:off x="4355402" y="4546427"/>
              <a:ext cx="1465895" cy="542854"/>
            </a:xfrm>
            <a:prstGeom prst="rect">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58" name="TextBox 34"/>
            <p:cNvSpPr txBox="1"/>
            <p:nvPr/>
          </p:nvSpPr>
          <p:spPr>
            <a:xfrm>
              <a:off x="4652975" y="4663966"/>
              <a:ext cx="870751" cy="307777"/>
            </a:xfrm>
            <a:prstGeom prst="rect">
              <a:avLst/>
            </a:prstGeom>
            <a:grp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Placebo</a:t>
              </a:r>
              <a:endParaRPr kumimoji="0" lang="id-ID"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60" name="TextBox 77"/>
          <p:cNvSpPr txBox="1"/>
          <p:nvPr/>
        </p:nvSpPr>
        <p:spPr>
          <a:xfrm>
            <a:off x="838816" y="3931005"/>
            <a:ext cx="1102009" cy="307777"/>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lang="en-US" altLang="zh-CN" sz="1400" b="1" kern="1200" dirty="0">
                <a:solidFill>
                  <a:srgbClr val="84CBC5"/>
                </a:solidFill>
                <a:latin typeface="+mn-lt"/>
                <a:ea typeface="微软雅黑" panose="020B0503020204020204" charset="-122"/>
                <a:cs typeface="+mn-cs"/>
                <a:sym typeface="Arial" panose="020B0604020202020204" pitchFamily="34" charset="0"/>
              </a:rPr>
              <a:t>1</a:t>
            </a:r>
            <a:r>
              <a:rPr lang="zh-CN" altLang="en-US" sz="1400" b="1" kern="1200" dirty="0">
                <a:solidFill>
                  <a:srgbClr val="84CBC5"/>
                </a:solidFill>
                <a:latin typeface="+mn-lt"/>
                <a:ea typeface="微软雅黑" panose="020B0503020204020204" charset="-122"/>
                <a:cs typeface="+mn-cs"/>
                <a:sym typeface="Arial" panose="020B0604020202020204" pitchFamily="34" charset="0"/>
              </a:rPr>
              <a:t> </a:t>
            </a:r>
            <a:r>
              <a:rPr lang="en-US" altLang="zh-CN" sz="1400" b="1" kern="1200" dirty="0">
                <a:solidFill>
                  <a:srgbClr val="84CBC5"/>
                </a:solidFill>
                <a:latin typeface="+mn-lt"/>
                <a:ea typeface="微软雅黑" panose="020B0503020204020204" charset="-122"/>
                <a:cs typeface="+mn-cs"/>
                <a:sym typeface="Arial" panose="020B0604020202020204" pitchFamily="34" charset="0"/>
              </a:rPr>
              <a:t>week</a:t>
            </a:r>
            <a:endParaRPr kumimoji="0" lang="en-US" altLang="zh-CN" sz="1400" b="1" i="0" u="none" strike="noStrike" kern="1200" cap="none" spc="0" normalizeH="0" baseline="0" noProof="0" dirty="0">
              <a:ln>
                <a:noFill/>
              </a:ln>
              <a:solidFill>
                <a:srgbClr val="84CBC5"/>
              </a:solidFill>
              <a:effectLst/>
              <a:uLnTx/>
              <a:uFillTx/>
              <a:latin typeface="+mn-lt"/>
              <a:ea typeface="微软雅黑" panose="020B0503020204020204" charset="-122"/>
              <a:cs typeface="+mn-cs"/>
              <a:sym typeface="Arial" panose="020B0604020202020204" pitchFamily="34" charset="0"/>
            </a:endParaRPr>
          </a:p>
        </p:txBody>
      </p:sp>
      <p:sp>
        <p:nvSpPr>
          <p:cNvPr id="161" name="TextBox 77"/>
          <p:cNvSpPr txBox="1"/>
          <p:nvPr/>
        </p:nvSpPr>
        <p:spPr>
          <a:xfrm>
            <a:off x="2317748" y="4772144"/>
            <a:ext cx="1900898" cy="1599565"/>
          </a:xfrm>
          <a:prstGeom prst="rect">
            <a:avLst/>
          </a:prstGeom>
          <a:noFill/>
        </p:spPr>
        <p:txBody>
          <a:bodyPr wrap="square" rtlCol="0">
            <a:spAutoFit/>
          </a:bodyPr>
          <a:lstStyle/>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2</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weeks</a:t>
            </a:r>
            <a:endPar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1</a:t>
            </a:r>
            <a:r>
              <a:rPr lang="en-US" altLang="zh-CN" sz="1400" kern="1200" baseline="300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st</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week</a:t>
            </a:r>
            <a:r>
              <a:rPr kumimoji="0" lang="zh-CN" altLang="en-US"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40mg Ansofaxine</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or</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placebo</a:t>
            </a:r>
            <a:endPar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2</a:t>
            </a:r>
            <a:r>
              <a:rPr lang="en-US" altLang="zh-CN" sz="1400" kern="1200" baseline="300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nd</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week</a:t>
            </a:r>
            <a:r>
              <a:rPr kumimoji="0" lang="zh-CN" altLang="en-US"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80mg Ansofaxine</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or</a:t>
            </a:r>
            <a:r>
              <a:rPr lang="zh-CN" altLang="en-US"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1B6AA3"/>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placebo</a:t>
            </a:r>
            <a:endParaRPr kumimoji="0" lang="en-US" altLang="zh-CN" sz="1400" b="0" i="0" u="none" strike="noStrike" kern="1200" cap="none" spc="0" normalizeH="0" baseline="0" noProof="0" dirty="0">
              <a:ln>
                <a:noFill/>
              </a:ln>
              <a:solidFill>
                <a:srgbClr val="1B6AA3"/>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162" name="TextBox 77"/>
          <p:cNvSpPr txBox="1"/>
          <p:nvPr/>
        </p:nvSpPr>
        <p:spPr>
          <a:xfrm>
            <a:off x="4685665" y="4888230"/>
            <a:ext cx="2451735" cy="521970"/>
          </a:xfrm>
          <a:prstGeom prst="rect">
            <a:avLst/>
          </a:prstGeom>
          <a:noFill/>
        </p:spPr>
        <p:txBody>
          <a:bodyPr wrap="square" rtlCol="0">
            <a:spAutoFit/>
          </a:bodyPr>
          <a:lstStyle/>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F47264"/>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1:1:1</a:t>
            </a: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altLang="zh-CN" sz="1400" kern="1200" dirty="0">
                <a:solidFill>
                  <a:srgbClr val="F47264"/>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Dosage</a:t>
            </a:r>
            <a:r>
              <a:rPr lang="zh-CN" altLang="en-US" sz="1400" kern="1200" dirty="0">
                <a:solidFill>
                  <a:srgbClr val="F47264"/>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F47264"/>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maintenance</a:t>
            </a:r>
            <a:endParaRPr kumimoji="0" lang="en-US" altLang="zh-CN" sz="1400" b="0" i="0" u="none" strike="noStrike" kern="1200" cap="none" spc="0" normalizeH="0" baseline="0" noProof="0" dirty="0">
              <a:ln>
                <a:noFill/>
              </a:ln>
              <a:solidFill>
                <a:srgbClr val="F47264"/>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163" name="组合 162"/>
          <p:cNvGrpSpPr/>
          <p:nvPr/>
        </p:nvGrpSpPr>
        <p:grpSpPr>
          <a:xfrm>
            <a:off x="7005576" y="1820008"/>
            <a:ext cx="457032" cy="1827163"/>
            <a:chOff x="9309539" y="2276135"/>
            <a:chExt cx="457032" cy="2660082"/>
          </a:xfrm>
          <a:solidFill>
            <a:schemeClr val="accent2">
              <a:lumMod val="75000"/>
            </a:schemeClr>
          </a:solidFill>
        </p:grpSpPr>
        <p:sp>
          <p:nvSpPr>
            <p:cNvPr id="164" name="Flowchart: Terminator 20"/>
            <p:cNvSpPr/>
            <p:nvPr/>
          </p:nvSpPr>
          <p:spPr>
            <a:xfrm rot="5400000">
              <a:off x="8203929" y="3381745"/>
              <a:ext cx="2660082" cy="448861"/>
            </a:xfrm>
            <a:prstGeom prst="flowChartTerminator">
              <a:avLst/>
            </a:pr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5" name="文本框 164"/>
            <p:cNvSpPr txBox="1"/>
            <p:nvPr/>
          </p:nvSpPr>
          <p:spPr>
            <a:xfrm>
              <a:off x="9335685" y="2687869"/>
              <a:ext cx="430886" cy="1865230"/>
            </a:xfrm>
            <a:prstGeom prst="rect">
              <a:avLst/>
            </a:prstGeom>
            <a:grp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Endpoints</a:t>
              </a:r>
              <a:endPar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66" name="组合 165"/>
          <p:cNvGrpSpPr/>
          <p:nvPr/>
        </p:nvGrpSpPr>
        <p:grpSpPr>
          <a:xfrm rot="16200000">
            <a:off x="3289745" y="841771"/>
            <a:ext cx="794859" cy="6747621"/>
            <a:chOff x="1276039" y="2030019"/>
            <a:chExt cx="794859" cy="2846852"/>
          </a:xfrm>
        </p:grpSpPr>
        <p:grpSp>
          <p:nvGrpSpPr>
            <p:cNvPr id="167" name="Group 3"/>
            <p:cNvGrpSpPr/>
            <p:nvPr/>
          </p:nvGrpSpPr>
          <p:grpSpPr bwMode="auto">
            <a:xfrm>
              <a:off x="1276039" y="2802903"/>
              <a:ext cx="686217" cy="2073968"/>
              <a:chOff x="-58" y="0"/>
              <a:chExt cx="515" cy="1150"/>
            </a:xfrm>
          </p:grpSpPr>
          <p:sp>
            <p:nvSpPr>
              <p:cNvPr id="171" name="Line 6"/>
              <p:cNvSpPr>
                <a:spLocks noChangeShapeType="1"/>
              </p:cNvSpPr>
              <p:nvPr/>
            </p:nvSpPr>
            <p:spPr bwMode="auto">
              <a:xfrm flipH="1">
                <a:off x="-58" y="1150"/>
                <a:ext cx="51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3" name="Line 9"/>
              <p:cNvSpPr>
                <a:spLocks noChangeShapeType="1"/>
              </p:cNvSpPr>
              <p:nvPr/>
            </p:nvSpPr>
            <p:spPr bwMode="auto">
              <a:xfrm>
                <a:off x="96" y="0"/>
                <a:ext cx="0" cy="54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4" name="Line 10"/>
              <p:cNvSpPr>
                <a:spLocks noChangeShapeType="1"/>
              </p:cNvSpPr>
              <p:nvPr/>
            </p:nvSpPr>
            <p:spPr bwMode="auto">
              <a:xfrm>
                <a:off x="96" y="549"/>
                <a:ext cx="0" cy="60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68" name="组合 167"/>
            <p:cNvGrpSpPr/>
            <p:nvPr/>
          </p:nvGrpSpPr>
          <p:grpSpPr>
            <a:xfrm>
              <a:off x="1290004" y="2030019"/>
              <a:ext cx="780894" cy="758991"/>
              <a:chOff x="608200" y="1519187"/>
              <a:chExt cx="573818" cy="479784"/>
            </a:xfrm>
          </p:grpSpPr>
          <p:sp>
            <p:nvSpPr>
              <p:cNvPr id="169" name="Line 8"/>
              <p:cNvSpPr>
                <a:spLocks noChangeShapeType="1"/>
              </p:cNvSpPr>
              <p:nvPr/>
            </p:nvSpPr>
            <p:spPr bwMode="auto">
              <a:xfrm flipH="1">
                <a:off x="608200" y="1523747"/>
                <a:ext cx="573818" cy="77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0" name="Line 9"/>
              <p:cNvSpPr>
                <a:spLocks noChangeShapeType="1"/>
              </p:cNvSpPr>
              <p:nvPr/>
            </p:nvSpPr>
            <p:spPr bwMode="auto">
              <a:xfrm>
                <a:off x="746517" y="1519187"/>
                <a:ext cx="0" cy="47978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175" name="TextBox 77"/>
          <p:cNvSpPr txBox="1"/>
          <p:nvPr/>
        </p:nvSpPr>
        <p:spPr>
          <a:xfrm>
            <a:off x="365388" y="4723618"/>
            <a:ext cx="1779869" cy="1814830"/>
          </a:xfrm>
          <a:prstGeom prst="rect">
            <a:avLst/>
          </a:prstGeom>
          <a:noFill/>
        </p:spPr>
        <p:txBody>
          <a:bodyPr wrap="square" rtlCol="0">
            <a:spAutoFit/>
          </a:bodyPr>
          <a:lstStyle/>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18~65</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years</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old</a:t>
            </a:r>
            <a:endPar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DSM-5</a:t>
            </a:r>
            <a:r>
              <a:rPr kumimoji="0" lang="zh-CN" altLang="en-US"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defined</a:t>
            </a:r>
            <a:r>
              <a:rPr kumimoji="0" lang="zh-CN" altLang="en-US"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MDD</a:t>
            </a: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MADRS</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total</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score</a:t>
            </a:r>
          </a:p>
          <a:p>
            <a:pPr marR="0" lvl="0" algn="l" defTabSz="1375410" rtl="0" eaLnBrk="1" fontAlgn="auto" latinLnBrk="0" hangingPunct="1">
              <a:lnSpc>
                <a:spcPct val="100000"/>
              </a:lnSpc>
              <a:spcBef>
                <a:spcPts val="0"/>
              </a:spcBef>
              <a:spcAft>
                <a:spcPts val="0"/>
              </a:spcAft>
              <a:buClrTx/>
              <a:buSzTx/>
              <a:defRPr/>
            </a:pP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zh-CN" altLang="en-US"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26</a:t>
            </a:r>
            <a:r>
              <a:rPr kumimoji="0" lang="zh-CN" altLang="en-US"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points</a:t>
            </a:r>
          </a:p>
          <a:p>
            <a:pPr marL="285750" marR="0" lvl="0" indent="-285750" algn="l" defTabSz="1375410" rtl="0" eaLnBrk="1" fontAlgn="auto" latinLnBrk="0" hangingPunct="1">
              <a:lnSpc>
                <a:spcPct val="100000"/>
              </a:lnSpc>
              <a:spcBef>
                <a:spcPts val="0"/>
              </a:spcBef>
              <a:spcAft>
                <a:spcPts val="0"/>
              </a:spcAft>
              <a:buClrTx/>
              <a:buSzTx/>
              <a:buFont typeface="Wingdings" panose="05000000000000000000" pitchFamily="2" charset="2"/>
              <a:buChar char="ü"/>
              <a:defRPr/>
            </a:pP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CGI-S</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score</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zh-CN" altLang="en-US"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4</a:t>
            </a:r>
            <a:r>
              <a:rPr lang="zh-CN" altLang="en-US" sz="1400" kern="1200" dirty="0">
                <a:solidFill>
                  <a:srgbClr val="84CBC5"/>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noProof="0" dirty="0">
                <a:ln>
                  <a:noFill/>
                </a:ln>
                <a:solidFill>
                  <a:srgbClr val="84CBC5"/>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points</a:t>
            </a:r>
          </a:p>
        </p:txBody>
      </p:sp>
      <p:sp>
        <p:nvSpPr>
          <p:cNvPr id="176" name="TextBox 77"/>
          <p:cNvSpPr txBox="1"/>
          <p:nvPr/>
        </p:nvSpPr>
        <p:spPr>
          <a:xfrm>
            <a:off x="2948968" y="3982107"/>
            <a:ext cx="2992223" cy="307777"/>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lang="en-US" altLang="zh-CN" sz="1400" b="1" kern="1200" dirty="0">
                <a:solidFill>
                  <a:srgbClr val="F47264"/>
                </a:solidFill>
                <a:latin typeface="+mn-lt"/>
                <a:ea typeface="微软雅黑" panose="020B0503020204020204" charset="-122"/>
                <a:cs typeface="+mn-cs"/>
                <a:sym typeface="Arial" panose="020B0604020202020204" pitchFamily="34" charset="0"/>
              </a:rPr>
              <a:t>Double-blind</a:t>
            </a:r>
            <a:r>
              <a:rPr lang="zh-CN" altLang="en-US" sz="1400" b="1" kern="1200" dirty="0">
                <a:solidFill>
                  <a:srgbClr val="F47264"/>
                </a:solidFill>
                <a:latin typeface="+mn-lt"/>
                <a:ea typeface="微软雅黑" panose="020B0503020204020204" charset="-122"/>
                <a:cs typeface="+mn-cs"/>
                <a:sym typeface="Arial" panose="020B0604020202020204" pitchFamily="34" charset="0"/>
              </a:rPr>
              <a:t> </a:t>
            </a:r>
            <a:r>
              <a:rPr lang="en-US" altLang="zh-CN" sz="1400" b="1" kern="1200" dirty="0">
                <a:solidFill>
                  <a:srgbClr val="F47264"/>
                </a:solidFill>
                <a:latin typeface="+mn-lt"/>
                <a:ea typeface="微软雅黑" panose="020B0503020204020204" charset="-122"/>
                <a:cs typeface="+mn-cs"/>
                <a:sym typeface="Arial" panose="020B0604020202020204" pitchFamily="34" charset="0"/>
              </a:rPr>
              <a:t>treatment</a:t>
            </a:r>
            <a:r>
              <a:rPr kumimoji="0" lang="zh-CN" altLang="en-US" sz="1400" b="1" i="0" u="none" strike="noStrike" kern="1200" cap="none" spc="0" normalizeH="0" baseline="0" noProof="0" dirty="0">
                <a:ln>
                  <a:noFill/>
                </a:ln>
                <a:solidFill>
                  <a:srgbClr val="F47264"/>
                </a:solidFill>
                <a:effectLst/>
                <a:uLnTx/>
                <a:uFillTx/>
                <a:latin typeface="+mn-lt"/>
                <a:ea typeface="微软雅黑" panose="020B0503020204020204" charset="-122"/>
                <a:cs typeface="+mn-cs"/>
                <a:sym typeface="Arial" panose="020B0604020202020204" pitchFamily="34" charset="0"/>
              </a:rPr>
              <a:t>：</a:t>
            </a:r>
            <a:r>
              <a:rPr kumimoji="0" lang="en-US" altLang="zh-CN" sz="1400" b="1" i="0" u="none" strike="noStrike" kern="1200" cap="none" spc="0" normalizeH="0" baseline="0" noProof="0" dirty="0">
                <a:ln>
                  <a:noFill/>
                </a:ln>
                <a:solidFill>
                  <a:srgbClr val="F47264"/>
                </a:solidFill>
                <a:effectLst/>
                <a:uLnTx/>
                <a:uFillTx/>
                <a:latin typeface="+mn-lt"/>
                <a:ea typeface="微软雅黑" panose="020B0503020204020204" charset="-122"/>
                <a:cs typeface="+mn-cs"/>
                <a:sym typeface="Arial" panose="020B0604020202020204" pitchFamily="34" charset="0"/>
              </a:rPr>
              <a:t>8</a:t>
            </a:r>
            <a:r>
              <a:rPr kumimoji="0" lang="zh-CN" altLang="en-US" sz="1400" b="1" i="0" u="none" strike="noStrike" kern="1200" cap="none" spc="0" normalizeH="0" baseline="0" noProof="0" dirty="0">
                <a:ln>
                  <a:noFill/>
                </a:ln>
                <a:solidFill>
                  <a:srgbClr val="F47264"/>
                </a:solidFill>
                <a:effectLst/>
                <a:uLnTx/>
                <a:uFillTx/>
                <a:latin typeface="+mn-lt"/>
                <a:ea typeface="微软雅黑" panose="020B0503020204020204" charset="-122"/>
                <a:cs typeface="+mn-cs"/>
                <a:sym typeface="Arial" panose="020B0604020202020204" pitchFamily="34" charset="0"/>
              </a:rPr>
              <a:t> </a:t>
            </a:r>
            <a:r>
              <a:rPr lang="en-US" altLang="zh-CN" sz="1400" b="1" kern="1200" dirty="0">
                <a:solidFill>
                  <a:srgbClr val="F47264"/>
                </a:solidFill>
                <a:latin typeface="+mn-lt"/>
                <a:ea typeface="微软雅黑" panose="020B0503020204020204" charset="-122"/>
                <a:cs typeface="+mn-cs"/>
                <a:sym typeface="Arial" panose="020B0604020202020204" pitchFamily="34" charset="0"/>
              </a:rPr>
              <a:t>weeks</a:t>
            </a:r>
            <a:endParaRPr kumimoji="0" lang="zh-CN" altLang="en-US" sz="1400" b="1" i="0" u="none" strike="noStrike" kern="1200" cap="none" spc="0" normalizeH="0" baseline="0" noProof="0" dirty="0">
              <a:ln>
                <a:noFill/>
              </a:ln>
              <a:solidFill>
                <a:srgbClr val="F47264"/>
              </a:solidFill>
              <a:effectLst/>
              <a:uLnTx/>
              <a:uFillTx/>
              <a:latin typeface="+mn-lt"/>
              <a:ea typeface="微软雅黑" panose="020B0503020204020204" charset="-122"/>
              <a:cs typeface="+mn-cs"/>
              <a:sym typeface="Arial" panose="020B0604020202020204" pitchFamily="34" charset="0"/>
            </a:endParaRPr>
          </a:p>
        </p:txBody>
      </p:sp>
      <p:sp>
        <p:nvSpPr>
          <p:cNvPr id="177" name="TextBox 77"/>
          <p:cNvSpPr txBox="1"/>
          <p:nvPr/>
        </p:nvSpPr>
        <p:spPr>
          <a:xfrm>
            <a:off x="7680960" y="1609090"/>
            <a:ext cx="3966845" cy="2338070"/>
          </a:xfrm>
          <a:prstGeom prst="rect">
            <a:avLst/>
          </a:prstGeom>
          <a:noFill/>
        </p:spPr>
        <p:txBody>
          <a:bodyPr wrap="square" rtlCol="0">
            <a:spAutoFit/>
          </a:bodyPr>
          <a:lstStyle/>
          <a:p>
            <a:pPr marL="285750" lvl="0" indent="-285750" defTabSz="1375410" hangingPunct="1">
              <a:spcBef>
                <a:spcPts val="600"/>
              </a:spcBef>
              <a:spcAft>
                <a:spcPts val="600"/>
              </a:spcAft>
              <a:buFont typeface="Wingdings" panose="05000000000000000000" pitchFamily="2" charset="2"/>
              <a:buChar char="ü"/>
              <a:defRPr/>
            </a:pPr>
            <a:r>
              <a:rPr lang="en-US" altLang="zh-CN"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Primary</a:t>
            </a:r>
            <a:r>
              <a:rPr lang="zh-CN" altLang="en-US"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Endpoint</a:t>
            </a:r>
            <a:r>
              <a:rPr kumimoji="0" lang="zh-CN" altLang="en-US" sz="1400" b="1" i="0" u="none" strike="noStrike" kern="1200" cap="none" spc="0" normalizeH="0" baseline="0" noProof="0" dirty="0">
                <a:ln>
                  <a:noFill/>
                </a:ln>
                <a:solidFill>
                  <a:srgbClr val="C00000"/>
                </a:solidFill>
                <a:effectLst/>
                <a:uLnTx/>
                <a:uFillTx/>
                <a:latin typeface="+mn-lt"/>
                <a:ea typeface="微软雅黑" panose="020B0503020204020204" charset="-122"/>
                <a:cs typeface="+mn-cs"/>
                <a:sym typeface="Arial" panose="020B0604020202020204" pitchFamily="34" charset="0"/>
              </a:rPr>
              <a:t>：</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Changes in the MADRS total scores from baseline at the end of treatment</a:t>
            </a:r>
            <a:r>
              <a:rPr lang="en-US" altLang="zh-CN"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endParaRPr kumimoji="0" lang="en-US" altLang="zh-CN" sz="1400" b="0" i="0" u="none" strike="noStrike" kern="1200" cap="none" spc="0" normalizeH="0" baseline="0" noProof="0" dirty="0">
              <a:ln>
                <a:noFill/>
              </a:ln>
              <a:solidFill>
                <a:srgbClr val="C00000"/>
              </a:solidFill>
              <a:effectLst/>
              <a:uLnTx/>
              <a:uFillTx/>
              <a:latin typeface="+mn-lt"/>
              <a:ea typeface="微软雅黑" panose="020B0503020204020204" charset="-122"/>
              <a:cs typeface="+mn-cs"/>
              <a:sym typeface="Arial" panose="020B0604020202020204" pitchFamily="34" charset="0"/>
            </a:endParaRPr>
          </a:p>
          <a:p>
            <a:pPr marL="285750" lvl="0" indent="-285750" defTabSz="1375410" hangingPunct="1">
              <a:spcBef>
                <a:spcPts val="600"/>
              </a:spcBef>
              <a:spcAft>
                <a:spcPts val="600"/>
              </a:spcAft>
              <a:buFont typeface="Wingdings" panose="05000000000000000000" pitchFamily="2" charset="2"/>
              <a:buChar char="ü"/>
              <a:defRPr/>
            </a:pPr>
            <a:r>
              <a:rPr lang="en-US" altLang="zh-CN"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Secondary Endpoints</a:t>
            </a:r>
            <a:r>
              <a:rPr kumimoji="0" lang="zh-CN" altLang="en-US" sz="1400" b="1" i="0" u="none" strike="noStrike" kern="1200" cap="none" spc="0" normalizeH="0" baseline="0" noProof="0" dirty="0">
                <a:ln>
                  <a:noFill/>
                </a:ln>
                <a:solidFill>
                  <a:srgbClr val="C00000"/>
                </a:solidFill>
                <a:effectLst/>
                <a:uLnTx/>
                <a:uFillTx/>
                <a:latin typeface="+mn-lt"/>
                <a:ea typeface="微软雅黑" panose="020B0503020204020204" charset="-122"/>
                <a:cs typeface="+mn-cs"/>
                <a:sym typeface="Arial" panose="020B0604020202020204" pitchFamily="34" charset="0"/>
              </a:rPr>
              <a:t>：</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T</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otal scores and factor scores of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HAM-D17 and</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HAM-A</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CGI-I</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CGI-S, SDS</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scale,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MADRS </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Response rate  &amp; Remission rate,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HAM-D17 </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Response rate  &amp; Remission rate;</a:t>
            </a:r>
            <a:endParaRPr kumimoji="0" lang="en-US" altLang="zh-CN" sz="1400" b="0" i="0" u="none" strike="noStrike" kern="1200" cap="none" spc="0" normalizeH="0" baseline="0" noProof="0" dirty="0">
              <a:ln>
                <a:noFill/>
              </a:ln>
              <a:solidFill>
                <a:srgbClr val="C00000"/>
              </a:solidFill>
              <a:effectLst/>
              <a:uLnTx/>
              <a:uFillTx/>
              <a:latin typeface="+mn-lt"/>
              <a:ea typeface="微软雅黑" panose="020B0503020204020204" charset="-122"/>
              <a:sym typeface="Arial" panose="020B0604020202020204" pitchFamily="34" charset="0"/>
            </a:endParaRPr>
          </a:p>
          <a:p>
            <a:pPr marL="285750" marR="0" lvl="0" indent="-285750" algn="l" defTabSz="1375410" rtl="0" eaLnBrk="1" fontAlgn="auto" latinLnBrk="0" hangingPunct="1">
              <a:lnSpc>
                <a:spcPct val="100000"/>
              </a:lnSpc>
              <a:spcBef>
                <a:spcPts val="600"/>
              </a:spcBef>
              <a:spcAft>
                <a:spcPts val="600"/>
              </a:spcAft>
              <a:buClrTx/>
              <a:buSzTx/>
              <a:buFont typeface="Wingdings" panose="05000000000000000000" pitchFamily="2" charset="2"/>
              <a:buChar char="ü"/>
              <a:defRPr/>
            </a:pPr>
            <a:r>
              <a:rPr lang="en-US" altLang="zh-CN" sz="1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Safety</a:t>
            </a:r>
            <a:r>
              <a:rPr kumimoji="0" lang="zh-CN" altLang="en-US" sz="1400" b="1" i="0" u="none" strike="noStrike" kern="1200" cap="none" spc="0" normalizeH="0" baseline="0" noProof="0" dirty="0">
                <a:ln>
                  <a:noFill/>
                </a:ln>
                <a:solidFill>
                  <a:srgbClr val="C00000"/>
                </a:solidFill>
                <a:effectLst/>
                <a:uLnTx/>
                <a:uFillTx/>
                <a:latin typeface="+mn-lt"/>
                <a:ea typeface="微软雅黑" panose="020B0503020204020204" charset="-122"/>
                <a:cs typeface="+mn-cs"/>
                <a:sym typeface="Arial" panose="020B0604020202020204" pitchFamily="34" charset="0"/>
              </a:rPr>
              <a:t>：</a:t>
            </a:r>
            <a:r>
              <a:rPr kumimoji="0" lang="en-US" altLang="zh-CN" sz="1400" b="0" i="0" u="none" strike="noStrike" kern="1200" cap="none" spc="0" normalizeH="0" baseline="0" noProof="0" dirty="0">
                <a:ln>
                  <a:noFill/>
                </a:ln>
                <a:solidFill>
                  <a:srgbClr val="C00000"/>
                </a:solidFill>
                <a:effectLst/>
                <a:uLnTx/>
                <a:uFillTx/>
                <a:latin typeface="+mn-lt"/>
                <a:ea typeface="微软雅黑" panose="020B0503020204020204" charset="-122"/>
                <a:cs typeface="+mn-cs"/>
                <a:sym typeface="Arial" panose="020B0604020202020204" pitchFamily="34" charset="0"/>
              </a:rPr>
              <a:t>AE</a:t>
            </a:r>
            <a:r>
              <a:rPr lang="en-US" altLang="zh-CN" sz="1400" kern="1200" dirty="0">
                <a:solidFill>
                  <a:srgbClr val="C00000"/>
                </a:solidFill>
                <a:latin typeface="+mn-lt"/>
                <a:ea typeface="微软雅黑" panose="020B0503020204020204" charset="-122"/>
                <a:cs typeface="+mn-cs"/>
                <a:sym typeface="Arial" panose="020B0604020202020204" pitchFamily="34" charset="0"/>
              </a:rPr>
              <a:t>,</a:t>
            </a:r>
            <a:r>
              <a:rPr lang="zh-CN" altLang="en-US" sz="1400" kern="1200" dirty="0">
                <a:solidFill>
                  <a:srgbClr val="C00000"/>
                </a:solidFill>
                <a:latin typeface="+mn-lt"/>
                <a:ea typeface="微软雅黑" panose="020B0503020204020204" charset="-122"/>
                <a:cs typeface="+mn-cs"/>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vital signs</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physical examination, laboratory tests,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ECG</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ASEX</a:t>
            </a:r>
            <a:r>
              <a:rPr lang="en-US" altLang="zh-CN" sz="1400"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400" b="0" i="0" u="none" strike="noStrike" kern="1200" cap="none" spc="0" normalizeH="0" baseline="0"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C-SSRS</a:t>
            </a:r>
          </a:p>
        </p:txBody>
      </p:sp>
      <p:sp>
        <p:nvSpPr>
          <p:cNvPr id="52" name="Line 7"/>
          <p:cNvSpPr>
            <a:spLocks noChangeShapeType="1"/>
          </p:cNvSpPr>
          <p:nvPr/>
        </p:nvSpPr>
        <p:spPr bwMode="auto">
          <a:xfrm rot="16200000" flipH="1">
            <a:off x="1776005" y="4269903"/>
            <a:ext cx="71819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100" b="0" i="0" u="none" strike="noStrike" kern="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4" name="TextBox 77"/>
          <p:cNvSpPr txBox="1"/>
          <p:nvPr/>
        </p:nvSpPr>
        <p:spPr>
          <a:xfrm>
            <a:off x="1938673" y="2346171"/>
            <a:ext cx="875443" cy="307777"/>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F47264"/>
                </a:solidFill>
                <a:effectLst/>
                <a:uLnTx/>
                <a:uFillTx/>
                <a:latin typeface="Arial" panose="020B0604020202020204" pitchFamily="34" charset="0"/>
                <a:ea typeface="微软雅黑" panose="020B0503020204020204" charset="-122"/>
                <a:cs typeface="+mn-cs"/>
                <a:sym typeface="Arial" panose="020B0604020202020204" pitchFamily="34" charset="0"/>
              </a:rPr>
              <a:t>N=558</a:t>
            </a:r>
          </a:p>
        </p:txBody>
      </p:sp>
      <p:grpSp>
        <p:nvGrpSpPr>
          <p:cNvPr id="45" name="Group 10"/>
          <p:cNvGrpSpPr/>
          <p:nvPr/>
        </p:nvGrpSpPr>
        <p:grpSpPr>
          <a:xfrm>
            <a:off x="2814340" y="868826"/>
            <a:ext cx="6675640" cy="977701"/>
            <a:chOff x="6535452" y="3680956"/>
            <a:chExt cx="6420590" cy="1165400"/>
          </a:xfrm>
        </p:grpSpPr>
        <p:grpSp>
          <p:nvGrpSpPr>
            <p:cNvPr id="46" name="Group 344"/>
            <p:cNvGrpSpPr/>
            <p:nvPr/>
          </p:nvGrpSpPr>
          <p:grpSpPr>
            <a:xfrm>
              <a:off x="6535452" y="3680956"/>
              <a:ext cx="6420590" cy="475338"/>
              <a:chOff x="4639163" y="2682368"/>
              <a:chExt cx="6420590" cy="475338"/>
            </a:xfrm>
          </p:grpSpPr>
          <p:sp>
            <p:nvSpPr>
              <p:cNvPr id="48" name="Rectangle 28"/>
              <p:cNvSpPr/>
              <p:nvPr/>
            </p:nvSpPr>
            <p:spPr>
              <a:xfrm>
                <a:off x="5081838" y="2682368"/>
                <a:ext cx="5977915" cy="47533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Multicenter</a:t>
                </a:r>
                <a:r>
                  <a:rPr lang="en-US" altLang="zh-CN" sz="20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randomized, double-blind, placebo-controlled </a:t>
                </a:r>
                <a:endParaRPr kumimoji="0" lang="en-US" altLang="zh-CN" sz="2000" b="0" i="0" u="none" strike="noStrike" kern="1200" cap="none" spc="0" normalizeH="0" baseline="0" noProof="0" dirty="0">
                  <a:ln>
                    <a:noFill/>
                  </a:ln>
                  <a:solidFill>
                    <a:srgbClr val="44546A"/>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49" name="Group 332"/>
              <p:cNvGrpSpPr/>
              <p:nvPr/>
            </p:nvGrpSpPr>
            <p:grpSpPr>
              <a:xfrm>
                <a:off x="4639163" y="2742164"/>
                <a:ext cx="288476" cy="288476"/>
                <a:chOff x="4639163" y="2742164"/>
                <a:chExt cx="288476" cy="288476"/>
              </a:xfrm>
            </p:grpSpPr>
            <p:sp>
              <p:nvSpPr>
                <p:cNvPr id="50" name="Oval 30"/>
                <p:cNvSpPr/>
                <p:nvPr/>
              </p:nvSpPr>
              <p:spPr>
                <a:xfrm>
                  <a:off x="4639163" y="27421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51" name="Freeform 26"/>
                <p:cNvSpPr/>
                <p:nvPr/>
              </p:nvSpPr>
              <p:spPr bwMode="auto">
                <a:xfrm>
                  <a:off x="4735506" y="2784702"/>
                  <a:ext cx="114518" cy="133988"/>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47" name="Freeform 26"/>
            <p:cNvSpPr/>
            <p:nvPr/>
          </p:nvSpPr>
          <p:spPr bwMode="auto">
            <a:xfrm>
              <a:off x="6631795" y="47275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53" name="TextBox 77"/>
          <p:cNvSpPr txBox="1"/>
          <p:nvPr/>
        </p:nvSpPr>
        <p:spPr>
          <a:xfrm>
            <a:off x="7887065" y="4446646"/>
            <a:ext cx="3553898" cy="2091690"/>
          </a:xfrm>
          <a:prstGeom prst="rect">
            <a:avLst/>
          </a:prstGeom>
          <a:noFill/>
        </p:spPr>
        <p:txBody>
          <a:bodyPr wrap="square" rtlCol="0">
            <a:spAutoFit/>
          </a:bodyPr>
          <a:lstStyle/>
          <a:p>
            <a:pPr lvl="0" defTabSz="1375410" hangingPunct="1">
              <a:defRPr/>
            </a:pPr>
            <a:r>
              <a:rPr kumimoji="0" sz="1000" b="0" i="0" u="none" strike="noStrike" kern="1200" cap="none" spc="-5" normalizeH="0" baseline="0" dirty="0">
                <a:cs typeface="+mn-lt"/>
                <a:sym typeface="Arial" panose="020B0604020202020204" pitchFamily="34" charset="0"/>
              </a:rPr>
              <a:t>DSM-5：</a:t>
            </a:r>
            <a:r>
              <a:rPr sz="1000" kern="1200" spc="-5" dirty="0">
                <a:cs typeface="+mn-lt"/>
                <a:sym typeface="Arial" panose="020B0604020202020204" pitchFamily="34" charset="0"/>
              </a:rPr>
              <a:t>Diagnostic and Statistical Manual of Mental Disorders, 5th Edition (DSM-5)</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HAM-D17：</a:t>
            </a:r>
            <a:r>
              <a:rPr sz="1000" kern="1200" spc="-5" dirty="0">
                <a:cs typeface="+mn-lt"/>
                <a:sym typeface="Arial" panose="020B0604020202020204" pitchFamily="34" charset="0"/>
              </a:rPr>
              <a:t>17-item Hamilton Rating Scale for Depression </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MADRS：</a:t>
            </a:r>
            <a:r>
              <a:rPr sz="1000" kern="1200" spc="-5" dirty="0">
                <a:cs typeface="+mn-lt"/>
                <a:sym typeface="Arial" panose="020B0604020202020204" pitchFamily="34" charset="0"/>
              </a:rPr>
              <a:t>Montgomery- Åsberg Depression Scale </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CGI-I：</a:t>
            </a:r>
            <a:r>
              <a:rPr sz="1000" kern="1200" spc="-5" dirty="0">
                <a:cs typeface="+mn-lt"/>
                <a:sym typeface="Arial" panose="020B0604020202020204" pitchFamily="34" charset="0"/>
              </a:rPr>
              <a:t>Clinical Total Impression Scale</a:t>
            </a:r>
            <a:r>
              <a:rPr kumimoji="0" sz="1000" b="0" i="0" u="none" strike="noStrike" kern="1200" cap="none" spc="-5" normalizeH="0" baseline="0" dirty="0">
                <a:cs typeface="+mn-lt"/>
                <a:sym typeface="Arial" panose="020B0604020202020204" pitchFamily="34" charset="0"/>
              </a:rPr>
              <a:t>－</a:t>
            </a:r>
            <a:r>
              <a:rPr sz="1000" kern="1200" spc="-5" dirty="0">
                <a:cs typeface="+mn-lt"/>
                <a:sym typeface="Arial" panose="020B0604020202020204" pitchFamily="34" charset="0"/>
              </a:rPr>
              <a:t>Overall Progress</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CGI-S：</a:t>
            </a:r>
            <a:r>
              <a:rPr sz="1000" kern="1200" spc="-5" dirty="0">
                <a:cs typeface="+mn-lt"/>
                <a:sym typeface="Arial" panose="020B0604020202020204" pitchFamily="34" charset="0"/>
              </a:rPr>
              <a:t>Clinical Total Impression Scale </a:t>
            </a:r>
            <a:r>
              <a:rPr kumimoji="0" sz="1000" b="0" i="0" u="none" strike="noStrike" kern="1200" cap="none" spc="-5" normalizeH="0" baseline="0" dirty="0">
                <a:cs typeface="+mn-lt"/>
                <a:sym typeface="Arial" panose="020B0604020202020204" pitchFamily="34" charset="0"/>
              </a:rPr>
              <a:t>－</a:t>
            </a:r>
            <a:r>
              <a:rPr sz="1000" kern="1200" spc="-5" dirty="0">
                <a:cs typeface="+mn-lt"/>
                <a:sym typeface="Arial" panose="020B0604020202020204" pitchFamily="34" charset="0"/>
              </a:rPr>
              <a:t>Severity of disease </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HAM-A：</a:t>
            </a:r>
            <a:r>
              <a:rPr sz="1000" kern="1200" spc="-5" dirty="0">
                <a:cs typeface="+mn-lt"/>
                <a:sym typeface="Arial" panose="020B0604020202020204" pitchFamily="34" charset="0"/>
              </a:rPr>
              <a:t>Hamilton Anxiety Scale </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SDS： </a:t>
            </a:r>
            <a:r>
              <a:rPr sz="1000" kern="1200" spc="-5" dirty="0">
                <a:cs typeface="+mn-lt"/>
                <a:sym typeface="Arial" panose="020B0604020202020204" pitchFamily="34" charset="0"/>
              </a:rPr>
              <a:t>SHEEHAN Disability Scale </a:t>
            </a:r>
            <a:endParaRPr kumimoji="0" sz="1000" b="0" i="0" u="none" strike="noStrike" kern="1200" cap="none" spc="-5" normalizeH="0" baseline="0" dirty="0">
              <a:cs typeface="+mn-lt"/>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kumimoji="0" sz="1000" b="0" i="0" u="none" strike="noStrike" kern="1200" cap="none" spc="-5" normalizeH="0" baseline="0" dirty="0">
                <a:cs typeface="+mn-lt"/>
                <a:sym typeface="Arial" panose="020B0604020202020204" pitchFamily="34" charset="0"/>
              </a:rPr>
              <a:t>AE：Adverse Event</a:t>
            </a:r>
          </a:p>
          <a:p>
            <a:pPr lvl="0" defTabSz="1375410" hangingPunct="1">
              <a:defRPr/>
            </a:pPr>
            <a:r>
              <a:rPr kumimoji="0" sz="1000" b="0" i="0" u="none" strike="noStrike" kern="1200" cap="none" spc="-5" normalizeH="0" baseline="0" dirty="0">
                <a:cs typeface="+mn-lt"/>
                <a:sym typeface="Arial" panose="020B0604020202020204" pitchFamily="34" charset="0"/>
              </a:rPr>
              <a:t>ECG：12</a:t>
            </a:r>
            <a:r>
              <a:rPr sz="1000" kern="1200" spc="-5" dirty="0">
                <a:cs typeface="+mn-lt"/>
                <a:sym typeface="Arial" panose="020B0604020202020204" pitchFamily="34" charset="0"/>
              </a:rPr>
              <a:t>-lead Electrocardiogram</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ASEX：</a:t>
            </a:r>
            <a:r>
              <a:rPr sz="1000" kern="1200" spc="-5" dirty="0">
                <a:cs typeface="+mn-lt"/>
                <a:sym typeface="Arial" panose="020B0604020202020204" pitchFamily="34" charset="0"/>
              </a:rPr>
              <a:t>Arizona Sexual Experience Scale </a:t>
            </a:r>
            <a:endParaRPr kumimoji="0" sz="1000" b="0" i="0" u="none" strike="noStrike" kern="1200" cap="none" spc="-5" normalizeH="0" baseline="0" dirty="0">
              <a:cs typeface="+mn-lt"/>
              <a:sym typeface="Arial" panose="020B0604020202020204" pitchFamily="34" charset="0"/>
            </a:endParaRPr>
          </a:p>
          <a:p>
            <a:pPr lvl="0" defTabSz="1375410" hangingPunct="1">
              <a:defRPr/>
            </a:pPr>
            <a:r>
              <a:rPr kumimoji="0" sz="1000" b="0" i="0" u="none" strike="noStrike" kern="1200" cap="none" spc="-5" normalizeH="0" baseline="0" dirty="0">
                <a:cs typeface="+mn-lt"/>
                <a:sym typeface="Arial" panose="020B0604020202020204" pitchFamily="34" charset="0"/>
              </a:rPr>
              <a:t>C-SSRS：</a:t>
            </a:r>
            <a:r>
              <a:rPr sz="1000" kern="1200" spc="-5" dirty="0">
                <a:cs typeface="+mn-lt"/>
                <a:sym typeface="Arial" panose="020B0604020202020204" pitchFamily="34" charset="0"/>
              </a:rPr>
              <a:t>Columbia-Suicide Severity Rating Scale</a:t>
            </a:r>
            <a:r>
              <a:rPr lang="en-SG" altLang="zh-CN" sz="900" kern="1200" dirty="0">
                <a:solidFill>
                  <a:srgbClr val="71685C"/>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kumimoji="0" lang="en-SG" altLang="zh-CN" sz="900" b="0" i="0" u="none" strike="noStrike" kern="1200" cap="none" spc="0" normalizeH="0" baseline="0" noProof="0" dirty="0">
              <a:ln>
                <a:noFill/>
              </a:ln>
              <a:solidFill>
                <a:srgbClr val="71685C"/>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TextBox 1"/>
          <p:cNvSpPr txBox="1"/>
          <p:nvPr/>
        </p:nvSpPr>
        <p:spPr>
          <a:xfrm>
            <a:off x="433137" y="3256547"/>
            <a:ext cx="0" cy="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oAutofit/>
          </a:bodyPr>
          <a:lstStyle/>
          <a:p>
            <a:pPr marL="0" marR="0" indent="0" algn="l" defTabSz="520065"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chemeClr val="bg2"/>
              </a:solidFill>
              <a:effectLst/>
              <a:uFillTx/>
              <a:latin typeface="+mn-lt"/>
              <a:ea typeface="Relative"/>
              <a:cs typeface="Relative"/>
              <a:sym typeface="Relative"/>
            </a:endParaRPr>
          </a:p>
        </p:txBody>
      </p:sp>
      <p:grpSp>
        <p:nvGrpSpPr>
          <p:cNvPr id="55" name="组合 54"/>
          <p:cNvGrpSpPr/>
          <p:nvPr/>
        </p:nvGrpSpPr>
        <p:grpSpPr>
          <a:xfrm>
            <a:off x="216590" y="287700"/>
            <a:ext cx="397168" cy="311888"/>
            <a:chOff x="377024" y="308837"/>
            <a:chExt cx="463343" cy="363854"/>
          </a:xfrm>
        </p:grpSpPr>
        <p:sp>
          <p:nvSpPr>
            <p:cNvPr id="56" name="等腰三角形 55"/>
            <p:cNvSpPr/>
            <p:nvPr/>
          </p:nvSpPr>
          <p:spPr>
            <a:xfrm rot="5400000">
              <a:off x="501606" y="333930"/>
              <a:ext cx="363854" cy="31366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rot="5400000">
              <a:off x="356429" y="362045"/>
              <a:ext cx="298630" cy="25744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53474" y="120746"/>
            <a:ext cx="10347036" cy="558511"/>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Population</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Study</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Flow</a:t>
            </a:r>
            <a:endParaRPr lang="zh-CN" altLang="en-US" sz="2500" b="1" dirty="0">
              <a:solidFill>
                <a:schemeClr val="accent1">
                  <a:lumMod val="50000"/>
                </a:schemeClr>
              </a:solidFill>
              <a:latin typeface="+mn-lt"/>
              <a:ea typeface="+mn-ea"/>
              <a:cs typeface="+mn-cs"/>
              <a:sym typeface="Arial" panose="020B0604020202020204" pitchFamily="34" charset="0"/>
            </a:endParaRPr>
          </a:p>
        </p:txBody>
      </p:sp>
      <p:pic>
        <p:nvPicPr>
          <p:cNvPr id="5" name="Picture 4"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6" y="679257"/>
            <a:ext cx="11176000" cy="5781233"/>
          </a:xfrm>
          <a:prstGeom prst="rect">
            <a:avLst/>
          </a:prstGeom>
        </p:spPr>
      </p:pic>
      <p:pic>
        <p:nvPicPr>
          <p:cNvPr id="2" name="图片 1"/>
          <p:cNvPicPr>
            <a:picLocks noChangeAspect="1"/>
          </p:cNvPicPr>
          <p:nvPr/>
        </p:nvPicPr>
        <p:blipFill>
          <a:blip r:embed="rId4"/>
          <a:stretch>
            <a:fillRect/>
          </a:stretch>
        </p:blipFill>
        <p:spPr>
          <a:xfrm>
            <a:off x="140266" y="241492"/>
            <a:ext cx="402371" cy="3170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4732" y="86753"/>
            <a:ext cx="10378773" cy="633654"/>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scale</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and</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score</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5" name="Group 9"/>
          <p:cNvGrpSpPr/>
          <p:nvPr/>
        </p:nvGrpSpPr>
        <p:grpSpPr>
          <a:xfrm>
            <a:off x="217041" y="1214991"/>
            <a:ext cx="2729837" cy="1203035"/>
            <a:chOff x="1600200" y="1295400"/>
            <a:chExt cx="5410200" cy="649312"/>
          </a:xfrm>
        </p:grpSpPr>
        <p:sp>
          <p:nvSpPr>
            <p:cNvPr id="6" name="Rounded Rectangle 5"/>
            <p:cNvSpPr/>
            <p:nvPr/>
          </p:nvSpPr>
          <p:spPr>
            <a:xfrm>
              <a:off x="1600200" y="1335113"/>
              <a:ext cx="5410200" cy="609599"/>
            </a:xfrm>
            <a:prstGeom prst="roundRect">
              <a:avLst>
                <a:gd name="adj" fmla="val 7228"/>
              </a:avLst>
            </a:prstGeom>
            <a:solidFill>
              <a:srgbClr val="237DB9">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 name="Rounded Rectangle 4"/>
            <p:cNvSpPr/>
            <p:nvPr/>
          </p:nvSpPr>
          <p:spPr>
            <a:xfrm>
              <a:off x="1600200" y="1295400"/>
              <a:ext cx="5410200" cy="609600"/>
            </a:xfrm>
            <a:prstGeom prst="roundRect">
              <a:avLst>
                <a:gd name="adj" fmla="val 10132"/>
              </a:avLst>
            </a:prstGeom>
            <a:solidFill>
              <a:srgbClr val="237DB9"/>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8" name="Group 9"/>
          <p:cNvGrpSpPr/>
          <p:nvPr/>
        </p:nvGrpSpPr>
        <p:grpSpPr>
          <a:xfrm>
            <a:off x="227656" y="3049740"/>
            <a:ext cx="2708606" cy="1314078"/>
            <a:chOff x="1600200" y="1295400"/>
            <a:chExt cx="5410200" cy="649312"/>
          </a:xfrm>
        </p:grpSpPr>
        <p:sp>
          <p:nvSpPr>
            <p:cNvPr id="9" name="Rounded Rectangle 90"/>
            <p:cNvSpPr/>
            <p:nvPr/>
          </p:nvSpPr>
          <p:spPr>
            <a:xfrm>
              <a:off x="1600200" y="1335113"/>
              <a:ext cx="5410200" cy="609599"/>
            </a:xfrm>
            <a:prstGeom prst="roundRect">
              <a:avLst>
                <a:gd name="adj" fmla="val 7228"/>
              </a:avLst>
            </a:prstGeom>
            <a:solidFill>
              <a:srgbClr val="15AA96">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0" name="Rounded Rectangle 91"/>
            <p:cNvSpPr/>
            <p:nvPr/>
          </p:nvSpPr>
          <p:spPr>
            <a:xfrm>
              <a:off x="1600200" y="1295400"/>
              <a:ext cx="5410200" cy="609600"/>
            </a:xfrm>
            <a:prstGeom prst="roundRect">
              <a:avLst>
                <a:gd name="adj" fmla="val 10132"/>
              </a:avLst>
            </a:prstGeom>
            <a:solidFill>
              <a:srgbClr val="15AA96"/>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11" name="Group 9"/>
          <p:cNvGrpSpPr/>
          <p:nvPr/>
        </p:nvGrpSpPr>
        <p:grpSpPr>
          <a:xfrm>
            <a:off x="233049" y="4915163"/>
            <a:ext cx="2681077" cy="1274103"/>
            <a:chOff x="1600200" y="1277941"/>
            <a:chExt cx="5410200" cy="666771"/>
          </a:xfrm>
        </p:grpSpPr>
        <p:sp>
          <p:nvSpPr>
            <p:cNvPr id="12" name="Rounded Rectangle 93"/>
            <p:cNvSpPr/>
            <p:nvPr/>
          </p:nvSpPr>
          <p:spPr>
            <a:xfrm>
              <a:off x="1600200" y="1335113"/>
              <a:ext cx="5410200" cy="609599"/>
            </a:xfrm>
            <a:prstGeom prst="roundRect">
              <a:avLst>
                <a:gd name="adj" fmla="val 7228"/>
              </a:avLst>
            </a:prstGeom>
            <a:solidFill>
              <a:srgbClr val="9BB955">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 name="Rounded Rectangle 94"/>
            <p:cNvSpPr/>
            <p:nvPr/>
          </p:nvSpPr>
          <p:spPr>
            <a:xfrm>
              <a:off x="1600200" y="1277941"/>
              <a:ext cx="5410200" cy="609600"/>
            </a:xfrm>
            <a:prstGeom prst="roundRect">
              <a:avLst>
                <a:gd name="adj" fmla="val 10132"/>
              </a:avLst>
            </a:prstGeom>
            <a:solidFill>
              <a:srgbClr val="9BB955"/>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cxnSp>
        <p:nvCxnSpPr>
          <p:cNvPr id="14" name="Elbow Connector 106"/>
          <p:cNvCxnSpPr/>
          <p:nvPr/>
        </p:nvCxnSpPr>
        <p:spPr>
          <a:xfrm>
            <a:off x="2808545" y="1920292"/>
            <a:ext cx="1206500" cy="928733"/>
          </a:xfrm>
          <a:prstGeom prst="bentConnector3">
            <a:avLst>
              <a:gd name="adj1" fmla="val 50000"/>
            </a:avLst>
          </a:prstGeom>
          <a:noFill/>
          <a:ln w="38100" cap="flat" cmpd="sng" algn="ctr">
            <a:solidFill>
              <a:srgbClr val="237DB9">
                <a:shade val="95000"/>
                <a:satMod val="105000"/>
              </a:srgbClr>
            </a:solidFill>
            <a:prstDash val="solid"/>
            <a:headEnd type="oval" w="med" len="med"/>
            <a:tailEnd type="triangle" w="med" len="med"/>
          </a:ln>
          <a:effectLst/>
        </p:spPr>
      </p:cxnSp>
      <p:cxnSp>
        <p:nvCxnSpPr>
          <p:cNvPr id="15" name="Elbow Connector 107"/>
          <p:cNvCxnSpPr/>
          <p:nvPr/>
        </p:nvCxnSpPr>
        <p:spPr>
          <a:xfrm flipV="1">
            <a:off x="2931521" y="4721301"/>
            <a:ext cx="1206500" cy="928733"/>
          </a:xfrm>
          <a:prstGeom prst="bentConnector3">
            <a:avLst>
              <a:gd name="adj1" fmla="val 50000"/>
            </a:avLst>
          </a:prstGeom>
          <a:noFill/>
          <a:ln w="38100" cap="flat" cmpd="sng" algn="ctr">
            <a:solidFill>
              <a:srgbClr val="9BB955"/>
            </a:solidFill>
            <a:prstDash val="solid"/>
            <a:headEnd type="oval" w="med" len="med"/>
            <a:tailEnd type="triangle" w="med" len="med"/>
          </a:ln>
          <a:effectLst/>
        </p:spPr>
      </p:cxnSp>
      <p:cxnSp>
        <p:nvCxnSpPr>
          <p:cNvPr id="16" name="Straight Connector 109"/>
          <p:cNvCxnSpPr/>
          <p:nvPr/>
        </p:nvCxnSpPr>
        <p:spPr>
          <a:xfrm>
            <a:off x="2961665" y="3787415"/>
            <a:ext cx="1053380" cy="12343"/>
          </a:xfrm>
          <a:prstGeom prst="line">
            <a:avLst/>
          </a:prstGeom>
          <a:noFill/>
          <a:ln w="38100" cap="flat" cmpd="sng" algn="ctr">
            <a:solidFill>
              <a:srgbClr val="15AA96"/>
            </a:solidFill>
            <a:prstDash val="solid"/>
            <a:headEnd type="oval" w="med" len="med"/>
            <a:tailEnd type="triangle" w="med" len="med"/>
          </a:ln>
          <a:effectLst/>
        </p:spPr>
      </p:cxnSp>
      <p:sp>
        <p:nvSpPr>
          <p:cNvPr id="17" name="Freeform 228"/>
          <p:cNvSpPr/>
          <p:nvPr/>
        </p:nvSpPr>
        <p:spPr bwMode="auto">
          <a:xfrm>
            <a:off x="367683" y="1546726"/>
            <a:ext cx="548217" cy="55194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a:ln>
                <a:noFill/>
              </a:ln>
              <a:solidFill>
                <a:srgbClr val="262626"/>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8" name="Freeform 135"/>
          <p:cNvSpPr>
            <a:spLocks noEditPoints="1"/>
          </p:cNvSpPr>
          <p:nvPr/>
        </p:nvSpPr>
        <p:spPr bwMode="auto">
          <a:xfrm>
            <a:off x="418482" y="3346371"/>
            <a:ext cx="538364" cy="50428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262626"/>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9" name="Freeform 103"/>
          <p:cNvSpPr>
            <a:spLocks noEditPoints="1"/>
          </p:cNvSpPr>
          <p:nvPr/>
        </p:nvSpPr>
        <p:spPr bwMode="auto">
          <a:xfrm>
            <a:off x="450967" y="5185667"/>
            <a:ext cx="409864" cy="60353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262626"/>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0" name="Group 9"/>
          <p:cNvGrpSpPr/>
          <p:nvPr/>
        </p:nvGrpSpPr>
        <p:grpSpPr>
          <a:xfrm>
            <a:off x="9083373" y="976112"/>
            <a:ext cx="2470288" cy="1104218"/>
            <a:chOff x="1600200" y="1295400"/>
            <a:chExt cx="5410200" cy="649312"/>
          </a:xfrm>
        </p:grpSpPr>
        <p:sp>
          <p:nvSpPr>
            <p:cNvPr id="21" name="Rounded Rectangle 28"/>
            <p:cNvSpPr/>
            <p:nvPr/>
          </p:nvSpPr>
          <p:spPr>
            <a:xfrm>
              <a:off x="1600200" y="1335113"/>
              <a:ext cx="5410200" cy="609599"/>
            </a:xfrm>
            <a:prstGeom prst="roundRect">
              <a:avLst>
                <a:gd name="adj" fmla="val 7228"/>
              </a:avLst>
            </a:prstGeom>
            <a:solidFill>
              <a:srgbClr val="F19B14">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2" name="Rounded Rectangle 29"/>
            <p:cNvSpPr/>
            <p:nvPr/>
          </p:nvSpPr>
          <p:spPr>
            <a:xfrm>
              <a:off x="1600200" y="1295400"/>
              <a:ext cx="5410200" cy="609600"/>
            </a:xfrm>
            <a:prstGeom prst="roundRect">
              <a:avLst>
                <a:gd name="adj" fmla="val 10132"/>
              </a:avLst>
            </a:prstGeom>
            <a:solidFill>
              <a:srgbClr val="F19B14"/>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23" name="Group 9"/>
          <p:cNvGrpSpPr/>
          <p:nvPr/>
        </p:nvGrpSpPr>
        <p:grpSpPr>
          <a:xfrm>
            <a:off x="9081882" y="2476109"/>
            <a:ext cx="2470288" cy="1118981"/>
            <a:chOff x="1600200" y="1295400"/>
            <a:chExt cx="5410200" cy="649312"/>
          </a:xfrm>
        </p:grpSpPr>
        <p:sp>
          <p:nvSpPr>
            <p:cNvPr id="24" name="Rounded Rectangle 31"/>
            <p:cNvSpPr/>
            <p:nvPr/>
          </p:nvSpPr>
          <p:spPr>
            <a:xfrm>
              <a:off x="1600200" y="1335113"/>
              <a:ext cx="5410200" cy="609599"/>
            </a:xfrm>
            <a:prstGeom prst="roundRect">
              <a:avLst>
                <a:gd name="adj" fmla="val 7228"/>
              </a:avLst>
            </a:prstGeom>
            <a:solidFill>
              <a:srgbClr val="BE382C">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5" name="Rounded Rectangle 32"/>
            <p:cNvSpPr/>
            <p:nvPr/>
          </p:nvSpPr>
          <p:spPr>
            <a:xfrm>
              <a:off x="1600200" y="1295400"/>
              <a:ext cx="5410200" cy="609600"/>
            </a:xfrm>
            <a:prstGeom prst="roundRect">
              <a:avLst>
                <a:gd name="adj" fmla="val 10132"/>
              </a:avLst>
            </a:prstGeom>
            <a:solidFill>
              <a:srgbClr val="BE382C"/>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26" name="Group 9"/>
          <p:cNvGrpSpPr/>
          <p:nvPr/>
        </p:nvGrpSpPr>
        <p:grpSpPr>
          <a:xfrm>
            <a:off x="9087749" y="4223451"/>
            <a:ext cx="2434008" cy="1062254"/>
            <a:chOff x="1600200" y="1295400"/>
            <a:chExt cx="5410200" cy="649312"/>
          </a:xfrm>
        </p:grpSpPr>
        <p:sp>
          <p:nvSpPr>
            <p:cNvPr id="27" name="Rounded Rectangle 34"/>
            <p:cNvSpPr/>
            <p:nvPr/>
          </p:nvSpPr>
          <p:spPr>
            <a:xfrm>
              <a:off x="1600200" y="1335113"/>
              <a:ext cx="5410200" cy="609599"/>
            </a:xfrm>
            <a:prstGeom prst="roundRect">
              <a:avLst>
                <a:gd name="adj" fmla="val 7228"/>
              </a:avLst>
            </a:prstGeom>
            <a:solidFill>
              <a:srgbClr val="633247">
                <a:lumMod val="75000"/>
              </a:srgbClr>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8" name="Rounded Rectangle 35"/>
            <p:cNvSpPr/>
            <p:nvPr/>
          </p:nvSpPr>
          <p:spPr>
            <a:xfrm>
              <a:off x="1600200" y="1295400"/>
              <a:ext cx="5410200" cy="609600"/>
            </a:xfrm>
            <a:prstGeom prst="roundRect">
              <a:avLst>
                <a:gd name="adj" fmla="val 10132"/>
              </a:avLst>
            </a:prstGeom>
            <a:solidFill>
              <a:srgbClr val="633247"/>
            </a:solidFill>
            <a:ln w="25400" cap="flat" cmpd="sng" algn="ctr">
              <a:noFill/>
              <a:prstDash val="solid"/>
            </a:ln>
            <a:effectLst/>
          </p:spPr>
          <p:txBody>
            <a:bodyPr rtlCol="0" anchor="ctr"/>
            <a:lstStyle/>
            <a:p>
              <a:pPr marL="0" marR="0" lvl="0" indent="0" algn="ctr" defTabSz="1375410" rtl="0" eaLnBrk="1" fontAlgn="auto" latinLnBrk="0" hangingPunct="1">
                <a:lnSpc>
                  <a:spcPct val="100000"/>
                </a:lnSpc>
                <a:spcBef>
                  <a:spcPts val="0"/>
                </a:spcBef>
                <a:spcAft>
                  <a:spcPts val="0"/>
                </a:spcAft>
                <a:buClrTx/>
                <a:buSzTx/>
                <a:buFontTx/>
                <a:buNone/>
                <a:defRPr/>
              </a:pPr>
              <a:endParaRPr kumimoji="0" lang="en-US" sz="21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29" name="TextBox 37"/>
          <p:cNvSpPr txBox="1"/>
          <p:nvPr/>
        </p:nvSpPr>
        <p:spPr>
          <a:xfrm>
            <a:off x="9250226" y="1051130"/>
            <a:ext cx="2133600" cy="830997"/>
          </a:xfrm>
          <a:prstGeom prst="rect">
            <a:avLst/>
          </a:prstGeom>
          <a:noFill/>
        </p:spPr>
        <p:txBody>
          <a:bodyPr wrap="square" rtlCol="0">
            <a:spAutoFit/>
          </a:bodyPr>
          <a:lstStyle/>
          <a:p>
            <a:pPr marL="0" marR="0" lvl="0" indent="0" defTabSz="137541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Retardation</a:t>
            </a:r>
            <a:r>
              <a:rPr lang="zh-CN" altLang="en-US" sz="1600" b="1"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 </a:t>
            </a:r>
            <a:r>
              <a:rPr lang="en-US" altLang="zh-CN" sz="1600" b="1"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factor</a:t>
            </a:r>
            <a:endPar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defTabSz="137541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1</a:t>
            </a:r>
            <a:r>
              <a:rPr lang="en-US" altLang="zh-CN" sz="1600"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6</a:t>
            </a:r>
            <a:r>
              <a:rPr lang="en-US" altLang="zh-CN" sz="1600"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7,</a:t>
            </a: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8</a:t>
            </a:r>
          </a:p>
          <a:p>
            <a:pPr marL="0" marR="0" lvl="0" indent="0" defTabSz="137541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SCORE</a:t>
            </a:r>
            <a:r>
              <a:rPr kumimoji="0" lang="zh-CN" altLang="en-US"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0~24</a:t>
            </a:r>
            <a:endParaRPr kumimoji="0" lang="en-US" sz="1335"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0" name="TextBox 38"/>
          <p:cNvSpPr txBox="1"/>
          <p:nvPr/>
        </p:nvSpPr>
        <p:spPr>
          <a:xfrm>
            <a:off x="9102024" y="2570300"/>
            <a:ext cx="2133600" cy="861774"/>
          </a:xfrm>
          <a:prstGeom prst="rect">
            <a:avLst/>
          </a:prstGeom>
          <a:noFill/>
        </p:spPr>
        <p:txBody>
          <a:bodyPr wrap="square" rtlCol="0">
            <a:spAutoFit/>
          </a:bodyPr>
          <a:lstStyle/>
          <a:p>
            <a:pPr marL="0" marR="0" lvl="0" indent="0" defTabSz="137541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Vegetative</a:t>
            </a:r>
            <a:r>
              <a:rPr lang="zh-CN" altLang="en-US" sz="1800" b="1" kern="1200" dirty="0">
                <a:solidFill>
                  <a:prstClr val="white"/>
                </a:solidFill>
                <a:latin typeface="+mn-lt"/>
                <a:ea typeface="微软雅黑" panose="020B0503020204020204" charset="-122"/>
                <a:cs typeface="+mn-cs"/>
                <a:sym typeface="Arial" panose="020B0604020202020204" pitchFamily="34" charset="0"/>
              </a:rPr>
              <a:t> </a:t>
            </a:r>
            <a:r>
              <a:rPr lang="en-US" altLang="zh-CN" sz="1800" b="1" kern="1200" dirty="0">
                <a:solidFill>
                  <a:prstClr val="white"/>
                </a:solidFill>
                <a:latin typeface="+mn-lt"/>
                <a:ea typeface="微软雅黑" panose="020B0503020204020204" charset="-122"/>
                <a:cs typeface="+mn-cs"/>
                <a:sym typeface="Arial" panose="020B0604020202020204" pitchFamily="34" charset="0"/>
              </a:rPr>
              <a:t>factor</a:t>
            </a:r>
            <a:endParaRPr kumimoji="0" lang="en-US" altLang="zh-CN" sz="1800" b="1"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endParaRPr>
          </a:p>
          <a:p>
            <a:pPr marL="0" marR="0" lvl="0" indent="0" defTabSz="137541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3</a:t>
            </a:r>
            <a:r>
              <a:rPr lang="en-US" altLang="zh-CN" sz="1600" kern="1200" dirty="0">
                <a:solidFill>
                  <a:prstClr val="white"/>
                </a:solidFill>
                <a:latin typeface="+mn-lt"/>
                <a:ea typeface="微软雅黑" panose="020B0503020204020204" charset="-122"/>
                <a:cs typeface="+mn-cs"/>
                <a:sym typeface="Arial" panose="020B0604020202020204" pitchFamily="34" charset="0"/>
              </a:rPr>
              <a:t>,</a:t>
            </a:r>
            <a:r>
              <a:rPr lang="zh-CN" altLang="en-US" sz="1600" kern="1200" dirty="0">
                <a:solidFill>
                  <a:prstClr val="white"/>
                </a:solidFill>
                <a:latin typeface="+mn-lt"/>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4</a:t>
            </a:r>
            <a:r>
              <a:rPr lang="en-US" altLang="zh-CN" sz="1600" kern="1200" dirty="0">
                <a:solidFill>
                  <a:prstClr val="white"/>
                </a:solidFill>
                <a:latin typeface="+mn-lt"/>
                <a:ea typeface="微软雅黑" panose="020B0503020204020204" charset="-122"/>
                <a:cs typeface="+mn-cs"/>
                <a:sym typeface="Arial" panose="020B0604020202020204" pitchFamily="34" charset="0"/>
              </a:rPr>
              <a:t>,</a:t>
            </a:r>
            <a:r>
              <a:rPr lang="zh-CN" altLang="en-US" sz="1600" kern="1200" dirty="0">
                <a:solidFill>
                  <a:prstClr val="white"/>
                </a:solidFill>
                <a:latin typeface="+mn-lt"/>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5</a:t>
            </a:r>
          </a:p>
          <a:p>
            <a:pPr marL="0" marR="0" lvl="0" indent="0" defTabSz="1375410" rtl="0" eaLnBrk="1" fontAlgn="auto" latinLnBrk="0" hangingPunct="1">
              <a:lnSpc>
                <a:spcPct val="100000"/>
              </a:lnSpc>
              <a:spcBef>
                <a:spcPts val="0"/>
              </a:spcBef>
              <a:spcAft>
                <a:spcPts val="0"/>
              </a:spcAft>
              <a:buClrTx/>
              <a:buSzTx/>
              <a:buFontTx/>
              <a:buNone/>
              <a:defRPr/>
            </a:pPr>
            <a:r>
              <a:rPr lang="en-US" altLang="zh-CN" sz="1600" b="1" kern="1200" dirty="0">
                <a:solidFill>
                  <a:prstClr val="white"/>
                </a:solidFill>
                <a:latin typeface="+mn-lt"/>
                <a:ea typeface="微软雅黑" panose="020B0503020204020204" charset="-122"/>
                <a:cs typeface="+mn-cs"/>
                <a:sym typeface="Arial" panose="020B0604020202020204" pitchFamily="34" charset="0"/>
              </a:rPr>
              <a:t>SCORE</a:t>
            </a:r>
            <a:r>
              <a:rPr kumimoji="0" lang="zh-CN" altLang="en-US" sz="1600" b="1"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a:t>
            </a:r>
            <a:r>
              <a:rPr kumimoji="0" lang="en-US" altLang="zh-CN" sz="1600" b="1" i="0" u="none" strike="noStrike" kern="1200" cap="none" spc="0" normalizeH="0" baseline="0" noProof="0" dirty="0">
                <a:ln>
                  <a:noFill/>
                </a:ln>
                <a:solidFill>
                  <a:prstClr val="white"/>
                </a:solidFill>
                <a:effectLst/>
                <a:uLnTx/>
                <a:uFillTx/>
                <a:latin typeface="+mn-lt"/>
                <a:ea typeface="微软雅黑" panose="020B0503020204020204" charset="-122"/>
                <a:cs typeface="+mn-cs"/>
                <a:sym typeface="Arial" panose="020B0604020202020204" pitchFamily="34" charset="0"/>
              </a:rPr>
              <a:t>0~18</a:t>
            </a:r>
          </a:p>
        </p:txBody>
      </p:sp>
      <p:sp>
        <p:nvSpPr>
          <p:cNvPr id="31" name="TextBox 39"/>
          <p:cNvSpPr txBox="1"/>
          <p:nvPr/>
        </p:nvSpPr>
        <p:spPr>
          <a:xfrm>
            <a:off x="9210078" y="4347348"/>
            <a:ext cx="2133600" cy="830997"/>
          </a:xfrm>
          <a:prstGeom prst="rect">
            <a:avLst/>
          </a:prstGeom>
          <a:noFill/>
        </p:spPr>
        <p:txBody>
          <a:bodyPr wrap="square" rtlCol="0">
            <a:spAutoFit/>
          </a:bodyPr>
          <a:lstStyle/>
          <a:p>
            <a:pPr marL="0" marR="0" lvl="0" indent="0" defTabSz="1375410" rtl="0" eaLnBrk="1" fontAlgn="auto" latinLnBrk="0" hangingPunct="1">
              <a:lnSpc>
                <a:spcPct val="100000"/>
              </a:lnSpc>
              <a:spcBef>
                <a:spcPts val="0"/>
              </a:spcBef>
              <a:spcAft>
                <a:spcPts val="0"/>
              </a:spcAft>
              <a:buClrTx/>
              <a:buSzTx/>
              <a:buFontTx/>
              <a:buNone/>
              <a:defRPr/>
            </a:pPr>
            <a:r>
              <a:rPr lang="en-US" altLang="zh-CN" sz="1600" b="1"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Total</a:t>
            </a:r>
            <a:endPar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defTabSz="137541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1-10</a:t>
            </a:r>
            <a:r>
              <a:rPr kumimoji="0" lang="zh-CN" altLang="en-US"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 </a:t>
            </a:r>
            <a:r>
              <a:rPr lang="en-US" altLang="zh-CN" sz="1600"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items</a:t>
            </a:r>
            <a:endParaRPr kumimoji="0" lang="en-US" altLang="zh-CN" sz="16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defTabSz="1375410" rtl="0" eaLnBrk="1" fontAlgn="auto" latinLnBrk="0" hangingPunct="1">
              <a:lnSpc>
                <a:spcPct val="100000"/>
              </a:lnSpc>
              <a:spcBef>
                <a:spcPts val="0"/>
              </a:spcBef>
              <a:spcAft>
                <a:spcPts val="0"/>
              </a:spcAft>
              <a:buClrTx/>
              <a:buSzTx/>
              <a:buFontTx/>
              <a:buNone/>
              <a:defRPr/>
            </a:pPr>
            <a:r>
              <a:rPr lang="en-US" altLang="zh-CN" sz="1600" b="1" kern="1200" dirty="0">
                <a:solidFill>
                  <a:srgbClr val="FFFFFF"/>
                </a:solidFill>
                <a:latin typeface="Arial" panose="020B0604020202020204" pitchFamily="34" charset="0"/>
                <a:ea typeface="微软雅黑" panose="020B0503020204020204" charset="-122"/>
                <a:cs typeface="+mn-cs"/>
                <a:sym typeface="Arial" panose="020B0604020202020204" pitchFamily="34" charset="0"/>
              </a:rPr>
              <a:t>SCORE</a:t>
            </a:r>
            <a:r>
              <a:rPr kumimoji="0" lang="zh-CN" altLang="en-US"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en-US" altLang="zh-CN" sz="16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rPr>
              <a:t>0~60</a:t>
            </a:r>
            <a:endParaRPr kumimoji="0" lang="zh-CN" altLang="en-US" sz="1335"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cxnSp>
        <p:nvCxnSpPr>
          <p:cNvPr id="32" name="Elbow Connector 45"/>
          <p:cNvCxnSpPr/>
          <p:nvPr/>
        </p:nvCxnSpPr>
        <p:spPr>
          <a:xfrm rot="10800000">
            <a:off x="7848274" y="1324552"/>
            <a:ext cx="1180612" cy="278436"/>
          </a:xfrm>
          <a:prstGeom prst="bentConnector3">
            <a:avLst>
              <a:gd name="adj1" fmla="val 50000"/>
            </a:avLst>
          </a:prstGeom>
          <a:noFill/>
          <a:ln w="38100" cap="flat" cmpd="sng" algn="ctr">
            <a:solidFill>
              <a:srgbClr val="F19B14"/>
            </a:solidFill>
            <a:prstDash val="solid"/>
            <a:headEnd type="oval" w="med" len="med"/>
            <a:tailEnd type="triangle" w="med" len="med"/>
          </a:ln>
          <a:effectLst/>
        </p:spPr>
      </p:cxnSp>
      <p:cxnSp>
        <p:nvCxnSpPr>
          <p:cNvPr id="33" name="Elbow Connector 46"/>
          <p:cNvCxnSpPr/>
          <p:nvPr/>
        </p:nvCxnSpPr>
        <p:spPr>
          <a:xfrm rot="10800000" flipV="1">
            <a:off x="7805237" y="4787061"/>
            <a:ext cx="1198624" cy="910351"/>
          </a:xfrm>
          <a:prstGeom prst="bentConnector3">
            <a:avLst>
              <a:gd name="adj1" fmla="val 50000"/>
            </a:avLst>
          </a:prstGeom>
          <a:noFill/>
          <a:ln w="38100" cap="flat" cmpd="sng" algn="ctr">
            <a:solidFill>
              <a:srgbClr val="633247"/>
            </a:solidFill>
            <a:prstDash val="solid"/>
            <a:headEnd type="oval" w="med" len="med"/>
            <a:tailEnd type="triangle" w="med" len="med"/>
          </a:ln>
          <a:effectLst/>
        </p:spPr>
      </p:cxnSp>
      <p:cxnSp>
        <p:nvCxnSpPr>
          <p:cNvPr id="34" name="Straight Connector 47"/>
          <p:cNvCxnSpPr/>
          <p:nvPr/>
        </p:nvCxnSpPr>
        <p:spPr>
          <a:xfrm flipH="1">
            <a:off x="7771964" y="2934037"/>
            <a:ext cx="1231897" cy="2117"/>
          </a:xfrm>
          <a:prstGeom prst="line">
            <a:avLst/>
          </a:prstGeom>
          <a:noFill/>
          <a:ln w="38100" cap="flat" cmpd="sng" algn="ctr">
            <a:solidFill>
              <a:srgbClr val="BE382C"/>
            </a:solidFill>
            <a:prstDash val="solid"/>
            <a:headEnd type="oval" w="med" len="med"/>
            <a:tailEnd type="triangle" w="med" len="med"/>
          </a:ln>
          <a:effectLst/>
        </p:spPr>
      </p:cxnSp>
      <p:sp>
        <p:nvSpPr>
          <p:cNvPr id="36" name="Freeform 66"/>
          <p:cNvSpPr>
            <a:spLocks noEditPoints="1"/>
          </p:cNvSpPr>
          <p:nvPr/>
        </p:nvSpPr>
        <p:spPr bwMode="auto">
          <a:xfrm>
            <a:off x="10860837" y="2983858"/>
            <a:ext cx="522989" cy="405653"/>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262626"/>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7" name="Freeform 15"/>
          <p:cNvSpPr>
            <a:spLocks noEditPoints="1"/>
          </p:cNvSpPr>
          <p:nvPr/>
        </p:nvSpPr>
        <p:spPr bwMode="auto">
          <a:xfrm>
            <a:off x="10811983" y="4500157"/>
            <a:ext cx="654024" cy="490519"/>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w="9525">
            <a:noFill/>
            <a:round/>
          </a:ln>
        </p:spPr>
        <p:txBody>
          <a:bodyPr vert="horz" wrap="square" lIns="121920" tIns="60960" rIns="121920" bIns="60960" numCol="1" anchor="t" anchorCtr="0" compatLnSpc="1"/>
          <a:lstStyle/>
          <a:p>
            <a:pPr marL="0" marR="0" lvl="0" indent="0" algn="l" defTabSz="1375410" rtl="0" eaLnBrk="1" fontAlgn="auto" latinLnBrk="0" hangingPunct="1">
              <a:lnSpc>
                <a:spcPct val="100000"/>
              </a:lnSpc>
              <a:spcBef>
                <a:spcPts val="0"/>
              </a:spcBef>
              <a:spcAft>
                <a:spcPts val="0"/>
              </a:spcAft>
              <a:buClrTx/>
              <a:buSzTx/>
              <a:buFontTx/>
              <a:buNone/>
              <a:defRPr/>
            </a:pPr>
            <a:endParaRPr kumimoji="0" lang="en-US" sz="2665" b="0" i="0" u="none" strike="noStrike" kern="1200" cap="none" spc="0" normalizeH="0" baseline="0" noProof="0" dirty="0">
              <a:ln>
                <a:noFill/>
              </a:ln>
              <a:solidFill>
                <a:srgbClr val="262626"/>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9" name="TextBox 118"/>
          <p:cNvSpPr txBox="1"/>
          <p:nvPr/>
        </p:nvSpPr>
        <p:spPr>
          <a:xfrm>
            <a:off x="1065166" y="1404203"/>
            <a:ext cx="2133600" cy="830997"/>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Anhedonia</a:t>
            </a:r>
            <a:r>
              <a:rPr lang="zh-CN" altLang="en-US"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factor</a:t>
            </a:r>
            <a:endPar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5</a:t>
            </a:r>
            <a:r>
              <a:rPr lang="en-US" altLang="zh-CN"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7</a:t>
            </a:r>
            <a:r>
              <a:rPr lang="en-US" altLang="zh-CN"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8</a:t>
            </a:r>
            <a:r>
              <a:rPr lang="en-US" altLang="zh-CN"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10</a:t>
            </a:r>
            <a:endPar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SCORE</a:t>
            </a:r>
            <a:r>
              <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0~24</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0" name="TextBox 119"/>
          <p:cNvSpPr txBox="1"/>
          <p:nvPr/>
        </p:nvSpPr>
        <p:spPr>
          <a:xfrm>
            <a:off x="1063406" y="3113534"/>
            <a:ext cx="2133600" cy="877163"/>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kumimoji="0" lang="en-US" altLang="zh-CN" sz="1700" b="1" i="0" u="none" strike="noStrike" kern="1200" cap="none" spc="0" normalizeH="0" baseline="0" noProof="0" dirty="0">
                <a:ln>
                  <a:noFill/>
                </a:ln>
                <a:solidFill>
                  <a:srgbClr val="FFFFFF"/>
                </a:solidFill>
                <a:effectLst/>
                <a:uLnTx/>
                <a:uFillTx/>
                <a:latin typeface="+mn-lt"/>
                <a:ea typeface="微软雅黑" panose="020B0503020204020204" charset="-122"/>
                <a:cs typeface="+mn-cs"/>
                <a:sym typeface="Arial" panose="020B0604020202020204" pitchFamily="34" charset="0"/>
              </a:rPr>
              <a:t>6 </a:t>
            </a:r>
            <a:r>
              <a:rPr lang="en-US" altLang="zh-CN" sz="1700" b="1" kern="1200" dirty="0">
                <a:solidFill>
                  <a:srgbClr val="FFFFFF"/>
                </a:solidFill>
                <a:latin typeface="+mn-lt"/>
                <a:ea typeface="微软雅黑" panose="020B0503020204020204" charset="-122"/>
                <a:cs typeface="+mn-cs"/>
                <a:sym typeface="Arial" panose="020B0604020202020204" pitchFamily="34" charset="0"/>
              </a:rPr>
              <a:t>factor</a:t>
            </a:r>
            <a:endParaRPr kumimoji="0" lang="en-US" altLang="zh-CN" sz="1700" b="1" i="0" u="none" strike="noStrike" kern="1200" cap="none" spc="0" normalizeH="0" baseline="0" noProof="0" dirty="0">
              <a:ln>
                <a:noFill/>
              </a:ln>
              <a:solidFill>
                <a:srgbClr val="FFFFFF"/>
              </a:solidFill>
              <a:effectLst/>
              <a:uLnTx/>
              <a:uFillTx/>
              <a:latin typeface="+mn-lt"/>
              <a:ea typeface="微软雅黑" panose="020B0503020204020204" charset="-122"/>
              <a:cs typeface="+mn-cs"/>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lang="en-US" altLang="zh-CN" sz="1700" kern="1200" dirty="0">
                <a:solidFill>
                  <a:srgbClr val="FFFFFF"/>
                </a:solidFill>
                <a:latin typeface="+mn-lt"/>
                <a:ea typeface="微软雅黑" panose="020B0503020204020204" charset="-122"/>
                <a:cs typeface="+mn-cs"/>
                <a:sym typeface="Arial" panose="020B0604020202020204" pitchFamily="34" charset="0"/>
              </a:rPr>
              <a:t>1,</a:t>
            </a:r>
            <a:r>
              <a:rPr lang="zh-CN" altLang="en-US" sz="1700" kern="1200" dirty="0">
                <a:solidFill>
                  <a:srgbClr val="FFFFFF"/>
                </a:solidFill>
                <a:latin typeface="+mn-lt"/>
                <a:ea typeface="微软雅黑" panose="020B0503020204020204" charset="-122"/>
                <a:cs typeface="+mn-cs"/>
                <a:sym typeface="Arial" panose="020B0604020202020204" pitchFamily="34" charset="0"/>
              </a:rPr>
              <a:t> </a:t>
            </a:r>
            <a:r>
              <a:rPr lang="en-US" altLang="zh-CN" sz="1700" kern="1200" dirty="0">
                <a:solidFill>
                  <a:srgbClr val="FFFFFF"/>
                </a:solidFill>
                <a:latin typeface="+mn-lt"/>
                <a:ea typeface="微软雅黑" panose="020B0503020204020204" charset="-122"/>
                <a:cs typeface="+mn-cs"/>
                <a:sym typeface="Arial" panose="020B0604020202020204" pitchFamily="34" charset="0"/>
              </a:rPr>
              <a:t>2,</a:t>
            </a:r>
            <a:r>
              <a:rPr lang="zh-CN" altLang="en-US" sz="1700" kern="1200" dirty="0">
                <a:solidFill>
                  <a:srgbClr val="FFFFFF"/>
                </a:solidFill>
                <a:latin typeface="+mn-lt"/>
                <a:ea typeface="微软雅黑" panose="020B0503020204020204" charset="-122"/>
                <a:cs typeface="+mn-cs"/>
                <a:sym typeface="Arial" panose="020B0604020202020204" pitchFamily="34" charset="0"/>
              </a:rPr>
              <a:t> </a:t>
            </a:r>
            <a:r>
              <a:rPr lang="en-US" altLang="zh-CN" sz="1700" kern="1200" dirty="0">
                <a:solidFill>
                  <a:srgbClr val="FFFFFF"/>
                </a:solidFill>
                <a:latin typeface="+mn-lt"/>
                <a:ea typeface="微软雅黑" panose="020B0503020204020204" charset="-122"/>
                <a:cs typeface="+mn-cs"/>
                <a:sym typeface="Arial" panose="020B0604020202020204" pitchFamily="34" charset="0"/>
              </a:rPr>
              <a:t>3,</a:t>
            </a:r>
            <a:r>
              <a:rPr lang="zh-CN" altLang="en-US" sz="1700" kern="1200" dirty="0">
                <a:solidFill>
                  <a:srgbClr val="FFFFFF"/>
                </a:solidFill>
                <a:latin typeface="+mn-lt"/>
                <a:ea typeface="微软雅黑" panose="020B0503020204020204" charset="-122"/>
                <a:cs typeface="+mn-cs"/>
                <a:sym typeface="Arial" panose="020B0604020202020204" pitchFamily="34" charset="0"/>
              </a:rPr>
              <a:t> </a:t>
            </a:r>
            <a:r>
              <a:rPr lang="en-US" altLang="zh-CN" sz="1700" kern="1200" dirty="0">
                <a:solidFill>
                  <a:srgbClr val="FFFFFF"/>
                </a:solidFill>
                <a:latin typeface="+mn-lt"/>
                <a:ea typeface="微软雅黑" panose="020B0503020204020204" charset="-122"/>
                <a:cs typeface="+mn-cs"/>
                <a:sym typeface="Arial" panose="020B0604020202020204" pitchFamily="34" charset="0"/>
              </a:rPr>
              <a:t>7,</a:t>
            </a:r>
            <a:r>
              <a:rPr lang="zh-CN" altLang="en-US" sz="1700" kern="1200" dirty="0">
                <a:solidFill>
                  <a:srgbClr val="FFFFFF"/>
                </a:solidFill>
                <a:latin typeface="+mn-lt"/>
                <a:ea typeface="微软雅黑" panose="020B0503020204020204" charset="-122"/>
                <a:cs typeface="+mn-cs"/>
                <a:sym typeface="Arial" panose="020B0604020202020204" pitchFamily="34" charset="0"/>
              </a:rPr>
              <a:t> </a:t>
            </a:r>
            <a:r>
              <a:rPr lang="en-US" altLang="zh-CN" sz="1700" kern="1200" dirty="0">
                <a:solidFill>
                  <a:srgbClr val="FFFFFF"/>
                </a:solidFill>
                <a:latin typeface="+mn-lt"/>
                <a:ea typeface="微软雅黑" panose="020B0503020204020204" charset="-122"/>
                <a:cs typeface="+mn-cs"/>
                <a:sym typeface="Arial" panose="020B0604020202020204" pitchFamily="34" charset="0"/>
              </a:rPr>
              <a:t>8,</a:t>
            </a:r>
            <a:r>
              <a:rPr lang="zh-CN" altLang="en-US" sz="1700" kern="1200" dirty="0">
                <a:solidFill>
                  <a:srgbClr val="FFFFFF"/>
                </a:solidFill>
                <a:latin typeface="+mn-lt"/>
                <a:ea typeface="微软雅黑" panose="020B0503020204020204" charset="-122"/>
                <a:cs typeface="+mn-cs"/>
                <a:sym typeface="Arial" panose="020B0604020202020204" pitchFamily="34" charset="0"/>
              </a:rPr>
              <a:t> </a:t>
            </a:r>
            <a:r>
              <a:rPr lang="en-US" altLang="zh-CN" sz="1700" kern="1200" dirty="0">
                <a:solidFill>
                  <a:srgbClr val="FFFFFF"/>
                </a:solidFill>
                <a:latin typeface="+mn-lt"/>
                <a:ea typeface="微软雅黑" panose="020B0503020204020204" charset="-122"/>
                <a:cs typeface="+mn-cs"/>
                <a:sym typeface="Arial" panose="020B0604020202020204" pitchFamily="34" charset="0"/>
              </a:rPr>
              <a:t>9</a:t>
            </a:r>
            <a:endParaRPr kumimoji="0" lang="en-US" altLang="zh-CN" sz="1700" b="0" i="0" u="none" strike="noStrike" kern="1200" cap="none" spc="0" normalizeH="0" baseline="0" noProof="0" dirty="0">
              <a:ln>
                <a:noFill/>
              </a:ln>
              <a:solidFill>
                <a:srgbClr val="FFFFFF"/>
              </a:solidFill>
              <a:effectLst/>
              <a:uLnTx/>
              <a:uFillTx/>
              <a:latin typeface="+mn-lt"/>
              <a:ea typeface="微软雅黑" panose="020B0503020204020204" charset="-122"/>
              <a:cs typeface="+mn-cs"/>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lang="en-US" altLang="zh-CN" sz="1700" b="1" kern="1200" dirty="0">
                <a:solidFill>
                  <a:srgbClr val="FFFFFF"/>
                </a:solidFill>
                <a:latin typeface="+mn-lt"/>
                <a:ea typeface="微软雅黑" panose="020B0503020204020204" charset="-122"/>
                <a:cs typeface="+mn-cs"/>
                <a:sym typeface="Arial" panose="020B0604020202020204" pitchFamily="34" charset="0"/>
              </a:rPr>
              <a:t>SCORE</a:t>
            </a:r>
            <a:r>
              <a:rPr kumimoji="0" lang="zh-CN" altLang="en-US" sz="1700" b="1" i="0" u="none" strike="noStrike" kern="1200" cap="none" spc="0" normalizeH="0" baseline="0" noProof="0" dirty="0">
                <a:ln>
                  <a:noFill/>
                </a:ln>
                <a:solidFill>
                  <a:srgbClr val="FFFFFF"/>
                </a:solidFill>
                <a:effectLst/>
                <a:uLnTx/>
                <a:uFillTx/>
                <a:latin typeface="+mn-lt"/>
                <a:ea typeface="微软雅黑" panose="020B0503020204020204" charset="-122"/>
                <a:cs typeface="+mn-cs"/>
                <a:sym typeface="Arial" panose="020B0604020202020204" pitchFamily="34" charset="0"/>
              </a:rPr>
              <a:t>：</a:t>
            </a:r>
            <a:r>
              <a:rPr kumimoji="0" lang="en-US" altLang="zh-CN" sz="1700" b="1" i="0" u="none" strike="noStrike" kern="1200" cap="none" spc="0" normalizeH="0" baseline="0" noProof="0" dirty="0">
                <a:ln>
                  <a:noFill/>
                </a:ln>
                <a:solidFill>
                  <a:srgbClr val="FFFFFF"/>
                </a:solidFill>
                <a:effectLst/>
                <a:uLnTx/>
                <a:uFillTx/>
                <a:latin typeface="+mn-lt"/>
                <a:ea typeface="微软雅黑" panose="020B0503020204020204" charset="-122"/>
                <a:cs typeface="+mn-cs"/>
                <a:sym typeface="Arial" panose="020B0604020202020204" pitchFamily="34" charset="0"/>
              </a:rPr>
              <a:t>0~36</a:t>
            </a:r>
          </a:p>
        </p:txBody>
      </p:sp>
      <p:sp>
        <p:nvSpPr>
          <p:cNvPr id="41" name="TextBox 120"/>
          <p:cNvSpPr txBox="1"/>
          <p:nvPr/>
        </p:nvSpPr>
        <p:spPr>
          <a:xfrm>
            <a:off x="977377" y="5102591"/>
            <a:ext cx="2133600" cy="830997"/>
          </a:xfrm>
          <a:prstGeom prst="rect">
            <a:avLst/>
          </a:prstGeom>
          <a:noFill/>
        </p:spPr>
        <p:txBody>
          <a:bodyPr wrap="square" rtlCol="0">
            <a:spAutoFit/>
          </a:bodyPr>
          <a:lstStyle/>
          <a:p>
            <a:pPr marL="0" marR="0" lvl="0" indent="0" algn="l" defTabSz="137541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Dysphoria</a:t>
            </a:r>
            <a:r>
              <a:rPr lang="zh-CN" altLang="en-US"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factor</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2</a:t>
            </a:r>
            <a:r>
              <a:rPr lang="en-US" altLang="zh-CN"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9</a:t>
            </a:r>
            <a:r>
              <a:rPr lang="en-US" altLang="zh-CN"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a:t>
            </a:r>
            <a:r>
              <a:rPr lang="zh-CN" altLang="en-US" sz="1600"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 </a:t>
            </a:r>
            <a:r>
              <a:rPr kumimoji="0" lang="en-US" altLang="zh-CN" sz="16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10</a:t>
            </a:r>
          </a:p>
          <a:p>
            <a:pPr marL="0" marR="0" lvl="0" indent="0" algn="l" defTabSz="1375410" rtl="0" eaLnBrk="1" fontAlgn="auto" latinLnBrk="0" hangingPunct="1">
              <a:lnSpc>
                <a:spcPct val="100000"/>
              </a:lnSpc>
              <a:spcBef>
                <a:spcPts val="0"/>
              </a:spcBef>
              <a:spcAft>
                <a:spcPts val="0"/>
              </a:spcAft>
              <a:buClrTx/>
              <a:buSzTx/>
              <a:buFontTx/>
              <a:buNone/>
              <a:defRPr/>
            </a:pPr>
            <a:r>
              <a:rPr lang="en-US" altLang="zh-CN" sz="1600" b="1" kern="1200" dirty="0">
                <a:solidFill>
                  <a:prstClr val="white"/>
                </a:solidFill>
                <a:latin typeface="Arial" panose="020B0604020202020204" pitchFamily="34" charset="0"/>
                <a:ea typeface="微软雅黑" panose="020B0503020204020204" charset="-122"/>
                <a:cs typeface="+mn-cs"/>
                <a:sym typeface="Arial" panose="020B0604020202020204" pitchFamily="34" charset="0"/>
              </a:rPr>
              <a:t>SCORE</a:t>
            </a:r>
            <a:r>
              <a:rPr kumimoji="0" lang="zh-CN" alt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a:t>
            </a:r>
            <a:r>
              <a:rPr kumimoji="0" lang="en-US" altLang="zh-CN"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rPr>
              <a:t>0~18</a:t>
            </a: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43" name="组合 42"/>
          <p:cNvGrpSpPr/>
          <p:nvPr/>
        </p:nvGrpSpPr>
        <p:grpSpPr>
          <a:xfrm>
            <a:off x="10956852" y="1452074"/>
            <a:ext cx="511891" cy="478468"/>
            <a:chOff x="9410700" y="3886201"/>
            <a:chExt cx="533964" cy="529291"/>
          </a:xfrm>
          <a:solidFill>
            <a:sysClr val="window" lastClr="FFFFFF"/>
          </a:solidFill>
        </p:grpSpPr>
        <p:sp>
          <p:nvSpPr>
            <p:cNvPr id="44" name="Shape 11638"/>
            <p:cNvSpPr/>
            <p:nvPr/>
          </p:nvSpPr>
          <p:spPr>
            <a:xfrm>
              <a:off x="9410700" y="3886201"/>
              <a:ext cx="317352" cy="317289"/>
            </a:xfrm>
            <a:custGeom>
              <a:avLst/>
              <a:gdLst/>
              <a:ahLst/>
              <a:cxnLst>
                <a:cxn ang="0">
                  <a:pos x="wd2" y="hd2"/>
                </a:cxn>
                <a:cxn ang="5400000">
                  <a:pos x="wd2" y="hd2"/>
                </a:cxn>
                <a:cxn ang="10800000">
                  <a:pos x="wd2" y="hd2"/>
                </a:cxn>
                <a:cxn ang="16200000">
                  <a:pos x="wd2" y="hd2"/>
                </a:cxn>
              </a:cxnLst>
              <a:rect l="0" t="0" r="r" b="b"/>
              <a:pathLst>
                <a:path w="21600" h="21600" extrusionOk="0">
                  <a:moveTo>
                    <a:pt x="6990" y="10714"/>
                  </a:moveTo>
                  <a:cubicBezTo>
                    <a:pt x="6990" y="8587"/>
                    <a:pt x="8723" y="6854"/>
                    <a:pt x="10849" y="6854"/>
                  </a:cubicBezTo>
                  <a:cubicBezTo>
                    <a:pt x="12976" y="6854"/>
                    <a:pt x="14708" y="8587"/>
                    <a:pt x="14708" y="10714"/>
                  </a:cubicBezTo>
                  <a:cubicBezTo>
                    <a:pt x="14708" y="12841"/>
                    <a:pt x="12976" y="14574"/>
                    <a:pt x="10849" y="14574"/>
                  </a:cubicBezTo>
                  <a:cubicBezTo>
                    <a:pt x="8723" y="14574"/>
                    <a:pt x="6990" y="12841"/>
                    <a:pt x="6990" y="10714"/>
                  </a:cubicBezTo>
                  <a:close/>
                  <a:moveTo>
                    <a:pt x="8605" y="20724"/>
                  </a:moveTo>
                  <a:cubicBezTo>
                    <a:pt x="8663" y="21225"/>
                    <a:pt x="9086" y="21600"/>
                    <a:pt x="9586" y="21600"/>
                  </a:cubicBezTo>
                  <a:lnTo>
                    <a:pt x="11920" y="21600"/>
                  </a:lnTo>
                  <a:cubicBezTo>
                    <a:pt x="12421" y="21600"/>
                    <a:pt x="12843" y="21225"/>
                    <a:pt x="12902" y="20724"/>
                  </a:cubicBezTo>
                  <a:lnTo>
                    <a:pt x="13073" y="19234"/>
                  </a:lnTo>
                  <a:cubicBezTo>
                    <a:pt x="13809" y="19043"/>
                    <a:pt x="14513" y="18757"/>
                    <a:pt x="15173" y="18386"/>
                  </a:cubicBezTo>
                  <a:lnTo>
                    <a:pt x="16334" y="19304"/>
                  </a:lnTo>
                  <a:cubicBezTo>
                    <a:pt x="16729" y="19618"/>
                    <a:pt x="17291" y="19582"/>
                    <a:pt x="17648" y="19231"/>
                  </a:cubicBezTo>
                  <a:lnTo>
                    <a:pt x="19297" y="17581"/>
                  </a:lnTo>
                  <a:cubicBezTo>
                    <a:pt x="19653" y="17224"/>
                    <a:pt x="19685" y="16662"/>
                    <a:pt x="19372" y="16266"/>
                  </a:cubicBezTo>
                  <a:lnTo>
                    <a:pt x="18469" y="15121"/>
                  </a:lnTo>
                  <a:cubicBezTo>
                    <a:pt x="18844" y="14472"/>
                    <a:pt x="19138" y="13780"/>
                    <a:pt x="19333" y="13056"/>
                  </a:cubicBezTo>
                  <a:lnTo>
                    <a:pt x="20725" y="12896"/>
                  </a:lnTo>
                  <a:cubicBezTo>
                    <a:pt x="21225" y="12837"/>
                    <a:pt x="21600" y="12415"/>
                    <a:pt x="21600" y="11914"/>
                  </a:cubicBezTo>
                  <a:lnTo>
                    <a:pt x="21600" y="9580"/>
                  </a:lnTo>
                  <a:cubicBezTo>
                    <a:pt x="21600" y="9080"/>
                    <a:pt x="21225" y="8658"/>
                    <a:pt x="20725" y="8598"/>
                  </a:cubicBezTo>
                  <a:lnTo>
                    <a:pt x="19353" y="8438"/>
                  </a:lnTo>
                  <a:cubicBezTo>
                    <a:pt x="19165" y="7723"/>
                    <a:pt x="18884" y="7039"/>
                    <a:pt x="18523" y="6397"/>
                  </a:cubicBezTo>
                  <a:lnTo>
                    <a:pt x="19368" y="5329"/>
                  </a:lnTo>
                  <a:cubicBezTo>
                    <a:pt x="19681" y="4935"/>
                    <a:pt x="19646" y="4371"/>
                    <a:pt x="19294" y="4016"/>
                  </a:cubicBezTo>
                  <a:lnTo>
                    <a:pt x="17648" y="2369"/>
                  </a:lnTo>
                  <a:cubicBezTo>
                    <a:pt x="17291" y="2014"/>
                    <a:pt x="16729" y="1982"/>
                    <a:pt x="16334" y="2295"/>
                  </a:cubicBezTo>
                  <a:lnTo>
                    <a:pt x="15298" y="3116"/>
                  </a:lnTo>
                  <a:cubicBezTo>
                    <a:pt x="14627" y="2721"/>
                    <a:pt x="13906" y="2420"/>
                    <a:pt x="13152" y="2216"/>
                  </a:cubicBezTo>
                  <a:lnTo>
                    <a:pt x="12996" y="876"/>
                  </a:lnTo>
                  <a:cubicBezTo>
                    <a:pt x="12937" y="375"/>
                    <a:pt x="12514" y="0"/>
                    <a:pt x="12015" y="0"/>
                  </a:cubicBezTo>
                  <a:lnTo>
                    <a:pt x="9680" y="0"/>
                  </a:lnTo>
                  <a:cubicBezTo>
                    <a:pt x="9180" y="0"/>
                    <a:pt x="8757" y="375"/>
                    <a:pt x="8699" y="876"/>
                  </a:cubicBezTo>
                  <a:lnTo>
                    <a:pt x="8543" y="2216"/>
                  </a:lnTo>
                  <a:cubicBezTo>
                    <a:pt x="7769" y="2424"/>
                    <a:pt x="7029" y="2737"/>
                    <a:pt x="6341" y="3147"/>
                  </a:cubicBezTo>
                  <a:lnTo>
                    <a:pt x="5267" y="2295"/>
                  </a:lnTo>
                  <a:cubicBezTo>
                    <a:pt x="4872" y="1982"/>
                    <a:pt x="4309" y="2017"/>
                    <a:pt x="3952" y="2369"/>
                  </a:cubicBezTo>
                  <a:lnTo>
                    <a:pt x="2303" y="4019"/>
                  </a:lnTo>
                  <a:cubicBezTo>
                    <a:pt x="1947" y="4376"/>
                    <a:pt x="1916" y="4938"/>
                    <a:pt x="2229" y="5333"/>
                  </a:cubicBezTo>
                  <a:lnTo>
                    <a:pt x="3128" y="6471"/>
                  </a:lnTo>
                  <a:cubicBezTo>
                    <a:pt x="2768" y="7120"/>
                    <a:pt x="2494" y="7812"/>
                    <a:pt x="2315" y="8532"/>
                  </a:cubicBezTo>
                  <a:lnTo>
                    <a:pt x="876" y="8697"/>
                  </a:lnTo>
                  <a:cubicBezTo>
                    <a:pt x="375" y="8756"/>
                    <a:pt x="0" y="9178"/>
                    <a:pt x="0" y="9677"/>
                  </a:cubicBezTo>
                  <a:lnTo>
                    <a:pt x="0" y="12012"/>
                  </a:lnTo>
                  <a:cubicBezTo>
                    <a:pt x="0" y="12513"/>
                    <a:pt x="375" y="12935"/>
                    <a:pt x="876" y="12993"/>
                  </a:cubicBezTo>
                  <a:lnTo>
                    <a:pt x="2392" y="13170"/>
                  </a:lnTo>
                  <a:cubicBezTo>
                    <a:pt x="2585" y="13826"/>
                    <a:pt x="2851" y="14461"/>
                    <a:pt x="3187" y="15054"/>
                  </a:cubicBezTo>
                  <a:lnTo>
                    <a:pt x="2229" y="16263"/>
                  </a:lnTo>
                  <a:cubicBezTo>
                    <a:pt x="1916" y="16657"/>
                    <a:pt x="1951" y="17221"/>
                    <a:pt x="2303" y="17577"/>
                  </a:cubicBezTo>
                  <a:lnTo>
                    <a:pt x="3952" y="19226"/>
                  </a:lnTo>
                  <a:cubicBezTo>
                    <a:pt x="4309" y="19582"/>
                    <a:pt x="4872" y="19613"/>
                    <a:pt x="5267" y="19301"/>
                  </a:cubicBezTo>
                  <a:lnTo>
                    <a:pt x="6467" y="18351"/>
                  </a:lnTo>
                  <a:cubicBezTo>
                    <a:pt x="7084" y="18707"/>
                    <a:pt x="7741" y="18984"/>
                    <a:pt x="8425" y="19179"/>
                  </a:cubicBezTo>
                  <a:cubicBezTo>
                    <a:pt x="8425" y="19179"/>
                    <a:pt x="8605" y="20724"/>
                    <a:pt x="8605" y="20724"/>
                  </a:cubicBezTo>
                  <a:close/>
                </a:path>
              </a:pathLst>
            </a:custGeom>
            <a:grpFill/>
            <a:ln w="12700">
              <a:miter lim="400000"/>
            </a:ln>
          </p:spPr>
          <p:txBody>
            <a:bodyPr lIns="19051" tIns="19051" rIns="19051" bIns="19051" anchor="ctr"/>
            <a:lstStyle/>
            <a:p>
              <a:pPr marL="0" marR="0" lvl="0" indent="0" algn="ctr"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4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charset="-122"/>
                <a:cs typeface="Gill Sans"/>
                <a:sym typeface="Arial" panose="020B0604020202020204" pitchFamily="34" charset="0"/>
              </a:endParaRPr>
            </a:p>
          </p:txBody>
        </p:sp>
        <p:sp>
          <p:nvSpPr>
            <p:cNvPr id="45" name="Shape 11639"/>
            <p:cNvSpPr/>
            <p:nvPr/>
          </p:nvSpPr>
          <p:spPr>
            <a:xfrm>
              <a:off x="9683749" y="4051301"/>
              <a:ext cx="260915" cy="261263"/>
            </a:xfrm>
            <a:custGeom>
              <a:avLst/>
              <a:gdLst/>
              <a:ahLst/>
              <a:cxnLst>
                <a:cxn ang="0">
                  <a:pos x="wd2" y="hd2"/>
                </a:cxn>
                <a:cxn ang="5400000">
                  <a:pos x="wd2" y="hd2"/>
                </a:cxn>
                <a:cxn ang="10800000">
                  <a:pos x="wd2" y="hd2"/>
                </a:cxn>
                <a:cxn ang="16200000">
                  <a:pos x="wd2" y="hd2"/>
                </a:cxn>
              </a:cxnLst>
              <a:rect l="0" t="0" r="r" b="b"/>
              <a:pathLst>
                <a:path w="21512" h="21512" extrusionOk="0">
                  <a:moveTo>
                    <a:pt x="11124" y="14475"/>
                  </a:moveTo>
                  <a:cubicBezTo>
                    <a:pt x="9021" y="14656"/>
                    <a:pt x="7164" y="13090"/>
                    <a:pt x="6989" y="10990"/>
                  </a:cubicBezTo>
                  <a:cubicBezTo>
                    <a:pt x="6809" y="8891"/>
                    <a:pt x="8377" y="7038"/>
                    <a:pt x="10480" y="6861"/>
                  </a:cubicBezTo>
                  <a:cubicBezTo>
                    <a:pt x="12582" y="6683"/>
                    <a:pt x="14438" y="8247"/>
                    <a:pt x="14614" y="10348"/>
                  </a:cubicBezTo>
                  <a:cubicBezTo>
                    <a:pt x="14794" y="12448"/>
                    <a:pt x="13226" y="14301"/>
                    <a:pt x="11124" y="14475"/>
                  </a:cubicBezTo>
                  <a:close/>
                  <a:moveTo>
                    <a:pt x="21508" y="10788"/>
                  </a:moveTo>
                  <a:lnTo>
                    <a:pt x="21343" y="8843"/>
                  </a:lnTo>
                  <a:cubicBezTo>
                    <a:pt x="21291" y="8247"/>
                    <a:pt x="20803" y="7778"/>
                    <a:pt x="20202" y="7760"/>
                  </a:cubicBezTo>
                  <a:lnTo>
                    <a:pt x="19014" y="7723"/>
                  </a:lnTo>
                  <a:cubicBezTo>
                    <a:pt x="18768" y="7032"/>
                    <a:pt x="18435" y="6379"/>
                    <a:pt x="18023" y="5774"/>
                  </a:cubicBezTo>
                  <a:lnTo>
                    <a:pt x="18672" y="4799"/>
                  </a:lnTo>
                  <a:cubicBezTo>
                    <a:pt x="19014" y="4298"/>
                    <a:pt x="18919" y="3627"/>
                    <a:pt x="18460" y="3239"/>
                  </a:cubicBezTo>
                  <a:lnTo>
                    <a:pt x="16967" y="1981"/>
                  </a:lnTo>
                  <a:cubicBezTo>
                    <a:pt x="16508" y="1593"/>
                    <a:pt x="15831" y="1612"/>
                    <a:pt x="15395" y="2024"/>
                  </a:cubicBezTo>
                  <a:lnTo>
                    <a:pt x="14571" y="2795"/>
                  </a:lnTo>
                  <a:cubicBezTo>
                    <a:pt x="13875" y="2459"/>
                    <a:pt x="13136" y="2222"/>
                    <a:pt x="12374" y="2085"/>
                  </a:cubicBezTo>
                  <a:lnTo>
                    <a:pt x="12142" y="950"/>
                  </a:lnTo>
                  <a:cubicBezTo>
                    <a:pt x="12024" y="363"/>
                    <a:pt x="11479" y="-44"/>
                    <a:pt x="10882" y="4"/>
                  </a:cubicBezTo>
                  <a:lnTo>
                    <a:pt x="8936" y="169"/>
                  </a:lnTo>
                  <a:cubicBezTo>
                    <a:pt x="8339" y="222"/>
                    <a:pt x="7870" y="709"/>
                    <a:pt x="7851" y="1309"/>
                  </a:cubicBezTo>
                  <a:lnTo>
                    <a:pt x="7813" y="2463"/>
                  </a:lnTo>
                  <a:cubicBezTo>
                    <a:pt x="7065" y="2733"/>
                    <a:pt x="6360" y="3101"/>
                    <a:pt x="5715" y="3565"/>
                  </a:cubicBezTo>
                  <a:lnTo>
                    <a:pt x="4730" y="2912"/>
                  </a:lnTo>
                  <a:cubicBezTo>
                    <a:pt x="4228" y="2580"/>
                    <a:pt x="3560" y="2676"/>
                    <a:pt x="3172" y="3135"/>
                  </a:cubicBezTo>
                  <a:lnTo>
                    <a:pt x="1912" y="4634"/>
                  </a:lnTo>
                  <a:cubicBezTo>
                    <a:pt x="1524" y="5093"/>
                    <a:pt x="1543" y="5770"/>
                    <a:pt x="1955" y="6205"/>
                  </a:cubicBezTo>
                  <a:lnTo>
                    <a:pt x="2817" y="7123"/>
                  </a:lnTo>
                  <a:cubicBezTo>
                    <a:pt x="2518" y="7793"/>
                    <a:pt x="2307" y="8498"/>
                    <a:pt x="2182" y="9221"/>
                  </a:cubicBezTo>
                  <a:lnTo>
                    <a:pt x="952" y="9471"/>
                  </a:lnTo>
                  <a:cubicBezTo>
                    <a:pt x="364" y="9591"/>
                    <a:pt x="-44" y="10134"/>
                    <a:pt x="4" y="10730"/>
                  </a:cubicBezTo>
                  <a:lnTo>
                    <a:pt x="170" y="12674"/>
                  </a:lnTo>
                  <a:cubicBezTo>
                    <a:pt x="223" y="13270"/>
                    <a:pt x="711" y="13738"/>
                    <a:pt x="1312" y="13757"/>
                  </a:cubicBezTo>
                  <a:lnTo>
                    <a:pt x="2642" y="13799"/>
                  </a:lnTo>
                  <a:cubicBezTo>
                    <a:pt x="2884" y="14434"/>
                    <a:pt x="3200" y="15035"/>
                    <a:pt x="3584" y="15596"/>
                  </a:cubicBezTo>
                  <a:lnTo>
                    <a:pt x="2841" y="16718"/>
                  </a:lnTo>
                  <a:cubicBezTo>
                    <a:pt x="2508" y="17219"/>
                    <a:pt x="2603" y="17886"/>
                    <a:pt x="3063" y="18274"/>
                  </a:cubicBezTo>
                  <a:lnTo>
                    <a:pt x="4555" y="19532"/>
                  </a:lnTo>
                  <a:cubicBezTo>
                    <a:pt x="5014" y="19920"/>
                    <a:pt x="5691" y="19902"/>
                    <a:pt x="6128" y="19490"/>
                  </a:cubicBezTo>
                  <a:lnTo>
                    <a:pt x="7104" y="18577"/>
                  </a:lnTo>
                  <a:cubicBezTo>
                    <a:pt x="7743" y="18874"/>
                    <a:pt x="8414" y="19097"/>
                    <a:pt x="9106" y="19229"/>
                  </a:cubicBezTo>
                  <a:lnTo>
                    <a:pt x="9376" y="20562"/>
                  </a:lnTo>
                  <a:cubicBezTo>
                    <a:pt x="9495" y="21150"/>
                    <a:pt x="10038" y="21556"/>
                    <a:pt x="10635" y="21508"/>
                  </a:cubicBezTo>
                  <a:lnTo>
                    <a:pt x="12582" y="21344"/>
                  </a:lnTo>
                  <a:cubicBezTo>
                    <a:pt x="13179" y="21290"/>
                    <a:pt x="13647" y="20803"/>
                    <a:pt x="13667" y="20203"/>
                  </a:cubicBezTo>
                  <a:lnTo>
                    <a:pt x="13709" y="18898"/>
                  </a:lnTo>
                  <a:cubicBezTo>
                    <a:pt x="14420" y="18648"/>
                    <a:pt x="15093" y="18307"/>
                    <a:pt x="15713" y="17886"/>
                  </a:cubicBezTo>
                  <a:lnTo>
                    <a:pt x="16788" y="18595"/>
                  </a:lnTo>
                  <a:cubicBezTo>
                    <a:pt x="17289" y="18926"/>
                    <a:pt x="17958" y="18833"/>
                    <a:pt x="18345" y="18373"/>
                  </a:cubicBezTo>
                  <a:lnTo>
                    <a:pt x="19605" y="16884"/>
                  </a:lnTo>
                  <a:cubicBezTo>
                    <a:pt x="19994" y="16425"/>
                    <a:pt x="19975" y="15749"/>
                    <a:pt x="19562" y="15313"/>
                  </a:cubicBezTo>
                  <a:lnTo>
                    <a:pt x="18696" y="14395"/>
                  </a:lnTo>
                  <a:cubicBezTo>
                    <a:pt x="19014" y="13725"/>
                    <a:pt x="19245" y="13015"/>
                    <a:pt x="19378" y="12287"/>
                  </a:cubicBezTo>
                  <a:lnTo>
                    <a:pt x="20562" y="12045"/>
                  </a:lnTo>
                  <a:cubicBezTo>
                    <a:pt x="21149" y="11927"/>
                    <a:pt x="21556" y="11383"/>
                    <a:pt x="21508" y="10788"/>
                  </a:cubicBezTo>
                  <a:close/>
                </a:path>
              </a:pathLst>
            </a:custGeom>
            <a:grpFill/>
            <a:ln w="12700">
              <a:miter lim="400000"/>
            </a:ln>
          </p:spPr>
          <p:txBody>
            <a:bodyPr lIns="19051" tIns="19051" rIns="19051" bIns="19051" anchor="ctr"/>
            <a:lstStyle/>
            <a:p>
              <a:pPr marL="0" marR="0" lvl="0" indent="0" algn="ctr"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4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charset="-122"/>
                <a:cs typeface="Gill Sans"/>
                <a:sym typeface="Arial" panose="020B0604020202020204" pitchFamily="34" charset="0"/>
              </a:endParaRPr>
            </a:p>
          </p:txBody>
        </p:sp>
        <p:sp>
          <p:nvSpPr>
            <p:cNvPr id="46" name="Shape 11640"/>
            <p:cNvSpPr/>
            <p:nvPr/>
          </p:nvSpPr>
          <p:spPr>
            <a:xfrm>
              <a:off x="9512300" y="4203700"/>
              <a:ext cx="211848" cy="211792"/>
            </a:xfrm>
            <a:custGeom>
              <a:avLst/>
              <a:gdLst/>
              <a:ahLst/>
              <a:cxnLst>
                <a:cxn ang="0">
                  <a:pos x="wd2" y="hd2"/>
                </a:cxn>
                <a:cxn ang="5400000">
                  <a:pos x="wd2" y="hd2"/>
                </a:cxn>
                <a:cxn ang="10800000">
                  <a:pos x="wd2" y="hd2"/>
                </a:cxn>
                <a:cxn ang="16200000">
                  <a:pos x="wd2" y="hd2"/>
                </a:cxn>
              </a:cxnLst>
              <a:rect l="0" t="0" r="r" b="b"/>
              <a:pathLst>
                <a:path w="21578" h="21578" extrusionOk="0">
                  <a:moveTo>
                    <a:pt x="10788" y="14555"/>
                  </a:moveTo>
                  <a:cubicBezTo>
                    <a:pt x="8665" y="14531"/>
                    <a:pt x="6963" y="12781"/>
                    <a:pt x="6986" y="10657"/>
                  </a:cubicBezTo>
                  <a:cubicBezTo>
                    <a:pt x="7009" y="8533"/>
                    <a:pt x="8760" y="6829"/>
                    <a:pt x="10883" y="6854"/>
                  </a:cubicBezTo>
                  <a:cubicBezTo>
                    <a:pt x="13005" y="6877"/>
                    <a:pt x="14709" y="8627"/>
                    <a:pt x="14685" y="10751"/>
                  </a:cubicBezTo>
                  <a:cubicBezTo>
                    <a:pt x="14663" y="12876"/>
                    <a:pt x="12912" y="14578"/>
                    <a:pt x="10788" y="14555"/>
                  </a:cubicBezTo>
                  <a:close/>
                  <a:moveTo>
                    <a:pt x="20303" y="8661"/>
                  </a:moveTo>
                  <a:lnTo>
                    <a:pt x="19353" y="8538"/>
                  </a:lnTo>
                  <a:cubicBezTo>
                    <a:pt x="19172" y="7826"/>
                    <a:pt x="18903" y="7134"/>
                    <a:pt x="18552" y="6490"/>
                  </a:cubicBezTo>
                  <a:lnTo>
                    <a:pt x="19143" y="5765"/>
                  </a:lnTo>
                  <a:cubicBezTo>
                    <a:pt x="19612" y="5185"/>
                    <a:pt x="19575" y="4353"/>
                    <a:pt x="19055" y="3823"/>
                  </a:cubicBezTo>
                  <a:lnTo>
                    <a:pt x="18019" y="2764"/>
                  </a:lnTo>
                  <a:cubicBezTo>
                    <a:pt x="17500" y="2231"/>
                    <a:pt x="16669" y="2171"/>
                    <a:pt x="16078" y="2627"/>
                  </a:cubicBezTo>
                  <a:lnTo>
                    <a:pt x="15370" y="3172"/>
                  </a:lnTo>
                  <a:cubicBezTo>
                    <a:pt x="14703" y="2769"/>
                    <a:pt x="13988" y="2458"/>
                    <a:pt x="13240" y="2247"/>
                  </a:cubicBezTo>
                  <a:lnTo>
                    <a:pt x="13147" y="1330"/>
                  </a:lnTo>
                  <a:cubicBezTo>
                    <a:pt x="13070" y="592"/>
                    <a:pt x="12450" y="23"/>
                    <a:pt x="11708" y="18"/>
                  </a:cubicBezTo>
                  <a:lnTo>
                    <a:pt x="10227" y="0"/>
                  </a:lnTo>
                  <a:cubicBezTo>
                    <a:pt x="9485" y="-11"/>
                    <a:pt x="8851" y="539"/>
                    <a:pt x="8760" y="1277"/>
                  </a:cubicBezTo>
                  <a:lnTo>
                    <a:pt x="8642" y="2190"/>
                  </a:lnTo>
                  <a:cubicBezTo>
                    <a:pt x="7869" y="2389"/>
                    <a:pt x="7126" y="2692"/>
                    <a:pt x="6435" y="3090"/>
                  </a:cubicBezTo>
                  <a:lnTo>
                    <a:pt x="5704" y="2493"/>
                  </a:lnTo>
                  <a:cubicBezTo>
                    <a:pt x="5125" y="2026"/>
                    <a:pt x="4294" y="2061"/>
                    <a:pt x="3762" y="2581"/>
                  </a:cubicBezTo>
                  <a:lnTo>
                    <a:pt x="2697" y="3623"/>
                  </a:lnTo>
                  <a:cubicBezTo>
                    <a:pt x="2164" y="4144"/>
                    <a:pt x="2106" y="4975"/>
                    <a:pt x="2562" y="5566"/>
                  </a:cubicBezTo>
                  <a:lnTo>
                    <a:pt x="3189" y="6374"/>
                  </a:lnTo>
                  <a:cubicBezTo>
                    <a:pt x="2826" y="7017"/>
                    <a:pt x="2539" y="7702"/>
                    <a:pt x="2353" y="8422"/>
                  </a:cubicBezTo>
                  <a:lnTo>
                    <a:pt x="1328" y="8527"/>
                  </a:lnTo>
                  <a:cubicBezTo>
                    <a:pt x="592" y="8603"/>
                    <a:pt x="24" y="9223"/>
                    <a:pt x="17" y="9967"/>
                  </a:cubicBezTo>
                  <a:lnTo>
                    <a:pt x="0" y="11447"/>
                  </a:lnTo>
                  <a:cubicBezTo>
                    <a:pt x="-11" y="12190"/>
                    <a:pt x="539" y="12822"/>
                    <a:pt x="1276" y="12917"/>
                  </a:cubicBezTo>
                  <a:lnTo>
                    <a:pt x="2364" y="13057"/>
                  </a:lnTo>
                  <a:cubicBezTo>
                    <a:pt x="2546" y="13718"/>
                    <a:pt x="2802" y="14349"/>
                    <a:pt x="3136" y="14947"/>
                  </a:cubicBezTo>
                  <a:lnTo>
                    <a:pt x="2435" y="15813"/>
                  </a:lnTo>
                  <a:cubicBezTo>
                    <a:pt x="1966" y="16393"/>
                    <a:pt x="2001" y="17223"/>
                    <a:pt x="2522" y="17756"/>
                  </a:cubicBezTo>
                  <a:lnTo>
                    <a:pt x="3558" y="18815"/>
                  </a:lnTo>
                  <a:cubicBezTo>
                    <a:pt x="4078" y="19347"/>
                    <a:pt x="4909" y="19406"/>
                    <a:pt x="5499" y="18950"/>
                  </a:cubicBezTo>
                  <a:lnTo>
                    <a:pt x="6372" y="18277"/>
                  </a:lnTo>
                  <a:cubicBezTo>
                    <a:pt x="6986" y="18639"/>
                    <a:pt x="7635" y="18926"/>
                    <a:pt x="8315" y="19124"/>
                  </a:cubicBezTo>
                  <a:lnTo>
                    <a:pt x="8431" y="20250"/>
                  </a:lnTo>
                  <a:cubicBezTo>
                    <a:pt x="8507" y="20986"/>
                    <a:pt x="9127" y="21554"/>
                    <a:pt x="9871" y="21560"/>
                  </a:cubicBezTo>
                  <a:lnTo>
                    <a:pt x="11351" y="21578"/>
                  </a:lnTo>
                  <a:cubicBezTo>
                    <a:pt x="12093" y="21589"/>
                    <a:pt x="12726" y="21038"/>
                    <a:pt x="12820" y="20301"/>
                  </a:cubicBezTo>
                  <a:lnTo>
                    <a:pt x="12954" y="19236"/>
                  </a:lnTo>
                  <a:cubicBezTo>
                    <a:pt x="13690" y="19055"/>
                    <a:pt x="14392" y="18779"/>
                    <a:pt x="15059" y="18417"/>
                  </a:cubicBezTo>
                  <a:lnTo>
                    <a:pt x="15879" y="19078"/>
                  </a:lnTo>
                  <a:cubicBezTo>
                    <a:pt x="16458" y="19546"/>
                    <a:pt x="17288" y="19510"/>
                    <a:pt x="17821" y="18990"/>
                  </a:cubicBezTo>
                  <a:lnTo>
                    <a:pt x="18881" y="17954"/>
                  </a:lnTo>
                  <a:cubicBezTo>
                    <a:pt x="19412" y="17434"/>
                    <a:pt x="19472" y="16602"/>
                    <a:pt x="19016" y="16011"/>
                  </a:cubicBezTo>
                  <a:lnTo>
                    <a:pt x="18389" y="15199"/>
                  </a:lnTo>
                  <a:cubicBezTo>
                    <a:pt x="18775" y="14555"/>
                    <a:pt x="19074" y="13869"/>
                    <a:pt x="19279" y="13150"/>
                  </a:cubicBezTo>
                  <a:lnTo>
                    <a:pt x="20250" y="13050"/>
                  </a:lnTo>
                  <a:cubicBezTo>
                    <a:pt x="20986" y="12975"/>
                    <a:pt x="21554" y="12354"/>
                    <a:pt x="21560" y="11611"/>
                  </a:cubicBezTo>
                  <a:lnTo>
                    <a:pt x="21578" y="10130"/>
                  </a:lnTo>
                  <a:cubicBezTo>
                    <a:pt x="21589" y="9387"/>
                    <a:pt x="21038" y="8756"/>
                    <a:pt x="20303" y="8661"/>
                  </a:cubicBezTo>
                  <a:close/>
                </a:path>
              </a:pathLst>
            </a:custGeom>
            <a:grpFill/>
            <a:ln w="12700">
              <a:miter lim="400000"/>
            </a:ln>
          </p:spPr>
          <p:txBody>
            <a:bodyPr lIns="19051" tIns="19051" rIns="19051" bIns="19051" anchor="ctr"/>
            <a:lstStyle/>
            <a:p>
              <a:pPr marL="0" marR="0" lvl="0" indent="0" algn="ctr" defTabSz="2286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4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微软雅黑" panose="020B0503020204020204" charset="-122"/>
                <a:cs typeface="Gill Sans"/>
                <a:sym typeface="Arial" panose="020B0604020202020204" pitchFamily="34" charset="0"/>
              </a:endParaRPr>
            </a:p>
          </p:txBody>
        </p:sp>
      </p:grpSp>
      <p:graphicFrame>
        <p:nvGraphicFramePr>
          <p:cNvPr id="47" name="表格 46"/>
          <p:cNvGraphicFramePr>
            <a:graphicFrameLocks noGrp="1"/>
          </p:cNvGraphicFramePr>
          <p:nvPr/>
        </p:nvGraphicFramePr>
        <p:xfrm>
          <a:off x="4040448" y="791072"/>
          <a:ext cx="3753339" cy="5101965"/>
        </p:xfrm>
        <a:graphic>
          <a:graphicData uri="http://schemas.openxmlformats.org/drawingml/2006/table">
            <a:tbl>
              <a:tblPr firstRow="1" firstCol="1" bandRow="1">
                <a:tableStyleId>{D27102A9-8310-4765-A935-A1911B00CA55}</a:tableStyleId>
              </a:tblPr>
              <a:tblGrid>
                <a:gridCol w="2295716">
                  <a:extLst>
                    <a:ext uri="{9D8B030D-6E8A-4147-A177-3AD203B41FA5}">
                      <a16:colId xmlns:a16="http://schemas.microsoft.com/office/drawing/2014/main" val="20000"/>
                    </a:ext>
                  </a:extLst>
                </a:gridCol>
                <a:gridCol w="1457623">
                  <a:extLst>
                    <a:ext uri="{9D8B030D-6E8A-4147-A177-3AD203B41FA5}">
                      <a16:colId xmlns:a16="http://schemas.microsoft.com/office/drawing/2014/main" val="20001"/>
                    </a:ext>
                  </a:extLst>
                </a:gridCol>
              </a:tblGrid>
              <a:tr h="367402">
                <a:tc>
                  <a:txBody>
                    <a:bodyPr/>
                    <a:lstStyle/>
                    <a:p>
                      <a:pPr algn="ctr" fontAlgn="ctr"/>
                      <a:r>
                        <a:rPr lang="en-US" altLang="zh-CN"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Items</a:t>
                      </a:r>
                      <a:endParaRPr lang="zh-CN" altLang="en-US"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US" altLang="zh-CN"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Score</a:t>
                      </a:r>
                      <a:r>
                        <a:rPr lang="zh-CN" altLang="en-US"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 </a:t>
                      </a:r>
                      <a:r>
                        <a:rPr lang="en-US" altLang="zh-CN"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range</a:t>
                      </a:r>
                      <a:endParaRPr lang="zh-CN" altLang="en-US"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0"/>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1. A</a:t>
                      </a:r>
                      <a:r>
                        <a:rPr lang="en-SG"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ppar</a:t>
                      </a:r>
                      <a:r>
                        <a:rPr lang="en-US"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ent</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Sadness </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1"/>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2. Reported</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Sadness </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2"/>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3. 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Inner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T</a:t>
                      </a:r>
                      <a:r>
                        <a:rPr lang="en-SG"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ension</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3"/>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4. 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Reduced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S</a:t>
                      </a:r>
                      <a:r>
                        <a:rPr lang="en-SG"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leep</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4"/>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5. Reduced</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A</a:t>
                      </a:r>
                      <a:r>
                        <a:rPr lang="en-SG"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ppetite</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5"/>
                  </a:ext>
                </a:extLst>
              </a:tr>
              <a:tr h="531897">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6. C</a:t>
                      </a:r>
                      <a:r>
                        <a:rPr lang="en-SG"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oncentration</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endPar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p>
                      <a:pPr algn="l" fontAlgn="ct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Difficult</a:t>
                      </a:r>
                      <a:r>
                        <a:rPr lang="en-US" altLang="zh-CN" sz="1400" u="none" strike="noStrike" dirty="0" err="1">
                          <a:solidFill>
                            <a:schemeClr val="tx1"/>
                          </a:solidFill>
                          <a:effectLst/>
                          <a:latin typeface="Arial" panose="020B0604020202020204" pitchFamily="34" charset="0"/>
                          <a:ea typeface="微软雅黑" panose="020B0503020204020204" charset="-122"/>
                          <a:sym typeface="Arial" panose="020B0604020202020204" pitchFamily="34" charset="0"/>
                        </a:rPr>
                        <a:t>ies</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6"/>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7. Lassitude</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7"/>
                  </a:ext>
                </a:extLst>
              </a:tr>
              <a:tr h="392359">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8. Inability</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to</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Feel</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8"/>
                  </a:ext>
                </a:extLst>
              </a:tr>
              <a:tr h="531897">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9. 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Pessimistic </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endPar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p>
                      <a:pPr algn="l" fontAlgn="ct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Thoughts</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09"/>
                  </a:ext>
                </a:extLst>
              </a:tr>
              <a:tr h="531897">
                <a:tc>
                  <a:txBody>
                    <a:bodyPr/>
                    <a:lstStyle/>
                    <a:p>
                      <a:pPr algn="l" fontAlgn="ct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10.</a:t>
                      </a: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SG"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Suicidal </a:t>
                      </a:r>
                    </a:p>
                    <a:p>
                      <a:pPr algn="l" fontAlgn="ctr"/>
                      <a:r>
                        <a:rPr lang="zh-CN" altLang="en-US"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     </a:t>
                      </a:r>
                      <a:r>
                        <a:rPr lang="en-US" altLang="zh-CN" sz="140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rPr>
                        <a:t>Thoughts</a:t>
                      </a:r>
                      <a:endParaRPr lang="zh-CN" altLang="en-US" sz="1400" b="0" i="0" u="none" strike="noStrike" dirty="0">
                        <a:solidFill>
                          <a:schemeClr val="tx1"/>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u="none" strike="noStrike" dirty="0">
                          <a:effectLst/>
                          <a:latin typeface="Arial" panose="020B0604020202020204" pitchFamily="34" charset="0"/>
                          <a:ea typeface="微软雅黑" panose="020B0503020204020204" charset="-122"/>
                          <a:sym typeface="Arial" panose="020B0604020202020204" pitchFamily="34" charset="0"/>
                        </a:rPr>
                        <a:t>0</a:t>
                      </a:r>
                      <a:r>
                        <a:rPr lang="en-US" altLang="zh-CN" sz="1400" u="none" strike="noStrike" dirty="0">
                          <a:effectLst/>
                          <a:latin typeface="Arial" panose="020B0604020202020204" pitchFamily="34" charset="0"/>
                          <a:ea typeface="微软雅黑" panose="020B0503020204020204" charset="-122"/>
                          <a:sym typeface="Arial" panose="020B0604020202020204" pitchFamily="34" charset="0"/>
                        </a:rPr>
                        <a:t>~</a:t>
                      </a:r>
                      <a:r>
                        <a:rPr lang="en-GB" sz="1400" u="none" strike="noStrike" dirty="0">
                          <a:effectLst/>
                          <a:latin typeface="Arial" panose="020B0604020202020204" pitchFamily="34" charset="0"/>
                          <a:ea typeface="微软雅黑" panose="020B0503020204020204" charset="-122"/>
                          <a:sym typeface="Arial" panose="020B0604020202020204" pitchFamily="34" charset="0"/>
                        </a:rPr>
                        <a:t>6</a:t>
                      </a:r>
                      <a:endParaRPr lang="en-GB" sz="1400" b="0"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10"/>
                  </a:ext>
                </a:extLst>
              </a:tr>
              <a:tr h="392359">
                <a:tc>
                  <a:txBody>
                    <a:bodyPr/>
                    <a:lstStyle/>
                    <a:p>
                      <a:pPr algn="l" fontAlgn="ctr"/>
                      <a:r>
                        <a:rPr lang="en-US" altLang="zh-CN" sz="1400" b="1"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Total</a:t>
                      </a:r>
                      <a:endParaRPr lang="zh-CN" altLang="en-US" sz="1400" b="1"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tc>
                  <a:txBody>
                    <a:bodyPr/>
                    <a:lstStyle/>
                    <a:p>
                      <a:pPr algn="ctr" fontAlgn="ctr"/>
                      <a:r>
                        <a:rPr lang="en-GB" sz="1400" b="1"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0</a:t>
                      </a:r>
                      <a:r>
                        <a:rPr lang="en-US" altLang="zh-CN" sz="1400" b="1"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rPr>
                        <a:t>~60</a:t>
                      </a:r>
                      <a:endParaRPr lang="en-GB" sz="1400" b="1" i="0" u="none" strike="noStrike" dirty="0">
                        <a:solidFill>
                          <a:srgbClr val="000000"/>
                        </a:solidFill>
                        <a:effectLst/>
                        <a:latin typeface="Arial" panose="020B0604020202020204" pitchFamily="34" charset="0"/>
                        <a:ea typeface="微软雅黑" panose="020B0503020204020204" charset="-122"/>
                        <a:sym typeface="Arial" panose="020B0604020202020204" pitchFamily="34" charset="0"/>
                      </a:endParaRPr>
                    </a:p>
                  </a:txBody>
                  <a:tcPr anchor="ctr"/>
                </a:tc>
                <a:extLst>
                  <a:ext uri="{0D108BD9-81ED-4DB2-BD59-A6C34878D82A}">
                    <a16:rowId xmlns:a16="http://schemas.microsoft.com/office/drawing/2014/main" val="10011"/>
                  </a:ext>
                </a:extLst>
              </a:tr>
            </a:tbl>
          </a:graphicData>
        </a:graphic>
      </p:graphicFrame>
      <p:sp>
        <p:nvSpPr>
          <p:cNvPr id="2" name="Rectangle 1"/>
          <p:cNvSpPr/>
          <p:nvPr/>
        </p:nvSpPr>
        <p:spPr>
          <a:xfrm>
            <a:off x="658190" y="6497182"/>
            <a:ext cx="7746624" cy="276999"/>
          </a:xfrm>
          <a:prstGeom prst="rect">
            <a:avLst/>
          </a:prstGeom>
        </p:spPr>
        <p:txBody>
          <a:bodyPr wrap="square">
            <a:spAutoFit/>
          </a:bodyPr>
          <a:lstStyle/>
          <a:p>
            <a:r>
              <a:rPr lang="en-US" sz="1200" dirty="0">
                <a:latin typeface="+mn-lt"/>
              </a:rPr>
              <a:t>Martin A.K, et al. J Psychopharmacology, 2020 Mar;34(3):280-292.</a:t>
            </a:r>
          </a:p>
        </p:txBody>
      </p:sp>
      <p:pic>
        <p:nvPicPr>
          <p:cNvPr id="35" name="图片 34"/>
          <p:cNvPicPr>
            <a:picLocks noChangeAspect="1"/>
          </p:cNvPicPr>
          <p:nvPr/>
        </p:nvPicPr>
        <p:blipFill>
          <a:blip r:embed="rId3"/>
          <a:stretch>
            <a:fillRect/>
          </a:stretch>
        </p:blipFill>
        <p:spPr>
          <a:xfrm>
            <a:off x="178458" y="248118"/>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1109" y="3287"/>
            <a:ext cx="10515600" cy="641639"/>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HAM-D17</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Scale</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and</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Score</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aphicFrame>
        <p:nvGraphicFramePr>
          <p:cNvPr id="2" name="表格 1"/>
          <p:cNvGraphicFramePr>
            <a:graphicFrameLocks noGrp="1"/>
          </p:cNvGraphicFramePr>
          <p:nvPr>
            <p:custDataLst>
              <p:tags r:id="rId1"/>
            </p:custDataLst>
          </p:nvPr>
        </p:nvGraphicFramePr>
        <p:xfrm>
          <a:off x="561109" y="577614"/>
          <a:ext cx="10636414" cy="5854218"/>
        </p:xfrm>
        <a:graphic>
          <a:graphicData uri="http://schemas.openxmlformats.org/drawingml/2006/table">
            <a:tbl>
              <a:tblPr firstRow="1" firstCol="1" bandRow="1">
                <a:tableStyleId>{B301B821-A1FF-4177-AEE7-76D212191A09}</a:tableStyleId>
              </a:tblPr>
              <a:tblGrid>
                <a:gridCol w="2302510">
                  <a:extLst>
                    <a:ext uri="{9D8B030D-6E8A-4147-A177-3AD203B41FA5}">
                      <a16:colId xmlns:a16="http://schemas.microsoft.com/office/drawing/2014/main" val="20000"/>
                    </a:ext>
                  </a:extLst>
                </a:gridCol>
                <a:gridCol w="6954031">
                  <a:extLst>
                    <a:ext uri="{9D8B030D-6E8A-4147-A177-3AD203B41FA5}">
                      <a16:colId xmlns:a16="http://schemas.microsoft.com/office/drawing/2014/main" val="20001"/>
                    </a:ext>
                  </a:extLst>
                </a:gridCol>
                <a:gridCol w="1379873">
                  <a:extLst>
                    <a:ext uri="{9D8B030D-6E8A-4147-A177-3AD203B41FA5}">
                      <a16:colId xmlns:a16="http://schemas.microsoft.com/office/drawing/2014/main" val="20002"/>
                    </a:ext>
                  </a:extLst>
                </a:gridCol>
              </a:tblGrid>
              <a:tr h="273045">
                <a:tc>
                  <a:txBody>
                    <a:bodyPr/>
                    <a:lstStyle/>
                    <a:p>
                      <a:pPr algn="just" fontAlgn="ctr"/>
                      <a:r>
                        <a:rPr lang="en-US" altLang="zh-CN" sz="1600" u="none" strike="noStrike" dirty="0">
                          <a:effectLst/>
                        </a:rPr>
                        <a:t>Scale</a:t>
                      </a:r>
                      <a:r>
                        <a:rPr lang="zh-CN" altLang="en-US" sz="1600" u="none" strike="noStrike" dirty="0">
                          <a:effectLst/>
                        </a:rPr>
                        <a:t> </a:t>
                      </a:r>
                      <a:r>
                        <a:rPr lang="en-US" altLang="zh-CN" sz="1600" u="none" strike="noStrike" dirty="0">
                          <a:effectLst/>
                        </a:rPr>
                        <a:t>and</a:t>
                      </a:r>
                      <a:r>
                        <a:rPr lang="zh-CN" altLang="en-US" sz="1600" u="none" strike="noStrike" dirty="0">
                          <a:effectLst/>
                        </a:rPr>
                        <a:t> </a:t>
                      </a:r>
                      <a:r>
                        <a:rPr lang="en-US" altLang="zh-CN" sz="1600" u="none" strike="noStrike" dirty="0">
                          <a:effectLst/>
                        </a:rPr>
                        <a:t>factors</a:t>
                      </a:r>
                    </a:p>
                  </a:txBody>
                  <a:tcPr marL="72000" marR="0" marT="5361" marB="0" anchor="ctr"/>
                </a:tc>
                <a:tc>
                  <a:txBody>
                    <a:bodyPr/>
                    <a:lstStyle/>
                    <a:p>
                      <a:pPr algn="just" fontAlgn="ctr"/>
                      <a:r>
                        <a:rPr lang="en-US" altLang="zh-CN" sz="1200" u="none" strike="noStrike" dirty="0">
                          <a:effectLst/>
                        </a:rPr>
                        <a:t>Items</a:t>
                      </a:r>
                    </a:p>
                  </a:txBody>
                  <a:tcPr marL="72000" marR="0" marT="5361" marB="0" anchor="ctr"/>
                </a:tc>
                <a:tc>
                  <a:txBody>
                    <a:bodyPr/>
                    <a:lstStyle/>
                    <a:p>
                      <a:pPr algn="ctr" fontAlgn="ctr"/>
                      <a:r>
                        <a:rPr lang="en-US" altLang="zh-CN" sz="1200" u="none" strike="noStrike" dirty="0">
                          <a:effectLst/>
                        </a:rPr>
                        <a:t>Score</a:t>
                      </a:r>
                      <a:r>
                        <a:rPr lang="zh-CN" altLang="en-US" sz="1200" u="none" strike="noStrike" dirty="0">
                          <a:effectLst/>
                        </a:rPr>
                        <a:t> </a:t>
                      </a:r>
                      <a:r>
                        <a:rPr lang="en-US" altLang="zh-CN" sz="1200" u="none" strike="noStrike" dirty="0">
                          <a:effectLst/>
                        </a:rPr>
                        <a:t>Range</a:t>
                      </a:r>
                    </a:p>
                  </a:txBody>
                  <a:tcPr marL="72000" marR="0" marT="5361" marB="0" anchor="ctr"/>
                </a:tc>
                <a:extLst>
                  <a:ext uri="{0D108BD9-81ED-4DB2-BD59-A6C34878D82A}">
                    <a16:rowId xmlns:a16="http://schemas.microsoft.com/office/drawing/2014/main" val="10000"/>
                  </a:ext>
                </a:extLst>
              </a:tr>
              <a:tr h="257755">
                <a:tc rowSpan="17">
                  <a:txBody>
                    <a:bodyPr/>
                    <a:lstStyle/>
                    <a:p>
                      <a:pPr algn="just" fontAlgn="ctr"/>
                      <a:r>
                        <a:rPr lang="en-US" sz="1600" u="none" strike="noStrike" dirty="0">
                          <a:effectLst/>
                        </a:rPr>
                        <a:t>HAM-D</a:t>
                      </a:r>
                      <a:r>
                        <a:rPr lang="en-US" sz="1600" u="none" strike="noStrike" baseline="0" dirty="0">
                          <a:effectLst/>
                        </a:rPr>
                        <a:t>17</a:t>
                      </a:r>
                    </a:p>
                  </a:txBody>
                  <a:tcPr marL="72000" marR="0" marT="5361" marB="0" anchor="ctr"/>
                </a:tc>
                <a:tc>
                  <a:txBody>
                    <a:bodyPr/>
                    <a:lstStyle/>
                    <a:p>
                      <a:pPr algn="just" fontAlgn="ctr"/>
                      <a:r>
                        <a:rPr lang="en-US" sz="1200" u="none" strike="noStrike" dirty="0">
                          <a:effectLst/>
                        </a:rPr>
                        <a:t>1.     Depressed mood (sad</a:t>
                      </a:r>
                      <a:r>
                        <a:rPr lang="en-US" altLang="zh-CN" sz="1200" u="none" strike="noStrike" dirty="0">
                          <a:effectLst/>
                        </a:rPr>
                        <a:t>ness</a:t>
                      </a:r>
                      <a:r>
                        <a:rPr lang="en-US" sz="1200" u="none" strike="noStrike" dirty="0">
                          <a:effectLst/>
                        </a:rPr>
                        <a:t>, hopeless, helpless, worthless)</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1"/>
                  </a:ext>
                </a:extLst>
              </a:tr>
              <a:tr h="176081">
                <a:tc vMerge="1">
                  <a:txBody>
                    <a:bodyPr/>
                    <a:lstStyle/>
                    <a:p>
                      <a:endParaRPr lang="zh-CN"/>
                    </a:p>
                  </a:txBody>
                  <a:tcPr/>
                </a:tc>
                <a:tc>
                  <a:txBody>
                    <a:bodyPr/>
                    <a:lstStyle/>
                    <a:p>
                      <a:pPr algn="just" fontAlgn="ctr"/>
                      <a:r>
                        <a:rPr lang="en-US" sz="1200" u="none" strike="noStrike" dirty="0">
                          <a:effectLst/>
                        </a:rPr>
                        <a:t>2.     </a:t>
                      </a:r>
                      <a:r>
                        <a:rPr lang="en-US" altLang="zh-CN" sz="1200" u="none" strike="noStrike" dirty="0">
                          <a:effectLst/>
                        </a:rPr>
                        <a:t>Feeling</a:t>
                      </a:r>
                      <a:r>
                        <a:rPr lang="zh-CN" altLang="en-US" sz="1200" u="none" strike="noStrike" dirty="0">
                          <a:effectLst/>
                        </a:rPr>
                        <a:t> </a:t>
                      </a:r>
                      <a:r>
                        <a:rPr lang="en-US" altLang="zh-CN" sz="1200" u="none" strike="noStrike" dirty="0">
                          <a:effectLst/>
                        </a:rPr>
                        <a:t>of</a:t>
                      </a:r>
                      <a:r>
                        <a:rPr lang="zh-CN" altLang="en-US" sz="1200" u="none" strike="noStrike" dirty="0">
                          <a:effectLst/>
                        </a:rPr>
                        <a:t> </a:t>
                      </a:r>
                      <a:r>
                        <a:rPr lang="en-SG" altLang="zh-CN" sz="1200" u="none" strike="noStrike" dirty="0">
                          <a:effectLst/>
                        </a:rPr>
                        <a:t>Guilt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2"/>
                  </a:ext>
                </a:extLst>
              </a:tr>
              <a:tr h="176081">
                <a:tc vMerge="1">
                  <a:txBody>
                    <a:bodyPr/>
                    <a:lstStyle/>
                    <a:p>
                      <a:endParaRPr lang="zh-CN"/>
                    </a:p>
                  </a:txBody>
                  <a:tcPr/>
                </a:tc>
                <a:tc>
                  <a:txBody>
                    <a:bodyPr/>
                    <a:lstStyle/>
                    <a:p>
                      <a:pPr algn="just" fontAlgn="ctr"/>
                      <a:r>
                        <a:rPr lang="en-US" sz="1200" u="none" strike="noStrike" dirty="0">
                          <a:effectLst/>
                        </a:rPr>
                        <a:t>3.     </a:t>
                      </a:r>
                      <a:r>
                        <a:rPr lang="en-US" altLang="zh-CN" sz="1200" u="none" strike="noStrike" dirty="0">
                          <a:effectLst/>
                        </a:rPr>
                        <a:t>S</a:t>
                      </a:r>
                      <a:r>
                        <a:rPr lang="en-SG" altLang="zh-CN" sz="1200" u="none" strike="noStrike" dirty="0" err="1">
                          <a:effectLst/>
                        </a:rPr>
                        <a:t>uicide</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3"/>
                  </a:ext>
                </a:extLst>
              </a:tr>
              <a:tr h="176081">
                <a:tc vMerge="1">
                  <a:txBody>
                    <a:bodyPr/>
                    <a:lstStyle/>
                    <a:p>
                      <a:endParaRPr lang="zh-CN"/>
                    </a:p>
                  </a:txBody>
                  <a:tcPr/>
                </a:tc>
                <a:tc>
                  <a:txBody>
                    <a:bodyPr/>
                    <a:lstStyle/>
                    <a:p>
                      <a:pPr algn="just" fontAlgn="ctr"/>
                      <a:r>
                        <a:rPr lang="en-US" sz="1200" u="none" strike="noStrike" dirty="0">
                          <a:effectLst/>
                        </a:rPr>
                        <a:t>4.     </a:t>
                      </a:r>
                      <a:r>
                        <a:rPr lang="en-US" altLang="zh-CN" sz="1200" u="none" strike="noStrike" dirty="0">
                          <a:effectLst/>
                        </a:rPr>
                        <a:t>Insomnia</a:t>
                      </a:r>
                      <a:r>
                        <a:rPr lang="zh-CN" altLang="en-US" sz="1200" u="none" strike="noStrike" dirty="0">
                          <a:effectLst/>
                        </a:rPr>
                        <a:t> </a:t>
                      </a:r>
                      <a:r>
                        <a:rPr lang="en-US" altLang="zh-CN" sz="1200" u="none" strike="noStrike" dirty="0">
                          <a:effectLst/>
                        </a:rPr>
                        <a:t>Early</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04"/>
                  </a:ext>
                </a:extLst>
              </a:tr>
              <a:tr h="176081">
                <a:tc vMerge="1">
                  <a:txBody>
                    <a:bodyPr/>
                    <a:lstStyle/>
                    <a:p>
                      <a:endParaRPr lang="zh-CN"/>
                    </a:p>
                  </a:txBody>
                  <a:tcPr/>
                </a:tc>
                <a:tc>
                  <a:txBody>
                    <a:bodyPr/>
                    <a:lstStyle/>
                    <a:p>
                      <a:pPr algn="just" fontAlgn="ctr"/>
                      <a:r>
                        <a:rPr lang="en-US" sz="1200" u="none" strike="noStrike" dirty="0">
                          <a:effectLst/>
                        </a:rPr>
                        <a:t>5.     </a:t>
                      </a:r>
                      <a:r>
                        <a:rPr lang="en-US" altLang="zh-CN" sz="1200" u="none" strike="noStrike" dirty="0">
                          <a:effectLst/>
                        </a:rPr>
                        <a:t>Insomnia</a:t>
                      </a:r>
                      <a:r>
                        <a:rPr lang="zh-CN" altLang="en-US" sz="1200" u="none" strike="noStrike" dirty="0">
                          <a:effectLst/>
                        </a:rPr>
                        <a:t> </a:t>
                      </a:r>
                      <a:r>
                        <a:rPr lang="en-US" altLang="zh-CN" sz="1200" u="none" strike="noStrike" dirty="0">
                          <a:effectLst/>
                        </a:rPr>
                        <a:t>Middle</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05"/>
                  </a:ext>
                </a:extLst>
              </a:tr>
              <a:tr h="176081">
                <a:tc vMerge="1">
                  <a:txBody>
                    <a:bodyPr/>
                    <a:lstStyle/>
                    <a:p>
                      <a:endParaRPr lang="zh-CN"/>
                    </a:p>
                  </a:txBody>
                  <a:tcPr/>
                </a:tc>
                <a:tc>
                  <a:txBody>
                    <a:bodyPr/>
                    <a:lstStyle/>
                    <a:p>
                      <a:pPr algn="just" fontAlgn="ctr"/>
                      <a:r>
                        <a:rPr lang="en-US" sz="1200" u="none" strike="noStrike" dirty="0">
                          <a:effectLst/>
                        </a:rPr>
                        <a:t>6.     </a:t>
                      </a:r>
                      <a:r>
                        <a:rPr lang="en-US" altLang="zh-CN" sz="1200" u="none" strike="noStrike" dirty="0">
                          <a:effectLst/>
                        </a:rPr>
                        <a:t>Insomnia</a:t>
                      </a:r>
                      <a:r>
                        <a:rPr lang="zh-CN" altLang="en-US" sz="1200" u="none" strike="noStrike" dirty="0">
                          <a:effectLst/>
                        </a:rPr>
                        <a:t> </a:t>
                      </a:r>
                      <a:r>
                        <a:rPr lang="en-US" altLang="zh-CN" sz="1200" u="none" strike="noStrike" dirty="0">
                          <a:effectLst/>
                        </a:rPr>
                        <a:t>Late</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06"/>
                  </a:ext>
                </a:extLst>
              </a:tr>
              <a:tr h="176081">
                <a:tc vMerge="1">
                  <a:txBody>
                    <a:bodyPr/>
                    <a:lstStyle/>
                    <a:p>
                      <a:endParaRPr lang="zh-CN"/>
                    </a:p>
                  </a:txBody>
                  <a:tcPr/>
                </a:tc>
                <a:tc>
                  <a:txBody>
                    <a:bodyPr/>
                    <a:lstStyle/>
                    <a:p>
                      <a:pPr algn="just" fontAlgn="ctr"/>
                      <a:r>
                        <a:rPr lang="en-US" sz="1200" u="none" strike="noStrike" dirty="0">
                          <a:effectLst/>
                        </a:rPr>
                        <a:t>7.     </a:t>
                      </a:r>
                      <a:r>
                        <a:rPr lang="en-SG" altLang="zh-CN" sz="1200" u="none" strike="noStrike" dirty="0">
                          <a:effectLst/>
                        </a:rPr>
                        <a:t>Work and </a:t>
                      </a:r>
                      <a:r>
                        <a:rPr lang="en-US" altLang="zh-CN" sz="1200" u="none" strike="noStrike" dirty="0">
                          <a:effectLst/>
                        </a:rPr>
                        <a:t>A</a:t>
                      </a:r>
                      <a:r>
                        <a:rPr lang="en-SG" altLang="zh-CN" sz="1200" u="none" strike="noStrike" dirty="0" err="1">
                          <a:effectLst/>
                        </a:rPr>
                        <a:t>ctivities</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7"/>
                  </a:ext>
                </a:extLst>
              </a:tr>
              <a:tr h="518212">
                <a:tc vMerge="1">
                  <a:txBody>
                    <a:bodyPr/>
                    <a:lstStyle/>
                    <a:p>
                      <a:endParaRPr lang="zh-CN"/>
                    </a:p>
                  </a:txBody>
                  <a:tcPr/>
                </a:tc>
                <a:tc>
                  <a:txBody>
                    <a:bodyPr/>
                    <a:lstStyle/>
                    <a:p>
                      <a:pPr algn="just" fontAlgn="ctr"/>
                      <a:r>
                        <a:rPr lang="en-US" sz="1200" u="none" strike="noStrike" dirty="0">
                          <a:effectLst/>
                        </a:rPr>
                        <a:t>8.     </a:t>
                      </a:r>
                      <a:r>
                        <a:rPr lang="en-US" altLang="zh-CN" sz="1200" u="none" strike="noStrike" dirty="0">
                          <a:effectLst/>
                        </a:rPr>
                        <a:t>Retardation</a:t>
                      </a:r>
                      <a:r>
                        <a:rPr lang="en-US" sz="1200" u="none" strike="noStrike" dirty="0">
                          <a:effectLst/>
                        </a:rPr>
                        <a:t> </a:t>
                      </a:r>
                      <a:r>
                        <a:rPr lang="en-US" altLang="zh-CN" sz="1200" u="none" strike="noStrike" dirty="0">
                          <a:effectLst/>
                        </a:rPr>
                        <a:t>(</a:t>
                      </a:r>
                      <a:r>
                        <a:rPr lang="en-US" sz="1200" u="none" strike="noStrike" dirty="0">
                          <a:effectLst/>
                        </a:rPr>
                        <a:t>slow</a:t>
                      </a:r>
                      <a:r>
                        <a:rPr lang="en-US" altLang="zh-CN" sz="1200" u="none" strike="noStrike" dirty="0">
                          <a:effectLst/>
                        </a:rPr>
                        <a:t>ness</a:t>
                      </a:r>
                      <a:r>
                        <a:rPr lang="zh-CN" altLang="en-US" sz="1200" u="none" strike="noStrike" dirty="0">
                          <a:effectLst/>
                        </a:rPr>
                        <a:t> </a:t>
                      </a:r>
                      <a:r>
                        <a:rPr lang="en-US" altLang="zh-CN" sz="1200" u="none" strike="noStrike" dirty="0">
                          <a:effectLst/>
                        </a:rPr>
                        <a:t>of</a:t>
                      </a:r>
                      <a:r>
                        <a:rPr lang="en-US" sz="1200" u="none" strike="noStrike" dirty="0">
                          <a:effectLst/>
                        </a:rPr>
                        <a:t> th</a:t>
                      </a:r>
                      <a:r>
                        <a:rPr lang="en-US" altLang="zh-CN" sz="1200" u="none" strike="noStrike" dirty="0">
                          <a:effectLst/>
                        </a:rPr>
                        <a:t>ought</a:t>
                      </a:r>
                      <a:r>
                        <a:rPr lang="en-US" sz="1200" u="none" strike="noStrike" dirty="0">
                          <a:effectLst/>
                        </a:rPr>
                        <a:t> and speech, </a:t>
                      </a:r>
                      <a:r>
                        <a:rPr lang="en-US" altLang="zh-CN" sz="1200" u="none" strike="noStrike" dirty="0">
                          <a:effectLst/>
                        </a:rPr>
                        <a:t>impaired</a:t>
                      </a:r>
                      <a:r>
                        <a:rPr lang="zh-CN" altLang="en-US" sz="1200" u="none" strike="noStrike" dirty="0">
                          <a:effectLst/>
                        </a:rPr>
                        <a:t> </a:t>
                      </a:r>
                      <a:r>
                        <a:rPr lang="en-US" altLang="zh-CN" sz="1200" u="none" strike="noStrike" dirty="0">
                          <a:effectLst/>
                        </a:rPr>
                        <a:t>ability</a:t>
                      </a:r>
                      <a:r>
                        <a:rPr lang="zh-CN" altLang="en-US" sz="1200" u="none" strike="noStrike" dirty="0">
                          <a:effectLst/>
                        </a:rPr>
                        <a:t> </a:t>
                      </a:r>
                      <a:r>
                        <a:rPr lang="en-US" altLang="zh-CN" sz="1200" u="none" strike="noStrike" dirty="0">
                          <a:effectLst/>
                        </a:rPr>
                        <a:t>to</a:t>
                      </a:r>
                      <a:r>
                        <a:rPr lang="zh-CN" altLang="en-US" sz="1200" u="none" strike="noStrike" dirty="0">
                          <a:effectLst/>
                        </a:rPr>
                        <a:t> </a:t>
                      </a:r>
                      <a:r>
                        <a:rPr lang="en-US" altLang="zh-CN" sz="1200" u="none" strike="noStrike" dirty="0">
                          <a:effectLst/>
                        </a:rPr>
                        <a:t>concentrate;</a:t>
                      </a:r>
                      <a:r>
                        <a:rPr lang="zh-CN" altLang="en-US" sz="1200" u="none" strike="noStrike" dirty="0">
                          <a:effectLst/>
                        </a:rPr>
                        <a:t> </a:t>
                      </a:r>
                      <a:r>
                        <a:rPr lang="en-US" altLang="zh-CN" sz="1200" u="none" strike="noStrike" dirty="0">
                          <a:effectLst/>
                        </a:rPr>
                        <a:t>and</a:t>
                      </a:r>
                      <a:r>
                        <a:rPr lang="zh-CN" altLang="en-US" sz="1200" u="none" strike="noStrike" dirty="0">
                          <a:effectLst/>
                        </a:rPr>
                        <a:t> </a:t>
                      </a:r>
                      <a:r>
                        <a:rPr lang="en-US" altLang="zh-CN" sz="1200" u="none" strike="noStrike" dirty="0">
                          <a:effectLst/>
                        </a:rPr>
                        <a:t>decreased</a:t>
                      </a:r>
                      <a:r>
                        <a:rPr lang="zh-CN" altLang="en-US" sz="1200" u="none" strike="noStrike" dirty="0">
                          <a:effectLst/>
                        </a:rPr>
                        <a:t> </a:t>
                      </a:r>
                      <a:r>
                        <a:rPr lang="en-US" altLang="zh-CN" sz="1200" u="none" strike="noStrike" dirty="0">
                          <a:effectLst/>
                        </a:rPr>
                        <a:t>motor</a:t>
                      </a:r>
                      <a:r>
                        <a:rPr lang="zh-CN" altLang="en-US" sz="1200" u="none" strike="noStrike" dirty="0">
                          <a:effectLst/>
                        </a:rPr>
                        <a:t>  </a:t>
                      </a:r>
                      <a:endParaRPr lang="en-SG" altLang="zh-CN" sz="1200" u="none" strike="noStrike" dirty="0">
                        <a:effectLst/>
                      </a:endParaRPr>
                    </a:p>
                    <a:p>
                      <a:pPr algn="just" fontAlgn="ctr"/>
                      <a:r>
                        <a:rPr lang="zh-CN" altLang="en-US" sz="1200" u="none" strike="noStrike" dirty="0">
                          <a:effectLst/>
                        </a:rPr>
                        <a:t>         </a:t>
                      </a:r>
                      <a:r>
                        <a:rPr lang="en-US" altLang="zh-CN" sz="1200" u="none" strike="noStrike" dirty="0">
                          <a:effectLst/>
                        </a:rPr>
                        <a:t>activity</a:t>
                      </a:r>
                      <a:r>
                        <a:rPr lang="en-US" sz="1200" u="none" strike="noStrike" dirty="0">
                          <a:effectLst/>
                        </a:rPr>
                        <a: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8"/>
                  </a:ext>
                </a:extLst>
              </a:tr>
              <a:tr h="176081">
                <a:tc vMerge="1">
                  <a:txBody>
                    <a:bodyPr/>
                    <a:lstStyle/>
                    <a:p>
                      <a:endParaRPr lang="zh-CN"/>
                    </a:p>
                  </a:txBody>
                  <a:tcPr/>
                </a:tc>
                <a:tc>
                  <a:txBody>
                    <a:bodyPr/>
                    <a:lstStyle/>
                    <a:p>
                      <a:pPr algn="just" fontAlgn="ctr"/>
                      <a:r>
                        <a:rPr lang="en-US" sz="1200" u="none" strike="noStrike" dirty="0">
                          <a:effectLst/>
                        </a:rPr>
                        <a:t>9.     </a:t>
                      </a:r>
                      <a:r>
                        <a:rPr lang="en-US" altLang="zh-CN" sz="1200" u="none" strike="noStrike" dirty="0">
                          <a:effectLst/>
                        </a:rPr>
                        <a:t>Agitation</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09"/>
                  </a:ext>
                </a:extLst>
              </a:tr>
              <a:tr h="176081">
                <a:tc vMerge="1">
                  <a:txBody>
                    <a:bodyPr/>
                    <a:lstStyle/>
                    <a:p>
                      <a:endParaRPr lang="zh-CN"/>
                    </a:p>
                  </a:txBody>
                  <a:tcPr/>
                </a:tc>
                <a:tc>
                  <a:txBody>
                    <a:bodyPr/>
                    <a:lstStyle/>
                    <a:p>
                      <a:pPr algn="just" fontAlgn="ctr"/>
                      <a:r>
                        <a:rPr lang="en-US" sz="1200" u="none" strike="noStrike" dirty="0">
                          <a:effectLst/>
                        </a:rPr>
                        <a:t>10.   </a:t>
                      </a:r>
                      <a:r>
                        <a:rPr lang="en-US" altLang="zh-CN" sz="1200" u="none" strike="noStrike" dirty="0">
                          <a:effectLst/>
                        </a:rPr>
                        <a:t>A</a:t>
                      </a:r>
                      <a:r>
                        <a:rPr lang="en-SG" altLang="zh-CN" sz="1200" u="none" strike="noStrike" dirty="0" err="1">
                          <a:effectLst/>
                        </a:rPr>
                        <a:t>nxiety</a:t>
                      </a:r>
                      <a:r>
                        <a:rPr lang="zh-CN" altLang="en-US" sz="1200" u="none" strike="noStrike" dirty="0">
                          <a:effectLst/>
                        </a:rPr>
                        <a:t> </a:t>
                      </a:r>
                      <a:r>
                        <a:rPr lang="en-US" altLang="zh-CN" sz="1200" u="none" strike="noStrike" dirty="0">
                          <a:effectLst/>
                        </a:rPr>
                        <a:t>Psychic</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10"/>
                  </a:ext>
                </a:extLst>
              </a:tr>
              <a:tr h="518212">
                <a:tc vMerge="1">
                  <a:txBody>
                    <a:bodyPr/>
                    <a:lstStyle/>
                    <a:p>
                      <a:endParaRPr lang="zh-CN"/>
                    </a:p>
                  </a:txBody>
                  <a:tcPr/>
                </a:tc>
                <a:tc>
                  <a:txBody>
                    <a:bodyPr/>
                    <a:lstStyle/>
                    <a:p>
                      <a:pPr algn="just" fontAlgn="ctr"/>
                      <a:r>
                        <a:rPr lang="en-US" sz="1200" u="none" strike="noStrike" dirty="0">
                          <a:effectLst/>
                        </a:rPr>
                        <a:t>11.  </a:t>
                      </a:r>
                      <a:r>
                        <a:rPr lang="en-US" altLang="zh-CN" sz="1200" u="none" strike="noStrike" dirty="0">
                          <a:effectLst/>
                        </a:rPr>
                        <a:t>A</a:t>
                      </a:r>
                      <a:r>
                        <a:rPr lang="en-US" sz="1200" u="none" strike="noStrike" dirty="0">
                          <a:effectLst/>
                        </a:rPr>
                        <a:t>nxiety</a:t>
                      </a:r>
                      <a:r>
                        <a:rPr lang="zh-CN" altLang="en-US" sz="1200" u="none" strike="noStrike" dirty="0">
                          <a:effectLst/>
                        </a:rPr>
                        <a:t> </a:t>
                      </a:r>
                      <a:r>
                        <a:rPr lang="en-US" altLang="zh-CN" sz="1200" u="none" strike="noStrike" dirty="0">
                          <a:effectLst/>
                        </a:rPr>
                        <a:t>Somatic</a:t>
                      </a:r>
                      <a:r>
                        <a:rPr lang="en-SG" altLang="zh-CN" sz="1200" u="none" strike="noStrike" dirty="0">
                          <a:effectLst/>
                        </a:rPr>
                        <a:t> (</a:t>
                      </a:r>
                      <a:r>
                        <a:rPr lang="en-US" altLang="zh-CN" sz="1200" u="none" strike="noStrike" dirty="0">
                          <a:effectLst/>
                        </a:rPr>
                        <a:t>P</a:t>
                      </a:r>
                      <a:r>
                        <a:rPr lang="en-SG" altLang="zh-CN" sz="1200" u="none" strike="noStrike" dirty="0" err="1">
                          <a:effectLst/>
                        </a:rPr>
                        <a:t>hysiological</a:t>
                      </a:r>
                      <a:r>
                        <a:rPr lang="en-SG" altLang="zh-CN" sz="1200" u="none" strike="noStrike" dirty="0">
                          <a:effectLst/>
                        </a:rPr>
                        <a:t> </a:t>
                      </a:r>
                      <a:r>
                        <a:rPr lang="en-US" altLang="zh-CN" sz="1200" u="none" strike="noStrike" dirty="0">
                          <a:effectLst/>
                        </a:rPr>
                        <a:t>concomitants</a:t>
                      </a:r>
                      <a:r>
                        <a:rPr lang="zh-CN" altLang="en-US" sz="1200" u="none" strike="noStrike" dirty="0">
                          <a:effectLst/>
                        </a:rPr>
                        <a:t> </a:t>
                      </a:r>
                      <a:r>
                        <a:rPr lang="en-US" altLang="zh-CN" sz="1200" u="none" strike="noStrike" dirty="0">
                          <a:effectLst/>
                        </a:rPr>
                        <a:t>of</a:t>
                      </a:r>
                      <a:r>
                        <a:rPr lang="zh-CN" altLang="en-US" sz="1200" u="none" strike="noStrike" dirty="0">
                          <a:effectLst/>
                        </a:rPr>
                        <a:t> </a:t>
                      </a:r>
                      <a:r>
                        <a:rPr lang="en-US" altLang="zh-CN" sz="1200" u="none" strike="noStrike" dirty="0">
                          <a:effectLst/>
                        </a:rPr>
                        <a:t>anxiety,</a:t>
                      </a:r>
                      <a:r>
                        <a:rPr lang="zh-CN" altLang="en-US" sz="1200" u="none" strike="noStrike" dirty="0">
                          <a:effectLst/>
                        </a:rPr>
                        <a:t> </a:t>
                      </a:r>
                      <a:r>
                        <a:rPr lang="en-US" altLang="zh-CN" sz="1200" u="none" strike="noStrike" dirty="0">
                          <a:effectLst/>
                        </a:rPr>
                        <a:t>such</a:t>
                      </a:r>
                      <a:r>
                        <a:rPr lang="zh-CN" altLang="en-US" sz="1200" u="none" strike="noStrike" dirty="0">
                          <a:effectLst/>
                        </a:rPr>
                        <a:t> </a:t>
                      </a:r>
                      <a:r>
                        <a:rPr lang="en-US" altLang="zh-CN" sz="1200" u="none" strike="noStrike" dirty="0">
                          <a:effectLst/>
                        </a:rPr>
                        <a:t>as:</a:t>
                      </a:r>
                      <a:r>
                        <a:rPr lang="zh-CN" altLang="en-US" sz="1200" u="none" strike="noStrike" dirty="0">
                          <a:effectLst/>
                        </a:rPr>
                        <a:t> </a:t>
                      </a:r>
                      <a:r>
                        <a:rPr lang="en-US" altLang="zh-CN" sz="1200" u="none" strike="noStrike" dirty="0">
                          <a:effectLst/>
                        </a:rPr>
                        <a:t>-dry</a:t>
                      </a:r>
                      <a:r>
                        <a:rPr lang="zh-CN" altLang="en-US" sz="1200" u="none" strike="noStrike" dirty="0">
                          <a:effectLst/>
                        </a:rPr>
                        <a:t> </a:t>
                      </a:r>
                      <a:r>
                        <a:rPr lang="en-US" altLang="zh-CN" sz="1200" u="none" strike="noStrike" dirty="0">
                          <a:effectLst/>
                        </a:rPr>
                        <a:t>mouth,</a:t>
                      </a:r>
                      <a:r>
                        <a:rPr lang="zh-CN" altLang="en-US" sz="1200" u="none" strike="noStrike" dirty="0">
                          <a:effectLst/>
                        </a:rPr>
                        <a:t> </a:t>
                      </a:r>
                      <a:r>
                        <a:rPr lang="en-US" altLang="zh-CN" sz="1200" u="none" strike="noStrike" dirty="0">
                          <a:effectLst/>
                        </a:rPr>
                        <a:t>wind,</a:t>
                      </a:r>
                      <a:r>
                        <a:rPr lang="zh-CN" altLang="en-US" sz="1200" u="none" strike="noStrike" dirty="0">
                          <a:effectLst/>
                        </a:rPr>
                        <a:t> </a:t>
                      </a:r>
                      <a:r>
                        <a:rPr lang="en-US" altLang="zh-CN" sz="1200" u="none" strike="noStrike" dirty="0">
                          <a:effectLst/>
                        </a:rPr>
                        <a:t>indigestion,</a:t>
                      </a:r>
                      <a:r>
                        <a:rPr lang="zh-CN" altLang="en-US" sz="1200" u="none" strike="noStrike" dirty="0">
                          <a:effectLst/>
                        </a:rPr>
                        <a:t> </a:t>
                      </a:r>
                      <a:r>
                        <a:rPr lang="en-US" altLang="zh-CN" sz="1200" u="none" strike="noStrike" dirty="0">
                          <a:effectLst/>
                        </a:rPr>
                        <a:t>diarrhea,</a:t>
                      </a:r>
                      <a:r>
                        <a:rPr lang="zh-CN" altLang="en-US" sz="1200" u="none" strike="noStrike" dirty="0">
                          <a:effectLst/>
                        </a:rPr>
                        <a:t> </a:t>
                      </a:r>
                      <a:r>
                        <a:rPr lang="en-US" altLang="zh-CN" sz="1200" u="none" strike="noStrike" dirty="0">
                          <a:effectLst/>
                        </a:rPr>
                        <a:t>cramp,</a:t>
                      </a:r>
                      <a:r>
                        <a:rPr lang="zh-CN" altLang="en-US" sz="1200" u="none" strike="noStrike" dirty="0">
                          <a:effectLst/>
                        </a:rPr>
                        <a:t> </a:t>
                      </a:r>
                      <a:r>
                        <a:rPr lang="en-US" altLang="zh-CN" sz="1200" u="none" strike="noStrike" dirty="0">
                          <a:effectLst/>
                        </a:rPr>
                        <a:t>belching,</a:t>
                      </a:r>
                      <a:r>
                        <a:rPr lang="zh-CN" altLang="en-US" sz="1200" u="none" strike="noStrike" dirty="0">
                          <a:effectLst/>
                        </a:rPr>
                        <a:t> </a:t>
                      </a:r>
                      <a:r>
                        <a:rPr lang="en-US" altLang="zh-CN" sz="1200" u="none" strike="noStrike" dirty="0">
                          <a:effectLst/>
                        </a:rPr>
                        <a:t>palpitations,</a:t>
                      </a:r>
                      <a:r>
                        <a:rPr lang="zh-CN" altLang="en-US" sz="1200" u="none" strike="noStrike" dirty="0">
                          <a:effectLst/>
                        </a:rPr>
                        <a:t> </a:t>
                      </a:r>
                      <a:r>
                        <a:rPr lang="en-US" altLang="zh-CN" sz="1200" u="none" strike="noStrike" dirty="0">
                          <a:effectLst/>
                        </a:rPr>
                        <a:t>headache,</a:t>
                      </a:r>
                      <a:r>
                        <a:rPr lang="zh-CN" altLang="en-US" sz="1200" u="none" strike="noStrike" dirty="0">
                          <a:effectLst/>
                        </a:rPr>
                        <a:t> </a:t>
                      </a:r>
                      <a:r>
                        <a:rPr lang="en-US" altLang="zh-CN" sz="1200" u="none" strike="noStrike" dirty="0">
                          <a:effectLst/>
                        </a:rPr>
                        <a:t>hyperventilation,</a:t>
                      </a:r>
                      <a:r>
                        <a:rPr lang="zh-CN" altLang="en-US" sz="1200" u="none" strike="noStrike" dirty="0">
                          <a:effectLst/>
                        </a:rPr>
                        <a:t> </a:t>
                      </a:r>
                      <a:r>
                        <a:rPr lang="en-US" altLang="zh-CN" sz="1200" u="none" strike="noStrike" dirty="0">
                          <a:effectLst/>
                        </a:rPr>
                        <a:t>sighing,</a:t>
                      </a:r>
                      <a:r>
                        <a:rPr lang="zh-CN" altLang="en-US" sz="1200" u="none" strike="noStrike" dirty="0">
                          <a:effectLst/>
                        </a:rPr>
                        <a:t> </a:t>
                      </a:r>
                      <a:r>
                        <a:rPr lang="en-US" altLang="zh-CN" sz="1200" u="none" strike="noStrike" dirty="0">
                          <a:effectLst/>
                        </a:rPr>
                        <a:t>urinary,</a:t>
                      </a:r>
                      <a:r>
                        <a:rPr lang="zh-CN" altLang="en-US" sz="1200" u="none" strike="noStrike" dirty="0">
                          <a:effectLst/>
                        </a:rPr>
                        <a:t> </a:t>
                      </a:r>
                      <a:r>
                        <a:rPr lang="en-US" altLang="zh-CN" sz="1200" u="none" strike="noStrike" dirty="0">
                          <a:effectLst/>
                        </a:rPr>
                        <a:t>frequency,</a:t>
                      </a:r>
                      <a:r>
                        <a:rPr lang="zh-CN" altLang="en-US" sz="1200" u="none" strike="noStrike" dirty="0">
                          <a:effectLst/>
                        </a:rPr>
                        <a:t> </a:t>
                      </a:r>
                      <a:r>
                        <a:rPr lang="en-US" altLang="zh-CN" sz="1200" u="none" strike="noStrike" dirty="0">
                          <a:effectLst/>
                        </a:rPr>
                        <a:t>sweating</a:t>
                      </a:r>
                      <a:r>
                        <a:rPr lang="en-SG" altLang="zh-CN" sz="1200" u="none" strike="noStrike" dirty="0">
                          <a:effectLst/>
                        </a:rPr>
                        <a: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11"/>
                  </a:ext>
                </a:extLst>
              </a:tr>
              <a:tr h="176081">
                <a:tc vMerge="1">
                  <a:txBody>
                    <a:bodyPr/>
                    <a:lstStyle/>
                    <a:p>
                      <a:endParaRPr lang="zh-CN"/>
                    </a:p>
                  </a:txBody>
                  <a:tcPr/>
                </a:tc>
                <a:tc>
                  <a:txBody>
                    <a:bodyPr/>
                    <a:lstStyle/>
                    <a:p>
                      <a:pPr algn="just" fontAlgn="ctr"/>
                      <a:r>
                        <a:rPr lang="en-US" sz="1200" u="none" strike="noStrike" dirty="0">
                          <a:effectLst/>
                        </a:rPr>
                        <a:t>12.   </a:t>
                      </a:r>
                      <a:r>
                        <a:rPr lang="en-US" altLang="zh-CN" sz="1200" u="none" strike="noStrike" dirty="0">
                          <a:effectLst/>
                        </a:rPr>
                        <a:t>Somatic</a:t>
                      </a:r>
                      <a:r>
                        <a:rPr lang="zh-CN" altLang="en-US" sz="1200" u="none" strike="noStrike" dirty="0">
                          <a:effectLst/>
                        </a:rPr>
                        <a:t> </a:t>
                      </a:r>
                      <a:r>
                        <a:rPr lang="en-US" altLang="zh-CN" sz="1200" u="none" strike="noStrike" dirty="0">
                          <a:effectLst/>
                        </a:rPr>
                        <a:t>S</a:t>
                      </a:r>
                      <a:r>
                        <a:rPr lang="en-SG" altLang="zh-CN" sz="1200" u="none" strike="noStrike" dirty="0" err="1">
                          <a:effectLst/>
                        </a:rPr>
                        <a:t>ymptoms</a:t>
                      </a:r>
                      <a:r>
                        <a:rPr lang="en-US" altLang="zh-CN" sz="1200" u="none" strike="noStrike" dirty="0">
                          <a:effectLst/>
                        </a:rPr>
                        <a:t>:</a:t>
                      </a:r>
                      <a:r>
                        <a:rPr lang="zh-CN" altLang="en-US" sz="1200" u="none" strike="noStrike" dirty="0">
                          <a:effectLst/>
                        </a:rPr>
                        <a:t> </a:t>
                      </a:r>
                      <a:r>
                        <a:rPr lang="en-SG" altLang="zh-CN" sz="1200" u="none" strike="noStrike" dirty="0">
                          <a:effectLst/>
                        </a:rPr>
                        <a:t>Gastrointestinal</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12"/>
                  </a:ext>
                </a:extLst>
              </a:tr>
              <a:tr h="176081">
                <a:tc vMerge="1">
                  <a:txBody>
                    <a:bodyPr/>
                    <a:lstStyle/>
                    <a:p>
                      <a:endParaRPr lang="zh-CN"/>
                    </a:p>
                  </a:txBody>
                  <a:tcPr/>
                </a:tc>
                <a:tc>
                  <a:txBody>
                    <a:bodyPr/>
                    <a:lstStyle/>
                    <a:p>
                      <a:pPr algn="just" fontAlgn="ctr"/>
                      <a:r>
                        <a:rPr lang="en-US" sz="1200" u="none" strike="noStrike" dirty="0">
                          <a:effectLst/>
                        </a:rPr>
                        <a:t>13.   </a:t>
                      </a:r>
                      <a:r>
                        <a:rPr lang="en-SG" altLang="zh-CN" sz="1200" u="none" strike="noStrike" dirty="0">
                          <a:effectLst/>
                        </a:rPr>
                        <a:t>S</a:t>
                      </a:r>
                      <a:r>
                        <a:rPr lang="en-US" altLang="zh-CN" sz="1200" u="none" strike="noStrike" dirty="0" err="1">
                          <a:effectLst/>
                        </a:rPr>
                        <a:t>omatic</a:t>
                      </a:r>
                      <a:r>
                        <a:rPr lang="en-SG" altLang="zh-CN" sz="1200" u="none" strike="noStrike" dirty="0">
                          <a:effectLst/>
                        </a:rPr>
                        <a:t> </a:t>
                      </a:r>
                      <a:r>
                        <a:rPr lang="en-US" altLang="zh-CN" sz="1200" u="none" strike="noStrike" dirty="0">
                          <a:effectLst/>
                        </a:rPr>
                        <a:t>S</a:t>
                      </a:r>
                      <a:r>
                        <a:rPr lang="en-SG" altLang="zh-CN" sz="1200" u="none" strike="noStrike" dirty="0" err="1">
                          <a:effectLst/>
                        </a:rPr>
                        <a:t>ymptoms</a:t>
                      </a:r>
                      <a:r>
                        <a:rPr lang="en-US" altLang="zh-CN" sz="1200" u="none" strike="noStrike" dirty="0">
                          <a:effectLst/>
                        </a:rPr>
                        <a:t>:</a:t>
                      </a:r>
                      <a:r>
                        <a:rPr lang="zh-CN" altLang="en-US" sz="1200" u="none" strike="noStrike" dirty="0">
                          <a:effectLst/>
                        </a:rPr>
                        <a:t> </a:t>
                      </a:r>
                      <a:r>
                        <a:rPr lang="en-US" altLang="zh-CN" sz="1200" u="none" strike="noStrike" dirty="0">
                          <a:effectLst/>
                        </a:rPr>
                        <a:t>General</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13"/>
                  </a:ext>
                </a:extLst>
              </a:tr>
              <a:tr h="176081">
                <a:tc vMerge="1">
                  <a:txBody>
                    <a:bodyPr/>
                    <a:lstStyle/>
                    <a:p>
                      <a:endParaRPr lang="zh-CN"/>
                    </a:p>
                  </a:txBody>
                  <a:tcPr/>
                </a:tc>
                <a:tc>
                  <a:txBody>
                    <a:bodyPr/>
                    <a:lstStyle/>
                    <a:p>
                      <a:pPr algn="just" fontAlgn="ctr"/>
                      <a:r>
                        <a:rPr lang="en-US" sz="1200" u="none" strike="noStrike" dirty="0">
                          <a:effectLst/>
                        </a:rPr>
                        <a:t>14.   </a:t>
                      </a:r>
                      <a:r>
                        <a:rPr lang="en-US" altLang="zh-CN" sz="1200" u="none" strike="noStrike" dirty="0">
                          <a:effectLst/>
                        </a:rPr>
                        <a:t>Genital</a:t>
                      </a:r>
                      <a:r>
                        <a:rPr lang="zh-CN" altLang="en-US" sz="1200" u="none" strike="noStrike" dirty="0">
                          <a:effectLst/>
                        </a:rPr>
                        <a:t> </a:t>
                      </a:r>
                      <a:r>
                        <a:rPr lang="en-US" altLang="zh-CN" sz="1200" u="none" strike="noStrike" dirty="0">
                          <a:effectLst/>
                        </a:rPr>
                        <a:t>Symptoms</a:t>
                      </a:r>
                      <a:r>
                        <a:rPr lang="en-SG" altLang="zh-CN" sz="1200" u="none" strike="noStrike" dirty="0">
                          <a:effectLst/>
                        </a:rPr>
                        <a:t> (loss of libido,</a:t>
                      </a:r>
                      <a:r>
                        <a:rPr lang="zh-CN" altLang="en-US" sz="1200" u="none" strike="noStrike" dirty="0">
                          <a:effectLst/>
                        </a:rPr>
                        <a:t> </a:t>
                      </a:r>
                      <a:r>
                        <a:rPr lang="en-SG" altLang="zh-CN" sz="1200" u="none" strike="noStrike" dirty="0">
                          <a:effectLst/>
                        </a:rPr>
                        <a:t>menstrual dis</a:t>
                      </a:r>
                      <a:r>
                        <a:rPr lang="en-US" altLang="zh-CN" sz="1200" u="none" strike="noStrike" dirty="0" err="1">
                          <a:effectLst/>
                        </a:rPr>
                        <a:t>turbance</a:t>
                      </a:r>
                      <a:r>
                        <a:rPr lang="en-SG" altLang="zh-CN" sz="1200" u="none" strike="noStrike" dirty="0">
                          <a:effectLst/>
                        </a:rPr>
                        <a: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14"/>
                  </a:ext>
                </a:extLst>
              </a:tr>
              <a:tr h="176081">
                <a:tc vMerge="1">
                  <a:txBody>
                    <a:bodyPr/>
                    <a:lstStyle/>
                    <a:p>
                      <a:endParaRPr lang="zh-CN"/>
                    </a:p>
                  </a:txBody>
                  <a:tcPr/>
                </a:tc>
                <a:tc>
                  <a:txBody>
                    <a:bodyPr/>
                    <a:lstStyle/>
                    <a:p>
                      <a:pPr algn="just" fontAlgn="ctr"/>
                      <a:r>
                        <a:rPr lang="en-US" sz="1200" u="none" strike="noStrike" dirty="0">
                          <a:effectLst/>
                        </a:rPr>
                        <a:t>15.   </a:t>
                      </a:r>
                      <a:r>
                        <a:rPr lang="en-US" altLang="zh-CN" sz="1200" u="none" strike="noStrike" dirty="0">
                          <a:effectLst/>
                        </a:rPr>
                        <a:t>Hypochondriasis</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4</a:t>
                      </a:r>
                    </a:p>
                  </a:txBody>
                  <a:tcPr marL="72000" marR="0" marT="5361" marB="0" anchor="ctr"/>
                </a:tc>
                <a:extLst>
                  <a:ext uri="{0D108BD9-81ED-4DB2-BD59-A6C34878D82A}">
                    <a16:rowId xmlns:a16="http://schemas.microsoft.com/office/drawing/2014/main" val="10015"/>
                  </a:ext>
                </a:extLst>
              </a:tr>
              <a:tr h="176081">
                <a:tc vMerge="1">
                  <a:txBody>
                    <a:bodyPr/>
                    <a:lstStyle/>
                    <a:p>
                      <a:endParaRPr lang="zh-CN"/>
                    </a:p>
                  </a:txBody>
                  <a:tcPr/>
                </a:tc>
                <a:tc>
                  <a:txBody>
                    <a:bodyPr/>
                    <a:lstStyle/>
                    <a:p>
                      <a:pPr algn="just" fontAlgn="ctr"/>
                      <a:r>
                        <a:rPr lang="en-US" sz="1200" u="none" strike="noStrike" dirty="0">
                          <a:effectLst/>
                        </a:rPr>
                        <a:t>16.   </a:t>
                      </a:r>
                      <a:r>
                        <a:rPr lang="en-US" altLang="zh-CN" sz="1200" u="none" strike="noStrike" dirty="0">
                          <a:effectLst/>
                        </a:rPr>
                        <a:t>Loss</a:t>
                      </a:r>
                      <a:r>
                        <a:rPr lang="zh-CN" altLang="en-US" sz="1200" u="none" strike="noStrike" dirty="0">
                          <a:effectLst/>
                        </a:rPr>
                        <a:t> </a:t>
                      </a:r>
                      <a:r>
                        <a:rPr lang="en-US" altLang="zh-CN" sz="1200" u="none" strike="noStrike" dirty="0">
                          <a:effectLst/>
                        </a:rPr>
                        <a:t>of</a:t>
                      </a:r>
                      <a:r>
                        <a:rPr lang="zh-CN" altLang="en-US" sz="1200" u="none" strike="noStrike" dirty="0">
                          <a:effectLst/>
                        </a:rPr>
                        <a:t> </a:t>
                      </a:r>
                      <a:r>
                        <a:rPr lang="en-SG" altLang="zh-CN" sz="1200" u="none" strike="noStrike" dirty="0">
                          <a:effectLst/>
                        </a:rPr>
                        <a:t>Weight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16"/>
                  </a:ext>
                </a:extLst>
              </a:tr>
              <a:tr h="176081">
                <a:tc vMerge="1">
                  <a:txBody>
                    <a:bodyPr/>
                    <a:lstStyle/>
                    <a:p>
                      <a:endParaRPr lang="zh-CN"/>
                    </a:p>
                  </a:txBody>
                  <a:tcPr/>
                </a:tc>
                <a:tc>
                  <a:txBody>
                    <a:bodyPr/>
                    <a:lstStyle/>
                    <a:p>
                      <a:pPr algn="just" fontAlgn="ctr"/>
                      <a:r>
                        <a:rPr lang="en-US" sz="1200" u="none" strike="noStrike" dirty="0">
                          <a:effectLst/>
                        </a:rPr>
                        <a:t>17.   </a:t>
                      </a:r>
                      <a:r>
                        <a:rPr lang="en-US" altLang="zh-CN" sz="1200" u="none" strike="noStrike" dirty="0">
                          <a:effectLst/>
                        </a:rPr>
                        <a:t>Insight</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17"/>
                  </a:ext>
                </a:extLst>
              </a:tr>
              <a:tr h="233103">
                <a:tc>
                  <a:txBody>
                    <a:bodyPr/>
                    <a:lstStyle/>
                    <a:p>
                      <a:pPr algn="just" fontAlgn="ctr"/>
                      <a:r>
                        <a:rPr lang="en-US" sz="1600" u="none" strike="noStrike" dirty="0">
                          <a:effectLst/>
                        </a:rPr>
                        <a:t>HAM-D17</a:t>
                      </a:r>
                      <a:r>
                        <a:rPr lang="zh-CN" altLang="en-US" sz="1600" u="none" strike="noStrike" dirty="0">
                          <a:effectLst/>
                        </a:rPr>
                        <a:t> </a:t>
                      </a:r>
                      <a:r>
                        <a:rPr lang="en-US" altLang="zh-CN" sz="1600" u="none" strike="noStrike" dirty="0">
                          <a:effectLst/>
                        </a:rPr>
                        <a:t>total</a:t>
                      </a:r>
                      <a:r>
                        <a:rPr lang="zh-CN" altLang="en-US" sz="1600" u="none" strike="noStrike" dirty="0">
                          <a:effectLst/>
                        </a:rPr>
                        <a:t> </a:t>
                      </a:r>
                      <a:r>
                        <a:rPr lang="en-US" altLang="zh-CN" sz="1600" u="none" strike="noStrike" dirty="0">
                          <a:effectLst/>
                        </a:rPr>
                        <a:t>score</a:t>
                      </a:r>
                    </a:p>
                  </a:txBody>
                  <a:tcPr marL="72000" marR="0" marT="5361" marB="0" anchor="ctr"/>
                </a:tc>
                <a:tc>
                  <a:txBody>
                    <a:bodyPr/>
                    <a:lstStyle/>
                    <a:p>
                      <a:pPr algn="just" fontAlgn="ctr"/>
                      <a:r>
                        <a:rPr lang="zh-CN" sz="1200" u="none" strike="noStrike" dirty="0">
                          <a:effectLst/>
                        </a:rPr>
                        <a:t>1</a:t>
                      </a:r>
                      <a:r>
                        <a:rPr lang="en-US" altLang="zh-CN" sz="1200" u="none" strike="noStrike" dirty="0">
                          <a:effectLst/>
                        </a:rPr>
                        <a:t>~</a:t>
                      </a:r>
                      <a:r>
                        <a:rPr lang="zh-CN" sz="1200" u="none" strike="noStrike" dirty="0">
                          <a:effectLst/>
                        </a:rPr>
                        <a:t>17</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52</a:t>
                      </a:r>
                    </a:p>
                  </a:txBody>
                  <a:tcPr marL="72000" marR="0" marT="5361" marB="0" anchor="ctr"/>
                </a:tc>
                <a:extLst>
                  <a:ext uri="{0D108BD9-81ED-4DB2-BD59-A6C34878D82A}">
                    <a16:rowId xmlns:a16="http://schemas.microsoft.com/office/drawing/2014/main" val="10018"/>
                  </a:ext>
                </a:extLst>
              </a:tr>
              <a:tr h="280823">
                <a:tc>
                  <a:txBody>
                    <a:bodyPr/>
                    <a:lstStyle/>
                    <a:p>
                      <a:pPr algn="just" fontAlgn="ctr"/>
                      <a:r>
                        <a:rPr lang="en-US" altLang="zh-CN" sz="1600" u="none" strike="noStrike" dirty="0">
                          <a:effectLst/>
                        </a:rPr>
                        <a:t>Anxiety/Somatization</a:t>
                      </a:r>
                    </a:p>
                  </a:txBody>
                  <a:tcPr marL="72000" marR="0" marT="5361" marB="0" anchor="ctr"/>
                </a:tc>
                <a:tc>
                  <a:txBody>
                    <a:bodyPr/>
                    <a:lstStyle/>
                    <a:p>
                      <a:pPr algn="just" fontAlgn="ctr"/>
                      <a:r>
                        <a:rPr lang="zh-CN" sz="1200" u="none" strike="noStrike" dirty="0">
                          <a:effectLst/>
                        </a:rPr>
                        <a:t>10</a:t>
                      </a:r>
                      <a:r>
                        <a:rPr lang="en-US" altLang="zh-CN" sz="1200" u="none" strike="noStrike" dirty="0">
                          <a:effectLst/>
                        </a:rPr>
                        <a:t>,</a:t>
                      </a:r>
                      <a:r>
                        <a:rPr lang="zh-CN" altLang="en-US" sz="1200" u="none" strike="noStrike" dirty="0">
                          <a:effectLst/>
                        </a:rPr>
                        <a:t> </a:t>
                      </a:r>
                      <a:r>
                        <a:rPr lang="zh-CN" sz="1200" u="none" strike="noStrike" dirty="0">
                          <a:effectLst/>
                        </a:rPr>
                        <a:t>11</a:t>
                      </a:r>
                      <a:r>
                        <a:rPr lang="en-US" altLang="zh-CN" sz="1200" u="none" strike="noStrike" dirty="0">
                          <a:effectLst/>
                        </a:rPr>
                        <a:t>,</a:t>
                      </a:r>
                      <a:r>
                        <a:rPr lang="zh-CN" altLang="en-US" sz="1200" u="none" strike="noStrike" dirty="0">
                          <a:effectLst/>
                        </a:rPr>
                        <a:t> </a:t>
                      </a:r>
                      <a:r>
                        <a:rPr lang="zh-CN" sz="1200" u="none" strike="noStrike" dirty="0">
                          <a:effectLst/>
                        </a:rPr>
                        <a:t>12</a:t>
                      </a:r>
                      <a:r>
                        <a:rPr lang="en-US" altLang="zh-CN" sz="1200" u="none" strike="noStrike" dirty="0">
                          <a:effectLst/>
                        </a:rPr>
                        <a:t>,</a:t>
                      </a:r>
                      <a:r>
                        <a:rPr lang="zh-CN" altLang="en-US" sz="1200" u="none" strike="noStrike" dirty="0">
                          <a:effectLst/>
                        </a:rPr>
                        <a:t> </a:t>
                      </a:r>
                      <a:r>
                        <a:rPr lang="zh-CN" sz="1200" u="none" strike="noStrike" dirty="0">
                          <a:effectLst/>
                        </a:rPr>
                        <a:t>15</a:t>
                      </a:r>
                      <a:r>
                        <a:rPr lang="zh-CN" altLang="en-US" sz="1200" u="none" strike="noStrike" dirty="0">
                          <a:effectLst/>
                        </a:rPr>
                        <a:t> </a:t>
                      </a:r>
                      <a:r>
                        <a:rPr lang="en-US" altLang="zh-CN" sz="1200" u="none" strike="noStrike" dirty="0">
                          <a:effectLst/>
                        </a:rPr>
                        <a:t>and</a:t>
                      </a:r>
                      <a:r>
                        <a:rPr lang="zh-CN" altLang="en-US" sz="1200" u="none" strike="noStrike" dirty="0">
                          <a:effectLst/>
                        </a:rPr>
                        <a:t> </a:t>
                      </a:r>
                      <a:r>
                        <a:rPr lang="zh-CN" sz="1200" u="none" strike="noStrike" dirty="0">
                          <a:effectLst/>
                        </a:rPr>
                        <a:t>17</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16</a:t>
                      </a:r>
                    </a:p>
                  </a:txBody>
                  <a:tcPr marL="72000" marR="0" marT="5361" marB="0" anchor="ctr"/>
                </a:tc>
                <a:extLst>
                  <a:ext uri="{0D108BD9-81ED-4DB2-BD59-A6C34878D82A}">
                    <a16:rowId xmlns:a16="http://schemas.microsoft.com/office/drawing/2014/main" val="10019"/>
                  </a:ext>
                </a:extLst>
              </a:tr>
              <a:tr h="233103">
                <a:tc>
                  <a:txBody>
                    <a:bodyPr/>
                    <a:lstStyle/>
                    <a:p>
                      <a:pPr algn="just" fontAlgn="ctr"/>
                      <a:r>
                        <a:rPr lang="en-US" altLang="zh-CN" sz="1600" u="none" strike="noStrike" dirty="0">
                          <a:effectLst/>
                        </a:rPr>
                        <a:t>Weight</a:t>
                      </a:r>
                      <a:r>
                        <a:rPr lang="zh-CN" altLang="en-US" sz="1600" u="none" strike="noStrike" dirty="0">
                          <a:effectLst/>
                        </a:rPr>
                        <a:t> </a:t>
                      </a:r>
                      <a:r>
                        <a:rPr lang="en-US" altLang="zh-CN" sz="1600" u="none" strike="noStrike" dirty="0">
                          <a:effectLst/>
                        </a:rPr>
                        <a:t>Loss</a:t>
                      </a:r>
                    </a:p>
                  </a:txBody>
                  <a:tcPr marL="72000" marR="0" marT="5361" marB="0" anchor="ctr"/>
                </a:tc>
                <a:tc>
                  <a:txBody>
                    <a:bodyPr/>
                    <a:lstStyle/>
                    <a:p>
                      <a:pPr algn="just" fontAlgn="ctr"/>
                      <a:r>
                        <a:rPr lang="zh-CN" sz="1200" u="none" strike="noStrike" dirty="0">
                          <a:effectLst/>
                        </a:rPr>
                        <a:t>16</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2</a:t>
                      </a:r>
                    </a:p>
                  </a:txBody>
                  <a:tcPr marL="72000" marR="0" marT="5361" marB="0" anchor="ctr"/>
                </a:tc>
                <a:extLst>
                  <a:ext uri="{0D108BD9-81ED-4DB2-BD59-A6C34878D82A}">
                    <a16:rowId xmlns:a16="http://schemas.microsoft.com/office/drawing/2014/main" val="10020"/>
                  </a:ext>
                </a:extLst>
              </a:tr>
              <a:tr h="275808">
                <a:tc>
                  <a:txBody>
                    <a:bodyPr/>
                    <a:lstStyle/>
                    <a:p>
                      <a:pPr algn="just" fontAlgn="ctr"/>
                      <a:r>
                        <a:rPr lang="en-US" altLang="zh-CN" sz="1600" u="none" strike="noStrike" dirty="0">
                          <a:effectLst/>
                        </a:rPr>
                        <a:t>Cognitive</a:t>
                      </a:r>
                      <a:r>
                        <a:rPr lang="zh-CN" altLang="en-US" sz="1600" u="none" strike="noStrike" dirty="0">
                          <a:effectLst/>
                        </a:rPr>
                        <a:t> </a:t>
                      </a:r>
                      <a:r>
                        <a:rPr lang="en-US" altLang="zh-CN" sz="1600" u="none" strike="noStrike" dirty="0">
                          <a:effectLst/>
                        </a:rPr>
                        <a:t>Disturbance</a:t>
                      </a:r>
                    </a:p>
                  </a:txBody>
                  <a:tcPr marL="72000" marR="0" marT="5361" marB="0" anchor="ctr"/>
                </a:tc>
                <a:tc>
                  <a:txBody>
                    <a:bodyPr/>
                    <a:lstStyle/>
                    <a:p>
                      <a:pPr algn="just" fontAlgn="ctr"/>
                      <a:r>
                        <a:rPr lang="zh-CN" sz="1200" u="none" strike="noStrike" dirty="0">
                          <a:effectLst/>
                        </a:rPr>
                        <a:t>2</a:t>
                      </a:r>
                      <a:r>
                        <a:rPr lang="en-US" altLang="zh-CN" sz="1200" u="none" strike="noStrike" dirty="0">
                          <a:effectLst/>
                        </a:rPr>
                        <a:t>,</a:t>
                      </a:r>
                      <a:r>
                        <a:rPr lang="zh-CN" altLang="en-US" sz="1200" u="none" strike="noStrike" dirty="0">
                          <a:effectLst/>
                        </a:rPr>
                        <a:t> </a:t>
                      </a:r>
                      <a:r>
                        <a:rPr lang="zh-CN" sz="1200" u="none" strike="noStrike" dirty="0">
                          <a:effectLst/>
                        </a:rPr>
                        <a:t>3</a:t>
                      </a:r>
                      <a:r>
                        <a:rPr lang="zh-CN" altLang="en-US" sz="1200" u="none" strike="noStrike" dirty="0">
                          <a:effectLst/>
                        </a:rPr>
                        <a:t> </a:t>
                      </a:r>
                      <a:r>
                        <a:rPr lang="en-US" altLang="zh-CN" sz="1200" u="none" strike="noStrike" dirty="0">
                          <a:effectLst/>
                        </a:rPr>
                        <a:t>and</a:t>
                      </a:r>
                      <a:r>
                        <a:rPr lang="zh-CN" altLang="en-US" sz="1200" u="none" strike="noStrike" dirty="0">
                          <a:effectLst/>
                        </a:rPr>
                        <a:t> </a:t>
                      </a:r>
                      <a:r>
                        <a:rPr lang="zh-CN" sz="1200" u="none" strike="noStrike" dirty="0">
                          <a:effectLst/>
                        </a:rPr>
                        <a:t>9</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12</a:t>
                      </a:r>
                    </a:p>
                  </a:txBody>
                  <a:tcPr marL="72000" marR="0" marT="5361" marB="0" anchor="ctr"/>
                </a:tc>
                <a:extLst>
                  <a:ext uri="{0D108BD9-81ED-4DB2-BD59-A6C34878D82A}">
                    <a16:rowId xmlns:a16="http://schemas.microsoft.com/office/drawing/2014/main" val="10021"/>
                  </a:ext>
                </a:extLst>
              </a:tr>
              <a:tr h="233103">
                <a:tc>
                  <a:txBody>
                    <a:bodyPr/>
                    <a:lstStyle/>
                    <a:p>
                      <a:pPr algn="just" fontAlgn="ctr"/>
                      <a:r>
                        <a:rPr lang="en-US" altLang="zh-CN" sz="1600" u="none" strike="noStrike" dirty="0">
                          <a:effectLst/>
                        </a:rPr>
                        <a:t>Retardation</a:t>
                      </a:r>
                    </a:p>
                  </a:txBody>
                  <a:tcPr marL="72000" marR="0" marT="5361" marB="0" anchor="ctr"/>
                </a:tc>
                <a:tc>
                  <a:txBody>
                    <a:bodyPr/>
                    <a:lstStyle/>
                    <a:p>
                      <a:pPr algn="just" fontAlgn="ctr"/>
                      <a:r>
                        <a:rPr lang="zh-CN" sz="1200" u="none" strike="noStrike" dirty="0">
                          <a:effectLst/>
                        </a:rPr>
                        <a:t>1</a:t>
                      </a:r>
                      <a:r>
                        <a:rPr lang="en-US" altLang="zh-CN" sz="1200" u="none" strike="noStrike" dirty="0">
                          <a:effectLst/>
                        </a:rPr>
                        <a:t>,</a:t>
                      </a:r>
                      <a:r>
                        <a:rPr lang="zh-CN" altLang="en-US" sz="1200" u="none" strike="noStrike" dirty="0">
                          <a:effectLst/>
                        </a:rPr>
                        <a:t> </a:t>
                      </a:r>
                      <a:r>
                        <a:rPr lang="zh-CN" sz="1200" u="none" strike="noStrike" dirty="0">
                          <a:effectLst/>
                        </a:rPr>
                        <a:t>7</a:t>
                      </a:r>
                      <a:r>
                        <a:rPr lang="en-US" altLang="zh-CN" sz="1200" u="none" strike="noStrike" dirty="0">
                          <a:effectLst/>
                        </a:rPr>
                        <a:t>,</a:t>
                      </a:r>
                      <a:r>
                        <a:rPr lang="zh-CN" altLang="en-US" sz="1200" u="none" strike="noStrike" dirty="0">
                          <a:effectLst/>
                        </a:rPr>
                        <a:t> </a:t>
                      </a:r>
                      <a:r>
                        <a:rPr lang="zh-CN" sz="1200" u="none" strike="noStrike" dirty="0">
                          <a:effectLst/>
                        </a:rPr>
                        <a:t>8</a:t>
                      </a:r>
                      <a:r>
                        <a:rPr lang="zh-CN" altLang="en-US" sz="1200" u="none" strike="noStrike" dirty="0">
                          <a:effectLst/>
                        </a:rPr>
                        <a:t> </a:t>
                      </a:r>
                      <a:r>
                        <a:rPr lang="en-US" altLang="zh-CN" sz="1200" u="none" strike="noStrike" dirty="0">
                          <a:effectLst/>
                        </a:rPr>
                        <a:t>and</a:t>
                      </a:r>
                      <a:r>
                        <a:rPr lang="zh-CN" altLang="en-US" sz="1200" u="none" strike="noStrike" dirty="0">
                          <a:effectLst/>
                        </a:rPr>
                        <a:t> </a:t>
                      </a:r>
                      <a:r>
                        <a:rPr lang="zh-CN" sz="1200" u="none" strike="noStrike" dirty="0">
                          <a:effectLst/>
                        </a:rPr>
                        <a:t>14</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14</a:t>
                      </a:r>
                    </a:p>
                  </a:txBody>
                  <a:tcPr marL="72000" marR="0" marT="5361" marB="0" anchor="ctr"/>
                </a:tc>
                <a:extLst>
                  <a:ext uri="{0D108BD9-81ED-4DB2-BD59-A6C34878D82A}">
                    <a16:rowId xmlns:a16="http://schemas.microsoft.com/office/drawing/2014/main" val="10022"/>
                  </a:ext>
                </a:extLst>
              </a:tr>
              <a:tr h="275808">
                <a:tc>
                  <a:txBody>
                    <a:bodyPr/>
                    <a:lstStyle/>
                    <a:p>
                      <a:pPr algn="just" fontAlgn="ctr"/>
                      <a:r>
                        <a:rPr lang="en-US" altLang="zh-CN" sz="1600" u="none" strike="noStrike" dirty="0">
                          <a:effectLst/>
                        </a:rPr>
                        <a:t>Sleep</a:t>
                      </a:r>
                      <a:r>
                        <a:rPr lang="zh-CN" altLang="en-US" sz="1600" u="none" strike="noStrike" dirty="0">
                          <a:effectLst/>
                        </a:rPr>
                        <a:t> </a:t>
                      </a:r>
                      <a:r>
                        <a:rPr lang="en-US" altLang="zh-CN" sz="1600" u="none" strike="noStrike" dirty="0">
                          <a:effectLst/>
                        </a:rPr>
                        <a:t>Disturbance</a:t>
                      </a:r>
                    </a:p>
                  </a:txBody>
                  <a:tcPr marL="72000" marR="0" marT="5361" marB="0" anchor="ctr"/>
                </a:tc>
                <a:tc>
                  <a:txBody>
                    <a:bodyPr/>
                    <a:lstStyle/>
                    <a:p>
                      <a:pPr algn="just" fontAlgn="ctr"/>
                      <a:r>
                        <a:rPr lang="zh-CN" sz="1200" u="none" strike="noStrike" dirty="0">
                          <a:effectLst/>
                        </a:rPr>
                        <a:t>4</a:t>
                      </a:r>
                      <a:r>
                        <a:rPr lang="en-US" altLang="zh-CN" sz="1200" u="none" strike="noStrike" dirty="0">
                          <a:effectLst/>
                        </a:rPr>
                        <a:t>,</a:t>
                      </a:r>
                      <a:r>
                        <a:rPr lang="zh-CN" altLang="en-US" sz="1200" u="none" strike="noStrike" dirty="0">
                          <a:effectLst/>
                        </a:rPr>
                        <a:t> </a:t>
                      </a:r>
                      <a:r>
                        <a:rPr lang="zh-CN" sz="1200" u="none" strike="noStrike" dirty="0">
                          <a:effectLst/>
                        </a:rPr>
                        <a:t>5</a:t>
                      </a:r>
                      <a:r>
                        <a:rPr lang="zh-CN" altLang="en-US" sz="1200" u="none" strike="noStrike" dirty="0">
                          <a:effectLst/>
                        </a:rPr>
                        <a:t> </a:t>
                      </a:r>
                      <a:r>
                        <a:rPr lang="en-US" altLang="zh-CN" sz="1200" u="none" strike="noStrike" dirty="0">
                          <a:effectLst/>
                        </a:rPr>
                        <a:t>and</a:t>
                      </a:r>
                      <a:r>
                        <a:rPr lang="zh-CN" altLang="en-US" sz="1200" u="none" strike="noStrike" dirty="0">
                          <a:effectLst/>
                        </a:rPr>
                        <a:t> </a:t>
                      </a:r>
                      <a:r>
                        <a:rPr lang="zh-CN" sz="1200" u="none" strike="noStrike" dirty="0">
                          <a:effectLst/>
                        </a:rPr>
                        <a:t>6</a:t>
                      </a:r>
                    </a:p>
                  </a:txBody>
                  <a:tcPr marL="72000" marR="0" marT="5361" marB="0" anchor="ctr"/>
                </a:tc>
                <a:tc>
                  <a:txBody>
                    <a:bodyPr/>
                    <a:lstStyle/>
                    <a:p>
                      <a:pPr algn="ctr" fontAlgn="ctr"/>
                      <a:r>
                        <a:rPr lang="en-US" sz="1200" u="none" strike="noStrike" dirty="0">
                          <a:effectLst/>
                        </a:rPr>
                        <a:t>0</a:t>
                      </a:r>
                      <a:r>
                        <a:rPr lang="en-US" altLang="zh-CN" sz="1200" u="none" strike="noStrike" dirty="0">
                          <a:effectLst/>
                        </a:rPr>
                        <a:t>~</a:t>
                      </a:r>
                      <a:r>
                        <a:rPr lang="en-US" sz="1200" u="none" strike="noStrike" dirty="0">
                          <a:effectLst/>
                        </a:rPr>
                        <a:t>6</a:t>
                      </a:r>
                    </a:p>
                  </a:txBody>
                  <a:tcPr marL="72000" marR="0" marT="5361" marB="0" anchor="ctr"/>
                </a:tc>
                <a:extLst>
                  <a:ext uri="{0D108BD9-81ED-4DB2-BD59-A6C34878D82A}">
                    <a16:rowId xmlns:a16="http://schemas.microsoft.com/office/drawing/2014/main" val="10023"/>
                  </a:ext>
                </a:extLst>
              </a:tr>
            </a:tbl>
          </a:graphicData>
        </a:graphic>
      </p:graphicFrame>
      <p:pic>
        <p:nvPicPr>
          <p:cNvPr id="5" name="图片 4"/>
          <p:cNvPicPr>
            <a:picLocks noChangeAspect="1"/>
          </p:cNvPicPr>
          <p:nvPr/>
        </p:nvPicPr>
        <p:blipFill>
          <a:blip r:embed="rId4"/>
          <a:stretch>
            <a:fillRect/>
          </a:stretch>
        </p:blipFill>
        <p:spPr>
          <a:xfrm>
            <a:off x="164835" y="168644"/>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35000" y="152689"/>
            <a:ext cx="10515600" cy="549275"/>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HAM-A</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Scale</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aphicFrame>
        <p:nvGraphicFramePr>
          <p:cNvPr id="2" name="表格 1"/>
          <p:cNvGraphicFramePr>
            <a:graphicFrameLocks noGrp="1"/>
          </p:cNvGraphicFramePr>
          <p:nvPr>
            <p:custDataLst>
              <p:tags r:id="rId1"/>
            </p:custDataLst>
          </p:nvPr>
        </p:nvGraphicFramePr>
        <p:xfrm>
          <a:off x="739665" y="839616"/>
          <a:ext cx="10306153" cy="5542707"/>
        </p:xfrm>
        <a:graphic>
          <a:graphicData uri="http://schemas.openxmlformats.org/drawingml/2006/table">
            <a:tbl>
              <a:tblPr firstRow="1" firstCol="1">
                <a:tableStyleId>{B301B821-A1FF-4177-AEE7-76D212191A09}</a:tableStyleId>
              </a:tblPr>
              <a:tblGrid>
                <a:gridCol w="3458210">
                  <a:extLst>
                    <a:ext uri="{9D8B030D-6E8A-4147-A177-3AD203B41FA5}">
                      <a16:colId xmlns:a16="http://schemas.microsoft.com/office/drawing/2014/main" val="20000"/>
                    </a:ext>
                  </a:extLst>
                </a:gridCol>
                <a:gridCol w="1190946">
                  <a:extLst>
                    <a:ext uri="{9D8B030D-6E8A-4147-A177-3AD203B41FA5}">
                      <a16:colId xmlns:a16="http://schemas.microsoft.com/office/drawing/2014/main" val="20001"/>
                    </a:ext>
                  </a:extLst>
                </a:gridCol>
                <a:gridCol w="2129962">
                  <a:extLst>
                    <a:ext uri="{9D8B030D-6E8A-4147-A177-3AD203B41FA5}">
                      <a16:colId xmlns:a16="http://schemas.microsoft.com/office/drawing/2014/main" val="20002"/>
                    </a:ext>
                  </a:extLst>
                </a:gridCol>
                <a:gridCol w="2336089">
                  <a:extLst>
                    <a:ext uri="{9D8B030D-6E8A-4147-A177-3AD203B41FA5}">
                      <a16:colId xmlns:a16="http://schemas.microsoft.com/office/drawing/2014/main" val="20003"/>
                    </a:ext>
                  </a:extLst>
                </a:gridCol>
                <a:gridCol w="1190946">
                  <a:extLst>
                    <a:ext uri="{9D8B030D-6E8A-4147-A177-3AD203B41FA5}">
                      <a16:colId xmlns:a16="http://schemas.microsoft.com/office/drawing/2014/main" val="20004"/>
                    </a:ext>
                  </a:extLst>
                </a:gridCol>
              </a:tblGrid>
              <a:tr h="502557">
                <a:tc>
                  <a:txBody>
                    <a:bodyPr/>
                    <a:lstStyle/>
                    <a:p>
                      <a:pPr algn="just" fontAlgn="ctr"/>
                      <a:r>
                        <a:rPr lang="en-US" altLang="zh-CN" sz="1400" u="none" strike="noStrike" dirty="0">
                          <a:effectLst/>
                        </a:rPr>
                        <a:t>Items</a:t>
                      </a:r>
                    </a:p>
                  </a:txBody>
                  <a:tcPr marL="72000" marR="6350" marT="6350" marB="0" anchor="ctr"/>
                </a:tc>
                <a:tc>
                  <a:txBody>
                    <a:bodyPr/>
                    <a:lstStyle/>
                    <a:p>
                      <a:pPr algn="just" fontAlgn="ctr"/>
                      <a:r>
                        <a:rPr lang="en-US" altLang="zh-CN" sz="1400" u="none" strike="noStrike" dirty="0">
                          <a:effectLst/>
                        </a:rPr>
                        <a:t>Score</a:t>
                      </a:r>
                      <a:r>
                        <a:rPr lang="zh-CN" altLang="en-US" sz="1400" u="none" strike="noStrike" dirty="0">
                          <a:effectLst/>
                        </a:rPr>
                        <a:t> </a:t>
                      </a:r>
                      <a:r>
                        <a:rPr lang="en-US" altLang="zh-CN" sz="1400" u="none" strike="noStrike" dirty="0">
                          <a:effectLst/>
                        </a:rPr>
                        <a:t>Range</a:t>
                      </a:r>
                    </a:p>
                  </a:txBody>
                  <a:tcPr marL="72000" marR="6350" marT="6350" marB="0" anchor="ctr"/>
                </a:tc>
                <a:tc gridSpan="3">
                  <a:txBody>
                    <a:bodyPr/>
                    <a:lstStyle/>
                    <a:p>
                      <a:pPr algn="ctr" fontAlgn="ctr"/>
                      <a:r>
                        <a:rPr lang="en-US" altLang="zh-CN" sz="1400" u="none" strike="noStrike" dirty="0">
                          <a:effectLst/>
                        </a:rPr>
                        <a:t>Factor</a:t>
                      </a:r>
                      <a:r>
                        <a:rPr lang="zh-CN" altLang="en-US" sz="1400" u="none" strike="noStrike" dirty="0">
                          <a:effectLst/>
                        </a:rPr>
                        <a:t> </a:t>
                      </a:r>
                      <a:r>
                        <a:rPr lang="en-US" altLang="zh-CN" sz="1400" u="none" strike="noStrike">
                          <a:effectLst/>
                        </a:rPr>
                        <a:t>Scores</a:t>
                      </a:r>
                      <a:endParaRPr lang="en-US" altLang="zh-CN" sz="1400" u="none" strike="noStrike" dirty="0">
                        <a:effectLst/>
                      </a:endParaRPr>
                    </a:p>
                  </a:txBody>
                  <a:tcPr marL="72000" marR="6350" marT="6350"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36010">
                <a:tc>
                  <a:txBody>
                    <a:bodyPr/>
                    <a:lstStyle/>
                    <a:p>
                      <a:pPr algn="just" fontAlgn="ctr"/>
                      <a:r>
                        <a:rPr lang="en-US" altLang="zh-CN" sz="1400" u="none" strike="noStrike" dirty="0">
                          <a:effectLst/>
                        </a:rPr>
                        <a:t>1.     Anxiety</a:t>
                      </a:r>
                      <a:r>
                        <a:rPr lang="zh-CN" altLang="en-US" sz="1400" u="none" strike="noStrike" dirty="0">
                          <a:effectLst/>
                        </a:rPr>
                        <a:t> </a:t>
                      </a:r>
                      <a:r>
                        <a:rPr lang="en-US" altLang="zh-CN" sz="1400" u="none" strike="noStrike" dirty="0">
                          <a:effectLst/>
                        </a:rPr>
                        <a:t>mood</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rowSpan="6">
                  <a:txBody>
                    <a:bodyPr/>
                    <a:lstStyle/>
                    <a:p>
                      <a:pPr algn="l" fontAlgn="ctr"/>
                      <a:r>
                        <a:rPr lang="en-SG" altLang="zh-CN" sz="1400" u="none" strike="noStrike" dirty="0">
                          <a:effectLst/>
                        </a:rPr>
                        <a:t>Psychic Anxiety </a:t>
                      </a:r>
                      <a:r>
                        <a:rPr lang="en-US" altLang="zh-CN" sz="1400" u="none" strike="noStrike" dirty="0">
                          <a:effectLst/>
                        </a:rPr>
                        <a:t>factor</a:t>
                      </a:r>
                    </a:p>
                  </a:txBody>
                  <a:tcPr marL="72000" marR="6350" marT="6350" marB="0" anchor="ctr"/>
                </a:tc>
                <a:tc rowSpan="6">
                  <a:txBody>
                    <a:bodyPr/>
                    <a:lstStyle/>
                    <a:p>
                      <a:pPr algn="l" fontAlgn="ctr"/>
                      <a:r>
                        <a:rPr lang="en-US" altLang="zh-CN" sz="1400" u="none" strike="noStrike" dirty="0">
                          <a:effectLst/>
                        </a:rPr>
                        <a:t>Item</a:t>
                      </a:r>
                      <a:r>
                        <a:rPr lang="zh-CN" altLang="en-US" sz="1400" u="none" strike="noStrike" dirty="0">
                          <a:effectLst/>
                        </a:rPr>
                        <a:t> </a:t>
                      </a:r>
                      <a:r>
                        <a:rPr lang="en-US" altLang="zh-CN" sz="1400" u="none" strike="noStrike" dirty="0">
                          <a:effectLst/>
                        </a:rPr>
                        <a:t>1-6</a:t>
                      </a:r>
                      <a:r>
                        <a:rPr lang="zh-CN" altLang="en-US" sz="1400" u="none" strike="noStrike" dirty="0">
                          <a:effectLst/>
                        </a:rPr>
                        <a:t> </a:t>
                      </a:r>
                      <a:r>
                        <a:rPr lang="en-US" altLang="zh-CN" sz="1400" u="none" strike="noStrike" dirty="0">
                          <a:effectLst/>
                        </a:rPr>
                        <a:t>and</a:t>
                      </a:r>
                      <a:r>
                        <a:rPr lang="zh-CN" altLang="en-US" sz="1400" u="none" strike="noStrike" dirty="0">
                          <a:effectLst/>
                        </a:rPr>
                        <a:t> </a:t>
                      </a:r>
                      <a:r>
                        <a:rPr lang="en-US" altLang="zh-CN" sz="1400" u="none" strike="noStrike" dirty="0">
                          <a:effectLst/>
                        </a:rPr>
                        <a:t>14</a:t>
                      </a:r>
                    </a:p>
                  </a:txBody>
                  <a:tcPr marL="72000" marR="6350" marT="6350" marB="0" anchor="ctr"/>
                </a:tc>
                <a:tc rowSpan="6">
                  <a:txBody>
                    <a:bodyPr/>
                    <a:lstStyle/>
                    <a:p>
                      <a:pPr algn="l" fontAlgn="ctr"/>
                      <a:r>
                        <a:rPr lang="en-US" sz="1400" u="none" strike="noStrike" dirty="0">
                          <a:effectLst/>
                        </a:rPr>
                        <a:t>0-28</a:t>
                      </a:r>
                    </a:p>
                  </a:txBody>
                  <a:tcPr marL="72000" marR="6350" marT="6350" marB="0" anchor="ctr"/>
                </a:tc>
                <a:extLst>
                  <a:ext uri="{0D108BD9-81ED-4DB2-BD59-A6C34878D82A}">
                    <a16:rowId xmlns:a16="http://schemas.microsoft.com/office/drawing/2014/main" val="10001"/>
                  </a:ext>
                </a:extLst>
              </a:tr>
              <a:tr h="336010">
                <a:tc>
                  <a:txBody>
                    <a:bodyPr/>
                    <a:lstStyle/>
                    <a:p>
                      <a:pPr algn="just" fontAlgn="ctr"/>
                      <a:r>
                        <a:rPr lang="en-US" altLang="zh-CN" sz="1400" u="none" strike="noStrike" dirty="0">
                          <a:effectLst/>
                        </a:rPr>
                        <a:t>2.     Tension</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336010">
                <a:tc>
                  <a:txBody>
                    <a:bodyPr/>
                    <a:lstStyle/>
                    <a:p>
                      <a:pPr algn="just" fontAlgn="ctr"/>
                      <a:r>
                        <a:rPr lang="en-US" altLang="zh-CN" sz="1400" u="none" strike="noStrike" dirty="0">
                          <a:effectLst/>
                        </a:rPr>
                        <a:t>3.     Fears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3"/>
                  </a:ext>
                </a:extLst>
              </a:tr>
              <a:tr h="336010">
                <a:tc>
                  <a:txBody>
                    <a:bodyPr/>
                    <a:lstStyle/>
                    <a:p>
                      <a:pPr algn="just" fontAlgn="ctr"/>
                      <a:r>
                        <a:rPr lang="en-US" altLang="zh-CN" sz="1400" u="none" strike="noStrike" dirty="0">
                          <a:effectLst/>
                        </a:rPr>
                        <a:t>4.     Insomnia</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4"/>
                  </a:ext>
                </a:extLst>
              </a:tr>
              <a:tr h="336010">
                <a:tc>
                  <a:txBody>
                    <a:bodyPr/>
                    <a:lstStyle/>
                    <a:p>
                      <a:pPr algn="just" fontAlgn="ctr"/>
                      <a:r>
                        <a:rPr lang="en-US" altLang="zh-CN" sz="1400" u="none" strike="noStrike" dirty="0">
                          <a:effectLst/>
                        </a:rPr>
                        <a:t>5.     Intellectual</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5"/>
                  </a:ext>
                </a:extLst>
              </a:tr>
              <a:tr h="336010">
                <a:tc>
                  <a:txBody>
                    <a:bodyPr/>
                    <a:lstStyle/>
                    <a:p>
                      <a:pPr algn="just" fontAlgn="ctr"/>
                      <a:r>
                        <a:rPr lang="en-US" altLang="zh-CN" sz="1400" u="none" strike="noStrike" dirty="0">
                          <a:effectLst/>
                        </a:rPr>
                        <a:t>6.     Depressed</a:t>
                      </a:r>
                      <a:r>
                        <a:rPr lang="zh-CN" altLang="en-US" sz="1400" u="none" strike="noStrike" dirty="0">
                          <a:effectLst/>
                        </a:rPr>
                        <a:t> </a:t>
                      </a:r>
                      <a:r>
                        <a:rPr lang="en-US" altLang="zh-CN" sz="1400" u="none" strike="noStrike" dirty="0">
                          <a:effectLst/>
                        </a:rPr>
                        <a:t>mood</a:t>
                      </a:r>
                      <a:r>
                        <a:rPr lang="zh-CN" altLang="en-US" sz="1400" u="none" strike="noStrike" dirty="0">
                          <a:effectLst/>
                        </a:rPr>
                        <a:t> </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6"/>
                  </a:ext>
                </a:extLst>
              </a:tr>
              <a:tr h="336010">
                <a:tc>
                  <a:txBody>
                    <a:bodyPr/>
                    <a:lstStyle/>
                    <a:p>
                      <a:pPr algn="just" fontAlgn="ctr"/>
                      <a:r>
                        <a:rPr lang="en-US" altLang="zh-CN" sz="1400" u="none" strike="noStrike" dirty="0">
                          <a:effectLst/>
                        </a:rPr>
                        <a:t>7.     Somatic</a:t>
                      </a:r>
                      <a:r>
                        <a:rPr lang="zh-CN" altLang="en-US" sz="1400" u="none" strike="noStrike" dirty="0">
                          <a:effectLst/>
                        </a:rPr>
                        <a:t> </a:t>
                      </a:r>
                      <a:r>
                        <a:rPr lang="en-US" altLang="zh-CN" sz="1400" u="none" strike="noStrike" dirty="0">
                          <a:effectLst/>
                        </a:rPr>
                        <a:t>(muscular)</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rowSpan="7">
                  <a:txBody>
                    <a:bodyPr/>
                    <a:lstStyle/>
                    <a:p>
                      <a:pPr algn="l" fontAlgn="ctr"/>
                      <a:r>
                        <a:rPr lang="en-US" altLang="zh-CN" sz="1400" u="none" strike="noStrike" cap="none" spc="0" baseline="0" dirty="0">
                          <a:ln>
                            <a:noFill/>
                          </a:ln>
                          <a:uFillTx/>
                        </a:rPr>
                        <a:t>Somatic</a:t>
                      </a:r>
                      <a:r>
                        <a:rPr lang="zh-CN" altLang="en-US" sz="1400" u="none" strike="noStrike" cap="none" spc="0" baseline="0" dirty="0">
                          <a:ln>
                            <a:noFill/>
                          </a:ln>
                          <a:uFillTx/>
                        </a:rPr>
                        <a:t> </a:t>
                      </a:r>
                      <a:r>
                        <a:rPr lang="en-US" altLang="zh-CN" sz="1400" u="none" strike="noStrike" cap="none" spc="0" baseline="0" dirty="0">
                          <a:ln>
                            <a:noFill/>
                          </a:ln>
                          <a:uFillTx/>
                        </a:rPr>
                        <a:t>A</a:t>
                      </a:r>
                      <a:r>
                        <a:rPr lang="en-SG" altLang="zh-CN" sz="1400" u="none" strike="noStrike" cap="none" spc="0" baseline="0" dirty="0">
                          <a:ln>
                            <a:noFill/>
                          </a:ln>
                          <a:uFillTx/>
                        </a:rPr>
                        <a:t>nxiety</a:t>
                      </a:r>
                      <a:r>
                        <a:rPr lang="zh-CN" altLang="en-US" sz="1400" u="none" strike="noStrike" cap="none" spc="0" baseline="0" dirty="0">
                          <a:ln>
                            <a:noFill/>
                          </a:ln>
                          <a:uFillTx/>
                        </a:rPr>
                        <a:t> </a:t>
                      </a:r>
                      <a:r>
                        <a:rPr lang="en-US" altLang="zh-CN" sz="1400" u="none" strike="noStrike" cap="none" spc="0" baseline="0" dirty="0">
                          <a:ln>
                            <a:noFill/>
                          </a:ln>
                          <a:uFillTx/>
                        </a:rPr>
                        <a:t>factor</a:t>
                      </a:r>
                      <a:endParaRPr lang="en-US" altLang="zh-CN" sz="1400" u="none" strike="noStrike" cap="none" spc="0" baseline="0" dirty="0">
                        <a:ln>
                          <a:noFill/>
                        </a:ln>
                        <a:effectLst/>
                        <a:uFillTx/>
                      </a:endParaRPr>
                    </a:p>
                  </a:txBody>
                  <a:tcPr marL="72000" marR="6350" marT="6350" marB="0" anchor="ctr"/>
                </a:tc>
                <a:tc rowSpan="7">
                  <a:txBody>
                    <a:bodyPr/>
                    <a:lstStyle/>
                    <a:p>
                      <a:pPr algn="l" fontAlgn="ctr"/>
                      <a:r>
                        <a:rPr lang="en-US" altLang="zh-CN" sz="1400" u="none" strike="noStrike" dirty="0">
                          <a:effectLst/>
                        </a:rPr>
                        <a:t>Item</a:t>
                      </a:r>
                      <a:r>
                        <a:rPr lang="zh-CN" altLang="en-US" sz="1400" u="none" strike="noStrike" dirty="0">
                          <a:effectLst/>
                        </a:rPr>
                        <a:t> </a:t>
                      </a:r>
                      <a:r>
                        <a:rPr lang="en-US" altLang="zh-CN" sz="1400" u="none" strike="noStrike" dirty="0">
                          <a:effectLst/>
                        </a:rPr>
                        <a:t>7-13</a:t>
                      </a:r>
                    </a:p>
                  </a:txBody>
                  <a:tcPr marL="72000" marR="6350" marT="6350" marB="0" anchor="ctr"/>
                </a:tc>
                <a:tc rowSpan="7">
                  <a:txBody>
                    <a:bodyPr/>
                    <a:lstStyle/>
                    <a:p>
                      <a:pPr algn="l" fontAlgn="ctr"/>
                      <a:r>
                        <a:rPr lang="en-US" sz="1400" u="none" strike="noStrike">
                          <a:effectLst/>
                        </a:rPr>
                        <a:t>0-28</a:t>
                      </a:r>
                    </a:p>
                  </a:txBody>
                  <a:tcPr marL="72000" marR="6350" marT="6350" marB="0" anchor="ctr"/>
                </a:tc>
                <a:extLst>
                  <a:ext uri="{0D108BD9-81ED-4DB2-BD59-A6C34878D82A}">
                    <a16:rowId xmlns:a16="http://schemas.microsoft.com/office/drawing/2014/main" val="10007"/>
                  </a:ext>
                </a:extLst>
              </a:tr>
              <a:tr h="336010">
                <a:tc>
                  <a:txBody>
                    <a:bodyPr/>
                    <a:lstStyle/>
                    <a:p>
                      <a:pPr algn="just" fontAlgn="ctr"/>
                      <a:r>
                        <a:rPr lang="en-US" altLang="zh-CN" sz="1400" u="none" strike="noStrike" dirty="0">
                          <a:effectLst/>
                        </a:rPr>
                        <a:t>8.     Somatic</a:t>
                      </a:r>
                      <a:r>
                        <a:rPr lang="zh-CN" altLang="en-US" sz="1400" u="none" strike="noStrike" dirty="0">
                          <a:effectLst/>
                        </a:rPr>
                        <a:t> </a:t>
                      </a:r>
                      <a:r>
                        <a:rPr lang="en-US" altLang="zh-CN" sz="1400" u="none" strike="noStrike" dirty="0">
                          <a:effectLst/>
                        </a:rPr>
                        <a:t>(sensory)</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8"/>
                  </a:ext>
                </a:extLst>
              </a:tr>
              <a:tr h="336010">
                <a:tc>
                  <a:txBody>
                    <a:bodyPr/>
                    <a:lstStyle/>
                    <a:p>
                      <a:pPr algn="just" fontAlgn="ctr"/>
                      <a:r>
                        <a:rPr lang="en-US" altLang="zh-CN" sz="1400" u="none" strike="noStrike" dirty="0">
                          <a:effectLst/>
                        </a:rPr>
                        <a:t>9.     Cardiovascular</a:t>
                      </a:r>
                      <a:r>
                        <a:rPr lang="zh-CN" altLang="en-US" sz="1400" u="none" strike="noStrike" dirty="0">
                          <a:effectLst/>
                        </a:rPr>
                        <a:t> </a:t>
                      </a:r>
                      <a:r>
                        <a:rPr lang="en-US" altLang="zh-CN" sz="1400" u="none" strike="noStrike" dirty="0">
                          <a:effectLst/>
                        </a:rPr>
                        <a:t>symptoms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9"/>
                  </a:ext>
                </a:extLst>
              </a:tr>
              <a:tr h="336010">
                <a:tc>
                  <a:txBody>
                    <a:bodyPr/>
                    <a:lstStyle/>
                    <a:p>
                      <a:pPr algn="just" fontAlgn="ctr"/>
                      <a:r>
                        <a:rPr lang="en-US" altLang="zh-CN" sz="1400" u="none" strike="noStrike" dirty="0">
                          <a:effectLst/>
                        </a:rPr>
                        <a:t>10.   Respiratory</a:t>
                      </a:r>
                      <a:r>
                        <a:rPr lang="zh-CN" altLang="en-US" sz="1400" u="none" strike="noStrike" dirty="0">
                          <a:effectLst/>
                        </a:rPr>
                        <a:t> </a:t>
                      </a:r>
                      <a:r>
                        <a:rPr lang="en-US" altLang="zh-CN" sz="1400" u="none" strike="noStrike" dirty="0">
                          <a:effectLst/>
                        </a:rPr>
                        <a:t>symptoms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10"/>
                  </a:ext>
                </a:extLst>
              </a:tr>
              <a:tr h="336010">
                <a:tc>
                  <a:txBody>
                    <a:bodyPr/>
                    <a:lstStyle/>
                    <a:p>
                      <a:pPr algn="just" fontAlgn="ctr"/>
                      <a:r>
                        <a:rPr lang="en-US" altLang="zh-CN" sz="1400" u="none" strike="noStrike" dirty="0">
                          <a:effectLst/>
                        </a:rPr>
                        <a:t>11.   Gastrointestinal</a:t>
                      </a:r>
                      <a:r>
                        <a:rPr lang="zh-CN" altLang="en-US" sz="1400" u="none" strike="noStrike" dirty="0">
                          <a:effectLst/>
                        </a:rPr>
                        <a:t> </a:t>
                      </a:r>
                      <a:r>
                        <a:rPr lang="en-US" altLang="zh-CN" sz="1400" u="none" strike="noStrike" dirty="0">
                          <a:effectLst/>
                        </a:rPr>
                        <a:t>symptoms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11"/>
                  </a:ext>
                </a:extLst>
              </a:tr>
              <a:tr h="336010">
                <a:tc>
                  <a:txBody>
                    <a:bodyPr/>
                    <a:lstStyle/>
                    <a:p>
                      <a:pPr algn="just" fontAlgn="ctr"/>
                      <a:r>
                        <a:rPr lang="en-US" altLang="zh-CN" sz="1400" u="none" strike="noStrike" dirty="0">
                          <a:effectLst/>
                        </a:rPr>
                        <a:t>12.   Genitourinary</a:t>
                      </a:r>
                      <a:r>
                        <a:rPr lang="zh-CN" altLang="en-US" sz="1400" u="none" strike="noStrike" dirty="0">
                          <a:effectLst/>
                        </a:rPr>
                        <a:t> </a:t>
                      </a:r>
                      <a:r>
                        <a:rPr lang="en-US" altLang="zh-CN" sz="1400" u="none" strike="noStrike" dirty="0">
                          <a:effectLst/>
                        </a:rPr>
                        <a:t>symptoms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12"/>
                  </a:ext>
                </a:extLst>
              </a:tr>
              <a:tr h="336010">
                <a:tc>
                  <a:txBody>
                    <a:bodyPr/>
                    <a:lstStyle/>
                    <a:p>
                      <a:pPr algn="just" fontAlgn="ctr"/>
                      <a:r>
                        <a:rPr lang="en-US" altLang="zh-CN" sz="1400" u="none" strike="noStrike" dirty="0">
                          <a:effectLst/>
                        </a:rPr>
                        <a:t>13.   Autonomic</a:t>
                      </a:r>
                      <a:r>
                        <a:rPr lang="zh-CN" altLang="en-US" sz="1400" u="none" strike="noStrike" dirty="0">
                          <a:effectLst/>
                        </a:rPr>
                        <a:t> </a:t>
                      </a:r>
                      <a:r>
                        <a:rPr lang="en-US" altLang="zh-CN" sz="1400" u="none" strike="noStrike" dirty="0">
                          <a:effectLst/>
                        </a:rPr>
                        <a:t>symptoms</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13"/>
                  </a:ext>
                </a:extLst>
              </a:tr>
              <a:tr h="336010">
                <a:tc>
                  <a:txBody>
                    <a:bodyPr/>
                    <a:lstStyle/>
                    <a:p>
                      <a:pPr algn="just" fontAlgn="ctr"/>
                      <a:r>
                        <a:rPr lang="en-US" altLang="zh-CN" sz="1400" u="none" strike="noStrike" dirty="0">
                          <a:effectLst/>
                        </a:rPr>
                        <a:t>14.   Behavior</a:t>
                      </a:r>
                      <a:r>
                        <a:rPr lang="zh-CN" altLang="en-US" sz="1400" u="none" strike="noStrike" dirty="0">
                          <a:effectLst/>
                        </a:rPr>
                        <a:t> </a:t>
                      </a:r>
                      <a:r>
                        <a:rPr lang="en-US" altLang="zh-CN" sz="1400" u="none" strike="noStrike" dirty="0">
                          <a:effectLst/>
                        </a:rPr>
                        <a:t>at</a:t>
                      </a:r>
                      <a:r>
                        <a:rPr lang="zh-CN" altLang="en-US" sz="1400" u="none" strike="noStrike" dirty="0">
                          <a:effectLst/>
                        </a:rPr>
                        <a:t> </a:t>
                      </a:r>
                      <a:r>
                        <a:rPr lang="en-US" altLang="zh-CN" sz="1400" u="none" strike="noStrike" dirty="0">
                          <a:effectLst/>
                        </a:rPr>
                        <a:t>interview</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4</a:t>
                      </a:r>
                    </a:p>
                  </a:txBody>
                  <a:tcPr marL="72000" marR="6350" marT="6350" marB="0" anchor="ctr"/>
                </a:tc>
                <a:tc>
                  <a:txBody>
                    <a:bodyPr/>
                    <a:lstStyle/>
                    <a:p>
                      <a:pPr marL="0" marR="0" lvl="0" indent="0" algn="l" defTabSz="520065" rtl="0" eaLnBrk="1" fontAlgn="ctr" latinLnBrk="0" hangingPunct="1">
                        <a:lnSpc>
                          <a:spcPct val="100000"/>
                        </a:lnSpc>
                        <a:spcBef>
                          <a:spcPts val="0"/>
                        </a:spcBef>
                        <a:spcAft>
                          <a:spcPts val="0"/>
                        </a:spcAft>
                        <a:buClrTx/>
                        <a:buSzTx/>
                        <a:buFontTx/>
                        <a:buNone/>
                        <a:defRPr/>
                      </a:pPr>
                      <a:r>
                        <a:rPr lang="en-SG" altLang="zh-CN" sz="1400" u="none" strike="noStrike" dirty="0">
                          <a:effectLst/>
                        </a:rPr>
                        <a:t>Psychic Anxiety </a:t>
                      </a:r>
                      <a:r>
                        <a:rPr lang="en-US" altLang="zh-CN" sz="1400" u="none" strike="noStrike" dirty="0">
                          <a:effectLst/>
                        </a:rPr>
                        <a:t>factor</a:t>
                      </a:r>
                    </a:p>
                  </a:txBody>
                  <a:tcPr marL="72000" marR="6350" marT="6350" marB="0" anchor="ctr"/>
                </a:tc>
                <a:tc>
                  <a:txBody>
                    <a:bodyPr/>
                    <a:lstStyle/>
                    <a:p>
                      <a:pPr algn="l" fontAlgn="ctr"/>
                      <a:r>
                        <a:rPr lang="en-US" altLang="zh-CN" sz="1400" u="none" strike="noStrike" dirty="0">
                          <a:effectLst/>
                        </a:rPr>
                        <a:t>Item</a:t>
                      </a:r>
                      <a:r>
                        <a:rPr lang="zh-CN" altLang="en-US" sz="1400" u="none" strike="noStrike" dirty="0">
                          <a:effectLst/>
                        </a:rPr>
                        <a:t> </a:t>
                      </a:r>
                      <a:r>
                        <a:rPr lang="en-US" altLang="zh-CN" sz="1400" u="none" strike="noStrike" dirty="0">
                          <a:effectLst/>
                        </a:rPr>
                        <a:t>1-6</a:t>
                      </a:r>
                      <a:r>
                        <a:rPr lang="zh-CN" altLang="en-US" sz="1400" u="none" strike="noStrike" dirty="0">
                          <a:effectLst/>
                        </a:rPr>
                        <a:t> </a:t>
                      </a:r>
                      <a:r>
                        <a:rPr lang="en-US" altLang="zh-CN" sz="1400" u="none" strike="noStrike" dirty="0">
                          <a:effectLst/>
                        </a:rPr>
                        <a:t>and</a:t>
                      </a:r>
                      <a:r>
                        <a:rPr lang="zh-CN" altLang="en-US" sz="1400" u="none" strike="noStrike" dirty="0">
                          <a:effectLst/>
                        </a:rPr>
                        <a:t> </a:t>
                      </a:r>
                      <a:r>
                        <a:rPr lang="en-US" altLang="zh-CN" sz="1400" u="none" strike="noStrike" dirty="0">
                          <a:effectLst/>
                        </a:rPr>
                        <a:t>14</a:t>
                      </a:r>
                    </a:p>
                  </a:txBody>
                  <a:tcPr marL="72000" marR="6350" marT="6350" marB="0" anchor="ctr"/>
                </a:tc>
                <a:tc>
                  <a:txBody>
                    <a:bodyPr/>
                    <a:lstStyle/>
                    <a:p>
                      <a:pPr algn="l" fontAlgn="ctr"/>
                      <a:r>
                        <a:rPr lang="en-US" sz="1400" u="none" strike="noStrike" dirty="0">
                          <a:effectLst/>
                        </a:rPr>
                        <a:t>0-28</a:t>
                      </a:r>
                    </a:p>
                  </a:txBody>
                  <a:tcPr marL="72000" marR="6350" marT="6350" marB="0" anchor="ctr"/>
                </a:tc>
                <a:extLst>
                  <a:ext uri="{0D108BD9-81ED-4DB2-BD59-A6C34878D82A}">
                    <a16:rowId xmlns:a16="http://schemas.microsoft.com/office/drawing/2014/main" val="10014"/>
                  </a:ext>
                </a:extLst>
              </a:tr>
              <a:tr h="336010">
                <a:tc>
                  <a:txBody>
                    <a:bodyPr/>
                    <a:lstStyle/>
                    <a:p>
                      <a:pPr algn="just" fontAlgn="ctr"/>
                      <a:r>
                        <a:rPr lang="en-US" altLang="zh-CN" sz="1400" u="none" strike="noStrike" dirty="0">
                          <a:effectLst/>
                        </a:rPr>
                        <a:t>Total</a:t>
                      </a:r>
                      <a:r>
                        <a:rPr lang="zh-CN" altLang="en-US" sz="1400" u="none" strike="noStrike" dirty="0">
                          <a:effectLst/>
                        </a:rPr>
                        <a:t>：</a:t>
                      </a:r>
                      <a:r>
                        <a:rPr lang="en-US" altLang="zh-CN" sz="1400" u="none" strike="noStrike" dirty="0">
                          <a:effectLst/>
                        </a:rPr>
                        <a:t>1-14</a:t>
                      </a:r>
                      <a:r>
                        <a:rPr lang="zh-CN" altLang="en-US" sz="1400" u="none" strike="noStrike" dirty="0">
                          <a:effectLst/>
                        </a:rPr>
                        <a:t> </a:t>
                      </a:r>
                      <a:r>
                        <a:rPr lang="en-US" altLang="zh-CN" sz="1400" u="none" strike="noStrike" dirty="0">
                          <a:effectLst/>
                        </a:rPr>
                        <a:t>total</a:t>
                      </a:r>
                      <a:r>
                        <a:rPr lang="zh-CN" altLang="en-US" sz="1400" u="none" strike="noStrike" dirty="0">
                          <a:effectLst/>
                        </a:rPr>
                        <a:t> </a:t>
                      </a:r>
                      <a:r>
                        <a:rPr lang="en-US" altLang="zh-CN" sz="1400" u="none" strike="noStrike" dirty="0">
                          <a:effectLst/>
                        </a:rPr>
                        <a:t>score</a:t>
                      </a:r>
                    </a:p>
                  </a:txBody>
                  <a:tcPr marL="72000" marR="6350" marT="6350" marB="0" anchor="ctr"/>
                </a:tc>
                <a:tc>
                  <a:txBody>
                    <a:bodyPr/>
                    <a:lstStyle/>
                    <a:p>
                      <a:pPr algn="just" fontAlgn="ctr"/>
                      <a:r>
                        <a:rPr lang="en-US" sz="1400" u="none" strike="noStrike" dirty="0">
                          <a:effectLst/>
                        </a:rPr>
                        <a:t>0</a:t>
                      </a:r>
                      <a:r>
                        <a:rPr lang="en-US" altLang="zh-CN" sz="1400" u="none" strike="noStrike" dirty="0">
                          <a:effectLst/>
                        </a:rPr>
                        <a:t>~</a:t>
                      </a:r>
                      <a:r>
                        <a:rPr lang="en-US" sz="1400" u="none" strike="noStrike" dirty="0">
                          <a:effectLst/>
                        </a:rPr>
                        <a:t>56</a:t>
                      </a:r>
                    </a:p>
                  </a:txBody>
                  <a:tcPr marL="72000" marR="6350" marT="6350" marB="0" anchor="ctr"/>
                </a:tc>
                <a:tc>
                  <a:txBody>
                    <a:bodyPr/>
                    <a:lstStyle/>
                    <a:p>
                      <a:pPr algn="l" fontAlgn="ctr"/>
                      <a:r>
                        <a:rPr lang="zh-CN" altLang="en-US" sz="1400" u="none" strike="noStrike" dirty="0">
                          <a:effectLst/>
                        </a:rPr>
                        <a:t>　</a:t>
                      </a:r>
                    </a:p>
                  </a:txBody>
                  <a:tcPr marL="72000" marR="6350" marT="6350" marB="0" anchor="ctr"/>
                </a:tc>
                <a:tc>
                  <a:txBody>
                    <a:bodyPr/>
                    <a:lstStyle/>
                    <a:p>
                      <a:pPr algn="l" fontAlgn="ctr"/>
                      <a:r>
                        <a:rPr lang="zh-CN" altLang="en-US" sz="1400" u="none" strike="noStrike">
                          <a:effectLst/>
                        </a:rPr>
                        <a:t>　</a:t>
                      </a:r>
                    </a:p>
                  </a:txBody>
                  <a:tcPr marL="72000" marR="6350" marT="6350" marB="0" anchor="ctr"/>
                </a:tc>
                <a:tc>
                  <a:txBody>
                    <a:bodyPr/>
                    <a:lstStyle/>
                    <a:p>
                      <a:pPr algn="l" fontAlgn="ctr"/>
                      <a:r>
                        <a:rPr lang="zh-CN" altLang="en-US" sz="1400" u="none" strike="noStrike" dirty="0">
                          <a:effectLst/>
                        </a:rPr>
                        <a:t>　</a:t>
                      </a:r>
                    </a:p>
                  </a:txBody>
                  <a:tcPr marL="72000" marR="6350" marT="6350" marB="0" anchor="ctr"/>
                </a:tc>
                <a:extLst>
                  <a:ext uri="{0D108BD9-81ED-4DB2-BD59-A6C34878D82A}">
                    <a16:rowId xmlns:a16="http://schemas.microsoft.com/office/drawing/2014/main" val="10015"/>
                  </a:ext>
                </a:extLst>
              </a:tr>
            </a:tbl>
          </a:graphicData>
        </a:graphic>
      </p:graphicFrame>
      <p:pic>
        <p:nvPicPr>
          <p:cNvPr id="7" name="图片 6"/>
          <p:cNvPicPr>
            <a:picLocks noChangeAspect="1"/>
          </p:cNvPicPr>
          <p:nvPr/>
        </p:nvPicPr>
        <p:blipFill>
          <a:blip r:embed="rId4"/>
          <a:stretch>
            <a:fillRect/>
          </a:stretch>
        </p:blipFill>
        <p:spPr>
          <a:xfrm>
            <a:off x="238726" y="271864"/>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04</a:t>
            </a:r>
            <a:endParaRPr lang="zh-CN" altLang="en-US" sz="16600" b="1" spc="-150" dirty="0">
              <a:solidFill>
                <a:schemeClr val="accent1">
                  <a:lumMod val="50000"/>
                </a:schemeClr>
              </a:solidFill>
            </a:endParaRPr>
          </a:p>
        </p:txBody>
      </p:sp>
      <p:sp>
        <p:nvSpPr>
          <p:cNvPr id="22" name="矩形 21"/>
          <p:cNvSpPr/>
          <p:nvPr/>
        </p:nvSpPr>
        <p:spPr>
          <a:xfrm>
            <a:off x="1765327" y="3452381"/>
            <a:ext cx="9123010" cy="1015663"/>
          </a:xfrm>
          <a:prstGeom prst="rect">
            <a:avLst/>
          </a:prstGeom>
        </p:spPr>
        <p:txBody>
          <a:bodyPr wrap="none">
            <a:spAutoFit/>
          </a:bodyPr>
          <a:lstStyle/>
          <a:p>
            <a:r>
              <a:rPr lang="en-US" altLang="zh-CN" sz="6000" b="1" dirty="0" smtClean="0">
                <a:solidFill>
                  <a:schemeClr val="accent1">
                    <a:lumMod val="50000"/>
                  </a:schemeClr>
                </a:solidFill>
              </a:rPr>
              <a:t>Baseline Characteristics</a:t>
            </a:r>
            <a:endParaRPr lang="zh-CN" altLang="en-US" sz="6000" b="1"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17</a:t>
            </a:fld>
            <a:endParaRPr lang="zh-CN" altLang="en-US" sz="1600" dirty="0">
              <a:solidFill>
                <a:schemeClr val="accent1">
                  <a:lumMod val="50000"/>
                </a:schemeClr>
              </a:solidFill>
            </a:endParaRPr>
          </a:p>
        </p:txBody>
      </p:sp>
      <p:grpSp>
        <p:nvGrpSpPr>
          <p:cNvPr id="9" name="组合 8"/>
          <p:cNvGrpSpPr/>
          <p:nvPr/>
        </p:nvGrpSpPr>
        <p:grpSpPr>
          <a:xfrm>
            <a:off x="3920562" y="1821872"/>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99654" y="127036"/>
            <a:ext cx="10060709" cy="604693"/>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Population</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Study</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Flow</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22" name="组合 21"/>
          <p:cNvGrpSpPr/>
          <p:nvPr/>
        </p:nvGrpSpPr>
        <p:grpSpPr>
          <a:xfrm>
            <a:off x="699654" y="1357747"/>
            <a:ext cx="9735092" cy="4091708"/>
            <a:chOff x="1320800" y="1113452"/>
            <a:chExt cx="9725855" cy="3590859"/>
          </a:xfrm>
        </p:grpSpPr>
        <p:sp>
          <p:nvSpPr>
            <p:cNvPr id="6" name="Rounded Rectangle 3"/>
            <p:cNvSpPr/>
            <p:nvPr/>
          </p:nvSpPr>
          <p:spPr>
            <a:xfrm>
              <a:off x="5346846" y="1113452"/>
              <a:ext cx="1762008" cy="572654"/>
            </a:xfrm>
            <a:prstGeom prst="roundRect">
              <a:avLst>
                <a:gd name="adj" fmla="val 25522"/>
              </a:avLst>
            </a:prstGeom>
            <a:solidFill>
              <a:srgbClr val="0E5A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7" name="TextBox 9"/>
            <p:cNvSpPr txBox="1"/>
            <p:nvPr/>
          </p:nvSpPr>
          <p:spPr>
            <a:xfrm>
              <a:off x="5607883" y="1199397"/>
              <a:ext cx="1201560" cy="430887"/>
            </a:xfrm>
            <a:prstGeom prst="rect">
              <a:avLst/>
            </a:prstGeom>
            <a:noFill/>
          </p:spPr>
          <p:txBody>
            <a:bodyPr wrap="square" lIns="0" tIns="0" rIns="0" bIns="0" rtlCol="0">
              <a:spAutoFit/>
            </a:bodyPr>
            <a:lstStyle/>
            <a:p>
              <a:pPr marL="0" marR="0" lvl="0" indent="0" algn="ctr" defTabSz="914400" rtl="0" eaLnBrk="1" fontAlgn="auto" latinLnBrk="0" hangingPunct="1">
                <a:spcBef>
                  <a:spcPts val="0"/>
                </a:spcBef>
                <a:buClrTx/>
                <a:buSzTx/>
                <a:buFontTx/>
                <a:buNone/>
                <a:defRPr/>
              </a:pPr>
              <a:r>
                <a:rPr kumimoji="0" lang="en-US" altLang="zh-CN" sz="1400" b="1" i="0" u="none" strike="noStrike" kern="1200" spc="27" normalizeH="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Screening</a:t>
              </a:r>
            </a:p>
            <a:p>
              <a:pPr marL="0" marR="0" lvl="0" indent="0" algn="ctr" defTabSz="914400" rtl="0" eaLnBrk="1" fontAlgn="auto" latinLnBrk="0" hangingPunct="1">
                <a:spcBef>
                  <a:spcPts val="0"/>
                </a:spcBef>
                <a:buClrTx/>
                <a:buSzTx/>
                <a:buFontTx/>
                <a:buNone/>
                <a:defRPr/>
              </a:pPr>
              <a:r>
                <a:rPr kumimoji="0" lang="en-US" altLang="zh-CN" sz="1400" b="1" i="0" u="none" strike="noStrike" kern="1200" cap="all" spc="27"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N=691</a:t>
              </a:r>
              <a:endParaRPr kumimoji="0" lang="en-US" sz="1400" b="1" i="0" u="none" strike="noStrike" kern="1200" cap="all" spc="27"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8" name="Rounded Rectangle 12"/>
            <p:cNvSpPr/>
            <p:nvPr/>
          </p:nvSpPr>
          <p:spPr>
            <a:xfrm>
              <a:off x="5053819" y="1998106"/>
              <a:ext cx="2372818" cy="400203"/>
            </a:xfrm>
            <a:prstGeom prst="roundRect">
              <a:avLst>
                <a:gd name="adj" fmla="val 22026"/>
              </a:avLst>
            </a:prstGeom>
            <a:solidFill>
              <a:srgbClr val="0E5A8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1" kern="1200" dirty="0">
                  <a:solidFill>
                    <a:schemeClr val="bg1"/>
                  </a:solidFill>
                  <a:latin typeface="Arial" panose="020B0604020202020204" pitchFamily="34" charset="0"/>
                  <a:ea typeface="微软雅黑" panose="020B0503020204020204" charset="-122"/>
                  <a:cs typeface="+mn-cs"/>
                  <a:sym typeface="Arial" panose="020B0604020202020204" pitchFamily="34" charset="0"/>
                </a:rPr>
                <a:t>Randomization</a:t>
              </a:r>
              <a:endParaRPr lang="en-SG" altLang="zh-CN" sz="1400" b="1" kern="1200" dirty="0">
                <a:solidFill>
                  <a:schemeClr val="bg1"/>
                </a:solidFill>
                <a:latin typeface="Arial" panose="020B0604020202020204" pitchFamily="34" charset="0"/>
                <a:ea typeface="微软雅黑" panose="020B0503020204020204" charset="-122"/>
                <a:cs typeface="+mn-cs"/>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N=558</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9" name="TextBox 13"/>
            <p:cNvSpPr txBox="1"/>
            <p:nvPr/>
          </p:nvSpPr>
          <p:spPr>
            <a:xfrm>
              <a:off x="5357246" y="2366426"/>
              <a:ext cx="1965508" cy="195310"/>
            </a:xfrm>
            <a:prstGeom prst="rect">
              <a:avLst/>
            </a:prstGeom>
            <a:noFill/>
          </p:spPr>
          <p:txBody>
            <a:bodyPr wrap="square" lIns="0" tIns="0" rIns="0" bIns="0" rtlCol="0">
              <a:spAutoFit/>
            </a:bodyPr>
            <a:lstStyle/>
            <a:p>
              <a:pPr marL="0" marR="0" lvl="0" indent="0" algn="ctr" defTabSz="914400" rtl="0" eaLnBrk="1" fontAlgn="auto" latinLnBrk="0" hangingPunct="1">
                <a:lnSpc>
                  <a:spcPts val="1735"/>
                </a:lnSpc>
                <a:spcBef>
                  <a:spcPts val="0"/>
                </a:spcBef>
                <a:spcAft>
                  <a:spcPts val="1600"/>
                </a:spcAft>
                <a:buClrTx/>
                <a:buSzTx/>
                <a:buFontTx/>
                <a:buNone/>
                <a:defRPr/>
              </a:pPr>
              <a:r>
                <a:rPr kumimoji="0" lang="zh-CN" altLang="en-US" sz="105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随机：</a:t>
              </a:r>
              <a:r>
                <a:rPr kumimoji="0" lang="en-US" altLang="zh-CN" sz="105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558</a:t>
              </a:r>
              <a:r>
                <a:rPr kumimoji="0" lang="zh-CN" altLang="en-US" sz="105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例</a:t>
              </a:r>
              <a:endParaRPr kumimoji="0" lang="en-US" sz="105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0" name="Rounded Rectangle 15"/>
            <p:cNvSpPr/>
            <p:nvPr/>
          </p:nvSpPr>
          <p:spPr>
            <a:xfrm>
              <a:off x="1624174" y="3149881"/>
              <a:ext cx="1992067" cy="531987"/>
            </a:xfrm>
            <a:prstGeom prst="roundRect">
              <a:avLst>
                <a:gd name="adj" fmla="val 26292"/>
              </a:avLst>
            </a:prstGeom>
            <a:solidFill>
              <a:srgbClr val="0476B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1" name="TextBox 16"/>
            <p:cNvSpPr txBox="1"/>
            <p:nvPr/>
          </p:nvSpPr>
          <p:spPr>
            <a:xfrm>
              <a:off x="2019427" y="3260803"/>
              <a:ext cx="1201560" cy="36933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160mg</a:t>
              </a:r>
              <a:endParaRPr kumimoji="0" lang="en-SG"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b="1" kern="1200" dirty="0">
                  <a:solidFill>
                    <a:schemeClr val="bg1"/>
                  </a:solidFill>
                  <a:latin typeface="Arial" panose="020B0604020202020204" pitchFamily="34" charset="0"/>
                  <a:ea typeface="微软雅黑" panose="020B0503020204020204" charset="-122"/>
                  <a:cs typeface="+mn-cs"/>
                  <a:sym typeface="Arial" panose="020B0604020202020204" pitchFamily="34" charset="0"/>
                </a:rPr>
                <a:t>N=</a:t>
              </a: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rPr>
                <a:t>186</a:t>
              </a:r>
              <a:endParaRPr kumimoji="0" lang="zh-CN" altLang="en-US"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 name="Rounded Rectangle 37"/>
            <p:cNvSpPr/>
            <p:nvPr/>
          </p:nvSpPr>
          <p:spPr>
            <a:xfrm>
              <a:off x="5266264" y="3120871"/>
              <a:ext cx="1923160" cy="531987"/>
            </a:xfrm>
            <a:prstGeom prst="roundRect">
              <a:avLst>
                <a:gd name="adj" fmla="val 28268"/>
              </a:avLst>
            </a:prstGeom>
            <a:solidFill>
              <a:srgbClr val="32ACFA"/>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3" name="TextBox 38"/>
            <p:cNvSpPr txBox="1"/>
            <p:nvPr/>
          </p:nvSpPr>
          <p:spPr>
            <a:xfrm>
              <a:off x="5657543" y="3231886"/>
              <a:ext cx="1201560" cy="369332"/>
            </a:xfrm>
            <a:prstGeom prst="rect">
              <a:avLst/>
            </a:prstGeom>
            <a:noFill/>
          </p:spPr>
          <p:txBody>
            <a:bodyPr wrap="square" lIns="0" tIns="0" rIns="0" bIns="0"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ctr" defTabSz="914400" hangingPunct="1">
                <a:defRPr sz="1065" b="1" kern="1200">
                  <a:solidFill>
                    <a:prstClr val="white"/>
                  </a:solidFill>
                  <a:latin typeface="Lato" panose="020F0502020204030203" pitchFamily="34" charset="0"/>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rPr>
                <a:t>80</a:t>
              </a: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rPr>
                <a:t>mg</a:t>
              </a:r>
              <a:endParaRPr kumimoji="0" lang="en-SG"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rPr>
                <a:t>N=187</a:t>
              </a:r>
              <a:endParaRPr kumimoji="0" lang="en-US"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5" name="Rounded Rectangle 46"/>
            <p:cNvSpPr/>
            <p:nvPr/>
          </p:nvSpPr>
          <p:spPr>
            <a:xfrm>
              <a:off x="8917209" y="3120871"/>
              <a:ext cx="1702413" cy="531987"/>
            </a:xfrm>
            <a:prstGeom prst="roundRect">
              <a:avLst>
                <a:gd name="adj" fmla="val 26292"/>
              </a:avLst>
            </a:prstGeom>
            <a:solidFill>
              <a:srgbClr val="A1A1A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TextBox 47"/>
            <p:cNvSpPr txBox="1"/>
            <p:nvPr/>
          </p:nvSpPr>
          <p:spPr>
            <a:xfrm>
              <a:off x="9035934" y="3215918"/>
              <a:ext cx="1559588" cy="369332"/>
            </a:xfrm>
            <a:prstGeom prst="rect">
              <a:avLst/>
            </a:prstGeom>
            <a:noFill/>
          </p:spPr>
          <p:txBody>
            <a:bodyPr wrap="square" lIns="0" tIns="0" rIns="0" bIns="0"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lgn="ctr" defTabSz="914400" hangingPunct="1">
                <a:defRPr sz="1065" b="1" kern="1200">
                  <a:solidFill>
                    <a:prstClr val="white"/>
                  </a:solidFill>
                  <a:latin typeface="Lato" panose="020F0502020204030203" pitchFamily="34" charset="0"/>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rPr>
                <a:t>Placebo</a:t>
              </a:r>
              <a:endParaRPr lang="en-SG" altLang="zh-CN" sz="1200" dirty="0">
                <a:solidFill>
                  <a:schemeClr val="bg1"/>
                </a:solidFill>
                <a:latin typeface="Arial" panose="020B0604020202020204" pitchFamily="34" charset="0"/>
                <a:ea typeface="微软雅黑" panose="020B0503020204020204" charset="-122"/>
                <a:sym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rPr>
                <a:t>N=185</a:t>
              </a:r>
              <a:endParaRPr kumimoji="0" lang="en-US" sz="12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sym typeface="Arial" panose="020B0604020202020204" pitchFamily="34" charset="0"/>
              </a:endParaRPr>
            </a:p>
          </p:txBody>
        </p:sp>
        <p:cxnSp>
          <p:nvCxnSpPr>
            <p:cNvPr id="18" name="Straight Connector 131"/>
            <p:cNvCxnSpPr>
              <a:stCxn id="6" idx="2"/>
            </p:cNvCxnSpPr>
            <p:nvPr/>
          </p:nvCxnSpPr>
          <p:spPr>
            <a:xfrm>
              <a:off x="6227850" y="1686106"/>
              <a:ext cx="0" cy="198677"/>
            </a:xfrm>
            <a:prstGeom prst="line">
              <a:avLst/>
            </a:prstGeom>
            <a:noFill/>
            <a:ln w="9525" cap="flat" cmpd="sng" algn="ctr">
              <a:solidFill>
                <a:srgbClr val="AAAFB4"/>
              </a:solidFill>
              <a:prstDash val="solid"/>
              <a:miter lim="800000"/>
            </a:ln>
            <a:effectLst/>
          </p:spPr>
        </p:cxnSp>
        <p:cxnSp>
          <p:nvCxnSpPr>
            <p:cNvPr id="19" name="Elbow Connector 133"/>
            <p:cNvCxnSpPr/>
            <p:nvPr/>
          </p:nvCxnSpPr>
          <p:spPr>
            <a:xfrm flipH="1">
              <a:off x="2620207" y="2895678"/>
              <a:ext cx="2779132" cy="2496"/>
            </a:xfrm>
            <a:prstGeom prst="straightConnector1">
              <a:avLst/>
            </a:prstGeom>
            <a:noFill/>
            <a:ln w="9525" cap="flat" cmpd="sng" algn="ctr">
              <a:solidFill>
                <a:srgbClr val="AAAFB4"/>
              </a:solidFill>
              <a:prstDash val="solid"/>
              <a:miter lim="800000"/>
            </a:ln>
            <a:effectLst/>
          </p:spPr>
        </p:cxnSp>
        <p:cxnSp>
          <p:nvCxnSpPr>
            <p:cNvPr id="20" name="Elbow Connector 141"/>
            <p:cNvCxnSpPr>
              <a:stCxn id="15" idx="0"/>
            </p:cNvCxnSpPr>
            <p:nvPr/>
          </p:nvCxnSpPr>
          <p:spPr>
            <a:xfrm rot="16200000" flipV="1">
              <a:off x="7446283" y="798738"/>
              <a:ext cx="222697" cy="4421570"/>
            </a:xfrm>
            <a:prstGeom prst="bentConnector2">
              <a:avLst/>
            </a:prstGeom>
            <a:noFill/>
            <a:ln w="9525" cap="flat" cmpd="sng" algn="ctr">
              <a:solidFill>
                <a:srgbClr val="AAAFB4"/>
              </a:solidFill>
              <a:prstDash val="solid"/>
              <a:miter lim="800000"/>
            </a:ln>
            <a:effectLst/>
          </p:spPr>
        </p:cxnSp>
        <p:cxnSp>
          <p:nvCxnSpPr>
            <p:cNvPr id="21" name="Straight Connector 143"/>
            <p:cNvCxnSpPr>
              <a:stCxn id="12" idx="0"/>
              <a:endCxn id="8" idx="2"/>
            </p:cNvCxnSpPr>
            <p:nvPr/>
          </p:nvCxnSpPr>
          <p:spPr>
            <a:xfrm flipV="1">
              <a:off x="6227844" y="2398309"/>
              <a:ext cx="12384" cy="722562"/>
            </a:xfrm>
            <a:prstGeom prst="line">
              <a:avLst/>
            </a:prstGeom>
            <a:noFill/>
            <a:ln w="9525" cap="flat" cmpd="sng" algn="ctr">
              <a:solidFill>
                <a:srgbClr val="AAAFB4"/>
              </a:solidFill>
              <a:prstDash val="solid"/>
              <a:miter lim="800000"/>
            </a:ln>
            <a:effectLst/>
          </p:spPr>
        </p:cxnSp>
        <p:cxnSp>
          <p:nvCxnSpPr>
            <p:cNvPr id="24" name="Straight Connector 60"/>
            <p:cNvCxnSpPr>
              <a:stCxn id="6" idx="2"/>
              <a:endCxn id="8" idx="0"/>
            </p:cNvCxnSpPr>
            <p:nvPr/>
          </p:nvCxnSpPr>
          <p:spPr>
            <a:xfrm>
              <a:off x="6227850" y="1686106"/>
              <a:ext cx="12378" cy="312000"/>
            </a:xfrm>
            <a:prstGeom prst="line">
              <a:avLst/>
            </a:prstGeom>
            <a:noFill/>
            <a:ln w="9525" cap="flat" cmpd="sng" algn="ctr">
              <a:solidFill>
                <a:srgbClr val="AAAFB4"/>
              </a:solidFill>
              <a:prstDash val="solid"/>
              <a:miter lim="800000"/>
            </a:ln>
            <a:effectLst/>
          </p:spPr>
        </p:cxnSp>
        <p:cxnSp>
          <p:nvCxnSpPr>
            <p:cNvPr id="30" name="Straight Connector 143"/>
            <p:cNvCxnSpPr>
              <a:stCxn id="10" idx="0"/>
            </p:cNvCxnSpPr>
            <p:nvPr/>
          </p:nvCxnSpPr>
          <p:spPr>
            <a:xfrm flipH="1" flipV="1">
              <a:off x="2620207" y="2898174"/>
              <a:ext cx="1" cy="251707"/>
            </a:xfrm>
            <a:prstGeom prst="line">
              <a:avLst/>
            </a:prstGeom>
            <a:noFill/>
            <a:ln w="9525" cap="flat" cmpd="sng" algn="ctr">
              <a:solidFill>
                <a:srgbClr val="AAAFB4"/>
              </a:solidFill>
              <a:prstDash val="solid"/>
              <a:miter lim="800000"/>
            </a:ln>
            <a:effectLst/>
          </p:spPr>
        </p:cxnSp>
        <p:grpSp>
          <p:nvGrpSpPr>
            <p:cNvPr id="31" name="组合 30"/>
            <p:cNvGrpSpPr/>
            <p:nvPr/>
          </p:nvGrpSpPr>
          <p:grpSpPr>
            <a:xfrm>
              <a:off x="1320800" y="3692378"/>
              <a:ext cx="2661920" cy="976140"/>
              <a:chOff x="1886635" y="3305950"/>
              <a:chExt cx="2661920" cy="976140"/>
            </a:xfrm>
          </p:grpSpPr>
          <p:cxnSp>
            <p:nvCxnSpPr>
              <p:cNvPr id="48" name="Straight Connector 183"/>
              <p:cNvCxnSpPr>
                <a:stCxn id="10" idx="2"/>
                <a:endCxn id="53" idx="0"/>
              </p:cNvCxnSpPr>
              <p:nvPr/>
            </p:nvCxnSpPr>
            <p:spPr>
              <a:xfrm>
                <a:off x="3186043" y="3305950"/>
                <a:ext cx="0" cy="468000"/>
              </a:xfrm>
              <a:prstGeom prst="line">
                <a:avLst/>
              </a:prstGeom>
              <a:noFill/>
              <a:ln w="9525" cap="flat" cmpd="sng" algn="ctr">
                <a:solidFill>
                  <a:srgbClr val="AAAFB4"/>
                </a:solidFill>
                <a:prstDash val="solid"/>
                <a:miter lim="800000"/>
              </a:ln>
              <a:effectLst/>
            </p:spPr>
          </p:cxnSp>
          <p:grpSp>
            <p:nvGrpSpPr>
              <p:cNvPr id="49" name="组合 48"/>
              <p:cNvGrpSpPr/>
              <p:nvPr/>
            </p:nvGrpSpPr>
            <p:grpSpPr>
              <a:xfrm>
                <a:off x="1886635" y="3742309"/>
                <a:ext cx="2661920" cy="539781"/>
                <a:chOff x="1886842" y="3736860"/>
                <a:chExt cx="2661920" cy="539781"/>
              </a:xfrm>
            </p:grpSpPr>
            <p:sp>
              <p:nvSpPr>
                <p:cNvPr id="51" name="Rounded Rectangle 52"/>
                <p:cNvSpPr/>
                <p:nvPr/>
              </p:nvSpPr>
              <p:spPr>
                <a:xfrm>
                  <a:off x="1886842" y="3736860"/>
                  <a:ext cx="2661920" cy="539781"/>
                </a:xfrm>
                <a:prstGeom prst="roundRect">
                  <a:avLst>
                    <a:gd name="adj" fmla="val 4030"/>
                  </a:avLst>
                </a:prstGeom>
                <a:solidFill>
                  <a:srgbClr val="0476B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52" name="TextBox 53"/>
                <p:cNvSpPr txBox="1"/>
                <p:nvPr/>
              </p:nvSpPr>
              <p:spPr>
                <a:xfrm>
                  <a:off x="2046866" y="3824016"/>
                  <a:ext cx="2325150" cy="419474"/>
                </a:xfrm>
                <a:prstGeom prst="rect">
                  <a:avLst/>
                </a:prstGeom>
                <a:noFill/>
              </p:spPr>
              <p:txBody>
                <a:bodyPr wrap="square" lIns="0" tIns="0" rIns="0" bIns="0" rtlCol="0">
                  <a:spAutoFit/>
                </a:bodyPr>
                <a:lstStyle/>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Withdrawal</a:t>
                  </a:r>
                  <a:r>
                    <a:rPr lang="zh-CN" altLang="en-US" sz="1500" b="1" kern="1200" dirty="0">
                      <a:solidFill>
                        <a:schemeClr val="bg1"/>
                      </a:solidFill>
                      <a:latin typeface="+mj-lt"/>
                      <a:ea typeface="微软雅黑" panose="020B0503020204020204" charset="-122"/>
                      <a:cs typeface="+mn-cs"/>
                      <a:sym typeface="Arial" panose="020B0604020202020204" pitchFamily="34" charset="0"/>
                    </a:rPr>
                    <a:t> </a:t>
                  </a:r>
                  <a:endParaRPr lang="en-SG" altLang="zh-CN" sz="1500" b="1" kern="1200" dirty="0">
                    <a:solidFill>
                      <a:schemeClr val="bg1"/>
                    </a:solidFill>
                    <a:latin typeface="+mj-lt"/>
                    <a:ea typeface="微软雅黑" panose="020B0503020204020204" charset="-122"/>
                    <a:cs typeface="+mn-cs"/>
                    <a:sym typeface="Arial" panose="020B0604020202020204" pitchFamily="34" charset="0"/>
                  </a:endParaRPr>
                </a:p>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N=</a:t>
                  </a:r>
                  <a:r>
                    <a:rPr kumimoji="0" lang="en-US" altLang="zh-CN" sz="1500" b="1" i="0" u="none" strike="noStrike" kern="1200" cap="none" spc="0" normalizeH="0" baseline="0" noProof="0" dirty="0">
                      <a:ln>
                        <a:noFill/>
                      </a:ln>
                      <a:solidFill>
                        <a:schemeClr val="bg1"/>
                      </a:solidFill>
                      <a:effectLst/>
                      <a:uLnTx/>
                      <a:uFillTx/>
                      <a:latin typeface="+mj-lt"/>
                      <a:ea typeface="微软雅黑" panose="020B0503020204020204" charset="-122"/>
                      <a:cs typeface="+mn-cs"/>
                      <a:sym typeface="Arial" panose="020B0604020202020204" pitchFamily="34" charset="0"/>
                    </a:rPr>
                    <a:t>37</a:t>
                  </a:r>
                  <a:endParaRPr kumimoji="0" lang="zh-CN" altLang="en-US" sz="1500" b="1" i="0" u="none" strike="noStrike" kern="1200" cap="none" spc="0" normalizeH="0" baseline="0" noProof="0" dirty="0">
                    <a:ln>
                      <a:noFill/>
                    </a:ln>
                    <a:solidFill>
                      <a:schemeClr val="bg1"/>
                    </a:solidFill>
                    <a:effectLst/>
                    <a:uLnTx/>
                    <a:uFillTx/>
                    <a:latin typeface="+mj-lt"/>
                    <a:ea typeface="微软雅黑" panose="020B0503020204020204" charset="-122"/>
                    <a:cs typeface="+mn-cs"/>
                    <a:sym typeface="Arial" panose="020B0604020202020204" pitchFamily="34" charset="0"/>
                  </a:endParaRPr>
                </a:p>
              </p:txBody>
            </p:sp>
          </p:grpSp>
        </p:grpSp>
        <p:grpSp>
          <p:nvGrpSpPr>
            <p:cNvPr id="32" name="组合 31"/>
            <p:cNvGrpSpPr/>
            <p:nvPr/>
          </p:nvGrpSpPr>
          <p:grpSpPr>
            <a:xfrm>
              <a:off x="8613045" y="3652858"/>
              <a:ext cx="2433610" cy="1051453"/>
              <a:chOff x="2006616" y="3295440"/>
              <a:chExt cx="2433610" cy="1051453"/>
            </a:xfrm>
          </p:grpSpPr>
          <p:cxnSp>
            <p:nvCxnSpPr>
              <p:cNvPr id="41" name="Straight Connector 183"/>
              <p:cNvCxnSpPr>
                <a:endCxn id="46" idx="0"/>
              </p:cNvCxnSpPr>
              <p:nvPr/>
            </p:nvCxnSpPr>
            <p:spPr>
              <a:xfrm>
                <a:off x="3186043" y="3295440"/>
                <a:ext cx="0" cy="504000"/>
              </a:xfrm>
              <a:prstGeom prst="line">
                <a:avLst/>
              </a:prstGeom>
              <a:noFill/>
              <a:ln w="9525" cap="flat" cmpd="sng" algn="ctr">
                <a:solidFill>
                  <a:srgbClr val="AAAFB4"/>
                </a:solidFill>
                <a:prstDash val="solid"/>
                <a:miter lim="800000"/>
              </a:ln>
              <a:effectLst/>
            </p:spPr>
          </p:cxnSp>
          <p:grpSp>
            <p:nvGrpSpPr>
              <p:cNvPr id="42" name="组合 41"/>
              <p:cNvGrpSpPr/>
              <p:nvPr/>
            </p:nvGrpSpPr>
            <p:grpSpPr>
              <a:xfrm>
                <a:off x="2006616" y="3771320"/>
                <a:ext cx="2433610" cy="575573"/>
                <a:chOff x="2006823" y="3765871"/>
                <a:chExt cx="2433610" cy="575573"/>
              </a:xfrm>
            </p:grpSpPr>
            <p:sp>
              <p:nvSpPr>
                <p:cNvPr id="44" name="Rounded Rectangle 52"/>
                <p:cNvSpPr/>
                <p:nvPr/>
              </p:nvSpPr>
              <p:spPr>
                <a:xfrm>
                  <a:off x="2006823" y="3765871"/>
                  <a:ext cx="2433610" cy="575573"/>
                </a:xfrm>
                <a:prstGeom prst="roundRect">
                  <a:avLst>
                    <a:gd name="adj" fmla="val 5514"/>
                  </a:avLst>
                </a:prstGeom>
                <a:solidFill>
                  <a:srgbClr val="A1A1A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5" name="TextBox 53"/>
                <p:cNvSpPr txBox="1"/>
                <p:nvPr/>
              </p:nvSpPr>
              <p:spPr>
                <a:xfrm>
                  <a:off x="2257994" y="3857830"/>
                  <a:ext cx="1986664" cy="419474"/>
                </a:xfrm>
                <a:prstGeom prst="rect">
                  <a:avLst/>
                </a:prstGeom>
                <a:noFill/>
              </p:spPr>
              <p:txBody>
                <a:bodyPr wrap="square" lIns="0" tIns="0" rIns="0" bIns="0" rtlCol="0">
                  <a:spAutoFit/>
                </a:bodyPr>
                <a:lstStyle/>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Withdrawal</a:t>
                  </a:r>
                  <a:r>
                    <a:rPr lang="zh-CN" altLang="en-US" sz="1500" b="1" kern="1200" dirty="0">
                      <a:solidFill>
                        <a:schemeClr val="bg1"/>
                      </a:solidFill>
                      <a:latin typeface="+mj-lt"/>
                      <a:ea typeface="微软雅黑" panose="020B0503020204020204" charset="-122"/>
                      <a:cs typeface="+mn-cs"/>
                      <a:sym typeface="Arial" panose="020B0604020202020204" pitchFamily="34" charset="0"/>
                    </a:rPr>
                    <a:t> </a:t>
                  </a:r>
                  <a:endParaRPr lang="en-SG" altLang="zh-CN" sz="1500" b="1" kern="1200" dirty="0">
                    <a:solidFill>
                      <a:schemeClr val="bg1"/>
                    </a:solidFill>
                    <a:latin typeface="+mj-lt"/>
                    <a:ea typeface="微软雅黑" panose="020B0503020204020204" charset="-122"/>
                    <a:cs typeface="+mn-cs"/>
                    <a:sym typeface="Arial" panose="020B0604020202020204" pitchFamily="34" charset="0"/>
                  </a:endParaRPr>
                </a:p>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N=</a:t>
                  </a:r>
                  <a:r>
                    <a:rPr kumimoji="0" lang="en-US" altLang="zh-CN" sz="1500" b="1" i="0" u="none" strike="noStrike" kern="1200" cap="none" spc="0" normalizeH="0" baseline="0" noProof="0" dirty="0">
                      <a:ln>
                        <a:noFill/>
                      </a:ln>
                      <a:solidFill>
                        <a:schemeClr val="bg1"/>
                      </a:solidFill>
                      <a:effectLst/>
                      <a:uLnTx/>
                      <a:uFillTx/>
                      <a:latin typeface="+mj-lt"/>
                      <a:ea typeface="微软雅黑" panose="020B0503020204020204" charset="-122"/>
                      <a:cs typeface="+mn-cs"/>
                      <a:sym typeface="Arial" panose="020B0604020202020204" pitchFamily="34" charset="0"/>
                    </a:rPr>
                    <a:t>29</a:t>
                  </a:r>
                  <a:endParaRPr kumimoji="0" lang="zh-CN" altLang="en-US" sz="1500" b="1" i="0" u="none" strike="noStrike" kern="1200" cap="none" spc="0" normalizeH="0" baseline="0" noProof="0" dirty="0">
                    <a:ln>
                      <a:noFill/>
                    </a:ln>
                    <a:solidFill>
                      <a:schemeClr val="bg1"/>
                    </a:solidFill>
                    <a:effectLst/>
                    <a:uLnTx/>
                    <a:uFillTx/>
                    <a:latin typeface="+mj-lt"/>
                    <a:ea typeface="微软雅黑" panose="020B0503020204020204" charset="-122"/>
                    <a:cs typeface="+mn-cs"/>
                    <a:sym typeface="Arial" panose="020B0604020202020204" pitchFamily="34" charset="0"/>
                  </a:endParaRPr>
                </a:p>
              </p:txBody>
            </p:sp>
          </p:grpSp>
        </p:grpSp>
        <p:grpSp>
          <p:nvGrpSpPr>
            <p:cNvPr id="33" name="组合 32"/>
            <p:cNvGrpSpPr/>
            <p:nvPr/>
          </p:nvGrpSpPr>
          <p:grpSpPr>
            <a:xfrm>
              <a:off x="4768942" y="3661889"/>
              <a:ext cx="3125378" cy="1042422"/>
              <a:chOff x="1714757" y="3295440"/>
              <a:chExt cx="3125378" cy="1042422"/>
            </a:xfrm>
          </p:grpSpPr>
          <p:cxnSp>
            <p:nvCxnSpPr>
              <p:cNvPr id="34" name="Straight Connector 183"/>
              <p:cNvCxnSpPr>
                <a:endCxn id="39" idx="0"/>
              </p:cNvCxnSpPr>
              <p:nvPr/>
            </p:nvCxnSpPr>
            <p:spPr>
              <a:xfrm>
                <a:off x="3186043" y="3295440"/>
                <a:ext cx="0" cy="468000"/>
              </a:xfrm>
              <a:prstGeom prst="line">
                <a:avLst/>
              </a:prstGeom>
              <a:noFill/>
              <a:ln w="9525" cap="flat" cmpd="sng" algn="ctr">
                <a:solidFill>
                  <a:srgbClr val="AAAFB4"/>
                </a:solidFill>
                <a:prstDash val="solid"/>
                <a:miter lim="800000"/>
              </a:ln>
              <a:effectLst/>
            </p:spPr>
          </p:cxnSp>
          <p:grpSp>
            <p:nvGrpSpPr>
              <p:cNvPr id="35" name="组合 34"/>
              <p:cNvGrpSpPr/>
              <p:nvPr/>
            </p:nvGrpSpPr>
            <p:grpSpPr>
              <a:xfrm>
                <a:off x="1714757" y="3762289"/>
                <a:ext cx="3125378" cy="575573"/>
                <a:chOff x="1714964" y="3756840"/>
                <a:chExt cx="3125378" cy="575573"/>
              </a:xfrm>
            </p:grpSpPr>
            <p:sp>
              <p:nvSpPr>
                <p:cNvPr id="37" name="Rounded Rectangle 52"/>
                <p:cNvSpPr/>
                <p:nvPr/>
              </p:nvSpPr>
              <p:spPr>
                <a:xfrm>
                  <a:off x="1714964" y="3756840"/>
                  <a:ext cx="3125378" cy="575573"/>
                </a:xfrm>
                <a:prstGeom prst="roundRect">
                  <a:avLst>
                    <a:gd name="adj" fmla="val 4725"/>
                  </a:avLst>
                </a:prstGeom>
                <a:solidFill>
                  <a:srgbClr val="32ACFA"/>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8" name="TextBox 53"/>
                <p:cNvSpPr txBox="1"/>
                <p:nvPr/>
              </p:nvSpPr>
              <p:spPr>
                <a:xfrm>
                  <a:off x="1846706" y="3851315"/>
                  <a:ext cx="2947826" cy="419474"/>
                </a:xfrm>
                <a:prstGeom prst="rect">
                  <a:avLst/>
                </a:prstGeom>
                <a:noFill/>
              </p:spPr>
              <p:txBody>
                <a:bodyPr wrap="square" lIns="0" tIns="0" rIns="0" bIns="0" rtlCol="0">
                  <a:spAutoFit/>
                </a:bodyPr>
                <a:lstStyle/>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Withdrawal</a:t>
                  </a:r>
                  <a:r>
                    <a:rPr lang="zh-CN" altLang="en-US" sz="1500" b="1" kern="1200" dirty="0">
                      <a:solidFill>
                        <a:schemeClr val="bg1"/>
                      </a:solidFill>
                      <a:latin typeface="+mj-lt"/>
                      <a:ea typeface="微软雅黑" panose="020B0503020204020204" charset="-122"/>
                      <a:cs typeface="+mn-cs"/>
                      <a:sym typeface="Arial" panose="020B0604020202020204" pitchFamily="34" charset="0"/>
                    </a:rPr>
                    <a:t> </a:t>
                  </a:r>
                  <a:endParaRPr lang="en-SG" altLang="zh-CN" sz="1500" b="1" kern="1200" dirty="0">
                    <a:solidFill>
                      <a:schemeClr val="bg1"/>
                    </a:solidFill>
                    <a:latin typeface="+mj-lt"/>
                    <a:ea typeface="微软雅黑" panose="020B0503020204020204" charset="-122"/>
                    <a:cs typeface="+mn-cs"/>
                    <a:sym typeface="Arial" panose="020B0604020202020204" pitchFamily="34" charset="0"/>
                  </a:endParaRPr>
                </a:p>
                <a:p>
                  <a:pPr marL="0" marR="0" lvl="0" indent="0" algn="ctr" defTabSz="914400" rtl="0" eaLnBrk="1" fontAlgn="auto" latinLnBrk="0" hangingPunct="1">
                    <a:lnSpc>
                      <a:spcPts val="1300"/>
                    </a:lnSpc>
                    <a:spcBef>
                      <a:spcPts val="0"/>
                    </a:spcBef>
                    <a:spcAft>
                      <a:spcPts val="600"/>
                    </a:spcAft>
                    <a:buClrTx/>
                    <a:buSzTx/>
                    <a:buFontTx/>
                    <a:buNone/>
                    <a:defRPr/>
                  </a:pPr>
                  <a:r>
                    <a:rPr lang="en-US" altLang="zh-CN" sz="1500" b="1" kern="1200" dirty="0">
                      <a:solidFill>
                        <a:schemeClr val="bg1"/>
                      </a:solidFill>
                      <a:latin typeface="+mj-lt"/>
                      <a:ea typeface="微软雅黑" panose="020B0503020204020204" charset="-122"/>
                      <a:cs typeface="+mn-cs"/>
                      <a:sym typeface="Arial" panose="020B0604020202020204" pitchFamily="34" charset="0"/>
                    </a:rPr>
                    <a:t>N=35</a:t>
                  </a:r>
                  <a:endParaRPr kumimoji="0" lang="zh-CN" altLang="en-US" sz="1500" b="1" i="0" u="none" strike="noStrike" kern="1200" cap="none" spc="0" normalizeH="0" baseline="0" noProof="0" dirty="0">
                    <a:ln>
                      <a:noFill/>
                    </a:ln>
                    <a:solidFill>
                      <a:schemeClr val="bg1"/>
                    </a:solidFill>
                    <a:effectLst/>
                    <a:uLnTx/>
                    <a:uFillTx/>
                    <a:latin typeface="+mj-lt"/>
                    <a:ea typeface="微软雅黑" panose="020B0503020204020204" charset="-122"/>
                    <a:cs typeface="+mn-cs"/>
                    <a:sym typeface="Arial" panose="020B0604020202020204" pitchFamily="34" charset="0"/>
                  </a:endParaRPr>
                </a:p>
              </p:txBody>
            </p:sp>
          </p:grpSp>
        </p:grpSp>
      </p:grpSp>
      <p:pic>
        <p:nvPicPr>
          <p:cNvPr id="5" name="图片 4"/>
          <p:cNvPicPr>
            <a:picLocks noChangeAspect="1"/>
          </p:cNvPicPr>
          <p:nvPr/>
        </p:nvPicPr>
        <p:blipFill>
          <a:blip r:embed="rId3"/>
          <a:stretch>
            <a:fillRect/>
          </a:stretch>
        </p:blipFill>
        <p:spPr>
          <a:xfrm>
            <a:off x="143031" y="273920"/>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735" y="0"/>
            <a:ext cx="10168933" cy="685671"/>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Baseline-Demographic</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Characteristics</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aphicFrame>
        <p:nvGraphicFramePr>
          <p:cNvPr id="5" name="表格 4"/>
          <p:cNvGraphicFramePr>
            <a:graphicFrameLocks noGrp="1"/>
          </p:cNvGraphicFramePr>
          <p:nvPr>
            <p:custDataLst>
              <p:tags r:id="rId1"/>
            </p:custDataLst>
          </p:nvPr>
        </p:nvGraphicFramePr>
        <p:xfrm>
          <a:off x="876300" y="1331595"/>
          <a:ext cx="10137775" cy="5013960"/>
        </p:xfrm>
        <a:graphic>
          <a:graphicData uri="http://schemas.openxmlformats.org/drawingml/2006/table">
            <a:tbl>
              <a:tblPr firstRow="1" firstCol="1">
                <a:tableStyleId>{B301B821-A1FF-4177-AEE7-76D212191A09}</a:tableStyleId>
              </a:tblPr>
              <a:tblGrid>
                <a:gridCol w="2254885">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995170">
                  <a:extLst>
                    <a:ext uri="{9D8B030D-6E8A-4147-A177-3AD203B41FA5}">
                      <a16:colId xmlns:a16="http://schemas.microsoft.com/office/drawing/2014/main" val="20002"/>
                    </a:ext>
                  </a:extLst>
                </a:gridCol>
                <a:gridCol w="1997075">
                  <a:extLst>
                    <a:ext uri="{9D8B030D-6E8A-4147-A177-3AD203B41FA5}">
                      <a16:colId xmlns:a16="http://schemas.microsoft.com/office/drawing/2014/main" val="20003"/>
                    </a:ext>
                  </a:extLst>
                </a:gridCol>
                <a:gridCol w="1636395">
                  <a:extLst>
                    <a:ext uri="{9D8B030D-6E8A-4147-A177-3AD203B41FA5}">
                      <a16:colId xmlns:a16="http://schemas.microsoft.com/office/drawing/2014/main" val="20004"/>
                    </a:ext>
                  </a:extLst>
                </a:gridCol>
              </a:tblGrid>
              <a:tr h="58293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600" kern="100" dirty="0">
                          <a:effectLst/>
                        </a:rPr>
                        <a:t> </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600" kern="100">
                          <a:effectLst/>
                        </a:rPr>
                        <a:t> </a:t>
                      </a:r>
                      <a:endParaRPr lang="en-US" sz="1600" kern="100" dirty="0">
                        <a:effectLst/>
                      </a:endParaRPr>
                    </a:p>
                  </a:txBody>
                  <a:tcPr marL="8255" marR="8255" marT="9525" marB="0" anchor="b"/>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600" kern="100" dirty="0">
                          <a:effectLst/>
                        </a:rPr>
                        <a:t>160mg</a:t>
                      </a:r>
                      <a:br>
                        <a:rPr lang="en-US" sz="1600" kern="100" dirty="0">
                          <a:effectLst/>
                        </a:rPr>
                      </a:br>
                      <a:r>
                        <a:rPr lang="en-US" sz="1600" kern="100" dirty="0">
                          <a:effectLst/>
                        </a:rPr>
                        <a:t>(N=184)</a:t>
                      </a:r>
                    </a:p>
                  </a:txBody>
                  <a:tcPr marL="8255" marR="8255" marT="9525" marB="0" anchor="b"/>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600" kern="100" dirty="0">
                          <a:effectLst/>
                        </a:rPr>
                        <a:t>80mg</a:t>
                      </a:r>
                      <a:br>
                        <a:rPr lang="en-US" sz="1600" kern="100" dirty="0">
                          <a:effectLst/>
                        </a:rPr>
                      </a:br>
                      <a:r>
                        <a:rPr lang="en-US" sz="1600" kern="100" dirty="0">
                          <a:effectLst/>
                        </a:rPr>
                        <a:t>(N=184)</a:t>
                      </a:r>
                    </a:p>
                  </a:txBody>
                  <a:tcPr marL="8255" marR="8255" marT="9525" marB="0" anchor="b"/>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600" kern="100" dirty="0">
                          <a:effectLst/>
                        </a:rPr>
                        <a:t>Placebo</a:t>
                      </a:r>
                      <a:r>
                        <a:rPr lang="en-US" sz="1600" kern="100" dirty="0">
                          <a:effectLst/>
                        </a:rPr>
                        <a:t/>
                      </a:r>
                      <a:br>
                        <a:rPr lang="en-US" sz="1600" kern="100" dirty="0">
                          <a:effectLst/>
                        </a:rPr>
                      </a:br>
                      <a:r>
                        <a:rPr lang="en-US" sz="1600" kern="100" dirty="0">
                          <a:effectLst/>
                        </a:rPr>
                        <a:t>(N=184)</a:t>
                      </a:r>
                    </a:p>
                  </a:txBody>
                  <a:tcPr marL="8255" marR="8255" marT="9525" marB="0" anchor="b"/>
                </a:tc>
                <a:extLst>
                  <a:ext uri="{0D108BD9-81ED-4DB2-BD59-A6C34878D82A}">
                    <a16:rowId xmlns:a16="http://schemas.microsoft.com/office/drawing/2014/main" val="10000"/>
                  </a:ext>
                </a:extLst>
              </a:tr>
              <a:tr h="29527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Age</a:t>
                      </a:r>
                      <a:r>
                        <a:rPr lang="zh-CN" sz="1400" kern="100" dirty="0">
                          <a:effectLst/>
                        </a:rPr>
                        <a:t>（</a:t>
                      </a:r>
                      <a:r>
                        <a:rPr lang="en-US" altLang="zh-CN" sz="1400" kern="100" dirty="0">
                          <a:effectLst/>
                        </a:rPr>
                        <a:t>y</a:t>
                      </a:r>
                      <a:r>
                        <a:rPr lang="zh-CN" sz="1400" kern="100" dirty="0">
                          <a:effectLst/>
                        </a:rPr>
                        <a:t>）</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MEAN (SD)</a:t>
                      </a:r>
                      <a:r>
                        <a:rPr lang="zh-CN" altLang="en-US" sz="1400" kern="100" dirty="0">
                          <a:effectLst/>
                        </a:rPr>
                        <a:t> </a:t>
                      </a:r>
                      <a:r>
                        <a:rPr lang="en-US" altLang="zh-CN" sz="1400" kern="100" dirty="0">
                          <a:effectLst/>
                        </a:rPr>
                        <a:t>(y)</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29.5 (10.66)</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29.4 (10.49)</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29.7 (10.93)</a:t>
                      </a:r>
                    </a:p>
                  </a:txBody>
                  <a:tcPr marL="8255" marR="8255" marT="9525" marB="0"/>
                </a:tc>
                <a:extLst>
                  <a:ext uri="{0D108BD9-81ED-4DB2-BD59-A6C34878D82A}">
                    <a16:rowId xmlns:a16="http://schemas.microsoft.com/office/drawing/2014/main" val="10001"/>
                  </a:ext>
                </a:extLst>
              </a:tr>
              <a:tr h="295275">
                <a:tc rowSpan="4">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Age</a:t>
                      </a:r>
                      <a:r>
                        <a:rPr lang="zh-CN" altLang="en-US" sz="1400" kern="100" dirty="0">
                          <a:effectLst/>
                        </a:rPr>
                        <a:t> </a:t>
                      </a:r>
                      <a:r>
                        <a:rPr lang="en-US" altLang="zh-CN" sz="1400" kern="100" dirty="0">
                          <a:effectLst/>
                        </a:rPr>
                        <a:t>Group</a:t>
                      </a:r>
                      <a:r>
                        <a:rPr lang="zh-CN" altLang="en-US" sz="1400" kern="100" dirty="0">
                          <a:effectLst/>
                        </a:rPr>
                        <a:t> </a:t>
                      </a:r>
                      <a:r>
                        <a:rPr lang="en-US" sz="1400" kern="100" dirty="0">
                          <a:effectLst/>
                        </a:rPr>
                        <a:t>(</a:t>
                      </a:r>
                      <a:r>
                        <a:rPr lang="en-US" altLang="zh-CN" sz="1400" kern="100" dirty="0">
                          <a:effectLst/>
                        </a:rPr>
                        <a:t>Randomized</a:t>
                      </a:r>
                      <a:r>
                        <a:rPr lang="en-US" sz="1400" kern="100" dirty="0">
                          <a:effectLst/>
                        </a:rPr>
                        <a:t>)</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18-30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120 (65.22)</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122 (</a:t>
                      </a:r>
                      <a:r>
                        <a:rPr lang="en-US" sz="1400" kern="100" dirty="0">
                          <a:effectLst/>
                        </a:rPr>
                        <a:t>66.30)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118 (</a:t>
                      </a:r>
                      <a:r>
                        <a:rPr lang="en-US" sz="1400" kern="100" dirty="0">
                          <a:effectLst/>
                        </a:rPr>
                        <a:t>64.13)</a:t>
                      </a:r>
                    </a:p>
                  </a:txBody>
                  <a:tcPr marL="8255" marR="8255" marT="9525" marB="0"/>
                </a:tc>
                <a:extLst>
                  <a:ext uri="{0D108BD9-81ED-4DB2-BD59-A6C34878D82A}">
                    <a16:rowId xmlns:a16="http://schemas.microsoft.com/office/drawing/2014/main" val="10002"/>
                  </a:ext>
                </a:extLst>
              </a:tr>
              <a:tr h="295275">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31-40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33 (17.93)</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32 (</a:t>
                      </a:r>
                      <a:r>
                        <a:rPr lang="en-US" sz="1400" kern="100" dirty="0">
                          <a:effectLst/>
                        </a:rPr>
                        <a:t>17.39)</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35 (</a:t>
                      </a:r>
                      <a:r>
                        <a:rPr lang="en-US" sz="1400" kern="100" dirty="0">
                          <a:effectLst/>
                        </a:rPr>
                        <a:t>19.02)</a:t>
                      </a:r>
                    </a:p>
                  </a:txBody>
                  <a:tcPr marL="8255" marR="8255" marT="9525" marB="0"/>
                </a:tc>
                <a:extLst>
                  <a:ext uri="{0D108BD9-81ED-4DB2-BD59-A6C34878D82A}">
                    <a16:rowId xmlns:a16="http://schemas.microsoft.com/office/drawing/2014/main" val="10003"/>
                  </a:ext>
                </a:extLst>
              </a:tr>
              <a:tr h="295910">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41-50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19 (</a:t>
                      </a:r>
                      <a:r>
                        <a:rPr lang="en-US" sz="1400" kern="100" dirty="0">
                          <a:effectLst/>
                        </a:rPr>
                        <a:t>10.33)</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18 (9.78)</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19 (</a:t>
                      </a:r>
                      <a:r>
                        <a:rPr lang="en-US" sz="1400" kern="100" dirty="0">
                          <a:effectLst/>
                        </a:rPr>
                        <a:t>10.33)</a:t>
                      </a:r>
                    </a:p>
                  </a:txBody>
                  <a:tcPr marL="8255" marR="8255" marT="9525" marB="0"/>
                </a:tc>
                <a:extLst>
                  <a:ext uri="{0D108BD9-81ED-4DB2-BD59-A6C34878D82A}">
                    <a16:rowId xmlns:a16="http://schemas.microsoft.com/office/drawing/2014/main" val="10004"/>
                  </a:ext>
                </a:extLst>
              </a:tr>
              <a:tr h="294640">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51-65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12 (</a:t>
                      </a:r>
                      <a:r>
                        <a:rPr lang="en-US" sz="1400" kern="100" dirty="0">
                          <a:effectLst/>
                        </a:rPr>
                        <a:t>6.52)</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12 (6.52)</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12 (</a:t>
                      </a:r>
                      <a:r>
                        <a:rPr lang="en-US" sz="1400" kern="100" dirty="0">
                          <a:effectLst/>
                        </a:rPr>
                        <a:t>6.52)</a:t>
                      </a:r>
                    </a:p>
                  </a:txBody>
                  <a:tcPr marL="8255" marR="8255" marT="9525" marB="0"/>
                </a:tc>
                <a:extLst>
                  <a:ext uri="{0D108BD9-81ED-4DB2-BD59-A6C34878D82A}">
                    <a16:rowId xmlns:a16="http://schemas.microsoft.com/office/drawing/2014/main" val="10005"/>
                  </a:ext>
                </a:extLst>
              </a:tr>
              <a:tr h="295910">
                <a:tc rowSpan="2">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Gender</a:t>
                      </a:r>
                      <a:r>
                        <a:rPr lang="zh-CN" altLang="en-US" sz="1400" kern="100" dirty="0">
                          <a:effectLst/>
                        </a:rPr>
                        <a:t> </a:t>
                      </a:r>
                      <a:r>
                        <a:rPr lang="en-US" sz="1400" kern="100" dirty="0">
                          <a:effectLst/>
                        </a:rPr>
                        <a:t>(</a:t>
                      </a:r>
                      <a:r>
                        <a:rPr lang="en-US" altLang="zh-CN" sz="1400" kern="100" dirty="0">
                          <a:effectLst/>
                        </a:rPr>
                        <a:t>Randomized</a:t>
                      </a:r>
                      <a:r>
                        <a:rPr lang="en-US" sz="1400" kern="100" dirty="0">
                          <a:effectLst/>
                        </a:rPr>
                        <a:t>)</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Male</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50 (</a:t>
                      </a:r>
                      <a:r>
                        <a:rPr lang="en-US" sz="1400" kern="100" dirty="0">
                          <a:effectLst/>
                        </a:rPr>
                        <a:t>27.17)</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52 (28.26)</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49 (</a:t>
                      </a:r>
                      <a:r>
                        <a:rPr lang="en-US" sz="1400" kern="100" dirty="0">
                          <a:effectLst/>
                        </a:rPr>
                        <a:t>26.63)</a:t>
                      </a:r>
                    </a:p>
                  </a:txBody>
                  <a:tcPr marL="8255" marR="8255" marT="9525" marB="0"/>
                </a:tc>
                <a:extLst>
                  <a:ext uri="{0D108BD9-81ED-4DB2-BD59-A6C34878D82A}">
                    <a16:rowId xmlns:a16="http://schemas.microsoft.com/office/drawing/2014/main" val="10006"/>
                  </a:ext>
                </a:extLst>
              </a:tr>
              <a:tr h="295275">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Female</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134 (</a:t>
                      </a:r>
                      <a:r>
                        <a:rPr lang="en-US" sz="1400" kern="100" dirty="0">
                          <a:effectLst/>
                        </a:rPr>
                        <a:t>72.83)</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132 (71.74)</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135 (</a:t>
                      </a:r>
                      <a:r>
                        <a:rPr lang="en-US" sz="1400" kern="100" dirty="0">
                          <a:effectLst/>
                        </a:rPr>
                        <a:t>73.37)</a:t>
                      </a:r>
                    </a:p>
                  </a:txBody>
                  <a:tcPr marL="8255" marR="8255" marT="9525" marB="0"/>
                </a:tc>
                <a:extLst>
                  <a:ext uri="{0D108BD9-81ED-4DB2-BD59-A6C34878D82A}">
                    <a16:rowId xmlns:a16="http://schemas.microsoft.com/office/drawing/2014/main" val="10007"/>
                  </a:ext>
                </a:extLst>
              </a:tr>
              <a:tr h="296545">
                <a:tc rowSpan="2">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Nationality</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Han</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168 (</a:t>
                      </a:r>
                      <a:r>
                        <a:rPr lang="en-US" sz="1400" kern="100" dirty="0">
                          <a:effectLst/>
                        </a:rPr>
                        <a:t>91.30)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173 (</a:t>
                      </a:r>
                      <a:r>
                        <a:rPr lang="en-US" sz="1400" kern="100" dirty="0">
                          <a:effectLst/>
                        </a:rPr>
                        <a:t>94.02)</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165 (89.67)</a:t>
                      </a:r>
                    </a:p>
                  </a:txBody>
                  <a:tcPr marL="8255" marR="8255" marT="9525" marB="0"/>
                </a:tc>
                <a:extLst>
                  <a:ext uri="{0D108BD9-81ED-4DB2-BD59-A6C34878D82A}">
                    <a16:rowId xmlns:a16="http://schemas.microsoft.com/office/drawing/2014/main" val="10008"/>
                  </a:ext>
                </a:extLst>
              </a:tr>
              <a:tr h="294640">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Others</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16 (</a:t>
                      </a:r>
                      <a:r>
                        <a:rPr lang="en-US" sz="1400" kern="100" dirty="0">
                          <a:effectLst/>
                        </a:rPr>
                        <a:t>8.70)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11 (</a:t>
                      </a:r>
                      <a:r>
                        <a:rPr lang="en-US" sz="1400" kern="100" dirty="0">
                          <a:effectLst/>
                        </a:rPr>
                        <a:t>5.98)</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19 (10.33)</a:t>
                      </a:r>
                    </a:p>
                  </a:txBody>
                  <a:tcPr marL="8255" marR="8255" marT="9525" marB="0"/>
                </a:tc>
                <a:extLst>
                  <a:ext uri="{0D108BD9-81ED-4DB2-BD59-A6C34878D82A}">
                    <a16:rowId xmlns:a16="http://schemas.microsoft.com/office/drawing/2014/main" val="10009"/>
                  </a:ext>
                </a:extLst>
              </a:tr>
              <a:tr h="295910">
                <a:tc rowSpan="4">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Marital</a:t>
                      </a:r>
                      <a:r>
                        <a:rPr lang="zh-CN" altLang="en-US" sz="1400" kern="100" dirty="0">
                          <a:effectLst/>
                        </a:rPr>
                        <a:t> </a:t>
                      </a:r>
                      <a:r>
                        <a:rPr lang="en-US" altLang="zh-CN" sz="1400" kern="100" dirty="0">
                          <a:effectLst/>
                        </a:rPr>
                        <a:t>Status</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Single</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115 (</a:t>
                      </a:r>
                      <a:r>
                        <a:rPr lang="en-US" sz="1400" kern="100" dirty="0">
                          <a:effectLst/>
                        </a:rPr>
                        <a:t>62.50)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110 (</a:t>
                      </a:r>
                      <a:r>
                        <a:rPr lang="en-US" sz="1400" kern="100" dirty="0">
                          <a:effectLst/>
                        </a:rPr>
                        <a:t>59.78)</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109 (59.24)</a:t>
                      </a:r>
                    </a:p>
                  </a:txBody>
                  <a:tcPr marL="8255" marR="8255" marT="9525" marB="0"/>
                </a:tc>
                <a:extLst>
                  <a:ext uri="{0D108BD9-81ED-4DB2-BD59-A6C34878D82A}">
                    <a16:rowId xmlns:a16="http://schemas.microsoft.com/office/drawing/2014/main" val="10010"/>
                  </a:ext>
                </a:extLst>
              </a:tr>
              <a:tr h="295275">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Married</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59 (</a:t>
                      </a:r>
                      <a:r>
                        <a:rPr lang="en-US" sz="1400" kern="100" dirty="0">
                          <a:effectLst/>
                        </a:rPr>
                        <a:t>32.07)</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62 (</a:t>
                      </a:r>
                      <a:r>
                        <a:rPr lang="en-US" sz="1400" kern="100" dirty="0">
                          <a:effectLst/>
                        </a:rPr>
                        <a:t>33.70)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60 (32.61)</a:t>
                      </a:r>
                    </a:p>
                  </a:txBody>
                  <a:tcPr marL="8255" marR="8255" marT="9525" marB="0"/>
                </a:tc>
                <a:extLst>
                  <a:ext uri="{0D108BD9-81ED-4DB2-BD59-A6C34878D82A}">
                    <a16:rowId xmlns:a16="http://schemas.microsoft.com/office/drawing/2014/main" val="10011"/>
                  </a:ext>
                </a:extLst>
              </a:tr>
              <a:tr h="295275">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Devoiced</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10 (</a:t>
                      </a:r>
                      <a:r>
                        <a:rPr lang="en-US" sz="1400" kern="100" dirty="0">
                          <a:effectLst/>
                        </a:rPr>
                        <a:t>5.43)</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10 (</a:t>
                      </a:r>
                      <a:r>
                        <a:rPr lang="en-US" sz="1400" kern="100" dirty="0">
                          <a:effectLst/>
                        </a:rPr>
                        <a:t>5.43)</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11 (5.98)</a:t>
                      </a:r>
                    </a:p>
                  </a:txBody>
                  <a:tcPr marL="8255" marR="8255" marT="9525" marB="0"/>
                </a:tc>
                <a:extLst>
                  <a:ext uri="{0D108BD9-81ED-4DB2-BD59-A6C34878D82A}">
                    <a16:rowId xmlns:a16="http://schemas.microsoft.com/office/drawing/2014/main" val="10012"/>
                  </a:ext>
                </a:extLst>
              </a:tr>
              <a:tr h="295275">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Widowed</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0 (</a:t>
                      </a:r>
                      <a:r>
                        <a:rPr lang="en-US" sz="1400" kern="100" dirty="0">
                          <a:effectLst/>
                        </a:rPr>
                        <a:t>0.00)</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2 (</a:t>
                      </a:r>
                      <a:r>
                        <a:rPr lang="en-US" sz="1400" kern="100" dirty="0">
                          <a:effectLst/>
                        </a:rPr>
                        <a:t>1.09)</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4 (2.17)</a:t>
                      </a:r>
                    </a:p>
                  </a:txBody>
                  <a:tcPr marL="8255" marR="8255" marT="9525" marB="0"/>
                </a:tc>
                <a:extLst>
                  <a:ext uri="{0D108BD9-81ED-4DB2-BD59-A6C34878D82A}">
                    <a16:rowId xmlns:a16="http://schemas.microsoft.com/office/drawing/2014/main" val="10013"/>
                  </a:ext>
                </a:extLst>
              </a:tr>
              <a:tr h="295910">
                <a:tc rowSpan="2">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altLang="zh-CN" sz="1400" kern="100" dirty="0">
                          <a:effectLst/>
                        </a:rPr>
                        <a:t>Reproductive</a:t>
                      </a:r>
                      <a:r>
                        <a:rPr lang="zh-CN" altLang="en-US" sz="1400" kern="100" dirty="0">
                          <a:effectLst/>
                        </a:rPr>
                        <a:t> </a:t>
                      </a:r>
                      <a:r>
                        <a:rPr lang="en-US" altLang="zh-CN" sz="1400" kern="100" dirty="0">
                          <a:effectLst/>
                        </a:rPr>
                        <a:t>status</a:t>
                      </a:r>
                    </a:p>
                  </a:txBody>
                  <a:tcPr marL="0" marR="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non-Reproductive</a:t>
                      </a:r>
                      <a:r>
                        <a:rPr lang="en-US" sz="1400" kern="100" dirty="0">
                          <a:effectLst/>
                        </a:rPr>
                        <a:t>  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127 (</a:t>
                      </a:r>
                      <a:r>
                        <a:rPr lang="en-US" sz="1400" kern="100" dirty="0">
                          <a:effectLst/>
                        </a:rPr>
                        <a:t>69.02)</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124 (</a:t>
                      </a:r>
                      <a:r>
                        <a:rPr lang="en-US" sz="1400" kern="100" dirty="0">
                          <a:effectLst/>
                        </a:rPr>
                        <a:t>67.39)</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120 (65.22)</a:t>
                      </a:r>
                    </a:p>
                  </a:txBody>
                  <a:tcPr marL="8255" marR="8255" marT="9525" marB="0"/>
                </a:tc>
                <a:extLst>
                  <a:ext uri="{0D108BD9-81ED-4DB2-BD59-A6C34878D82A}">
                    <a16:rowId xmlns:a16="http://schemas.microsoft.com/office/drawing/2014/main" val="10014"/>
                  </a:ext>
                </a:extLst>
              </a:tr>
              <a:tr h="294640">
                <a:tc vMerge="1">
                  <a:txBody>
                    <a:bodyPr/>
                    <a:lstStyle/>
                    <a:p>
                      <a:endParaRPr lang="zh-CN"/>
                    </a:p>
                  </a:txBody>
                  <a:tcP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    </a:t>
                      </a:r>
                      <a:r>
                        <a:rPr lang="en-US" altLang="zh-CN" sz="1400" kern="100" dirty="0">
                          <a:effectLst/>
                        </a:rPr>
                        <a:t>Reproductive</a:t>
                      </a:r>
                      <a:r>
                        <a:rPr lang="zh-CN" altLang="en-US" sz="1400" kern="100" dirty="0">
                          <a:effectLst/>
                        </a:rPr>
                        <a:t> </a:t>
                      </a:r>
                      <a:r>
                        <a:rPr lang="en-US" sz="1400" kern="100" dirty="0">
                          <a:effectLst/>
                        </a:rPr>
                        <a:t>n(%)</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57 (</a:t>
                      </a:r>
                      <a:r>
                        <a:rPr lang="en-US" sz="1400" kern="100" dirty="0">
                          <a:effectLst/>
                        </a:rPr>
                        <a:t>30.98)</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a:effectLst/>
                        </a:rPr>
                        <a:t>60 (</a:t>
                      </a:r>
                      <a:r>
                        <a:rPr lang="en-US" sz="1400" kern="100" dirty="0">
                          <a:effectLst/>
                        </a:rPr>
                        <a:t>32.61)</a:t>
                      </a:r>
                    </a:p>
                  </a:txBody>
                  <a:tcPr marL="8255" marR="8255" marT="9525" marB="0"/>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dk1"/>
                          </a:solidFill>
                          <a:uFillTx/>
                          <a:latin typeface="Calibri" panose="020F0502020204030204"/>
                          <a:sym typeface="Relative"/>
                        </a:defRPr>
                      </a:lvl9pPr>
                    </a:lstStyle>
                    <a:p>
                      <a:pPr algn="ctr">
                        <a:spcAft>
                          <a:spcPts val="0"/>
                        </a:spcAft>
                      </a:pPr>
                      <a:r>
                        <a:rPr lang="en-US" sz="1400" kern="100" dirty="0">
                          <a:effectLst/>
                        </a:rPr>
                        <a:t>64 (34.78)</a:t>
                      </a:r>
                    </a:p>
                  </a:txBody>
                  <a:tcPr marL="8255" marR="8255" marT="9525" marB="0"/>
                </a:tc>
                <a:extLst>
                  <a:ext uri="{0D108BD9-81ED-4DB2-BD59-A6C34878D82A}">
                    <a16:rowId xmlns:a16="http://schemas.microsoft.com/office/drawing/2014/main" val="10015"/>
                  </a:ext>
                </a:extLst>
              </a:tr>
            </a:tbl>
          </a:graphicData>
        </a:graphic>
      </p:graphicFrame>
      <p:grpSp>
        <p:nvGrpSpPr>
          <p:cNvPr id="9" name="Group 344"/>
          <p:cNvGrpSpPr/>
          <p:nvPr/>
        </p:nvGrpSpPr>
        <p:grpSpPr>
          <a:xfrm>
            <a:off x="693388" y="762758"/>
            <a:ext cx="10410193" cy="368300"/>
            <a:chOff x="4643438" y="2786064"/>
            <a:chExt cx="10410193" cy="368300"/>
          </a:xfrm>
        </p:grpSpPr>
        <p:sp>
          <p:nvSpPr>
            <p:cNvPr id="11" name="Rectangle 28"/>
            <p:cNvSpPr/>
            <p:nvPr/>
          </p:nvSpPr>
          <p:spPr>
            <a:xfrm>
              <a:off x="5072066" y="2786064"/>
              <a:ext cx="9981565" cy="368300"/>
            </a:xfrm>
            <a:prstGeom prst="rect">
              <a:avLst/>
            </a:prstGeom>
          </p:spPr>
          <p:txBody>
            <a:bodyPr wrap="none">
              <a:spAutoFit/>
            </a:bodyPr>
            <a:lstStyle/>
            <a:p>
              <a:pPr marL="0" marR="0" lvl="0" indent="0" algn="l" defTabSz="520065" rtl="0" eaLnBrk="1" fontAlgn="auto" latinLnBrk="0" hangingPunct="0">
                <a:lnSpc>
                  <a:spcPct val="100000"/>
                </a:lnSpc>
                <a:spcBef>
                  <a:spcPts val="0"/>
                </a:spcBef>
                <a:spcAft>
                  <a:spcPts val="0"/>
                </a:spcAft>
                <a:buClrTx/>
                <a:buSzTx/>
                <a:buFontTx/>
                <a:buNone/>
                <a:defRPr/>
              </a:pPr>
              <a:r>
                <a:rPr lang="en-US" altLang="zh-CN"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Three groups were of comparability in terms of age, gender, nationality, marital and reproductive condition</a:t>
              </a:r>
              <a:endParaRPr kumimoji="0" lang="en-US" altLang="zh-CN" b="0" i="0" u="none" strike="noStrike" kern="0" cap="none" spc="0" normalizeH="0" baseline="0" noProof="0" dirty="0">
                <a:ln>
                  <a:noFill/>
                </a:ln>
                <a:solidFill>
                  <a:srgbClr val="44546A"/>
                </a:solidFill>
                <a:effectLst/>
                <a:uLnTx/>
                <a:uFillTx/>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12" name="Group 332"/>
            <p:cNvGrpSpPr/>
            <p:nvPr/>
          </p:nvGrpSpPr>
          <p:grpSpPr>
            <a:xfrm>
              <a:off x="4643438" y="2786064"/>
              <a:ext cx="288476" cy="288476"/>
              <a:chOff x="4643438" y="2786064"/>
              <a:chExt cx="288476" cy="288476"/>
            </a:xfrm>
          </p:grpSpPr>
          <p:sp>
            <p:nvSpPr>
              <p:cNvPr id="13"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4"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pic>
        <p:nvPicPr>
          <p:cNvPr id="2" name="图片 1"/>
          <p:cNvPicPr>
            <a:picLocks noChangeAspect="1"/>
          </p:cNvPicPr>
          <p:nvPr/>
        </p:nvPicPr>
        <p:blipFill>
          <a:blip r:embed="rId4"/>
          <a:stretch>
            <a:fillRect/>
          </a:stretch>
        </p:blipFill>
        <p:spPr>
          <a:xfrm>
            <a:off x="115899" y="18737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2353" y="270657"/>
            <a:ext cx="1587294" cy="830997"/>
          </a:xfrm>
          <a:prstGeom prst="rect">
            <a:avLst/>
          </a:prstGeom>
        </p:spPr>
        <p:txBody>
          <a:bodyPr wrap="none">
            <a:spAutoFit/>
          </a:bodyPr>
          <a:lstStyle/>
          <a:p>
            <a:r>
              <a:rPr lang="zh-CN" altLang="en-US" sz="4800" b="1" dirty="0">
                <a:solidFill>
                  <a:schemeClr val="accent1">
                    <a:lumMod val="50000"/>
                  </a:schemeClr>
                </a:solidFill>
              </a:rPr>
              <a:t>目 录</a:t>
            </a:r>
            <a:endParaRPr lang="zh-CN" altLang="en-US" sz="4800" dirty="0">
              <a:solidFill>
                <a:schemeClr val="accent1">
                  <a:lumMod val="50000"/>
                </a:schemeClr>
              </a:solidFill>
            </a:endParaRPr>
          </a:p>
        </p:txBody>
      </p:sp>
      <p:grpSp>
        <p:nvGrpSpPr>
          <p:cNvPr id="17" name="组合 16"/>
          <p:cNvGrpSpPr/>
          <p:nvPr/>
        </p:nvGrpSpPr>
        <p:grpSpPr>
          <a:xfrm>
            <a:off x="1391918" y="1873637"/>
            <a:ext cx="4429760" cy="560070"/>
            <a:chOff x="1361440" y="1780887"/>
            <a:chExt cx="4429760" cy="560070"/>
          </a:xfrm>
        </p:grpSpPr>
        <p:sp>
          <p:nvSpPr>
            <p:cNvPr id="5" name="矩形 4"/>
            <p:cNvSpPr/>
            <p:nvPr/>
          </p:nvSpPr>
          <p:spPr>
            <a:xfrm>
              <a:off x="1996896" y="1830088"/>
              <a:ext cx="3180715" cy="460375"/>
            </a:xfrm>
            <a:prstGeom prst="rect">
              <a:avLst/>
            </a:prstGeom>
          </p:spPr>
          <p:txBody>
            <a:bodyPr wrap="none">
              <a:spAutoFit/>
            </a:bodyPr>
            <a:lstStyle/>
            <a:p>
              <a:pPr algn="l"/>
              <a:r>
                <a:rPr lang="en-US" altLang="zh-CN" sz="2400" b="1" dirty="0" smtClean="0">
                  <a:solidFill>
                    <a:schemeClr val="accent1">
                      <a:lumMod val="50000"/>
                    </a:schemeClr>
                  </a:solidFill>
                  <a:sym typeface="+mn-ea"/>
                </a:rPr>
                <a:t>Depression Disorder</a:t>
              </a:r>
              <a:endParaRPr lang="en-US" altLang="zh-CN" sz="2400" b="1" dirty="0">
                <a:solidFill>
                  <a:schemeClr val="accent1">
                    <a:lumMod val="50000"/>
                  </a:schemeClr>
                </a:solidFill>
              </a:endParaRPr>
            </a:p>
          </p:txBody>
        </p:sp>
        <p:sp>
          <p:nvSpPr>
            <p:cNvPr id="13" name="矩形 12"/>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01</a:t>
              </a:r>
              <a:endParaRPr lang="zh-CN" altLang="en-US" sz="2400" b="1" spc="-150" dirty="0">
                <a:solidFill>
                  <a:schemeClr val="bg1"/>
                </a:solidFill>
              </a:endParaRPr>
            </a:p>
          </p:txBody>
        </p:sp>
        <p:sp>
          <p:nvSpPr>
            <p:cNvPr id="16" name="等腰三角形 15"/>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391918" y="2803118"/>
            <a:ext cx="4429760" cy="560070"/>
            <a:chOff x="1361440" y="1780887"/>
            <a:chExt cx="4429760" cy="560070"/>
          </a:xfrm>
        </p:grpSpPr>
        <p:sp>
          <p:nvSpPr>
            <p:cNvPr id="19" name="矩形 18"/>
            <p:cNvSpPr/>
            <p:nvPr/>
          </p:nvSpPr>
          <p:spPr>
            <a:xfrm>
              <a:off x="1996896" y="1830088"/>
              <a:ext cx="2706370" cy="460375"/>
            </a:xfrm>
            <a:prstGeom prst="rect">
              <a:avLst/>
            </a:prstGeom>
          </p:spPr>
          <p:txBody>
            <a:bodyPr wrap="none">
              <a:spAutoFit/>
            </a:bodyPr>
            <a:lstStyle/>
            <a:p>
              <a:pPr algn="l"/>
              <a:r>
                <a:rPr lang="en-US" altLang="zh-CN" sz="2400" b="1" dirty="0">
                  <a:solidFill>
                    <a:schemeClr val="accent1">
                      <a:lumMod val="50000"/>
                    </a:schemeClr>
                  </a:solidFill>
                  <a:sym typeface="+mn-ea"/>
                </a:rPr>
                <a:t>Drug Developmet</a:t>
              </a:r>
              <a:endParaRPr lang="en-US" altLang="zh-CN" sz="2400" b="1" dirty="0">
                <a:solidFill>
                  <a:schemeClr val="accent1">
                    <a:lumMod val="50000"/>
                  </a:schemeClr>
                </a:solidFill>
              </a:endParaRPr>
            </a:p>
          </p:txBody>
        </p:sp>
        <p:sp>
          <p:nvSpPr>
            <p:cNvPr id="20" name="矩形 19"/>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02</a:t>
              </a:r>
              <a:endParaRPr lang="zh-CN" altLang="en-US" sz="2400" b="1" spc="-150" dirty="0">
                <a:solidFill>
                  <a:schemeClr val="bg1"/>
                </a:solidFill>
              </a:endParaRPr>
            </a:p>
          </p:txBody>
        </p:sp>
        <p:sp>
          <p:nvSpPr>
            <p:cNvPr id="23" name="等腰三角形 22"/>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391918" y="3732599"/>
            <a:ext cx="4429760" cy="560070"/>
            <a:chOff x="1361440" y="1780887"/>
            <a:chExt cx="4429760" cy="560070"/>
          </a:xfrm>
        </p:grpSpPr>
        <p:sp>
          <p:nvSpPr>
            <p:cNvPr id="25" name="矩形 24"/>
            <p:cNvSpPr/>
            <p:nvPr/>
          </p:nvSpPr>
          <p:spPr>
            <a:xfrm>
              <a:off x="1996896" y="1830088"/>
              <a:ext cx="2129790" cy="460375"/>
            </a:xfrm>
            <a:prstGeom prst="rect">
              <a:avLst/>
            </a:prstGeom>
          </p:spPr>
          <p:txBody>
            <a:bodyPr wrap="none">
              <a:spAutoFit/>
            </a:bodyPr>
            <a:lstStyle/>
            <a:p>
              <a:pPr algn="l"/>
              <a:r>
                <a:rPr lang="en-US" altLang="zh-CN" sz="2400" b="1" dirty="0" smtClean="0">
                  <a:solidFill>
                    <a:schemeClr val="accent1">
                      <a:lumMod val="50000"/>
                    </a:schemeClr>
                  </a:solidFill>
                  <a:sym typeface="+mn-ea"/>
                </a:rPr>
                <a:t>Study Design</a:t>
              </a:r>
              <a:endParaRPr lang="en-US" altLang="zh-CN" sz="2400" b="1" dirty="0">
                <a:solidFill>
                  <a:schemeClr val="accent1">
                    <a:lumMod val="50000"/>
                  </a:schemeClr>
                </a:solidFill>
              </a:endParaRPr>
            </a:p>
          </p:txBody>
        </p:sp>
        <p:sp>
          <p:nvSpPr>
            <p:cNvPr id="26" name="矩形 25"/>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03</a:t>
              </a:r>
              <a:endParaRPr lang="zh-CN" altLang="en-US" sz="2400" b="1" spc="-150" dirty="0">
                <a:solidFill>
                  <a:schemeClr val="bg1"/>
                </a:solidFill>
              </a:endParaRPr>
            </a:p>
          </p:txBody>
        </p:sp>
        <p:sp>
          <p:nvSpPr>
            <p:cNvPr id="29" name="等腰三角形 28"/>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391918" y="4662080"/>
            <a:ext cx="4429760" cy="560070"/>
            <a:chOff x="1361440" y="1780887"/>
            <a:chExt cx="4429760" cy="560070"/>
          </a:xfrm>
        </p:grpSpPr>
        <p:sp>
          <p:nvSpPr>
            <p:cNvPr id="31" name="矩形 30"/>
            <p:cNvSpPr/>
            <p:nvPr/>
          </p:nvSpPr>
          <p:spPr>
            <a:xfrm>
              <a:off x="1996896" y="1830088"/>
              <a:ext cx="3723640" cy="460375"/>
            </a:xfrm>
            <a:prstGeom prst="rect">
              <a:avLst/>
            </a:prstGeom>
          </p:spPr>
          <p:txBody>
            <a:bodyPr wrap="none">
              <a:spAutoFit/>
            </a:bodyPr>
            <a:lstStyle/>
            <a:p>
              <a:pPr algn="l"/>
              <a:r>
                <a:rPr lang="en-US" altLang="zh-CN" sz="2400" b="1" dirty="0" smtClean="0">
                  <a:solidFill>
                    <a:schemeClr val="accent1">
                      <a:lumMod val="50000"/>
                    </a:schemeClr>
                  </a:solidFill>
                  <a:sym typeface="+mn-ea"/>
                </a:rPr>
                <a:t>Baseline Characteristics</a:t>
              </a:r>
              <a:endParaRPr lang="en-US" altLang="zh-CN" sz="2400" b="1" dirty="0">
                <a:solidFill>
                  <a:schemeClr val="accent1">
                    <a:lumMod val="50000"/>
                  </a:schemeClr>
                </a:solidFill>
              </a:endParaRPr>
            </a:p>
          </p:txBody>
        </p:sp>
        <p:sp>
          <p:nvSpPr>
            <p:cNvPr id="32" name="矩形 31"/>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04</a:t>
              </a:r>
              <a:endParaRPr lang="zh-CN" altLang="en-US" sz="2400" b="1" spc="-150" dirty="0">
                <a:solidFill>
                  <a:schemeClr val="bg1"/>
                </a:solidFill>
              </a:endParaRPr>
            </a:p>
          </p:txBody>
        </p:sp>
        <p:sp>
          <p:nvSpPr>
            <p:cNvPr id="35" name="等腰三角形 34"/>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6248400" y="1873637"/>
            <a:ext cx="4429760" cy="560070"/>
            <a:chOff x="1361440" y="1780887"/>
            <a:chExt cx="4429760" cy="560070"/>
          </a:xfrm>
        </p:grpSpPr>
        <p:sp>
          <p:nvSpPr>
            <p:cNvPr id="37" name="矩形 36"/>
            <p:cNvSpPr/>
            <p:nvPr/>
          </p:nvSpPr>
          <p:spPr>
            <a:xfrm>
              <a:off x="1996896" y="1830088"/>
              <a:ext cx="2806700" cy="460375"/>
            </a:xfrm>
            <a:prstGeom prst="rect">
              <a:avLst/>
            </a:prstGeom>
          </p:spPr>
          <p:txBody>
            <a:bodyPr wrap="none">
              <a:spAutoFit/>
            </a:bodyPr>
            <a:lstStyle/>
            <a:p>
              <a:pPr algn="l"/>
              <a:r>
                <a:rPr lang="en-US" altLang="zh-CN" sz="2400" b="1" dirty="0" smtClean="0">
                  <a:solidFill>
                    <a:schemeClr val="accent1">
                      <a:lumMod val="50000"/>
                    </a:schemeClr>
                  </a:solidFill>
                  <a:sym typeface="+mn-ea"/>
                </a:rPr>
                <a:t>Primary  Endpoint</a:t>
              </a:r>
              <a:endParaRPr lang="en-US" altLang="zh-CN" sz="2400" b="1" dirty="0">
                <a:solidFill>
                  <a:schemeClr val="accent1">
                    <a:lumMod val="50000"/>
                  </a:schemeClr>
                </a:solidFill>
              </a:endParaRPr>
            </a:p>
          </p:txBody>
        </p:sp>
        <p:sp>
          <p:nvSpPr>
            <p:cNvPr id="38" name="矩形 37"/>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05</a:t>
              </a:r>
              <a:endParaRPr lang="zh-CN" altLang="en-US" sz="2400" b="1" spc="-150" dirty="0">
                <a:solidFill>
                  <a:schemeClr val="bg1"/>
                </a:solidFill>
              </a:endParaRPr>
            </a:p>
          </p:txBody>
        </p:sp>
        <p:sp>
          <p:nvSpPr>
            <p:cNvPr id="41" name="等腰三角形 40"/>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6248400" y="2803118"/>
            <a:ext cx="4429760" cy="560070"/>
            <a:chOff x="1361440" y="1780887"/>
            <a:chExt cx="4429760" cy="560070"/>
          </a:xfrm>
        </p:grpSpPr>
        <p:sp>
          <p:nvSpPr>
            <p:cNvPr id="43" name="矩形 42"/>
            <p:cNvSpPr/>
            <p:nvPr/>
          </p:nvSpPr>
          <p:spPr>
            <a:xfrm>
              <a:off x="1996896" y="1830088"/>
              <a:ext cx="3399155" cy="460375"/>
            </a:xfrm>
            <a:prstGeom prst="rect">
              <a:avLst/>
            </a:prstGeom>
          </p:spPr>
          <p:txBody>
            <a:bodyPr wrap="none">
              <a:spAutoFit/>
            </a:bodyPr>
            <a:lstStyle/>
            <a:p>
              <a:pPr algn="l"/>
              <a:r>
                <a:rPr lang="en-US" altLang="zh-CN" sz="2400" b="1" dirty="0" smtClean="0">
                  <a:solidFill>
                    <a:schemeClr val="accent1">
                      <a:lumMod val="50000"/>
                    </a:schemeClr>
                  </a:solidFill>
                  <a:sym typeface="+mn-ea"/>
                </a:rPr>
                <a:t>Secondary  Endpoints</a:t>
              </a:r>
              <a:endParaRPr lang="en-US" altLang="zh-CN" sz="2400" b="1" dirty="0">
                <a:solidFill>
                  <a:schemeClr val="accent1">
                    <a:lumMod val="50000"/>
                  </a:schemeClr>
                </a:solidFill>
              </a:endParaRPr>
            </a:p>
          </p:txBody>
        </p:sp>
        <p:sp>
          <p:nvSpPr>
            <p:cNvPr id="44" name="矩形 43"/>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06</a:t>
              </a:r>
              <a:endParaRPr lang="zh-CN" altLang="en-US" sz="2400" b="1" spc="-150" dirty="0">
                <a:solidFill>
                  <a:schemeClr val="bg1"/>
                </a:solidFill>
              </a:endParaRPr>
            </a:p>
          </p:txBody>
        </p:sp>
        <p:sp>
          <p:nvSpPr>
            <p:cNvPr id="47" name="等腰三角形 46"/>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6248400" y="3732599"/>
            <a:ext cx="4429760" cy="560070"/>
            <a:chOff x="1361440" y="1780887"/>
            <a:chExt cx="4429760" cy="560070"/>
          </a:xfrm>
        </p:grpSpPr>
        <p:sp>
          <p:nvSpPr>
            <p:cNvPr id="49" name="矩形 48"/>
            <p:cNvSpPr/>
            <p:nvPr/>
          </p:nvSpPr>
          <p:spPr>
            <a:xfrm>
              <a:off x="1996896" y="1830088"/>
              <a:ext cx="1182370" cy="460375"/>
            </a:xfrm>
            <a:prstGeom prst="rect">
              <a:avLst/>
            </a:prstGeom>
          </p:spPr>
          <p:txBody>
            <a:bodyPr wrap="none">
              <a:spAutoFit/>
            </a:bodyPr>
            <a:lstStyle/>
            <a:p>
              <a:pPr algn="l"/>
              <a:r>
                <a:rPr lang="en-US" altLang="zh-CN" sz="2400" b="1" dirty="0" smtClean="0">
                  <a:solidFill>
                    <a:schemeClr val="accent1">
                      <a:lumMod val="50000"/>
                    </a:schemeClr>
                  </a:solidFill>
                  <a:sym typeface="+mn-ea"/>
                </a:rPr>
                <a:t>Safety </a:t>
              </a:r>
              <a:endParaRPr lang="zh-CN" altLang="en-US" sz="2400" b="1" dirty="0">
                <a:solidFill>
                  <a:schemeClr val="accent1">
                    <a:lumMod val="50000"/>
                  </a:schemeClr>
                </a:solidFill>
              </a:endParaRPr>
            </a:p>
          </p:txBody>
        </p:sp>
        <p:sp>
          <p:nvSpPr>
            <p:cNvPr id="50" name="矩形 49"/>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07</a:t>
              </a:r>
              <a:endParaRPr lang="zh-CN" altLang="en-US" sz="2400" b="1" spc="-150" dirty="0">
                <a:solidFill>
                  <a:schemeClr val="bg1"/>
                </a:solidFill>
              </a:endParaRPr>
            </a:p>
          </p:txBody>
        </p:sp>
        <p:sp>
          <p:nvSpPr>
            <p:cNvPr id="53" name="等腰三角形 52"/>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6248400" y="4662080"/>
            <a:ext cx="4429760" cy="560070"/>
            <a:chOff x="1361440" y="1780887"/>
            <a:chExt cx="4429760" cy="560070"/>
          </a:xfrm>
        </p:grpSpPr>
        <p:sp>
          <p:nvSpPr>
            <p:cNvPr id="55" name="矩形 54"/>
            <p:cNvSpPr/>
            <p:nvPr/>
          </p:nvSpPr>
          <p:spPr>
            <a:xfrm>
              <a:off x="1996896" y="1830088"/>
              <a:ext cx="3686810" cy="460375"/>
            </a:xfrm>
            <a:prstGeom prst="rect">
              <a:avLst/>
            </a:prstGeom>
          </p:spPr>
          <p:txBody>
            <a:bodyPr wrap="none">
              <a:spAutoFit/>
            </a:bodyPr>
            <a:lstStyle/>
            <a:p>
              <a:pPr algn="l"/>
              <a:r>
                <a:rPr lang="en-US" altLang="zh-CN" sz="2400" b="1" dirty="0" smtClean="0">
                  <a:solidFill>
                    <a:schemeClr val="accent1">
                      <a:lumMod val="50000"/>
                    </a:schemeClr>
                  </a:solidFill>
                  <a:sym typeface="+mn-ea"/>
                </a:rPr>
                <a:t>Conclusion&amp;Limitations</a:t>
              </a:r>
              <a:endParaRPr lang="zh-CN" altLang="en-US" sz="2400" b="1" dirty="0">
                <a:solidFill>
                  <a:schemeClr val="accent1">
                    <a:lumMod val="50000"/>
                  </a:schemeClr>
                </a:solidFill>
              </a:endParaRPr>
            </a:p>
          </p:txBody>
        </p:sp>
        <p:sp>
          <p:nvSpPr>
            <p:cNvPr id="56" name="矩形 55"/>
            <p:cNvSpPr/>
            <p:nvPr/>
          </p:nvSpPr>
          <p:spPr>
            <a:xfrm>
              <a:off x="1409700" y="1830089"/>
              <a:ext cx="464820" cy="464820"/>
            </a:xfrm>
            <a:prstGeom prst="rect">
              <a:avLst/>
            </a:prstGeom>
            <a:solidFill>
              <a:schemeClr val="accent1">
                <a:lumMod val="50000"/>
              </a:schemeClr>
            </a:solidFill>
            <a:ln>
              <a:noFill/>
            </a:ln>
            <a:effectLst>
              <a:outerShdw blurRad="101600" dist="101600" dir="2700000" algn="tl" rotWithShape="0">
                <a:schemeClr val="accent1">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361440" y="1780887"/>
              <a:ext cx="4429760" cy="560070"/>
            </a:xfrm>
            <a:prstGeom prst="rect">
              <a:avLst/>
            </a:prstGeom>
            <a:noFill/>
            <a:ln w="952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1397492" y="1830089"/>
              <a:ext cx="489236" cy="461665"/>
            </a:xfrm>
            <a:prstGeom prst="rect">
              <a:avLst/>
            </a:prstGeom>
          </p:spPr>
          <p:txBody>
            <a:bodyPr wrap="none">
              <a:spAutoFit/>
            </a:bodyPr>
            <a:lstStyle/>
            <a:p>
              <a:r>
                <a:rPr lang="en-US" altLang="zh-CN" sz="2400" b="1" spc="-150" dirty="0">
                  <a:solidFill>
                    <a:schemeClr val="bg1"/>
                  </a:solidFill>
                </a:rPr>
                <a:t>08</a:t>
              </a:r>
              <a:endParaRPr lang="zh-CN" altLang="en-US" sz="2400" b="1" spc="-150" dirty="0">
                <a:solidFill>
                  <a:schemeClr val="bg1"/>
                </a:solidFill>
              </a:endParaRPr>
            </a:p>
          </p:txBody>
        </p:sp>
        <p:sp>
          <p:nvSpPr>
            <p:cNvPr id="59" name="等腰三角形 58"/>
            <p:cNvSpPr/>
            <p:nvPr/>
          </p:nvSpPr>
          <p:spPr>
            <a:xfrm>
              <a:off x="5692140" y="2232484"/>
              <a:ext cx="68580" cy="74509"/>
            </a:xfrm>
            <a:prstGeom prst="triangle">
              <a:avLst>
                <a:gd name="adj" fmla="val 1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1" name="直接连接符 90"/>
          <p:cNvCxnSpPr/>
          <p:nvPr/>
        </p:nvCxnSpPr>
        <p:spPr>
          <a:xfrm>
            <a:off x="5878935" y="1188289"/>
            <a:ext cx="434129"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52735" y="173558"/>
            <a:ext cx="10446326" cy="458334"/>
          </a:xfrm>
        </p:spPr>
        <p:txBody>
          <a:bodyPr/>
          <a:lstStyle/>
          <a:p>
            <a:r>
              <a:rPr lang="en-US" altLang="zh-CN" sz="2500" b="1" dirty="0">
                <a:solidFill>
                  <a:schemeClr val="accent1">
                    <a:lumMod val="50000"/>
                  </a:schemeClr>
                </a:solidFill>
                <a:latin typeface="+mn-lt"/>
                <a:ea typeface="+mn-ea"/>
                <a:cs typeface="+mn-cs"/>
                <a:sym typeface="Arial" panose="020B0604020202020204" pitchFamily="34" charset="0"/>
              </a:rPr>
              <a:t>Baseline-Depression</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History</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and</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Mental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Condition</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5" name="Group 344"/>
          <p:cNvGrpSpPr/>
          <p:nvPr/>
        </p:nvGrpSpPr>
        <p:grpSpPr>
          <a:xfrm>
            <a:off x="1978660" y="727710"/>
            <a:ext cx="8234045" cy="368300"/>
            <a:chOff x="4648518" y="2786064"/>
            <a:chExt cx="8100650" cy="368408"/>
          </a:xfrm>
        </p:grpSpPr>
        <p:sp>
          <p:nvSpPr>
            <p:cNvPr id="6" name="Rectangle 28"/>
            <p:cNvSpPr/>
            <p:nvPr/>
          </p:nvSpPr>
          <p:spPr>
            <a:xfrm>
              <a:off x="5072066" y="2786064"/>
              <a:ext cx="7677102" cy="368408"/>
            </a:xfrm>
            <a:prstGeom prst="rect">
              <a:avLst/>
            </a:prstGeom>
          </p:spPr>
          <p:txBody>
            <a:bodyPr wrap="square">
              <a:spAutoFit/>
            </a:bodyPr>
            <a:lstStyle/>
            <a:p>
              <a:pPr marL="0" marR="0" lvl="0" indent="0" algn="l" defTabSz="520065" rtl="0" eaLnBrk="1" fontAlgn="auto" latinLnBrk="0" hangingPunct="0">
                <a:lnSpc>
                  <a:spcPct val="100000"/>
                </a:lnSpc>
                <a:spcBef>
                  <a:spcPts val="0"/>
                </a:spcBef>
                <a:spcAft>
                  <a:spcPts val="0"/>
                </a:spcAft>
                <a:buClrTx/>
                <a:buSzTx/>
                <a:buFontTx/>
                <a:buNone/>
                <a:defRPr/>
              </a:pPr>
              <a:r>
                <a:rPr kumimoji="0" lang="en-US" altLang="zh-CN" b="0" i="0" u="none" strike="noStrike"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depression history and metal condition are comparable among three groups</a:t>
              </a:r>
            </a:p>
          </p:txBody>
        </p:sp>
        <p:grpSp>
          <p:nvGrpSpPr>
            <p:cNvPr id="7" name="Group 332"/>
            <p:cNvGrpSpPr/>
            <p:nvPr/>
          </p:nvGrpSpPr>
          <p:grpSpPr>
            <a:xfrm>
              <a:off x="4648518" y="2786699"/>
              <a:ext cx="288476" cy="288476"/>
              <a:chOff x="4648518" y="2786699"/>
              <a:chExt cx="288476" cy="288476"/>
            </a:xfrm>
          </p:grpSpPr>
          <p:sp>
            <p:nvSpPr>
              <p:cNvPr id="8" name="Oval 30"/>
              <p:cNvSpPr/>
              <p:nvPr/>
            </p:nvSpPr>
            <p:spPr>
              <a:xfrm>
                <a:off x="4648518" y="2786699"/>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9"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graphicFrame>
        <p:nvGraphicFramePr>
          <p:cNvPr id="10" name="表格 9"/>
          <p:cNvGraphicFramePr>
            <a:graphicFrameLocks noGrp="1"/>
          </p:cNvGraphicFramePr>
          <p:nvPr>
            <p:custDataLst>
              <p:tags r:id="rId1"/>
            </p:custDataLst>
          </p:nvPr>
        </p:nvGraphicFramePr>
        <p:xfrm>
          <a:off x="646604" y="1238210"/>
          <a:ext cx="10428433" cy="5160255"/>
        </p:xfrm>
        <a:graphic>
          <a:graphicData uri="http://schemas.openxmlformats.org/drawingml/2006/table">
            <a:tbl>
              <a:tblPr firstRow="1" firstCol="1" bandRow="1">
                <a:tableStyleId>{B301B821-A1FF-4177-AEE7-76D212191A09}</a:tableStyleId>
              </a:tblPr>
              <a:tblGrid>
                <a:gridCol w="3075305">
                  <a:extLst>
                    <a:ext uri="{9D8B030D-6E8A-4147-A177-3AD203B41FA5}">
                      <a16:colId xmlns:a16="http://schemas.microsoft.com/office/drawing/2014/main" val="20000"/>
                    </a:ext>
                  </a:extLst>
                </a:gridCol>
                <a:gridCol w="1823975">
                  <a:extLst>
                    <a:ext uri="{9D8B030D-6E8A-4147-A177-3AD203B41FA5}">
                      <a16:colId xmlns:a16="http://schemas.microsoft.com/office/drawing/2014/main" val="20001"/>
                    </a:ext>
                  </a:extLst>
                </a:gridCol>
                <a:gridCol w="1843051">
                  <a:extLst>
                    <a:ext uri="{9D8B030D-6E8A-4147-A177-3AD203B41FA5}">
                      <a16:colId xmlns:a16="http://schemas.microsoft.com/office/drawing/2014/main" val="20002"/>
                    </a:ext>
                  </a:extLst>
                </a:gridCol>
                <a:gridCol w="1843051">
                  <a:extLst>
                    <a:ext uri="{9D8B030D-6E8A-4147-A177-3AD203B41FA5}">
                      <a16:colId xmlns:a16="http://schemas.microsoft.com/office/drawing/2014/main" val="20003"/>
                    </a:ext>
                  </a:extLst>
                </a:gridCol>
                <a:gridCol w="1843051">
                  <a:extLst>
                    <a:ext uri="{9D8B030D-6E8A-4147-A177-3AD203B41FA5}">
                      <a16:colId xmlns:a16="http://schemas.microsoft.com/office/drawing/2014/main" val="20004"/>
                    </a:ext>
                  </a:extLst>
                </a:gridCol>
              </a:tblGrid>
              <a:tr h="278044">
                <a:tc>
                  <a:txBody>
                    <a:bodyPr/>
                    <a:lstStyle/>
                    <a:p>
                      <a:pPr algn="ctr" rtl="0" fontAlgn="ctr"/>
                      <a:endParaRPr lang="zh-CN" altLang="en-US" sz="1400" u="none" strike="noStrike" dirty="0">
                        <a:effectLst/>
                      </a:endParaRPr>
                    </a:p>
                  </a:txBody>
                  <a:tcPr marL="4820" marR="4820" marT="4820" marB="0" anchor="ctr"/>
                </a:tc>
                <a:tc>
                  <a:txBody>
                    <a:bodyPr/>
                    <a:lstStyle/>
                    <a:p>
                      <a:pPr algn="ctr" rtl="0" fontAlgn="ctr"/>
                      <a:endParaRPr lang="zh-CN" altLang="en-US" sz="1400" u="none" strike="noStrike">
                        <a:effectLst/>
                      </a:endParaRPr>
                    </a:p>
                  </a:txBody>
                  <a:tcPr marL="4820" marR="4820" marT="4820" marB="0" anchor="ctr"/>
                </a:tc>
                <a:tc>
                  <a:txBody>
                    <a:bodyPr/>
                    <a:lstStyle/>
                    <a:p>
                      <a:pPr algn="ctr" rtl="0" fontAlgn="ctr"/>
                      <a:r>
                        <a:rPr lang="en-US" sz="1400" u="none" strike="noStrike" dirty="0">
                          <a:effectLst/>
                        </a:rPr>
                        <a:t>160mg</a:t>
                      </a:r>
                      <a:endParaRPr lang="en-US" altLang="en-US" sz="1400" u="none" strike="noStrike" dirty="0">
                        <a:effectLst/>
                      </a:endParaRPr>
                    </a:p>
                  </a:txBody>
                  <a:tcPr marL="4820" marR="4820" marT="4820" marB="0" anchor="ctr"/>
                </a:tc>
                <a:tc>
                  <a:txBody>
                    <a:bodyPr/>
                    <a:lstStyle/>
                    <a:p>
                      <a:pPr algn="ctr" rtl="0" fontAlgn="ctr"/>
                      <a:r>
                        <a:rPr lang="en-US" sz="1400" u="none" strike="noStrike" dirty="0">
                          <a:effectLst/>
                        </a:rPr>
                        <a:t>80mg</a:t>
                      </a:r>
                      <a:endParaRPr lang="en-US" altLang="en-US" sz="1400" u="none" strike="noStrike" dirty="0">
                        <a:effectLst/>
                      </a:endParaRPr>
                    </a:p>
                  </a:txBody>
                  <a:tcPr marL="4820" marR="4820" marT="4820" marB="0" anchor="ctr"/>
                </a:tc>
                <a:tc>
                  <a:txBody>
                    <a:bodyPr/>
                    <a:lstStyle/>
                    <a:p>
                      <a:pPr algn="ctr" rtl="0" fontAlgn="ctr"/>
                      <a:r>
                        <a:rPr lang="en-US" altLang="zh-CN" sz="1400" u="none" strike="noStrike" dirty="0">
                          <a:effectLst/>
                        </a:rPr>
                        <a:t>Placebo</a:t>
                      </a:r>
                      <a:r>
                        <a:rPr lang="zh-CN" altLang="en-US" sz="1400" u="none" strike="noStrike" dirty="0">
                          <a:effectLst/>
                        </a:rPr>
                        <a:t> </a:t>
                      </a:r>
                    </a:p>
                  </a:txBody>
                  <a:tcPr marL="4820" marR="4820" marT="4820" marB="0" anchor="ctr"/>
                </a:tc>
                <a:extLst>
                  <a:ext uri="{0D108BD9-81ED-4DB2-BD59-A6C34878D82A}">
                    <a16:rowId xmlns:a16="http://schemas.microsoft.com/office/drawing/2014/main" val="10000"/>
                  </a:ext>
                </a:extLst>
              </a:tr>
              <a:tr h="278044">
                <a:tc>
                  <a:txBody>
                    <a:bodyPr/>
                    <a:lstStyle/>
                    <a:p>
                      <a:pPr algn="l" rtl="0" fontAlgn="ctr"/>
                      <a:r>
                        <a:rPr lang="en-US" altLang="zh-CN" sz="1400" u="none" strike="noStrike" dirty="0">
                          <a:effectLst/>
                        </a:rPr>
                        <a:t>Depression</a:t>
                      </a:r>
                      <a:r>
                        <a:rPr lang="zh-CN" altLang="en-US" sz="1400" u="none" strike="noStrike" dirty="0">
                          <a:effectLst/>
                        </a:rPr>
                        <a:t> </a:t>
                      </a:r>
                      <a:r>
                        <a:rPr lang="en-US" altLang="zh-CN" sz="1400" u="none" strike="noStrike" dirty="0">
                          <a:effectLst/>
                        </a:rPr>
                        <a:t>History</a:t>
                      </a:r>
                      <a:r>
                        <a:rPr lang="zh-CN" altLang="en-US" sz="1400" u="none" strike="noStrike" dirty="0">
                          <a:effectLst/>
                        </a:rPr>
                        <a:t> </a:t>
                      </a:r>
                      <a:r>
                        <a:rPr lang="en-US" altLang="zh-CN" sz="1400" u="none" strike="noStrike" dirty="0">
                          <a:effectLst/>
                        </a:rPr>
                        <a:t>(Years)</a:t>
                      </a:r>
                    </a:p>
                  </a:txBody>
                  <a:tcPr marL="4820" marR="4820" marT="4820" marB="0" anchor="ctr"/>
                </a:tc>
                <a:tc>
                  <a:txBody>
                    <a:bodyPr/>
                    <a:lstStyle/>
                    <a:p>
                      <a:pPr algn="l" rtl="0" fontAlgn="ctr"/>
                      <a:r>
                        <a:rPr lang="en-US" sz="1400" u="none" strike="noStrike" dirty="0">
                          <a:effectLst/>
                        </a:rPr>
                        <a:t>    MEAN (SD)</a:t>
                      </a:r>
                    </a:p>
                  </a:txBody>
                  <a:tcPr marL="4820" marR="4820" marT="4820" marB="0" anchor="ctr"/>
                </a:tc>
                <a:tc>
                  <a:txBody>
                    <a:bodyPr/>
                    <a:lstStyle/>
                    <a:p>
                      <a:pPr algn="ctr" rtl="0" fontAlgn="ctr"/>
                      <a:r>
                        <a:rPr lang="en-US" altLang="zh-CN" sz="1400" u="none" strike="noStrike">
                          <a:effectLst/>
                        </a:rPr>
                        <a:t>3.1 (</a:t>
                      </a:r>
                      <a:r>
                        <a:rPr lang="en-US" altLang="zh-CN" sz="1400" u="none" strike="noStrike" dirty="0">
                          <a:effectLst/>
                        </a:rPr>
                        <a:t>4.06)</a:t>
                      </a:r>
                    </a:p>
                  </a:txBody>
                  <a:tcPr marL="4820" marR="4820" marT="4820" marB="0" anchor="ctr"/>
                </a:tc>
                <a:tc>
                  <a:txBody>
                    <a:bodyPr/>
                    <a:lstStyle/>
                    <a:p>
                      <a:pPr algn="ctr" rtl="0" fontAlgn="ctr"/>
                      <a:r>
                        <a:rPr lang="en-US" altLang="zh-CN" sz="1400" u="none" strike="noStrike">
                          <a:effectLst/>
                        </a:rPr>
                        <a:t>3.5 (</a:t>
                      </a:r>
                      <a:r>
                        <a:rPr lang="en-US" altLang="zh-CN" sz="1400" u="none" strike="noStrike" dirty="0">
                          <a:effectLst/>
                        </a:rPr>
                        <a:t>4.50)</a:t>
                      </a:r>
                    </a:p>
                  </a:txBody>
                  <a:tcPr marL="4820" marR="4820" marT="4820" marB="0" anchor="ctr"/>
                </a:tc>
                <a:tc>
                  <a:txBody>
                    <a:bodyPr/>
                    <a:lstStyle/>
                    <a:p>
                      <a:pPr algn="ctr" rtl="0" fontAlgn="ctr"/>
                      <a:r>
                        <a:rPr lang="en-US" altLang="zh-CN" sz="1400" u="none" strike="noStrike">
                          <a:effectLst/>
                        </a:rPr>
                        <a:t>3.4 (</a:t>
                      </a:r>
                      <a:r>
                        <a:rPr lang="en-US" altLang="zh-CN" sz="1400" u="none" strike="noStrike" dirty="0">
                          <a:effectLst/>
                        </a:rPr>
                        <a:t>4.69)</a:t>
                      </a:r>
                    </a:p>
                  </a:txBody>
                  <a:tcPr marL="4820" marR="4820" marT="4820" marB="0" anchor="ctr"/>
                </a:tc>
                <a:extLst>
                  <a:ext uri="{0D108BD9-81ED-4DB2-BD59-A6C34878D82A}">
                    <a16:rowId xmlns:a16="http://schemas.microsoft.com/office/drawing/2014/main" val="10001"/>
                  </a:ext>
                </a:extLst>
              </a:tr>
              <a:tr h="278044">
                <a:tc rowSpan="2">
                  <a:txBody>
                    <a:bodyPr/>
                    <a:lstStyle/>
                    <a:p>
                      <a:pPr algn="l" rtl="0" fontAlgn="ctr"/>
                      <a:r>
                        <a:rPr lang="en-US" altLang="zh-CN" sz="1400" u="none" strike="noStrike" dirty="0">
                          <a:effectLst/>
                        </a:rPr>
                        <a:t>Age of first onset (years)</a:t>
                      </a:r>
                    </a:p>
                  </a:txBody>
                  <a:tcPr marL="4820" marR="4820" marT="4820" marB="0" anchor="ctr"/>
                </a:tc>
                <a:tc>
                  <a:txBody>
                    <a:bodyPr/>
                    <a:lstStyle/>
                    <a:p>
                      <a:pPr algn="l" rtl="0" fontAlgn="ctr"/>
                      <a:r>
                        <a:rPr lang="en-US" sz="1400" u="none" strike="noStrike">
                          <a:effectLst/>
                        </a:rPr>
                        <a:t>    MEAN (</a:t>
                      </a:r>
                      <a:r>
                        <a:rPr lang="en-US" sz="1400" u="none" strike="noStrike" dirty="0">
                          <a:effectLst/>
                        </a:rPr>
                        <a:t>SD)</a:t>
                      </a:r>
                    </a:p>
                  </a:txBody>
                  <a:tcPr marL="4820" marR="4820" marT="4820" marB="0" anchor="ctr"/>
                </a:tc>
                <a:tc>
                  <a:txBody>
                    <a:bodyPr/>
                    <a:lstStyle/>
                    <a:p>
                      <a:pPr algn="ctr" rtl="0" fontAlgn="ctr"/>
                      <a:r>
                        <a:rPr lang="en-US" altLang="zh-CN" sz="1400" u="none" strike="noStrike">
                          <a:effectLst/>
                        </a:rPr>
                        <a:t>26.4 (</a:t>
                      </a:r>
                      <a:r>
                        <a:rPr lang="en-US" altLang="zh-CN" sz="1400" u="none" strike="noStrike" dirty="0">
                          <a:effectLst/>
                        </a:rPr>
                        <a:t>10.36)</a:t>
                      </a:r>
                    </a:p>
                  </a:txBody>
                  <a:tcPr marL="4820" marR="4820" marT="4820" marB="0" anchor="ctr"/>
                </a:tc>
                <a:tc>
                  <a:txBody>
                    <a:bodyPr/>
                    <a:lstStyle/>
                    <a:p>
                      <a:pPr algn="ctr" rtl="0" fontAlgn="ctr"/>
                      <a:r>
                        <a:rPr lang="en-US" altLang="zh-CN" sz="1400" u="none" strike="noStrike">
                          <a:effectLst/>
                        </a:rPr>
                        <a:t>25.9 (</a:t>
                      </a:r>
                      <a:r>
                        <a:rPr lang="en-US" altLang="zh-CN" sz="1400" u="none" strike="noStrike" dirty="0">
                          <a:effectLst/>
                        </a:rPr>
                        <a:t>9.87)</a:t>
                      </a:r>
                    </a:p>
                  </a:txBody>
                  <a:tcPr marL="4820" marR="4820" marT="4820" marB="0" anchor="ctr"/>
                </a:tc>
                <a:tc>
                  <a:txBody>
                    <a:bodyPr/>
                    <a:lstStyle/>
                    <a:p>
                      <a:pPr algn="ctr" rtl="0" fontAlgn="ctr"/>
                      <a:r>
                        <a:rPr lang="en-US" altLang="zh-CN" sz="1400" u="none" strike="noStrike" dirty="0">
                          <a:effectLst/>
                        </a:rPr>
                        <a:t>26.4 (10.51)</a:t>
                      </a:r>
                    </a:p>
                  </a:txBody>
                  <a:tcPr marL="4820" marR="4820" marT="4820" marB="0" anchor="ctr"/>
                </a:tc>
                <a:extLst>
                  <a:ext uri="{0D108BD9-81ED-4DB2-BD59-A6C34878D82A}">
                    <a16:rowId xmlns:a16="http://schemas.microsoft.com/office/drawing/2014/main" val="10002"/>
                  </a:ext>
                </a:extLst>
              </a:tr>
              <a:tr h="278044">
                <a:tc vMerge="1">
                  <a:txBody>
                    <a:bodyPr/>
                    <a:lstStyle/>
                    <a:p>
                      <a:endParaRPr lang="zh-CN"/>
                    </a:p>
                  </a:txBody>
                  <a:tcPr marL="4820" marR="4820" marT="4820" marB="0" anchor="ctr"/>
                </a:tc>
                <a:tc>
                  <a:txBody>
                    <a:bodyPr/>
                    <a:lstStyle/>
                    <a:p>
                      <a:pPr algn="l" rtl="0" fontAlgn="ctr"/>
                      <a:r>
                        <a:rPr lang="en-US" sz="1400" u="none" strike="noStrike">
                          <a:effectLst/>
                        </a:rPr>
                        <a:t>    Min, Max</a:t>
                      </a:r>
                      <a:endParaRPr lang="en-US" sz="1400" u="none" strike="noStrike" dirty="0">
                        <a:effectLst/>
                      </a:endParaRPr>
                    </a:p>
                  </a:txBody>
                  <a:tcPr marL="4820" marR="4820" marT="4820" marB="0" anchor="ctr"/>
                </a:tc>
                <a:tc>
                  <a:txBody>
                    <a:bodyPr/>
                    <a:lstStyle/>
                    <a:p>
                      <a:pPr algn="ctr" rtl="0" fontAlgn="ctr"/>
                      <a:r>
                        <a:rPr lang="en-US" altLang="zh-CN" sz="1400" u="none" strike="noStrike">
                          <a:effectLst/>
                        </a:rPr>
                        <a:t>12, 60</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12, 59</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11, 62</a:t>
                      </a:r>
                      <a:endParaRPr lang="en-US" altLang="zh-CN" sz="1400" u="none" strike="noStrike" dirty="0">
                        <a:effectLst/>
                      </a:endParaRPr>
                    </a:p>
                  </a:txBody>
                  <a:tcPr marL="4820" marR="4820" marT="4820" marB="0" anchor="ctr"/>
                </a:tc>
                <a:extLst>
                  <a:ext uri="{0D108BD9-81ED-4DB2-BD59-A6C34878D82A}">
                    <a16:rowId xmlns:a16="http://schemas.microsoft.com/office/drawing/2014/main" val="10003"/>
                  </a:ext>
                </a:extLst>
              </a:tr>
              <a:tr h="278044">
                <a:tc rowSpan="3">
                  <a:txBody>
                    <a:bodyPr/>
                    <a:lstStyle/>
                    <a:p>
                      <a:pPr algn="l" rtl="0" fontAlgn="ctr"/>
                      <a:r>
                        <a:rPr lang="en-US" altLang="zh-CN" sz="1400" u="none" strike="noStrike" dirty="0">
                          <a:effectLst/>
                        </a:rPr>
                        <a:t>Any</a:t>
                      </a:r>
                      <a:r>
                        <a:rPr lang="zh-CN" altLang="en-US" sz="1400" u="none" strike="noStrike" dirty="0">
                          <a:effectLst/>
                        </a:rPr>
                        <a:t> </a:t>
                      </a:r>
                      <a:r>
                        <a:rPr lang="en-US" altLang="zh-CN" sz="1400" u="none" strike="noStrike" dirty="0">
                          <a:effectLst/>
                        </a:rPr>
                        <a:t>predisposing</a:t>
                      </a:r>
                      <a:r>
                        <a:rPr lang="zh-CN" altLang="en-US" sz="1400" u="none" strike="noStrike" dirty="0">
                          <a:effectLst/>
                        </a:rPr>
                        <a:t> </a:t>
                      </a:r>
                      <a:r>
                        <a:rPr lang="en-US" altLang="zh-CN" sz="1400" u="none" strike="noStrike" dirty="0">
                          <a:effectLst/>
                        </a:rPr>
                        <a:t>factors</a:t>
                      </a:r>
                      <a:r>
                        <a:rPr lang="zh-CN" altLang="en-US" sz="1400" u="none" strike="noStrike" dirty="0">
                          <a:effectLst/>
                        </a:rPr>
                        <a:t> </a:t>
                      </a:r>
                      <a:r>
                        <a:rPr lang="en-US" altLang="zh-CN" sz="1400" u="none" strike="noStrike" dirty="0">
                          <a:effectLst/>
                        </a:rPr>
                        <a:t>for</a:t>
                      </a:r>
                      <a:r>
                        <a:rPr lang="zh-CN" altLang="en-US" sz="1400" u="none" strike="noStrike" dirty="0">
                          <a:effectLst/>
                        </a:rPr>
                        <a:t> </a:t>
                      </a:r>
                      <a:r>
                        <a:rPr lang="en-US" altLang="zh-CN" sz="1400" u="none" strike="noStrike" dirty="0">
                          <a:effectLst/>
                        </a:rPr>
                        <a:t>the</a:t>
                      </a:r>
                      <a:r>
                        <a:rPr lang="zh-CN" altLang="en-US" sz="1400" u="none" strike="noStrike" dirty="0">
                          <a:effectLst/>
                        </a:rPr>
                        <a:t> </a:t>
                      </a:r>
                      <a:r>
                        <a:rPr lang="en-US" altLang="zh-CN" sz="1400" u="none" strike="noStrike" dirty="0">
                          <a:effectLst/>
                        </a:rPr>
                        <a:t>first</a:t>
                      </a:r>
                      <a:r>
                        <a:rPr lang="zh-CN" altLang="en-US" sz="1400" u="none" strike="noStrike" dirty="0">
                          <a:effectLst/>
                        </a:rPr>
                        <a:t> </a:t>
                      </a:r>
                      <a:r>
                        <a:rPr lang="en-US" altLang="zh-CN" sz="1400" u="none" strike="noStrike" dirty="0">
                          <a:effectLst/>
                        </a:rPr>
                        <a:t>onset</a:t>
                      </a:r>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No</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91 (</a:t>
                      </a:r>
                      <a:r>
                        <a:rPr lang="en-US" altLang="zh-CN" sz="1400" u="none" strike="noStrike" dirty="0">
                          <a:effectLst/>
                        </a:rPr>
                        <a:t>49.46)</a:t>
                      </a:r>
                    </a:p>
                  </a:txBody>
                  <a:tcPr marL="4820" marR="4820" marT="4820" marB="0" anchor="ctr"/>
                </a:tc>
                <a:tc>
                  <a:txBody>
                    <a:bodyPr/>
                    <a:lstStyle/>
                    <a:p>
                      <a:pPr algn="ctr" rtl="0" fontAlgn="ctr"/>
                      <a:r>
                        <a:rPr lang="en-US" altLang="zh-CN" sz="1400" u="none" strike="noStrike">
                          <a:effectLst/>
                        </a:rPr>
                        <a:t>73 (</a:t>
                      </a:r>
                      <a:r>
                        <a:rPr lang="en-US" altLang="zh-CN" sz="1400" u="none" strike="noStrike" dirty="0">
                          <a:effectLst/>
                        </a:rPr>
                        <a:t>39.67)</a:t>
                      </a:r>
                    </a:p>
                  </a:txBody>
                  <a:tcPr marL="4820" marR="4820" marT="4820" marB="0" anchor="ctr"/>
                </a:tc>
                <a:tc>
                  <a:txBody>
                    <a:bodyPr/>
                    <a:lstStyle/>
                    <a:p>
                      <a:pPr algn="ctr" rtl="0" fontAlgn="ctr"/>
                      <a:r>
                        <a:rPr lang="en-US" altLang="zh-CN" sz="1400" u="none" strike="noStrike">
                          <a:effectLst/>
                        </a:rPr>
                        <a:t>76 (</a:t>
                      </a:r>
                      <a:r>
                        <a:rPr lang="en-US" altLang="zh-CN" sz="1400" u="none" strike="noStrike" dirty="0">
                          <a:effectLst/>
                        </a:rPr>
                        <a:t>41.30)</a:t>
                      </a:r>
                    </a:p>
                  </a:txBody>
                  <a:tcPr marL="4820" marR="4820" marT="4820" marB="0" anchor="ctr"/>
                </a:tc>
                <a:extLst>
                  <a:ext uri="{0D108BD9-81ED-4DB2-BD59-A6C34878D82A}">
                    <a16:rowId xmlns:a16="http://schemas.microsoft.com/office/drawing/2014/main" val="10004"/>
                  </a:ext>
                </a:extLst>
              </a:tr>
              <a:tr h="278044">
                <a:tc vMerge="1">
                  <a:txBody>
                    <a:bodyPr/>
                    <a:lstStyle/>
                    <a:p>
                      <a:endParaRPr lang="zh-CN"/>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Yes</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92 (</a:t>
                      </a:r>
                      <a:r>
                        <a:rPr lang="en-US" altLang="zh-CN" sz="1400" u="none" strike="noStrike" dirty="0">
                          <a:effectLst/>
                        </a:rPr>
                        <a:t>50.00)</a:t>
                      </a:r>
                    </a:p>
                  </a:txBody>
                  <a:tcPr marL="4820" marR="4820" marT="4820" marB="0" anchor="ctr"/>
                </a:tc>
                <a:tc>
                  <a:txBody>
                    <a:bodyPr/>
                    <a:lstStyle/>
                    <a:p>
                      <a:pPr algn="ctr" rtl="0" fontAlgn="ctr"/>
                      <a:r>
                        <a:rPr lang="en-US" altLang="zh-CN" sz="1400" u="none" strike="noStrike">
                          <a:effectLst/>
                        </a:rPr>
                        <a:t>108 (</a:t>
                      </a:r>
                      <a:r>
                        <a:rPr lang="en-US" altLang="zh-CN" sz="1400" u="none" strike="noStrike" dirty="0">
                          <a:effectLst/>
                        </a:rPr>
                        <a:t>58.70)</a:t>
                      </a:r>
                    </a:p>
                  </a:txBody>
                  <a:tcPr marL="4820" marR="4820" marT="4820" marB="0" anchor="ctr"/>
                </a:tc>
                <a:tc>
                  <a:txBody>
                    <a:bodyPr/>
                    <a:lstStyle/>
                    <a:p>
                      <a:pPr algn="ctr" rtl="0" fontAlgn="ctr"/>
                      <a:r>
                        <a:rPr lang="en-US" altLang="zh-CN" sz="1400" u="none" strike="noStrike">
                          <a:effectLst/>
                        </a:rPr>
                        <a:t>107 (</a:t>
                      </a:r>
                      <a:r>
                        <a:rPr lang="en-US" altLang="zh-CN" sz="1400" u="none" strike="noStrike" dirty="0">
                          <a:effectLst/>
                        </a:rPr>
                        <a:t>58.15)</a:t>
                      </a:r>
                    </a:p>
                  </a:txBody>
                  <a:tcPr marL="4820" marR="4820" marT="4820" marB="0" anchor="ctr"/>
                </a:tc>
                <a:extLst>
                  <a:ext uri="{0D108BD9-81ED-4DB2-BD59-A6C34878D82A}">
                    <a16:rowId xmlns:a16="http://schemas.microsoft.com/office/drawing/2014/main" val="10005"/>
                  </a:ext>
                </a:extLst>
              </a:tr>
              <a:tr h="278044">
                <a:tc vMerge="1">
                  <a:txBody>
                    <a:bodyPr/>
                    <a:lstStyle/>
                    <a:p>
                      <a:endParaRPr lang="zh-CN"/>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NA</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1 (</a:t>
                      </a:r>
                      <a:r>
                        <a:rPr lang="en-US" altLang="zh-CN" sz="1400" u="none" strike="noStrike" dirty="0">
                          <a:effectLst/>
                        </a:rPr>
                        <a:t>0.54)</a:t>
                      </a:r>
                    </a:p>
                  </a:txBody>
                  <a:tcPr marL="4820" marR="4820" marT="4820" marB="0" anchor="ctr"/>
                </a:tc>
                <a:tc>
                  <a:txBody>
                    <a:bodyPr/>
                    <a:lstStyle/>
                    <a:p>
                      <a:pPr algn="ctr" rtl="0" fontAlgn="ctr"/>
                      <a:r>
                        <a:rPr lang="en-US" altLang="zh-CN" sz="1400" u="none" strike="noStrike">
                          <a:effectLst/>
                        </a:rPr>
                        <a:t>3 (</a:t>
                      </a:r>
                      <a:r>
                        <a:rPr lang="en-US" altLang="zh-CN" sz="1400" u="none" strike="noStrike" dirty="0">
                          <a:effectLst/>
                        </a:rPr>
                        <a:t>1.63)</a:t>
                      </a:r>
                    </a:p>
                  </a:txBody>
                  <a:tcPr marL="4820" marR="4820" marT="4820" marB="0" anchor="ctr"/>
                </a:tc>
                <a:tc>
                  <a:txBody>
                    <a:bodyPr/>
                    <a:lstStyle/>
                    <a:p>
                      <a:pPr algn="ctr" rtl="0" fontAlgn="ctr"/>
                      <a:r>
                        <a:rPr lang="en-US" altLang="zh-CN" sz="1400" u="none" strike="noStrike">
                          <a:effectLst/>
                        </a:rPr>
                        <a:t>1 (</a:t>
                      </a:r>
                      <a:r>
                        <a:rPr lang="en-US" altLang="zh-CN" sz="1400" u="none" strike="noStrike" dirty="0">
                          <a:effectLst/>
                        </a:rPr>
                        <a:t>0.54)</a:t>
                      </a:r>
                    </a:p>
                  </a:txBody>
                  <a:tcPr marL="4820" marR="4820" marT="4820" marB="0" anchor="ctr"/>
                </a:tc>
                <a:extLst>
                  <a:ext uri="{0D108BD9-81ED-4DB2-BD59-A6C34878D82A}">
                    <a16:rowId xmlns:a16="http://schemas.microsoft.com/office/drawing/2014/main" val="10006"/>
                  </a:ext>
                </a:extLst>
              </a:tr>
              <a:tr h="278044">
                <a:tc rowSpan="2">
                  <a:txBody>
                    <a:bodyPr/>
                    <a:lstStyle/>
                    <a:p>
                      <a:pPr algn="l" rtl="0" fontAlgn="ctr"/>
                      <a:r>
                        <a:rPr lang="en-US" altLang="zh-CN" sz="1400" u="none" strike="noStrike" dirty="0">
                          <a:effectLst/>
                        </a:rPr>
                        <a:t>Hospitalized by psychiatric disorder</a:t>
                      </a:r>
                      <a:endParaRPr lang="zh-CN" altLang="en-US" sz="1400" u="none" strike="noStrike" dirty="0">
                        <a:effectLst/>
                      </a:endParaRPr>
                    </a:p>
                    <a:p>
                      <a:pPr algn="l" rtl="0" fontAlgn="ctr"/>
                      <a:r>
                        <a:rPr lang="zh-CN" altLang="en-US" sz="1400" u="none" strike="noStrike" dirty="0">
                          <a:effectLst/>
                        </a:rPr>
                        <a:t>  </a:t>
                      </a:r>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No</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179 (</a:t>
                      </a:r>
                      <a:r>
                        <a:rPr lang="en-US" altLang="zh-CN" sz="1400" u="none" strike="noStrike" dirty="0">
                          <a:effectLst/>
                        </a:rPr>
                        <a:t>97.28)</a:t>
                      </a:r>
                    </a:p>
                  </a:txBody>
                  <a:tcPr marL="4820" marR="4820" marT="4820" marB="0" anchor="ctr"/>
                </a:tc>
                <a:tc>
                  <a:txBody>
                    <a:bodyPr/>
                    <a:lstStyle/>
                    <a:p>
                      <a:pPr algn="ctr" rtl="0" fontAlgn="ctr"/>
                      <a:r>
                        <a:rPr lang="en-US" altLang="zh-CN" sz="1400" u="none" strike="noStrike">
                          <a:effectLst/>
                        </a:rPr>
                        <a:t>175 (</a:t>
                      </a:r>
                      <a:r>
                        <a:rPr lang="en-US" altLang="zh-CN" sz="1400" u="none" strike="noStrike" dirty="0">
                          <a:effectLst/>
                        </a:rPr>
                        <a:t>95.11)</a:t>
                      </a:r>
                    </a:p>
                  </a:txBody>
                  <a:tcPr marL="4820" marR="4820" marT="4820" marB="0" anchor="ctr"/>
                </a:tc>
                <a:tc>
                  <a:txBody>
                    <a:bodyPr/>
                    <a:lstStyle/>
                    <a:p>
                      <a:pPr algn="ctr" rtl="0" fontAlgn="ctr"/>
                      <a:r>
                        <a:rPr lang="en-US" altLang="zh-CN" sz="1400" u="none" strike="noStrike">
                          <a:effectLst/>
                        </a:rPr>
                        <a:t>178 (</a:t>
                      </a:r>
                      <a:r>
                        <a:rPr lang="en-US" altLang="zh-CN" sz="1400" u="none" strike="noStrike" dirty="0">
                          <a:effectLst/>
                        </a:rPr>
                        <a:t>96.74)</a:t>
                      </a:r>
                    </a:p>
                  </a:txBody>
                  <a:tcPr marL="4820" marR="4820" marT="4820" marB="0" anchor="ctr"/>
                </a:tc>
                <a:extLst>
                  <a:ext uri="{0D108BD9-81ED-4DB2-BD59-A6C34878D82A}">
                    <a16:rowId xmlns:a16="http://schemas.microsoft.com/office/drawing/2014/main" val="10007"/>
                  </a:ext>
                </a:extLst>
              </a:tr>
              <a:tr h="433507">
                <a:tc vMerge="1">
                  <a:txBody>
                    <a:bodyPr/>
                    <a:lstStyle/>
                    <a:p>
                      <a:endParaRPr lang="zh-CN"/>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Yes</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5 (</a:t>
                      </a:r>
                      <a:r>
                        <a:rPr lang="en-US" altLang="zh-CN" sz="1400" u="none" strike="noStrike" dirty="0">
                          <a:effectLst/>
                        </a:rPr>
                        <a:t>2.72)</a:t>
                      </a:r>
                    </a:p>
                  </a:txBody>
                  <a:tcPr marL="4820" marR="4820" marT="4820" marB="0" anchor="ctr"/>
                </a:tc>
                <a:tc>
                  <a:txBody>
                    <a:bodyPr/>
                    <a:lstStyle/>
                    <a:p>
                      <a:pPr algn="ctr" rtl="0" fontAlgn="ctr"/>
                      <a:r>
                        <a:rPr lang="en-US" altLang="zh-CN" sz="1400" u="none" strike="noStrike">
                          <a:effectLst/>
                        </a:rPr>
                        <a:t>9 (</a:t>
                      </a:r>
                      <a:r>
                        <a:rPr lang="en-US" altLang="zh-CN" sz="1400" u="none" strike="noStrike" dirty="0">
                          <a:effectLst/>
                        </a:rPr>
                        <a:t>4.89)</a:t>
                      </a:r>
                    </a:p>
                  </a:txBody>
                  <a:tcPr marL="4820" marR="4820" marT="4820" marB="0" anchor="ctr"/>
                </a:tc>
                <a:tc>
                  <a:txBody>
                    <a:bodyPr/>
                    <a:lstStyle/>
                    <a:p>
                      <a:pPr algn="ctr" rtl="0" fontAlgn="ctr"/>
                      <a:r>
                        <a:rPr lang="en-US" altLang="zh-CN" sz="1400" u="none" strike="noStrike">
                          <a:effectLst/>
                        </a:rPr>
                        <a:t>6 (</a:t>
                      </a:r>
                      <a:r>
                        <a:rPr lang="en-US" altLang="zh-CN" sz="1400" u="none" strike="noStrike" dirty="0">
                          <a:effectLst/>
                        </a:rPr>
                        <a:t>3.26)</a:t>
                      </a:r>
                    </a:p>
                  </a:txBody>
                  <a:tcPr marL="4820" marR="4820" marT="4820" marB="0" anchor="ctr"/>
                </a:tc>
                <a:extLst>
                  <a:ext uri="{0D108BD9-81ED-4DB2-BD59-A6C34878D82A}">
                    <a16:rowId xmlns:a16="http://schemas.microsoft.com/office/drawing/2014/main" val="10008"/>
                  </a:ext>
                </a:extLst>
              </a:tr>
              <a:tr h="278044">
                <a:tc rowSpan="2">
                  <a:txBody>
                    <a:bodyPr/>
                    <a:lstStyle/>
                    <a:p>
                      <a:pPr algn="l" rtl="0" fontAlgn="ctr"/>
                      <a:r>
                        <a:rPr lang="en-US" altLang="zh-CN" sz="1400" u="none" strike="noStrike" dirty="0">
                          <a:effectLst/>
                        </a:rPr>
                        <a:t>Age of first Hospitalization (years)</a:t>
                      </a:r>
                    </a:p>
                  </a:txBody>
                  <a:tcPr marL="4820" marR="4820" marT="4820" marB="0" anchor="ctr"/>
                </a:tc>
                <a:tc>
                  <a:txBody>
                    <a:bodyPr/>
                    <a:lstStyle/>
                    <a:p>
                      <a:pPr algn="l" rtl="0" fontAlgn="ctr"/>
                      <a:r>
                        <a:rPr lang="en-US" sz="1400" u="none" strike="noStrike">
                          <a:effectLst/>
                        </a:rPr>
                        <a:t>    MEAN (</a:t>
                      </a:r>
                      <a:r>
                        <a:rPr lang="en-US" sz="1400" u="none" strike="noStrike" dirty="0">
                          <a:effectLst/>
                        </a:rPr>
                        <a:t>SD)</a:t>
                      </a:r>
                    </a:p>
                  </a:txBody>
                  <a:tcPr marL="4820" marR="4820" marT="4820" marB="0" anchor="ctr"/>
                </a:tc>
                <a:tc>
                  <a:txBody>
                    <a:bodyPr/>
                    <a:lstStyle/>
                    <a:p>
                      <a:pPr algn="ctr" rtl="0" fontAlgn="ctr"/>
                      <a:r>
                        <a:rPr lang="en-US" altLang="zh-CN" sz="1400" u="none" strike="noStrike">
                          <a:effectLst/>
                        </a:rPr>
                        <a:t>39.6 (</a:t>
                      </a:r>
                      <a:r>
                        <a:rPr lang="en-US" altLang="zh-CN" sz="1400" u="none" strike="noStrike" dirty="0">
                          <a:effectLst/>
                        </a:rPr>
                        <a:t>13.52)</a:t>
                      </a:r>
                    </a:p>
                  </a:txBody>
                  <a:tcPr marL="4820" marR="4820" marT="4820" marB="0" anchor="ctr"/>
                </a:tc>
                <a:tc>
                  <a:txBody>
                    <a:bodyPr/>
                    <a:lstStyle/>
                    <a:p>
                      <a:pPr algn="ctr" rtl="0" fontAlgn="ctr"/>
                      <a:r>
                        <a:rPr lang="en-US" altLang="zh-CN" sz="1400" u="none" strike="noStrike">
                          <a:effectLst/>
                        </a:rPr>
                        <a:t>35.1 (</a:t>
                      </a:r>
                      <a:r>
                        <a:rPr lang="en-US" altLang="zh-CN" sz="1400" u="none" strike="noStrike" dirty="0">
                          <a:effectLst/>
                        </a:rPr>
                        <a:t>11.12)</a:t>
                      </a:r>
                    </a:p>
                  </a:txBody>
                  <a:tcPr marL="4820" marR="4820" marT="4820" marB="0" anchor="ctr"/>
                </a:tc>
                <a:tc>
                  <a:txBody>
                    <a:bodyPr/>
                    <a:lstStyle/>
                    <a:p>
                      <a:pPr algn="ctr" rtl="0" fontAlgn="ctr"/>
                      <a:r>
                        <a:rPr lang="en-US" altLang="zh-CN" sz="1400" u="none" strike="noStrike">
                          <a:effectLst/>
                        </a:rPr>
                        <a:t>35.8 (</a:t>
                      </a:r>
                      <a:r>
                        <a:rPr lang="en-US" altLang="zh-CN" sz="1400" u="none" strike="noStrike" dirty="0">
                          <a:effectLst/>
                        </a:rPr>
                        <a:t>8.66)</a:t>
                      </a:r>
                    </a:p>
                  </a:txBody>
                  <a:tcPr marL="4820" marR="4820" marT="4820" marB="0" anchor="ctr"/>
                </a:tc>
                <a:extLst>
                  <a:ext uri="{0D108BD9-81ED-4DB2-BD59-A6C34878D82A}">
                    <a16:rowId xmlns:a16="http://schemas.microsoft.com/office/drawing/2014/main" val="10009"/>
                  </a:ext>
                </a:extLst>
              </a:tr>
              <a:tr h="278044">
                <a:tc vMerge="1">
                  <a:txBody>
                    <a:bodyPr/>
                    <a:lstStyle/>
                    <a:p>
                      <a:endParaRPr lang="zh-CN"/>
                    </a:p>
                  </a:txBody>
                  <a:tcPr marL="4820" marR="4820" marT="4820" marB="0" anchor="ctr"/>
                </a:tc>
                <a:tc>
                  <a:txBody>
                    <a:bodyPr/>
                    <a:lstStyle/>
                    <a:p>
                      <a:pPr algn="l" rtl="0" fontAlgn="ctr"/>
                      <a:r>
                        <a:rPr lang="en-US" sz="1400" u="none" strike="noStrike">
                          <a:effectLst/>
                        </a:rPr>
                        <a:t>    Min, Max</a:t>
                      </a:r>
                      <a:endParaRPr lang="en-US" sz="1400" u="none" strike="noStrike" dirty="0">
                        <a:effectLst/>
                      </a:endParaRPr>
                    </a:p>
                  </a:txBody>
                  <a:tcPr marL="4820" marR="4820" marT="4820" marB="0" anchor="ctr"/>
                </a:tc>
                <a:tc>
                  <a:txBody>
                    <a:bodyPr/>
                    <a:lstStyle/>
                    <a:p>
                      <a:pPr algn="ctr" rtl="0" fontAlgn="ctr"/>
                      <a:r>
                        <a:rPr lang="en-US" altLang="zh-CN" sz="1400" u="none" strike="noStrike">
                          <a:effectLst/>
                        </a:rPr>
                        <a:t>20, 58</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22, 50</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29, 51</a:t>
                      </a:r>
                      <a:endParaRPr lang="en-US" altLang="zh-CN" sz="1400" u="none" strike="noStrike" dirty="0">
                        <a:effectLst/>
                      </a:endParaRPr>
                    </a:p>
                  </a:txBody>
                  <a:tcPr marL="4820" marR="4820" marT="4820" marB="0" anchor="ctr"/>
                </a:tc>
                <a:extLst>
                  <a:ext uri="{0D108BD9-81ED-4DB2-BD59-A6C34878D82A}">
                    <a16:rowId xmlns:a16="http://schemas.microsoft.com/office/drawing/2014/main" val="10010"/>
                  </a:ext>
                </a:extLst>
              </a:tr>
              <a:tr h="278044">
                <a:tc rowSpan="2">
                  <a:txBody>
                    <a:bodyPr/>
                    <a:lstStyle/>
                    <a:p>
                      <a:pPr algn="l" rtl="0" fontAlgn="ctr"/>
                      <a:r>
                        <a:rPr lang="en-US" altLang="zh-CN" sz="1400" u="none" strike="noStrike" dirty="0">
                          <a:effectLst/>
                        </a:rPr>
                        <a:t>Number</a:t>
                      </a:r>
                      <a:r>
                        <a:rPr lang="zh-CN" altLang="en-US" sz="1400" u="none" strike="noStrike" dirty="0">
                          <a:effectLst/>
                        </a:rPr>
                        <a:t> </a:t>
                      </a:r>
                      <a:r>
                        <a:rPr lang="en-US" altLang="zh-CN" sz="1400" u="none" strike="noStrike" dirty="0">
                          <a:effectLst/>
                        </a:rPr>
                        <a:t>of</a:t>
                      </a:r>
                      <a:r>
                        <a:rPr lang="zh-CN" altLang="en-US" sz="1400" u="none" strike="noStrike" dirty="0">
                          <a:effectLst/>
                        </a:rPr>
                        <a:t> </a:t>
                      </a:r>
                      <a:r>
                        <a:rPr lang="en-US" altLang="zh-CN" sz="1400" u="none" strike="noStrike" dirty="0">
                          <a:effectLst/>
                        </a:rPr>
                        <a:t>Previous</a:t>
                      </a:r>
                      <a:r>
                        <a:rPr lang="zh-CN" altLang="en-US" sz="1400" u="none" strike="noStrike" dirty="0">
                          <a:effectLst/>
                        </a:rPr>
                        <a:t> </a:t>
                      </a:r>
                      <a:r>
                        <a:rPr lang="en-US" altLang="zh-CN" sz="1400" u="none" strike="noStrike" dirty="0">
                          <a:effectLst/>
                        </a:rPr>
                        <a:t>Hospitalization</a:t>
                      </a:r>
                    </a:p>
                  </a:txBody>
                  <a:tcPr marL="4820" marR="4820" marT="4820" marB="0" anchor="ctr"/>
                </a:tc>
                <a:tc>
                  <a:txBody>
                    <a:bodyPr/>
                    <a:lstStyle/>
                    <a:p>
                      <a:pPr algn="l" rtl="0" fontAlgn="ctr"/>
                      <a:r>
                        <a:rPr lang="en-US" sz="1400" u="none" strike="noStrike">
                          <a:effectLst/>
                        </a:rPr>
                        <a:t>    MEAN (</a:t>
                      </a:r>
                      <a:r>
                        <a:rPr lang="en-US" sz="1400" u="none" strike="noStrike" dirty="0">
                          <a:effectLst/>
                        </a:rPr>
                        <a:t>SD)</a:t>
                      </a:r>
                    </a:p>
                  </a:txBody>
                  <a:tcPr marL="4820" marR="4820" marT="4820" marB="0" anchor="ctr"/>
                </a:tc>
                <a:tc>
                  <a:txBody>
                    <a:bodyPr/>
                    <a:lstStyle/>
                    <a:p>
                      <a:pPr algn="ctr" rtl="0" fontAlgn="ctr"/>
                      <a:r>
                        <a:rPr lang="en-US" altLang="zh-CN" sz="1400" u="none" strike="noStrike">
                          <a:effectLst/>
                        </a:rPr>
                        <a:t>2.0 (</a:t>
                      </a:r>
                      <a:r>
                        <a:rPr lang="en-US" altLang="zh-CN" sz="1400" u="none" strike="noStrike" dirty="0">
                          <a:effectLst/>
                        </a:rPr>
                        <a:t>1.00)</a:t>
                      </a:r>
                    </a:p>
                  </a:txBody>
                  <a:tcPr marL="4820" marR="4820" marT="4820" marB="0" anchor="ctr"/>
                </a:tc>
                <a:tc>
                  <a:txBody>
                    <a:bodyPr/>
                    <a:lstStyle/>
                    <a:p>
                      <a:pPr algn="ctr" rtl="0" fontAlgn="ctr"/>
                      <a:r>
                        <a:rPr lang="en-US" altLang="zh-CN" sz="1400" u="none" strike="noStrike">
                          <a:effectLst/>
                        </a:rPr>
                        <a:t>1.8 (</a:t>
                      </a:r>
                      <a:r>
                        <a:rPr lang="en-US" altLang="zh-CN" sz="1400" u="none" strike="noStrike" dirty="0">
                          <a:effectLst/>
                        </a:rPr>
                        <a:t>1.99)</a:t>
                      </a:r>
                    </a:p>
                  </a:txBody>
                  <a:tcPr marL="4820" marR="4820" marT="4820" marB="0" anchor="ctr"/>
                </a:tc>
                <a:tc>
                  <a:txBody>
                    <a:bodyPr/>
                    <a:lstStyle/>
                    <a:p>
                      <a:pPr algn="ctr" rtl="0" fontAlgn="ctr"/>
                      <a:r>
                        <a:rPr lang="en-US" altLang="zh-CN" sz="1400" u="none" strike="noStrike">
                          <a:effectLst/>
                        </a:rPr>
                        <a:t>1.2 (</a:t>
                      </a:r>
                      <a:r>
                        <a:rPr lang="en-US" altLang="zh-CN" sz="1400" u="none" strike="noStrike" dirty="0">
                          <a:effectLst/>
                        </a:rPr>
                        <a:t>0.41)</a:t>
                      </a:r>
                    </a:p>
                  </a:txBody>
                  <a:tcPr marL="4820" marR="4820" marT="4820" marB="0" anchor="ctr"/>
                </a:tc>
                <a:extLst>
                  <a:ext uri="{0D108BD9-81ED-4DB2-BD59-A6C34878D82A}">
                    <a16:rowId xmlns:a16="http://schemas.microsoft.com/office/drawing/2014/main" val="10011"/>
                  </a:ext>
                </a:extLst>
              </a:tr>
              <a:tr h="278044">
                <a:tc vMerge="1">
                  <a:txBody>
                    <a:bodyPr/>
                    <a:lstStyle/>
                    <a:p>
                      <a:endParaRPr lang="zh-CN"/>
                    </a:p>
                  </a:txBody>
                  <a:tcPr marL="4820" marR="4820" marT="4820" marB="0" anchor="ctr"/>
                </a:tc>
                <a:tc>
                  <a:txBody>
                    <a:bodyPr/>
                    <a:lstStyle/>
                    <a:p>
                      <a:pPr algn="l" rtl="0" fontAlgn="ctr"/>
                      <a:r>
                        <a:rPr lang="en-US" sz="1400" u="none" strike="noStrike">
                          <a:effectLst/>
                        </a:rPr>
                        <a:t>    Min, Max</a:t>
                      </a:r>
                      <a:endParaRPr lang="en-US" sz="1400" u="none" strike="noStrike" dirty="0">
                        <a:effectLst/>
                      </a:endParaRPr>
                    </a:p>
                  </a:txBody>
                  <a:tcPr marL="4820" marR="4820" marT="4820" marB="0" anchor="ctr"/>
                </a:tc>
                <a:tc>
                  <a:txBody>
                    <a:bodyPr/>
                    <a:lstStyle/>
                    <a:p>
                      <a:pPr algn="ctr" rtl="0" fontAlgn="ctr"/>
                      <a:r>
                        <a:rPr lang="en-US" altLang="zh-CN" sz="1400" u="none" strike="noStrike">
                          <a:effectLst/>
                        </a:rPr>
                        <a:t>1, 3</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1, 7</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1, 2</a:t>
                      </a:r>
                      <a:endParaRPr lang="en-US" altLang="zh-CN" sz="1400" u="none" strike="noStrike" dirty="0">
                        <a:effectLst/>
                      </a:endParaRPr>
                    </a:p>
                  </a:txBody>
                  <a:tcPr marL="4820" marR="4820" marT="4820" marB="0" anchor="ctr"/>
                </a:tc>
                <a:extLst>
                  <a:ext uri="{0D108BD9-81ED-4DB2-BD59-A6C34878D82A}">
                    <a16:rowId xmlns:a16="http://schemas.microsoft.com/office/drawing/2014/main" val="10012"/>
                  </a:ext>
                </a:extLst>
              </a:tr>
              <a:tr h="278044">
                <a:tc rowSpan="2">
                  <a:txBody>
                    <a:bodyPr/>
                    <a:lstStyle/>
                    <a:p>
                      <a:pPr algn="l" rtl="0" fontAlgn="ctr"/>
                      <a:r>
                        <a:rPr lang="en-US" altLang="zh-CN" sz="1400" u="none" strike="noStrike" dirty="0">
                          <a:effectLst/>
                        </a:rPr>
                        <a:t>Number</a:t>
                      </a:r>
                      <a:r>
                        <a:rPr lang="zh-CN" altLang="en-US" sz="1400" u="none" strike="noStrike" dirty="0">
                          <a:effectLst/>
                        </a:rPr>
                        <a:t> </a:t>
                      </a:r>
                      <a:r>
                        <a:rPr lang="en-US" altLang="zh-CN" sz="1400" u="none" strike="noStrike" dirty="0">
                          <a:effectLst/>
                        </a:rPr>
                        <a:t>of</a:t>
                      </a:r>
                      <a:r>
                        <a:rPr lang="zh-CN" altLang="en-US" sz="1400" u="none" strike="noStrike" dirty="0">
                          <a:effectLst/>
                        </a:rPr>
                        <a:t> </a:t>
                      </a:r>
                      <a:r>
                        <a:rPr lang="en-US" altLang="zh-CN" sz="1400" u="none" strike="noStrike" dirty="0">
                          <a:effectLst/>
                        </a:rPr>
                        <a:t>Depression</a:t>
                      </a:r>
                      <a:r>
                        <a:rPr lang="zh-CN" altLang="en-US" sz="1400" u="none" strike="noStrike" dirty="0">
                          <a:effectLst/>
                        </a:rPr>
                        <a:t> </a:t>
                      </a:r>
                      <a:r>
                        <a:rPr lang="en-US" altLang="zh-CN" sz="1400" u="none" strike="noStrike" dirty="0">
                          <a:effectLst/>
                        </a:rPr>
                        <a:t>Onset</a:t>
                      </a:r>
                    </a:p>
                  </a:txBody>
                  <a:tcPr marL="4820" marR="4820" marT="4820" marB="0" anchor="ctr"/>
                </a:tc>
                <a:tc>
                  <a:txBody>
                    <a:bodyPr/>
                    <a:lstStyle/>
                    <a:p>
                      <a:pPr algn="l" rtl="0" fontAlgn="ctr"/>
                      <a:r>
                        <a:rPr lang="en-US" sz="1400" u="none" strike="noStrike">
                          <a:effectLst/>
                        </a:rPr>
                        <a:t>    MEAN (</a:t>
                      </a:r>
                      <a:r>
                        <a:rPr lang="en-US" sz="1400" u="none" strike="noStrike" dirty="0">
                          <a:effectLst/>
                        </a:rPr>
                        <a:t>SD)</a:t>
                      </a:r>
                    </a:p>
                  </a:txBody>
                  <a:tcPr marL="4820" marR="4820" marT="4820" marB="0" anchor="ctr"/>
                </a:tc>
                <a:tc>
                  <a:txBody>
                    <a:bodyPr/>
                    <a:lstStyle/>
                    <a:p>
                      <a:pPr algn="ctr" rtl="0" fontAlgn="ctr"/>
                      <a:r>
                        <a:rPr lang="en-US" altLang="zh-CN" sz="1400" u="none" strike="noStrike">
                          <a:effectLst/>
                        </a:rPr>
                        <a:t>1.5 (</a:t>
                      </a:r>
                      <a:r>
                        <a:rPr lang="en-US" altLang="zh-CN" sz="1400" u="none" strike="noStrike" dirty="0">
                          <a:effectLst/>
                        </a:rPr>
                        <a:t>1.24)</a:t>
                      </a:r>
                    </a:p>
                  </a:txBody>
                  <a:tcPr marL="4820" marR="4820" marT="4820" marB="0" anchor="ctr"/>
                </a:tc>
                <a:tc>
                  <a:txBody>
                    <a:bodyPr/>
                    <a:lstStyle/>
                    <a:p>
                      <a:pPr algn="ctr" rtl="0" fontAlgn="ctr"/>
                      <a:r>
                        <a:rPr lang="en-US" altLang="zh-CN" sz="1400" u="none" strike="noStrike">
                          <a:effectLst/>
                        </a:rPr>
                        <a:t>1.7 (</a:t>
                      </a:r>
                      <a:r>
                        <a:rPr lang="en-US" altLang="zh-CN" sz="1400" u="none" strike="noStrike" dirty="0">
                          <a:effectLst/>
                        </a:rPr>
                        <a:t>1.67)</a:t>
                      </a:r>
                    </a:p>
                  </a:txBody>
                  <a:tcPr marL="4820" marR="4820" marT="4820" marB="0" anchor="ctr"/>
                </a:tc>
                <a:tc>
                  <a:txBody>
                    <a:bodyPr/>
                    <a:lstStyle/>
                    <a:p>
                      <a:pPr algn="ctr" rtl="0" fontAlgn="ctr"/>
                      <a:r>
                        <a:rPr lang="en-US" altLang="zh-CN" sz="1400" u="none" strike="noStrike">
                          <a:effectLst/>
                        </a:rPr>
                        <a:t>1.7 (</a:t>
                      </a:r>
                      <a:r>
                        <a:rPr lang="en-US" altLang="zh-CN" sz="1400" u="none" strike="noStrike" dirty="0">
                          <a:effectLst/>
                        </a:rPr>
                        <a:t>1.12)</a:t>
                      </a:r>
                    </a:p>
                  </a:txBody>
                  <a:tcPr marL="4820" marR="4820" marT="4820" marB="0" anchor="ctr"/>
                </a:tc>
                <a:extLst>
                  <a:ext uri="{0D108BD9-81ED-4DB2-BD59-A6C34878D82A}">
                    <a16:rowId xmlns:a16="http://schemas.microsoft.com/office/drawing/2014/main" val="10013"/>
                  </a:ext>
                </a:extLst>
              </a:tr>
              <a:tr h="278044">
                <a:tc vMerge="1">
                  <a:txBody>
                    <a:bodyPr/>
                    <a:lstStyle/>
                    <a:p>
                      <a:endParaRPr lang="zh-CN"/>
                    </a:p>
                  </a:txBody>
                  <a:tcPr marL="4820" marR="4820" marT="4820" marB="0" anchor="ctr"/>
                </a:tc>
                <a:tc>
                  <a:txBody>
                    <a:bodyPr/>
                    <a:lstStyle/>
                    <a:p>
                      <a:pPr algn="l" rtl="0" fontAlgn="ctr"/>
                      <a:r>
                        <a:rPr lang="en-US" sz="1400" u="none" strike="noStrike">
                          <a:effectLst/>
                        </a:rPr>
                        <a:t>    Min, Max</a:t>
                      </a:r>
                      <a:endParaRPr lang="en-US" sz="1400" u="none" strike="noStrike" dirty="0">
                        <a:effectLst/>
                      </a:endParaRPr>
                    </a:p>
                  </a:txBody>
                  <a:tcPr marL="4820" marR="4820" marT="4820" marB="0" anchor="ctr"/>
                </a:tc>
                <a:tc>
                  <a:txBody>
                    <a:bodyPr/>
                    <a:lstStyle/>
                    <a:p>
                      <a:pPr algn="ctr" rtl="0" fontAlgn="ctr"/>
                      <a:r>
                        <a:rPr lang="en-US" altLang="zh-CN" sz="1400" u="none" strike="noStrike">
                          <a:effectLst/>
                        </a:rPr>
                        <a:t>1, 15</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1, 20</a:t>
                      </a:r>
                      <a:endParaRPr lang="en-US" altLang="zh-CN" sz="1400" u="none" strike="noStrike" dirty="0">
                        <a:effectLst/>
                      </a:endParaRPr>
                    </a:p>
                  </a:txBody>
                  <a:tcPr marL="4820" marR="4820" marT="4820" marB="0" anchor="ctr"/>
                </a:tc>
                <a:tc>
                  <a:txBody>
                    <a:bodyPr/>
                    <a:lstStyle/>
                    <a:p>
                      <a:pPr algn="ctr" rtl="0" fontAlgn="ctr"/>
                      <a:r>
                        <a:rPr lang="en-US" altLang="zh-CN" sz="1400" u="none" strike="noStrike">
                          <a:effectLst/>
                        </a:rPr>
                        <a:t>1, 7</a:t>
                      </a:r>
                      <a:endParaRPr lang="en-US" altLang="zh-CN" sz="1400" u="none" strike="noStrike" dirty="0">
                        <a:effectLst/>
                      </a:endParaRPr>
                    </a:p>
                  </a:txBody>
                  <a:tcPr marL="4820" marR="4820" marT="4820" marB="0" anchor="ctr"/>
                </a:tc>
                <a:extLst>
                  <a:ext uri="{0D108BD9-81ED-4DB2-BD59-A6C34878D82A}">
                    <a16:rowId xmlns:a16="http://schemas.microsoft.com/office/drawing/2014/main" val="10014"/>
                  </a:ext>
                </a:extLst>
              </a:tr>
              <a:tr h="278044">
                <a:tc rowSpan="3">
                  <a:txBody>
                    <a:bodyPr/>
                    <a:lstStyle/>
                    <a:p>
                      <a:pPr algn="l" rtl="0" fontAlgn="ctr"/>
                      <a:r>
                        <a:rPr lang="en-US" altLang="zh-CN" sz="1400" u="none" strike="noStrike" dirty="0">
                          <a:effectLst/>
                        </a:rPr>
                        <a:t>Any</a:t>
                      </a:r>
                      <a:r>
                        <a:rPr lang="zh-CN" altLang="en-US" sz="1400" u="none" strike="noStrike" dirty="0">
                          <a:effectLst/>
                        </a:rPr>
                        <a:t> </a:t>
                      </a:r>
                      <a:r>
                        <a:rPr lang="en-US" altLang="zh-CN" sz="1400" u="none" strike="noStrike" dirty="0">
                          <a:effectLst/>
                        </a:rPr>
                        <a:t>predisposing</a:t>
                      </a:r>
                      <a:r>
                        <a:rPr lang="zh-CN" altLang="en-US" sz="1400" u="none" strike="noStrike" dirty="0">
                          <a:effectLst/>
                        </a:rPr>
                        <a:t> </a:t>
                      </a:r>
                      <a:r>
                        <a:rPr lang="en-US" altLang="zh-CN" sz="1400" u="none" strike="noStrike" dirty="0">
                          <a:effectLst/>
                        </a:rPr>
                        <a:t>factors</a:t>
                      </a:r>
                      <a:r>
                        <a:rPr lang="zh-CN" altLang="en-US" sz="1400" u="none" strike="noStrike" dirty="0">
                          <a:effectLst/>
                        </a:rPr>
                        <a:t> </a:t>
                      </a:r>
                      <a:r>
                        <a:rPr lang="en-US" altLang="zh-CN" sz="1400" u="none" strike="noStrike" dirty="0">
                          <a:effectLst/>
                        </a:rPr>
                        <a:t>for</a:t>
                      </a:r>
                      <a:r>
                        <a:rPr lang="zh-CN" altLang="en-US" sz="1400" u="none" strike="noStrike" dirty="0">
                          <a:effectLst/>
                        </a:rPr>
                        <a:t> </a:t>
                      </a:r>
                      <a:r>
                        <a:rPr lang="en-US" altLang="zh-CN" sz="1400" u="none" strike="noStrike" dirty="0">
                          <a:effectLst/>
                        </a:rPr>
                        <a:t>this</a:t>
                      </a:r>
                      <a:r>
                        <a:rPr lang="zh-CN" altLang="en-US" sz="1400" u="none" strike="noStrike" dirty="0">
                          <a:effectLst/>
                        </a:rPr>
                        <a:t> </a:t>
                      </a:r>
                      <a:r>
                        <a:rPr lang="en-US" altLang="zh-CN" sz="1400" u="none" strike="noStrike" dirty="0">
                          <a:effectLst/>
                        </a:rPr>
                        <a:t>onset</a:t>
                      </a:r>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No</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96 (</a:t>
                      </a:r>
                      <a:r>
                        <a:rPr lang="en-US" altLang="zh-CN" sz="1400" u="none" strike="noStrike" dirty="0">
                          <a:effectLst/>
                        </a:rPr>
                        <a:t>52.17)</a:t>
                      </a:r>
                    </a:p>
                  </a:txBody>
                  <a:tcPr marL="4820" marR="4820" marT="4820" marB="0" anchor="ctr"/>
                </a:tc>
                <a:tc>
                  <a:txBody>
                    <a:bodyPr/>
                    <a:lstStyle/>
                    <a:p>
                      <a:pPr algn="ctr" rtl="0" fontAlgn="ctr"/>
                      <a:r>
                        <a:rPr lang="en-US" altLang="zh-CN" sz="1400" u="none" strike="noStrike">
                          <a:effectLst/>
                        </a:rPr>
                        <a:t>89 (</a:t>
                      </a:r>
                      <a:r>
                        <a:rPr lang="en-US" altLang="zh-CN" sz="1400" u="none" strike="noStrike" dirty="0">
                          <a:effectLst/>
                        </a:rPr>
                        <a:t>48.37)</a:t>
                      </a:r>
                    </a:p>
                  </a:txBody>
                  <a:tcPr marL="4820" marR="4820" marT="4820" marB="0" anchor="ctr"/>
                </a:tc>
                <a:tc>
                  <a:txBody>
                    <a:bodyPr/>
                    <a:lstStyle/>
                    <a:p>
                      <a:pPr algn="ctr" rtl="0" fontAlgn="ctr"/>
                      <a:r>
                        <a:rPr lang="en-US" altLang="zh-CN" sz="1400" u="none" strike="noStrike">
                          <a:effectLst/>
                        </a:rPr>
                        <a:t>85 (</a:t>
                      </a:r>
                      <a:r>
                        <a:rPr lang="en-US" altLang="zh-CN" sz="1400" u="none" strike="noStrike" dirty="0">
                          <a:effectLst/>
                        </a:rPr>
                        <a:t>46.20)</a:t>
                      </a:r>
                    </a:p>
                  </a:txBody>
                  <a:tcPr marL="4820" marR="4820" marT="4820" marB="0" anchor="ctr"/>
                </a:tc>
                <a:extLst>
                  <a:ext uri="{0D108BD9-81ED-4DB2-BD59-A6C34878D82A}">
                    <a16:rowId xmlns:a16="http://schemas.microsoft.com/office/drawing/2014/main" val="10015"/>
                  </a:ext>
                </a:extLst>
              </a:tr>
              <a:tr h="278044">
                <a:tc vMerge="1">
                  <a:txBody>
                    <a:bodyPr/>
                    <a:lstStyle/>
                    <a:p>
                      <a:endParaRPr lang="zh-CN"/>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Yes</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87 (</a:t>
                      </a:r>
                      <a:r>
                        <a:rPr lang="en-US" altLang="zh-CN" sz="1400" u="none" strike="noStrike" dirty="0">
                          <a:effectLst/>
                        </a:rPr>
                        <a:t>47.28)</a:t>
                      </a:r>
                    </a:p>
                  </a:txBody>
                  <a:tcPr marL="4820" marR="4820" marT="4820" marB="0" anchor="ctr"/>
                </a:tc>
                <a:tc>
                  <a:txBody>
                    <a:bodyPr/>
                    <a:lstStyle/>
                    <a:p>
                      <a:pPr algn="ctr" rtl="0" fontAlgn="ctr"/>
                      <a:r>
                        <a:rPr lang="en-US" altLang="zh-CN" sz="1400" u="none" strike="noStrike">
                          <a:effectLst/>
                        </a:rPr>
                        <a:t>90 (</a:t>
                      </a:r>
                      <a:r>
                        <a:rPr lang="en-US" altLang="zh-CN" sz="1400" u="none" strike="noStrike" dirty="0">
                          <a:effectLst/>
                        </a:rPr>
                        <a:t>48.91)</a:t>
                      </a:r>
                    </a:p>
                  </a:txBody>
                  <a:tcPr marL="4820" marR="4820" marT="4820" marB="0" anchor="ctr"/>
                </a:tc>
                <a:tc>
                  <a:txBody>
                    <a:bodyPr/>
                    <a:lstStyle/>
                    <a:p>
                      <a:pPr algn="ctr" rtl="0" fontAlgn="ctr"/>
                      <a:r>
                        <a:rPr lang="en-US" altLang="zh-CN" sz="1400" u="none" strike="noStrike">
                          <a:effectLst/>
                        </a:rPr>
                        <a:t>97 (</a:t>
                      </a:r>
                      <a:r>
                        <a:rPr lang="en-US" altLang="zh-CN" sz="1400" u="none" strike="noStrike" dirty="0">
                          <a:effectLst/>
                        </a:rPr>
                        <a:t>52.72)</a:t>
                      </a:r>
                    </a:p>
                  </a:txBody>
                  <a:tcPr marL="4820" marR="4820" marT="4820" marB="0" anchor="ctr"/>
                </a:tc>
                <a:extLst>
                  <a:ext uri="{0D108BD9-81ED-4DB2-BD59-A6C34878D82A}">
                    <a16:rowId xmlns:a16="http://schemas.microsoft.com/office/drawing/2014/main" val="10016"/>
                  </a:ext>
                </a:extLst>
              </a:tr>
              <a:tr h="278044">
                <a:tc vMerge="1">
                  <a:txBody>
                    <a:bodyPr/>
                    <a:lstStyle/>
                    <a:p>
                      <a:endParaRPr lang="zh-CN"/>
                    </a:p>
                  </a:txBody>
                  <a:tcPr marL="4820" marR="4820" marT="4820" marB="0" anchor="ctr"/>
                </a:tc>
                <a:tc>
                  <a:txBody>
                    <a:bodyPr/>
                    <a:lstStyle/>
                    <a:p>
                      <a:pPr algn="l" rtl="0" fontAlgn="ctr"/>
                      <a:r>
                        <a:rPr lang="zh-CN" altLang="en-US" sz="1400" u="none" strike="noStrike" dirty="0">
                          <a:effectLst/>
                        </a:rPr>
                        <a:t>    </a:t>
                      </a:r>
                      <a:r>
                        <a:rPr lang="en-US" altLang="zh-CN" sz="1400" u="none" strike="noStrike" dirty="0">
                          <a:effectLst/>
                        </a:rPr>
                        <a:t>NA</a:t>
                      </a:r>
                      <a:r>
                        <a:rPr lang="zh-CN" altLang="en-US" sz="1400" u="none" strike="noStrike" dirty="0">
                          <a:effectLst/>
                        </a:rPr>
                        <a:t>  </a:t>
                      </a:r>
                      <a:r>
                        <a:rPr lang="en-US" sz="1400" u="none" strike="noStrike" dirty="0">
                          <a:effectLst/>
                        </a:rPr>
                        <a:t>n(%)</a:t>
                      </a:r>
                    </a:p>
                  </a:txBody>
                  <a:tcPr marL="4820" marR="4820" marT="4820" marB="0" anchor="ctr"/>
                </a:tc>
                <a:tc>
                  <a:txBody>
                    <a:bodyPr/>
                    <a:lstStyle/>
                    <a:p>
                      <a:pPr algn="ctr" rtl="0" fontAlgn="ctr"/>
                      <a:r>
                        <a:rPr lang="en-US" altLang="zh-CN" sz="1400" u="none" strike="noStrike">
                          <a:effectLst/>
                        </a:rPr>
                        <a:t>1 (</a:t>
                      </a:r>
                      <a:r>
                        <a:rPr lang="en-US" altLang="zh-CN" sz="1400" u="none" strike="noStrike" dirty="0">
                          <a:effectLst/>
                        </a:rPr>
                        <a:t>0.54)</a:t>
                      </a:r>
                    </a:p>
                  </a:txBody>
                  <a:tcPr marL="4820" marR="4820" marT="4820" marB="0" anchor="ctr"/>
                </a:tc>
                <a:tc>
                  <a:txBody>
                    <a:bodyPr/>
                    <a:lstStyle/>
                    <a:p>
                      <a:pPr algn="ctr" rtl="0" fontAlgn="ctr"/>
                      <a:r>
                        <a:rPr lang="en-US" altLang="zh-CN" sz="1400" u="none" strike="noStrike">
                          <a:effectLst/>
                        </a:rPr>
                        <a:t>5 (</a:t>
                      </a:r>
                      <a:r>
                        <a:rPr lang="en-US" altLang="zh-CN" sz="1400" u="none" strike="noStrike" dirty="0">
                          <a:effectLst/>
                        </a:rPr>
                        <a:t>2.72)</a:t>
                      </a:r>
                    </a:p>
                  </a:txBody>
                  <a:tcPr marL="4820" marR="4820" marT="4820" marB="0" anchor="ctr"/>
                </a:tc>
                <a:tc>
                  <a:txBody>
                    <a:bodyPr/>
                    <a:lstStyle/>
                    <a:p>
                      <a:pPr algn="ctr" rtl="0" fontAlgn="ctr"/>
                      <a:r>
                        <a:rPr lang="en-US" altLang="zh-CN" sz="1400" u="none" strike="noStrike" dirty="0">
                          <a:effectLst/>
                        </a:rPr>
                        <a:t>2 (1.09)</a:t>
                      </a:r>
                    </a:p>
                  </a:txBody>
                  <a:tcPr marL="4820" marR="4820" marT="4820" marB="0" anchor="ctr"/>
                </a:tc>
                <a:extLst>
                  <a:ext uri="{0D108BD9-81ED-4DB2-BD59-A6C34878D82A}">
                    <a16:rowId xmlns:a16="http://schemas.microsoft.com/office/drawing/2014/main" val="10017"/>
                  </a:ext>
                </a:extLst>
              </a:tr>
            </a:tbl>
          </a:graphicData>
        </a:graphic>
      </p:graphicFrame>
      <p:pic>
        <p:nvPicPr>
          <p:cNvPr id="2" name="图片 1"/>
          <p:cNvPicPr>
            <a:picLocks noChangeAspect="1"/>
          </p:cNvPicPr>
          <p:nvPr/>
        </p:nvPicPr>
        <p:blipFill>
          <a:blip r:embed="rId4"/>
          <a:stretch>
            <a:fillRect/>
          </a:stretch>
        </p:blipFill>
        <p:spPr>
          <a:xfrm>
            <a:off x="249839" y="234269"/>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53472" y="50939"/>
            <a:ext cx="10319327" cy="583082"/>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Baseline</a:t>
            </a:r>
            <a:r>
              <a:rPr lang="zh-CN" altLang="en-US" sz="2500" b="1" dirty="0">
                <a:solidFill>
                  <a:schemeClr val="accent1">
                    <a:lumMod val="50000"/>
                  </a:schemeClr>
                </a:solidFill>
                <a:latin typeface="+mn-lt"/>
                <a:ea typeface="+mn-ea"/>
                <a:cs typeface="+mn-cs"/>
                <a:sym typeface="Arial" panose="020B0604020202020204" pitchFamily="34" charset="0"/>
              </a:rPr>
              <a:t>：</a:t>
            </a:r>
            <a:r>
              <a:rPr lang="en-US" altLang="zh-CN" sz="2500" b="1" dirty="0">
                <a:solidFill>
                  <a:schemeClr val="accent1">
                    <a:lumMod val="50000"/>
                  </a:schemeClr>
                </a:solidFill>
                <a:latin typeface="+mn-lt"/>
                <a:ea typeface="+mn-ea"/>
                <a:cs typeface="+mn-cs"/>
                <a:sym typeface="Arial" panose="020B0604020202020204" pitchFamily="34" charset="0"/>
              </a:rPr>
              <a:t>Scale</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scores</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5" name="Group 10"/>
          <p:cNvGrpSpPr/>
          <p:nvPr/>
        </p:nvGrpSpPr>
        <p:grpSpPr>
          <a:xfrm>
            <a:off x="2727209" y="690660"/>
            <a:ext cx="5744059" cy="1137394"/>
            <a:chOff x="6539727" y="3708962"/>
            <a:chExt cx="5047693" cy="1137394"/>
          </a:xfrm>
        </p:grpSpPr>
        <p:grpSp>
          <p:nvGrpSpPr>
            <p:cNvPr id="6" name="Group 344"/>
            <p:cNvGrpSpPr/>
            <p:nvPr/>
          </p:nvGrpSpPr>
          <p:grpSpPr>
            <a:xfrm>
              <a:off x="6539727" y="3708962"/>
              <a:ext cx="5047693" cy="398780"/>
              <a:chOff x="4643438" y="2710374"/>
              <a:chExt cx="5047693" cy="398780"/>
            </a:xfrm>
          </p:grpSpPr>
          <p:sp>
            <p:nvSpPr>
              <p:cNvPr id="8" name="Rectangle 28"/>
              <p:cNvSpPr/>
              <p:nvPr/>
            </p:nvSpPr>
            <p:spPr>
              <a:xfrm>
                <a:off x="5096415" y="2710374"/>
                <a:ext cx="4594716" cy="398780"/>
              </a:xfrm>
              <a:prstGeom prst="rect">
                <a:avLst/>
              </a:prstGeom>
            </p:spPr>
            <p:txBody>
              <a:bodyPr wrap="none">
                <a:spAutoFit/>
              </a:bodyPr>
              <a:lstStyle/>
              <a:p>
                <a:pPr lvl="0" defTabSz="914400" hangingPunct="1">
                  <a:defRPr/>
                </a:pPr>
                <a:r>
                  <a:rPr lang="en-US" altLang="zh-CN" sz="20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Three groups are comparable for the scale scores</a:t>
                </a:r>
                <a:r>
                  <a:rPr lang="zh-CN" altLang="en-US" sz="2000" kern="1200" dirty="0">
                    <a:solidFill>
                      <a:srgbClr val="44546A"/>
                    </a:solidFill>
                    <a:latin typeface="Arial" panose="020B0604020202020204" pitchFamily="34" charset="0"/>
                    <a:ea typeface="微软雅黑" panose="020B0503020204020204" charset="-122"/>
                    <a:sym typeface="Arial" panose="020B0604020202020204" pitchFamily="34" charset="0"/>
                  </a:rPr>
                  <a:t> </a:t>
                </a:r>
                <a:endParaRPr kumimoji="0" lang="zh-CN" altLang="en-US" sz="20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sym typeface="Arial" panose="020B0604020202020204" pitchFamily="34" charset="0"/>
                </a:endParaRPr>
              </a:p>
            </p:txBody>
          </p:sp>
          <p:grpSp>
            <p:nvGrpSpPr>
              <p:cNvPr id="9" name="Group 332"/>
              <p:cNvGrpSpPr/>
              <p:nvPr/>
            </p:nvGrpSpPr>
            <p:grpSpPr>
              <a:xfrm>
                <a:off x="4643438" y="2786064"/>
                <a:ext cx="288476" cy="288476"/>
                <a:chOff x="4643438" y="2786064"/>
                <a:chExt cx="288476" cy="288476"/>
              </a:xfrm>
            </p:grpSpPr>
            <p:sp>
              <p:nvSpPr>
                <p:cNvPr id="10"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7" name="Freeform 26"/>
            <p:cNvSpPr/>
            <p:nvPr/>
          </p:nvSpPr>
          <p:spPr bwMode="auto">
            <a:xfrm>
              <a:off x="6631795" y="47275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3" name="TextBox 77"/>
          <p:cNvSpPr txBox="1"/>
          <p:nvPr/>
        </p:nvSpPr>
        <p:spPr>
          <a:xfrm>
            <a:off x="567690" y="6123940"/>
            <a:ext cx="10059035" cy="398780"/>
          </a:xfrm>
          <a:prstGeom prst="rect">
            <a:avLst/>
          </a:prstGeom>
          <a:noFill/>
        </p:spPr>
        <p:txBody>
          <a:bodyPr wrap="square" rtlCol="0">
            <a:spAutoFit/>
          </a:bodyPr>
          <a:lstStyle/>
          <a:p>
            <a:pPr lvl="0" defTabSz="1375410" hangingPunct="1">
              <a:defRPr/>
            </a:pPr>
            <a:r>
              <a:rPr kumimoji="0" sz="1000" b="0" i="0" u="none" strike="noStrike" kern="1200" cap="none" spc="-5" normalizeH="0" baseline="0" dirty="0">
                <a:latin typeface="Arial" panose="020B0604020202020204" pitchFamily="34" charset="0"/>
                <a:cs typeface="Arial" panose="020B0604020202020204" pitchFamily="34" charset="0"/>
                <a:sym typeface="Arial" panose="020B0604020202020204" pitchFamily="34" charset="0"/>
              </a:rPr>
              <a:t>HAM-D17：</a:t>
            </a:r>
            <a:r>
              <a:rPr sz="1000" kern="1200" spc="-5" dirty="0">
                <a:latin typeface="Arial" panose="020B0604020202020204" pitchFamily="34" charset="0"/>
                <a:cs typeface="Arial" panose="020B0604020202020204" pitchFamily="34" charset="0"/>
                <a:sym typeface="Arial" panose="020B0604020202020204" pitchFamily="34" charset="0"/>
              </a:rPr>
              <a:t>Hamilton Depression Scale-17</a:t>
            </a:r>
            <a:r>
              <a:rPr sz="1000" spc="-5" dirty="0">
                <a:latin typeface="Arial" panose="020B0604020202020204" pitchFamily="34" charset="0"/>
                <a:cs typeface="Arial" panose="020B0604020202020204" pitchFamily="34" charset="0"/>
                <a:sym typeface="Arial" panose="020B0604020202020204" pitchFamily="34" charset="0"/>
              </a:rPr>
              <a:t>；</a:t>
            </a:r>
            <a:r>
              <a:rPr kumimoji="0" sz="1000" b="0" i="0" u="none" strike="noStrike" kern="1200" cap="none" spc="-5" normalizeH="0" baseline="0" dirty="0">
                <a:latin typeface="Arial" panose="020B0604020202020204" pitchFamily="34" charset="0"/>
                <a:cs typeface="Arial" panose="020B0604020202020204" pitchFamily="34" charset="0"/>
                <a:sym typeface="Arial" panose="020B0604020202020204" pitchFamily="34" charset="0"/>
              </a:rPr>
              <a:t>MADRS：</a:t>
            </a:r>
            <a:r>
              <a:rPr sz="1000" kern="1200" spc="-5" dirty="0">
                <a:latin typeface="Arial" panose="020B0604020202020204" pitchFamily="34" charset="0"/>
                <a:cs typeface="Arial" panose="020B0604020202020204" pitchFamily="34" charset="0"/>
                <a:sym typeface="Arial" panose="020B0604020202020204" pitchFamily="34" charset="0"/>
              </a:rPr>
              <a:t>Montgomery- Åsberg Depression Scale</a:t>
            </a:r>
            <a:r>
              <a:rPr sz="1000" spc="-5" dirty="0">
                <a:latin typeface="Arial" panose="020B0604020202020204" pitchFamily="34" charset="0"/>
                <a:cs typeface="Arial" panose="020B0604020202020204" pitchFamily="34" charset="0"/>
                <a:sym typeface="Arial" panose="020B0604020202020204" pitchFamily="34" charset="0"/>
              </a:rPr>
              <a:t>；</a:t>
            </a:r>
            <a:r>
              <a:rPr kumimoji="0" sz="1000" b="0" i="0" u="none" strike="noStrike" kern="1200" cap="none" spc="-5" normalizeH="0" baseline="0" dirty="0">
                <a:latin typeface="Arial" panose="020B0604020202020204" pitchFamily="34" charset="0"/>
                <a:cs typeface="Arial" panose="020B0604020202020204" pitchFamily="34" charset="0"/>
                <a:sym typeface="Arial" panose="020B0604020202020204" pitchFamily="34" charset="0"/>
              </a:rPr>
              <a:t>HAM-A</a:t>
            </a:r>
            <a:r>
              <a:rPr sz="1000" kern="1200" spc="-5" dirty="0">
                <a:latin typeface="Arial" panose="020B0604020202020204" pitchFamily="34" charset="0"/>
                <a:cs typeface="Arial" panose="020B0604020202020204" pitchFamily="34" charset="0"/>
                <a:sym typeface="Arial" panose="020B0604020202020204" pitchFamily="34" charset="0"/>
              </a:rPr>
              <a:t>: Hamilton Anxiety Scale</a:t>
            </a:r>
            <a:r>
              <a:rPr sz="1000" spc="-5" dirty="0">
                <a:latin typeface="Arial" panose="020B0604020202020204" pitchFamily="34" charset="0"/>
                <a:cs typeface="Arial" panose="020B0604020202020204" pitchFamily="34" charset="0"/>
                <a:sym typeface="Arial" panose="020B0604020202020204" pitchFamily="34" charset="0"/>
              </a:rPr>
              <a:t>；</a:t>
            </a:r>
            <a:r>
              <a:rPr kumimoji="0" sz="1000" b="0" i="0" u="none" strike="noStrike" kern="1200" cap="none" spc="-5" normalizeH="0" baseline="0" dirty="0">
                <a:latin typeface="Arial" panose="020B0604020202020204" pitchFamily="34" charset="0"/>
                <a:cs typeface="Arial" panose="020B0604020202020204" pitchFamily="34" charset="0"/>
                <a:sym typeface="Arial" panose="020B0604020202020204" pitchFamily="34" charset="0"/>
              </a:rPr>
              <a:t>CGI-S：</a:t>
            </a:r>
            <a:r>
              <a:rPr sz="1000" kern="1200" spc="-5" dirty="0">
                <a:latin typeface="Arial" panose="020B0604020202020204" pitchFamily="34" charset="0"/>
                <a:cs typeface="Arial" panose="020B0604020202020204" pitchFamily="34" charset="0"/>
                <a:sym typeface="Arial" panose="020B0604020202020204" pitchFamily="34" charset="0"/>
              </a:rPr>
              <a:t>Clinical Total Impression Scale – Severity of Illness</a:t>
            </a:r>
            <a:r>
              <a:rPr sz="1000" spc="-5" dirty="0">
                <a:latin typeface="Arial" panose="020B0604020202020204" pitchFamily="34" charset="0"/>
                <a:cs typeface="Arial" panose="020B0604020202020204" pitchFamily="34" charset="0"/>
                <a:sym typeface="Arial" panose="020B0604020202020204" pitchFamily="34" charset="0"/>
              </a:rPr>
              <a:t>；</a:t>
            </a:r>
            <a:r>
              <a:rPr sz="1000" kern="1200" spc="-5" dirty="0">
                <a:latin typeface="Arial" panose="020B0604020202020204" pitchFamily="34" charset="0"/>
                <a:cs typeface="Arial" panose="020B0604020202020204" pitchFamily="34" charset="0"/>
                <a:sym typeface="Arial" panose="020B0604020202020204" pitchFamily="34" charset="0"/>
              </a:rPr>
              <a:t>SDS： SHEEHAN Disability Scale</a:t>
            </a:r>
            <a:r>
              <a:rPr sz="1000" spc="-5" dirty="0">
                <a:latin typeface="Arial" panose="020B0604020202020204" pitchFamily="34" charset="0"/>
                <a:cs typeface="Arial" panose="020B0604020202020204" pitchFamily="34" charset="0"/>
                <a:sym typeface="Arial" panose="020B0604020202020204" pitchFamily="34" charset="0"/>
              </a:rPr>
              <a:t>；</a:t>
            </a:r>
            <a:r>
              <a:rPr sz="1000" kern="1200" spc="-5" dirty="0">
                <a:latin typeface="Arial" panose="020B0604020202020204" pitchFamily="34" charset="0"/>
                <a:cs typeface="Arial" panose="020B0604020202020204" pitchFamily="34" charset="0"/>
                <a:sym typeface="Arial" panose="020B0604020202020204" pitchFamily="34" charset="0"/>
              </a:rPr>
              <a:t>ASEX : Arizona Sexual Experience Scale</a:t>
            </a:r>
          </a:p>
        </p:txBody>
      </p:sp>
      <p:graphicFrame>
        <p:nvGraphicFramePr>
          <p:cNvPr id="14" name="表格 13"/>
          <p:cNvGraphicFramePr>
            <a:graphicFrameLocks noGrp="1"/>
          </p:cNvGraphicFramePr>
          <p:nvPr>
            <p:custDataLst>
              <p:tags r:id="rId1"/>
            </p:custDataLst>
          </p:nvPr>
        </p:nvGraphicFramePr>
        <p:xfrm>
          <a:off x="821690" y="1330960"/>
          <a:ext cx="10151110" cy="4516120"/>
        </p:xfrm>
        <a:graphic>
          <a:graphicData uri="http://schemas.openxmlformats.org/drawingml/2006/table">
            <a:tbl>
              <a:tblPr firstRow="1" firstCol="1" bandRow="1">
                <a:tableStyleId>{B301B821-A1FF-4177-AEE7-76D212191A09}</a:tableStyleId>
              </a:tblPr>
              <a:tblGrid>
                <a:gridCol w="2707005">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1891665">
                  <a:extLst>
                    <a:ext uri="{9D8B030D-6E8A-4147-A177-3AD203B41FA5}">
                      <a16:colId xmlns:a16="http://schemas.microsoft.com/office/drawing/2014/main" val="20002"/>
                    </a:ext>
                  </a:extLst>
                </a:gridCol>
                <a:gridCol w="1892935">
                  <a:extLst>
                    <a:ext uri="{9D8B030D-6E8A-4147-A177-3AD203B41FA5}">
                      <a16:colId xmlns:a16="http://schemas.microsoft.com/office/drawing/2014/main" val="20003"/>
                    </a:ext>
                  </a:extLst>
                </a:gridCol>
                <a:gridCol w="1891665">
                  <a:extLst>
                    <a:ext uri="{9D8B030D-6E8A-4147-A177-3AD203B41FA5}">
                      <a16:colId xmlns:a16="http://schemas.microsoft.com/office/drawing/2014/main" val="20004"/>
                    </a:ext>
                  </a:extLst>
                </a:gridCol>
              </a:tblGrid>
              <a:tr h="564515">
                <a:tc>
                  <a:txBody>
                    <a:bodyPr/>
                    <a:lstStyle/>
                    <a:p>
                      <a:pPr algn="l" fontAlgn="ctr"/>
                      <a:r>
                        <a:rPr lang="en-US" sz="1600" u="none" strike="noStrike" dirty="0">
                          <a:effectLst/>
                        </a:rPr>
                        <a:t>　</a:t>
                      </a:r>
                    </a:p>
                  </a:txBody>
                  <a:tcPr marL="6350" marR="6350" marT="6350" marB="0" anchor="ctr"/>
                </a:tc>
                <a:tc>
                  <a:txBody>
                    <a:bodyPr/>
                    <a:lstStyle/>
                    <a:p>
                      <a:pPr algn="ctr" fontAlgn="ctr"/>
                      <a:r>
                        <a:rPr lang="zh-CN" sz="1600" u="none" strike="noStrike">
                          <a:effectLst/>
                        </a:rPr>
                        <a:t>　</a:t>
                      </a:r>
                    </a:p>
                  </a:txBody>
                  <a:tcPr marL="6350" marR="6350" marT="6350" marB="0" anchor="ctr"/>
                </a:tc>
                <a:tc>
                  <a:txBody>
                    <a:bodyPr/>
                    <a:lstStyle/>
                    <a:p>
                      <a:pPr algn="ctr" fontAlgn="ctr"/>
                      <a:r>
                        <a:rPr lang="en-US" sz="1600" u="none" strike="noStrike" dirty="0">
                          <a:effectLst/>
                        </a:rPr>
                        <a:t>160mg</a:t>
                      </a:r>
                      <a:r>
                        <a:rPr lang="zh-CN" altLang="en-US" sz="1600" u="none" strike="noStrike" dirty="0">
                          <a:effectLst/>
                        </a:rPr>
                        <a:t> </a:t>
                      </a:r>
                    </a:p>
                  </a:txBody>
                  <a:tcPr marL="6350" marR="6350" marT="6350" marB="0" anchor="ctr"/>
                </a:tc>
                <a:tc>
                  <a:txBody>
                    <a:bodyPr/>
                    <a:lstStyle/>
                    <a:p>
                      <a:pPr algn="ctr" fontAlgn="ctr"/>
                      <a:r>
                        <a:rPr lang="en-US" sz="1600" u="none" strike="noStrike" dirty="0">
                          <a:effectLst/>
                        </a:rPr>
                        <a:t>80mg</a:t>
                      </a:r>
                    </a:p>
                  </a:txBody>
                  <a:tcPr marL="6350" marR="6350" marT="6350" marB="0" anchor="ctr"/>
                </a:tc>
                <a:tc>
                  <a:txBody>
                    <a:bodyPr/>
                    <a:lstStyle/>
                    <a:p>
                      <a:pPr algn="ctr" fontAlgn="ctr"/>
                      <a:r>
                        <a:rPr lang="en-US" altLang="zh-CN" sz="1600" u="none" strike="noStrike" dirty="0">
                          <a:effectLst/>
                        </a:rPr>
                        <a:t>Placebo</a:t>
                      </a:r>
                    </a:p>
                  </a:txBody>
                  <a:tcPr marL="6350" marR="6350" marT="6350" marB="0" anchor="ctr"/>
                </a:tc>
                <a:extLst>
                  <a:ext uri="{0D108BD9-81ED-4DB2-BD59-A6C34878D82A}">
                    <a16:rowId xmlns:a16="http://schemas.microsoft.com/office/drawing/2014/main" val="10000"/>
                  </a:ext>
                </a:extLst>
              </a:tr>
              <a:tr h="564515">
                <a:tc>
                  <a:txBody>
                    <a:bodyPr/>
                    <a:lstStyle/>
                    <a:p>
                      <a:pPr algn="l" fontAlgn="ctr"/>
                      <a:r>
                        <a:rPr lang="zh-CN" sz="1600" u="none" strike="noStrike">
                          <a:effectLst/>
                        </a:rPr>
                        <a:t>　</a:t>
                      </a:r>
                    </a:p>
                  </a:txBody>
                  <a:tcPr marL="6350" marR="6350" marT="6350" marB="0" anchor="ctr"/>
                </a:tc>
                <a:tc>
                  <a:txBody>
                    <a:bodyPr/>
                    <a:lstStyle/>
                    <a:p>
                      <a:pPr algn="ctr" fontAlgn="ctr"/>
                      <a:r>
                        <a:rPr lang="zh-CN" sz="1600" u="none" strike="noStrike">
                          <a:effectLst/>
                        </a:rPr>
                        <a:t>　</a:t>
                      </a:r>
                    </a:p>
                  </a:txBody>
                  <a:tcPr marL="6350" marR="6350" marT="6350" marB="0" anchor="ctr"/>
                </a:tc>
                <a:tc>
                  <a:txBody>
                    <a:bodyPr/>
                    <a:lstStyle/>
                    <a:p>
                      <a:pPr algn="ctr" fontAlgn="ctr"/>
                      <a:r>
                        <a:rPr lang="zh-CN" sz="1600" u="none" strike="noStrike">
                          <a:effectLst/>
                        </a:rPr>
                        <a:t>(N=184)</a:t>
                      </a:r>
                    </a:p>
                  </a:txBody>
                  <a:tcPr marL="6350" marR="6350" marT="6350" marB="0" anchor="ctr"/>
                </a:tc>
                <a:tc>
                  <a:txBody>
                    <a:bodyPr/>
                    <a:lstStyle/>
                    <a:p>
                      <a:pPr algn="ctr" fontAlgn="ctr"/>
                      <a:r>
                        <a:rPr lang="zh-CN" sz="1600" u="none" strike="noStrike" dirty="0">
                          <a:effectLst/>
                        </a:rPr>
                        <a:t>(N=184)</a:t>
                      </a:r>
                    </a:p>
                  </a:txBody>
                  <a:tcPr marL="6350" marR="6350" marT="6350" marB="0" anchor="ctr"/>
                </a:tc>
                <a:tc>
                  <a:txBody>
                    <a:bodyPr/>
                    <a:lstStyle/>
                    <a:p>
                      <a:pPr algn="ctr" fontAlgn="ctr"/>
                      <a:r>
                        <a:rPr lang="zh-CN" sz="1600" u="none" strike="noStrike">
                          <a:effectLst/>
                        </a:rPr>
                        <a:t>(N=184)</a:t>
                      </a:r>
                    </a:p>
                  </a:txBody>
                  <a:tcPr marL="6350" marR="6350" marT="6350" marB="0" anchor="ctr"/>
                </a:tc>
                <a:extLst>
                  <a:ext uri="{0D108BD9-81ED-4DB2-BD59-A6C34878D82A}">
                    <a16:rowId xmlns:a16="http://schemas.microsoft.com/office/drawing/2014/main" val="10001"/>
                  </a:ext>
                </a:extLst>
              </a:tr>
              <a:tr h="564515">
                <a:tc>
                  <a:txBody>
                    <a:bodyPr/>
                    <a:lstStyle/>
                    <a:p>
                      <a:pPr algn="l" fontAlgn="ctr"/>
                      <a:r>
                        <a:rPr lang="en-US" sz="1600" u="none" strike="noStrike" dirty="0">
                          <a:effectLst/>
                        </a:rPr>
                        <a:t>MADRS</a:t>
                      </a:r>
                      <a:r>
                        <a:rPr lang="zh-CN" altLang="en-US" sz="1600" u="none" strike="noStrike" dirty="0">
                          <a:effectLst/>
                        </a:rPr>
                        <a:t> </a:t>
                      </a:r>
                      <a:r>
                        <a:rPr lang="en-US" altLang="zh-CN" sz="1600" u="none" strike="noStrike" dirty="0">
                          <a:effectLst/>
                        </a:rPr>
                        <a:t>Total</a:t>
                      </a:r>
                      <a:r>
                        <a:rPr lang="zh-CN" altLang="en-US" sz="1600" u="none" strike="noStrike" dirty="0">
                          <a:effectLst/>
                        </a:rPr>
                        <a:t> </a:t>
                      </a:r>
                      <a:r>
                        <a:rPr lang="en-US" altLang="zh-CN" sz="1600" u="none" strike="noStrike" dirty="0">
                          <a:effectLst/>
                        </a:rPr>
                        <a:t>Score</a:t>
                      </a:r>
                    </a:p>
                  </a:txBody>
                  <a:tcPr marL="6350" marR="6350" marT="6350" marB="0" anchor="ctr"/>
                </a:tc>
                <a:tc>
                  <a:txBody>
                    <a:bodyPr/>
                    <a:lstStyle/>
                    <a:p>
                      <a:pPr algn="ctr" fontAlgn="ctr"/>
                      <a:r>
                        <a:rPr lang="en-US" sz="1600" u="none" strike="noStrike" dirty="0">
                          <a:effectLst/>
                        </a:rPr>
                        <a:t>    MEAN (SD)</a:t>
                      </a:r>
                    </a:p>
                  </a:txBody>
                  <a:tcPr marL="6350" marR="6350" marT="6350" marB="0" anchor="ctr"/>
                </a:tc>
                <a:tc>
                  <a:txBody>
                    <a:bodyPr/>
                    <a:lstStyle/>
                    <a:p>
                      <a:pPr algn="ctr" fontAlgn="ctr"/>
                      <a:r>
                        <a:rPr lang="en-US" sz="1600" u="none" strike="noStrike" dirty="0">
                          <a:effectLst/>
                        </a:rPr>
                        <a:t>31.2 (3.59)</a:t>
                      </a:r>
                    </a:p>
                  </a:txBody>
                  <a:tcPr marL="6350" marR="6350" marT="6350" marB="0" anchor="ctr"/>
                </a:tc>
                <a:tc>
                  <a:txBody>
                    <a:bodyPr/>
                    <a:lstStyle/>
                    <a:p>
                      <a:pPr algn="ctr" fontAlgn="ctr"/>
                      <a:r>
                        <a:rPr lang="en-US" sz="1600" u="none" strike="noStrike" dirty="0">
                          <a:effectLst/>
                        </a:rPr>
                        <a:t>31.6 (3.94)</a:t>
                      </a:r>
                    </a:p>
                  </a:txBody>
                  <a:tcPr marL="6350" marR="6350" marT="6350" marB="0" anchor="ctr"/>
                </a:tc>
                <a:tc>
                  <a:txBody>
                    <a:bodyPr/>
                    <a:lstStyle/>
                    <a:p>
                      <a:pPr algn="ctr" fontAlgn="ctr"/>
                      <a:r>
                        <a:rPr lang="en-US" sz="1600" u="none" strike="noStrike" dirty="0">
                          <a:effectLst/>
                        </a:rPr>
                        <a:t>31.3 (4.22)</a:t>
                      </a:r>
                    </a:p>
                  </a:txBody>
                  <a:tcPr marL="6350" marR="6350" marT="6350" marB="0" anchor="ctr"/>
                </a:tc>
                <a:extLst>
                  <a:ext uri="{0D108BD9-81ED-4DB2-BD59-A6C34878D82A}">
                    <a16:rowId xmlns:a16="http://schemas.microsoft.com/office/drawing/2014/main" val="10002"/>
                  </a:ext>
                </a:extLst>
              </a:tr>
              <a:tr h="564515">
                <a:tc>
                  <a:txBody>
                    <a:bodyPr/>
                    <a:lstStyle/>
                    <a:p>
                      <a:pPr algn="l" fontAlgn="ctr"/>
                      <a:r>
                        <a:rPr lang="en-US" sz="1600" u="none" strike="noStrike" dirty="0">
                          <a:effectLst/>
                        </a:rPr>
                        <a:t>HAM-D</a:t>
                      </a:r>
                      <a:r>
                        <a:rPr lang="en-US" sz="1600" u="none" strike="noStrike" baseline="0" dirty="0">
                          <a:effectLst/>
                        </a:rPr>
                        <a:t>17</a:t>
                      </a:r>
                      <a:r>
                        <a:rPr lang="zh-CN" altLang="en-US" sz="1600" u="none" strike="noStrike" baseline="0" dirty="0">
                          <a:effectLst/>
                        </a:rPr>
                        <a:t> </a:t>
                      </a:r>
                      <a:r>
                        <a:rPr lang="en-US" altLang="zh-CN" sz="1600" u="none" strike="noStrike" baseline="0" dirty="0">
                          <a:effectLst/>
                        </a:rPr>
                        <a:t>total</a:t>
                      </a:r>
                      <a:r>
                        <a:rPr lang="zh-CN" altLang="en-US" sz="1600" u="none" strike="noStrike" baseline="0" dirty="0">
                          <a:effectLst/>
                        </a:rPr>
                        <a:t> </a:t>
                      </a:r>
                      <a:r>
                        <a:rPr lang="en-US" altLang="zh-CN" sz="1600" u="none" strike="noStrike" baseline="0" dirty="0">
                          <a:effectLst/>
                        </a:rPr>
                        <a:t>score</a:t>
                      </a:r>
                    </a:p>
                  </a:txBody>
                  <a:tcPr marL="6350" marR="6350" marT="6350" marB="0" anchor="ctr"/>
                </a:tc>
                <a:tc>
                  <a:txBody>
                    <a:bodyPr/>
                    <a:lstStyle/>
                    <a:p>
                      <a:pPr algn="ctr" fontAlgn="ctr"/>
                      <a:r>
                        <a:rPr lang="en-US" sz="1600" u="none" strike="noStrike" dirty="0">
                          <a:effectLst/>
                        </a:rPr>
                        <a:t>    MEAN (SD)</a:t>
                      </a:r>
                    </a:p>
                  </a:txBody>
                  <a:tcPr marL="6350" marR="6350" marT="6350" marB="0" anchor="ctr"/>
                </a:tc>
                <a:tc>
                  <a:txBody>
                    <a:bodyPr/>
                    <a:lstStyle/>
                    <a:p>
                      <a:pPr algn="ctr" fontAlgn="ctr"/>
                      <a:r>
                        <a:rPr lang="en-US" sz="1600" u="none" strike="noStrike" dirty="0">
                          <a:effectLst/>
                        </a:rPr>
                        <a:t>21.9 (4.43)</a:t>
                      </a:r>
                    </a:p>
                  </a:txBody>
                  <a:tcPr marL="6350" marR="6350" marT="6350" marB="0" anchor="ctr"/>
                </a:tc>
                <a:tc>
                  <a:txBody>
                    <a:bodyPr/>
                    <a:lstStyle/>
                    <a:p>
                      <a:pPr algn="ctr" fontAlgn="ctr"/>
                      <a:r>
                        <a:rPr lang="en-US" sz="1600" u="none" strike="noStrike" dirty="0">
                          <a:effectLst/>
                        </a:rPr>
                        <a:t>22.4 (4.31)</a:t>
                      </a:r>
                    </a:p>
                  </a:txBody>
                  <a:tcPr marL="6350" marR="6350" marT="6350" marB="0" anchor="ctr"/>
                </a:tc>
                <a:tc>
                  <a:txBody>
                    <a:bodyPr/>
                    <a:lstStyle/>
                    <a:p>
                      <a:pPr algn="ctr" fontAlgn="ctr"/>
                      <a:r>
                        <a:rPr lang="en-US" sz="1600" u="none" strike="noStrike" dirty="0">
                          <a:effectLst/>
                        </a:rPr>
                        <a:t>21.7 (4.20)</a:t>
                      </a:r>
                    </a:p>
                  </a:txBody>
                  <a:tcPr marL="6350" marR="6350" marT="6350" marB="0" anchor="ctr"/>
                </a:tc>
                <a:extLst>
                  <a:ext uri="{0D108BD9-81ED-4DB2-BD59-A6C34878D82A}">
                    <a16:rowId xmlns:a16="http://schemas.microsoft.com/office/drawing/2014/main" val="10003"/>
                  </a:ext>
                </a:extLst>
              </a:tr>
              <a:tr h="564515">
                <a:tc>
                  <a:txBody>
                    <a:bodyPr/>
                    <a:lstStyle/>
                    <a:p>
                      <a:pPr algn="l" fontAlgn="ctr"/>
                      <a:r>
                        <a:rPr lang="en-US" sz="1600" u="none" strike="noStrike" dirty="0">
                          <a:effectLst/>
                        </a:rPr>
                        <a:t>HAM-A</a:t>
                      </a:r>
                      <a:r>
                        <a:rPr lang="zh-CN" altLang="en-US" sz="1600" u="none" strike="noStrike" dirty="0">
                          <a:effectLst/>
                        </a:rPr>
                        <a:t> </a:t>
                      </a:r>
                      <a:r>
                        <a:rPr lang="en-US" altLang="zh-CN" sz="1600" u="none" strike="noStrike" dirty="0">
                          <a:effectLst/>
                        </a:rPr>
                        <a:t>total</a:t>
                      </a:r>
                      <a:r>
                        <a:rPr lang="zh-CN" altLang="en-US" sz="1600" u="none" strike="noStrike" dirty="0">
                          <a:effectLst/>
                        </a:rPr>
                        <a:t> </a:t>
                      </a:r>
                      <a:r>
                        <a:rPr lang="en-US" altLang="zh-CN" sz="1600" u="none" strike="noStrike" dirty="0">
                          <a:effectLst/>
                        </a:rPr>
                        <a:t>score</a:t>
                      </a:r>
                    </a:p>
                  </a:txBody>
                  <a:tcPr marL="6350" marR="6350" marT="6350" marB="0" anchor="ctr"/>
                </a:tc>
                <a:tc>
                  <a:txBody>
                    <a:bodyPr/>
                    <a:lstStyle/>
                    <a:p>
                      <a:pPr marL="0" marR="0" indent="0" algn="ctr" defTabSz="520065" rtl="0" eaLnBrk="1" fontAlgn="ctr" latinLnBrk="0" hangingPunct="1">
                        <a:lnSpc>
                          <a:spcPct val="100000"/>
                        </a:lnSpc>
                        <a:spcBef>
                          <a:spcPts val="0"/>
                        </a:spcBef>
                        <a:spcAft>
                          <a:spcPts val="0"/>
                        </a:spcAft>
                        <a:buClrTx/>
                        <a:buSzTx/>
                        <a:buFontTx/>
                        <a:buNone/>
                        <a:defRPr/>
                      </a:pPr>
                      <a:r>
                        <a:rPr lang="zh-CN" sz="1600" u="none" strike="noStrike">
                          <a:effectLst/>
                        </a:rPr>
                        <a:t>　</a:t>
                      </a:r>
                      <a:r>
                        <a:rPr lang="en-US" altLang="zh-CN" sz="1600" u="none" strike="noStrike">
                          <a:effectLst/>
                        </a:rPr>
                        <a:t>MEAN (</a:t>
                      </a:r>
                      <a:r>
                        <a:rPr lang="en-US" altLang="zh-CN" sz="1600" u="none" strike="noStrike" dirty="0">
                          <a:effectLst/>
                        </a:rPr>
                        <a:t>SD)</a:t>
                      </a:r>
                    </a:p>
                  </a:txBody>
                  <a:tcPr marL="6350" marR="6350" marT="6350" marB="0" anchor="ctr"/>
                </a:tc>
                <a:tc>
                  <a:txBody>
                    <a:bodyPr/>
                    <a:lstStyle/>
                    <a:p>
                      <a:pPr algn="ctr" fontAlgn="ctr"/>
                      <a:r>
                        <a:rPr lang="en-US" sz="1600" u="none" strike="noStrike" dirty="0">
                          <a:effectLst/>
                        </a:rPr>
                        <a:t>18.9 (5.49)</a:t>
                      </a:r>
                    </a:p>
                  </a:txBody>
                  <a:tcPr marL="6350" marR="6350" marT="6350" marB="0" anchor="ctr"/>
                </a:tc>
                <a:tc>
                  <a:txBody>
                    <a:bodyPr/>
                    <a:lstStyle/>
                    <a:p>
                      <a:pPr algn="ctr" fontAlgn="ctr"/>
                      <a:r>
                        <a:rPr lang="en-US" sz="1600" u="none" strike="noStrike" dirty="0">
                          <a:effectLst/>
                        </a:rPr>
                        <a:t>19.8 (6.19)</a:t>
                      </a:r>
                    </a:p>
                  </a:txBody>
                  <a:tcPr marL="6350" marR="6350" marT="6350" marB="0" anchor="ctr"/>
                </a:tc>
                <a:tc>
                  <a:txBody>
                    <a:bodyPr/>
                    <a:lstStyle/>
                    <a:p>
                      <a:pPr algn="ctr" fontAlgn="ctr"/>
                      <a:r>
                        <a:rPr lang="en-US" sz="1600" u="none" strike="noStrike" dirty="0">
                          <a:effectLst/>
                        </a:rPr>
                        <a:t>19.0 (5.90)</a:t>
                      </a:r>
                    </a:p>
                  </a:txBody>
                  <a:tcPr marL="6350" marR="6350" marT="6350" marB="0" anchor="ctr"/>
                </a:tc>
                <a:extLst>
                  <a:ext uri="{0D108BD9-81ED-4DB2-BD59-A6C34878D82A}">
                    <a16:rowId xmlns:a16="http://schemas.microsoft.com/office/drawing/2014/main" val="10004"/>
                  </a:ext>
                </a:extLst>
              </a:tr>
              <a:tr h="564515">
                <a:tc>
                  <a:txBody>
                    <a:bodyPr/>
                    <a:lstStyle/>
                    <a:p>
                      <a:pPr algn="l" fontAlgn="ctr"/>
                      <a:r>
                        <a:rPr lang="zh-CN" sz="1600" u="none" strike="noStrike" dirty="0">
                          <a:effectLst/>
                        </a:rPr>
                        <a:t>CGI-S</a:t>
                      </a:r>
                      <a:r>
                        <a:rPr lang="zh-CN" altLang="en-US" sz="1600" u="none" strike="noStrike" dirty="0">
                          <a:effectLst/>
                        </a:rPr>
                        <a:t> </a:t>
                      </a:r>
                      <a:r>
                        <a:rPr lang="en-US" altLang="zh-CN" sz="1600" u="none" strike="noStrike" dirty="0">
                          <a:effectLst/>
                        </a:rPr>
                        <a:t>score</a:t>
                      </a:r>
                    </a:p>
                  </a:txBody>
                  <a:tcPr marL="6350" marR="6350" marT="6350" marB="0" anchor="ctr"/>
                </a:tc>
                <a:tc>
                  <a:txBody>
                    <a:bodyPr/>
                    <a:lstStyle/>
                    <a:p>
                      <a:pPr algn="ctr" fontAlgn="ctr"/>
                      <a:r>
                        <a:rPr lang="en-US" sz="1600" u="none" strike="noStrike" dirty="0">
                          <a:effectLst/>
                        </a:rPr>
                        <a:t>    MEAN (SD)</a:t>
                      </a:r>
                    </a:p>
                  </a:txBody>
                  <a:tcPr marL="6350" marR="6350" marT="6350" marB="0" anchor="ctr"/>
                </a:tc>
                <a:tc>
                  <a:txBody>
                    <a:bodyPr/>
                    <a:lstStyle/>
                    <a:p>
                      <a:pPr algn="ctr" fontAlgn="ctr"/>
                      <a:r>
                        <a:rPr lang="en-US" sz="1600" u="none" strike="noStrike">
                          <a:effectLst/>
                        </a:rPr>
                        <a:t>4.9 (</a:t>
                      </a:r>
                      <a:r>
                        <a:rPr lang="en-US" sz="1600" u="none" strike="noStrike" dirty="0">
                          <a:effectLst/>
                        </a:rPr>
                        <a:t>0.63)</a:t>
                      </a:r>
                    </a:p>
                  </a:txBody>
                  <a:tcPr marL="6350" marR="6350" marT="6350" marB="0" anchor="ctr"/>
                </a:tc>
                <a:tc>
                  <a:txBody>
                    <a:bodyPr/>
                    <a:lstStyle/>
                    <a:p>
                      <a:pPr algn="ctr" fontAlgn="ctr"/>
                      <a:r>
                        <a:rPr lang="en-US" sz="1600" u="none" strike="noStrike">
                          <a:effectLst/>
                        </a:rPr>
                        <a:t>4.9 (</a:t>
                      </a:r>
                      <a:r>
                        <a:rPr lang="en-US" sz="1600" u="none" strike="noStrike" dirty="0">
                          <a:effectLst/>
                        </a:rPr>
                        <a:t>0.63)</a:t>
                      </a:r>
                    </a:p>
                  </a:txBody>
                  <a:tcPr marL="6350" marR="6350" marT="6350" marB="0" anchor="ctr"/>
                </a:tc>
                <a:tc>
                  <a:txBody>
                    <a:bodyPr/>
                    <a:lstStyle/>
                    <a:p>
                      <a:pPr algn="ctr" fontAlgn="ctr"/>
                      <a:r>
                        <a:rPr lang="en-US" sz="1600" u="none" strike="noStrike" dirty="0">
                          <a:effectLst/>
                        </a:rPr>
                        <a:t>4.8 (0.67)</a:t>
                      </a:r>
                    </a:p>
                  </a:txBody>
                  <a:tcPr marL="6350" marR="6350" marT="6350" marB="0" anchor="ctr"/>
                </a:tc>
                <a:extLst>
                  <a:ext uri="{0D108BD9-81ED-4DB2-BD59-A6C34878D82A}">
                    <a16:rowId xmlns:a16="http://schemas.microsoft.com/office/drawing/2014/main" val="10005"/>
                  </a:ext>
                </a:extLst>
              </a:tr>
              <a:tr h="564515">
                <a:tc>
                  <a:txBody>
                    <a:bodyPr/>
                    <a:lstStyle/>
                    <a:p>
                      <a:pPr algn="l" fontAlgn="ctr"/>
                      <a:r>
                        <a:rPr lang="en-US" sz="1600" u="none" strike="noStrike" dirty="0">
                          <a:effectLst/>
                        </a:rPr>
                        <a:t>SDS</a:t>
                      </a:r>
                      <a:r>
                        <a:rPr lang="zh-CN" altLang="en-US" sz="1600" u="none" strike="noStrike" dirty="0">
                          <a:effectLst/>
                        </a:rPr>
                        <a:t> </a:t>
                      </a:r>
                      <a:r>
                        <a:rPr lang="en-US" altLang="zh-CN" sz="1600" u="none" strike="noStrike" dirty="0">
                          <a:effectLst/>
                        </a:rPr>
                        <a:t>score</a:t>
                      </a:r>
                    </a:p>
                  </a:txBody>
                  <a:tcPr marL="6350" marR="6350" marT="6350" marB="0" anchor="ctr"/>
                </a:tc>
                <a:tc>
                  <a:txBody>
                    <a:bodyPr/>
                    <a:lstStyle/>
                    <a:p>
                      <a:pPr marL="0" marR="0" indent="0" algn="ctr" defTabSz="520065" rtl="0" eaLnBrk="1" fontAlgn="ctr" latinLnBrk="0" hangingPunct="1">
                        <a:lnSpc>
                          <a:spcPct val="100000"/>
                        </a:lnSpc>
                        <a:spcBef>
                          <a:spcPts val="0"/>
                        </a:spcBef>
                        <a:spcAft>
                          <a:spcPts val="0"/>
                        </a:spcAft>
                        <a:buClrTx/>
                        <a:buSzTx/>
                        <a:buFontTx/>
                        <a:buNone/>
                        <a:defRPr/>
                      </a:pPr>
                      <a:r>
                        <a:rPr lang="zh-CN" sz="1600" u="none" strike="noStrike" dirty="0">
                          <a:effectLst/>
                        </a:rPr>
                        <a:t>　</a:t>
                      </a:r>
                      <a:r>
                        <a:rPr lang="en-US" altLang="zh-CN" sz="1600" u="none" strike="noStrike" dirty="0">
                          <a:effectLst/>
                        </a:rPr>
                        <a:t>MEAN (SD)</a:t>
                      </a:r>
                    </a:p>
                  </a:txBody>
                  <a:tcPr marL="6350" marR="6350" marT="6350" marB="0" anchor="ctr"/>
                </a:tc>
                <a:tc>
                  <a:txBody>
                    <a:bodyPr/>
                    <a:lstStyle/>
                    <a:p>
                      <a:pPr algn="ctr" fontAlgn="ctr"/>
                      <a:r>
                        <a:rPr lang="en-US" sz="1600" u="none" strike="noStrike" dirty="0">
                          <a:effectLst/>
                        </a:rPr>
                        <a:t>16.0 (5.28)</a:t>
                      </a:r>
                    </a:p>
                  </a:txBody>
                  <a:tcPr marL="6350" marR="6350" marT="6350" marB="0" anchor="ctr"/>
                </a:tc>
                <a:tc>
                  <a:txBody>
                    <a:bodyPr/>
                    <a:lstStyle/>
                    <a:p>
                      <a:pPr algn="ctr" fontAlgn="ctr"/>
                      <a:r>
                        <a:rPr lang="en-US" sz="1600" u="none" strike="noStrike">
                          <a:effectLst/>
                        </a:rPr>
                        <a:t>16.2 (</a:t>
                      </a:r>
                      <a:r>
                        <a:rPr lang="en-US" sz="1600" u="none" strike="noStrike" dirty="0">
                          <a:effectLst/>
                        </a:rPr>
                        <a:t>5.56)</a:t>
                      </a:r>
                    </a:p>
                  </a:txBody>
                  <a:tcPr marL="6350" marR="6350" marT="6350" marB="0" anchor="ctr"/>
                </a:tc>
                <a:tc>
                  <a:txBody>
                    <a:bodyPr/>
                    <a:lstStyle/>
                    <a:p>
                      <a:pPr algn="ctr" fontAlgn="ctr"/>
                      <a:r>
                        <a:rPr lang="en-US" sz="1600" u="none" strike="noStrike" dirty="0">
                          <a:effectLst/>
                        </a:rPr>
                        <a:t>16.9 (6.25)</a:t>
                      </a:r>
                    </a:p>
                  </a:txBody>
                  <a:tcPr marL="6350" marR="6350" marT="6350" marB="0" anchor="ctr"/>
                </a:tc>
                <a:extLst>
                  <a:ext uri="{0D108BD9-81ED-4DB2-BD59-A6C34878D82A}">
                    <a16:rowId xmlns:a16="http://schemas.microsoft.com/office/drawing/2014/main" val="10006"/>
                  </a:ext>
                </a:extLst>
              </a:tr>
              <a:tr h="564515">
                <a:tc>
                  <a:txBody>
                    <a:bodyPr/>
                    <a:lstStyle/>
                    <a:p>
                      <a:pPr algn="l" fontAlgn="ctr"/>
                      <a:r>
                        <a:rPr lang="en-SG" altLang="zh-CN" sz="1600" u="none" strike="noStrike" dirty="0">
                          <a:effectLst/>
                        </a:rPr>
                        <a:t>ASEX</a:t>
                      </a:r>
                      <a:r>
                        <a:rPr lang="zh-CN" altLang="en-US" sz="1600" u="none" strike="noStrike" dirty="0">
                          <a:effectLst/>
                        </a:rPr>
                        <a:t> </a:t>
                      </a:r>
                      <a:r>
                        <a:rPr lang="en-US" altLang="zh-CN" sz="1600" u="none" strike="noStrike" dirty="0">
                          <a:effectLst/>
                        </a:rPr>
                        <a:t>score</a:t>
                      </a:r>
                    </a:p>
                  </a:txBody>
                  <a:tcPr marL="6350" marR="6350" marT="6350" marB="0" anchor="ctr"/>
                </a:tc>
                <a:tc>
                  <a:txBody>
                    <a:bodyPr/>
                    <a:lstStyle/>
                    <a:p>
                      <a:pPr algn="ctr" fontAlgn="ctr"/>
                      <a:r>
                        <a:rPr lang="en-US" sz="1600" u="none" strike="noStrike" dirty="0">
                          <a:effectLst/>
                        </a:rPr>
                        <a:t>    MEAN (SD)</a:t>
                      </a:r>
                    </a:p>
                  </a:txBody>
                  <a:tcPr marL="6350" marR="6350" marT="6350" marB="0" anchor="ctr"/>
                </a:tc>
                <a:tc>
                  <a:txBody>
                    <a:bodyPr/>
                    <a:lstStyle/>
                    <a:p>
                      <a:pPr algn="ctr" fontAlgn="ctr"/>
                      <a:r>
                        <a:rPr lang="en-US" sz="1600" u="none" strike="noStrike" dirty="0">
                          <a:effectLst/>
                        </a:rPr>
                        <a:t>20.7 (4.87)</a:t>
                      </a:r>
                    </a:p>
                  </a:txBody>
                  <a:tcPr marL="6350" marR="6350" marT="6350" marB="0" anchor="ctr"/>
                </a:tc>
                <a:tc>
                  <a:txBody>
                    <a:bodyPr/>
                    <a:lstStyle/>
                    <a:p>
                      <a:pPr algn="ctr" fontAlgn="ctr"/>
                      <a:r>
                        <a:rPr lang="en-US" sz="1600" u="none" strike="noStrike">
                          <a:effectLst/>
                        </a:rPr>
                        <a:t>21.2 (</a:t>
                      </a:r>
                      <a:r>
                        <a:rPr lang="en-US" sz="1600" u="none" strike="noStrike" dirty="0">
                          <a:effectLst/>
                        </a:rPr>
                        <a:t>4.97)</a:t>
                      </a:r>
                    </a:p>
                  </a:txBody>
                  <a:tcPr marL="6350" marR="6350" marT="6350" marB="0" anchor="ctr"/>
                </a:tc>
                <a:tc>
                  <a:txBody>
                    <a:bodyPr/>
                    <a:lstStyle/>
                    <a:p>
                      <a:pPr algn="ctr" fontAlgn="ctr"/>
                      <a:r>
                        <a:rPr lang="en-US" sz="1600" u="none" strike="noStrike" dirty="0">
                          <a:effectLst/>
                        </a:rPr>
                        <a:t>20.8 (5.02)</a:t>
                      </a:r>
                    </a:p>
                  </a:txBody>
                  <a:tcPr marL="6350" marR="6350" marT="6350" marB="0" anchor="ctr"/>
                </a:tc>
                <a:extLst>
                  <a:ext uri="{0D108BD9-81ED-4DB2-BD59-A6C34878D82A}">
                    <a16:rowId xmlns:a16="http://schemas.microsoft.com/office/drawing/2014/main" val="10007"/>
                  </a:ext>
                </a:extLst>
              </a:tr>
            </a:tbl>
          </a:graphicData>
        </a:graphic>
      </p:graphicFrame>
      <p:pic>
        <p:nvPicPr>
          <p:cNvPr id="2" name="图片 1"/>
          <p:cNvPicPr>
            <a:picLocks noChangeAspect="1"/>
          </p:cNvPicPr>
          <p:nvPr/>
        </p:nvPicPr>
        <p:blipFill>
          <a:blip r:embed="rId4"/>
          <a:stretch>
            <a:fillRect/>
          </a:stretch>
        </p:blipFill>
        <p:spPr>
          <a:xfrm>
            <a:off x="171317" y="18638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05</a:t>
            </a:r>
            <a:endParaRPr lang="zh-CN" altLang="en-US" sz="16600" b="1" spc="-150" dirty="0">
              <a:solidFill>
                <a:schemeClr val="accent1">
                  <a:lumMod val="50000"/>
                </a:schemeClr>
              </a:solidFill>
            </a:endParaRPr>
          </a:p>
        </p:txBody>
      </p:sp>
      <p:sp>
        <p:nvSpPr>
          <p:cNvPr id="22" name="矩形 21"/>
          <p:cNvSpPr/>
          <p:nvPr/>
        </p:nvSpPr>
        <p:spPr>
          <a:xfrm>
            <a:off x="2818272" y="3479732"/>
            <a:ext cx="6808274" cy="1015663"/>
          </a:xfrm>
          <a:prstGeom prst="rect">
            <a:avLst/>
          </a:prstGeom>
        </p:spPr>
        <p:txBody>
          <a:bodyPr wrap="none">
            <a:spAutoFit/>
          </a:bodyPr>
          <a:lstStyle/>
          <a:p>
            <a:r>
              <a:rPr lang="en-US" altLang="zh-CN" sz="6000" b="1" dirty="0" smtClean="0">
                <a:solidFill>
                  <a:schemeClr val="accent1">
                    <a:lumMod val="50000"/>
                  </a:schemeClr>
                </a:solidFill>
              </a:rPr>
              <a:t>Primary  Endpoint</a:t>
            </a:r>
            <a:endParaRPr lang="zh-CN" altLang="en-US" sz="6000" b="1"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22</a:t>
            </a:fld>
            <a:endParaRPr lang="zh-CN" altLang="en-US" sz="1600" dirty="0">
              <a:solidFill>
                <a:schemeClr val="accent1">
                  <a:lumMod val="50000"/>
                </a:schemeClr>
              </a:solidFill>
            </a:endParaRPr>
          </a:p>
        </p:txBody>
      </p:sp>
      <p:grpSp>
        <p:nvGrpSpPr>
          <p:cNvPr id="9" name="组合 8"/>
          <p:cNvGrpSpPr/>
          <p:nvPr/>
        </p:nvGrpSpPr>
        <p:grpSpPr>
          <a:xfrm>
            <a:off x="3650398" y="1794163"/>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6446623" y="3833091"/>
            <a:ext cx="3812258" cy="480291"/>
          </a:xfrm>
          <a:prstGeom prst="round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a:xfrm>
            <a:off x="558016" y="13325"/>
            <a:ext cx="10868132" cy="715708"/>
          </a:xfrm>
        </p:spPr>
        <p:txBody>
          <a:bodyPr/>
          <a:lstStyle/>
          <a:p>
            <a:r>
              <a:rPr lang="en-US" altLang="zh-CN" sz="2500" b="1" dirty="0">
                <a:solidFill>
                  <a:schemeClr val="accent1">
                    <a:lumMod val="50000"/>
                  </a:schemeClr>
                </a:solidFill>
                <a:latin typeface="+mn-lt"/>
                <a:ea typeface="+mn-ea"/>
                <a:cs typeface="+mn-cs"/>
                <a:sym typeface="Arial" panose="020B0604020202020204" pitchFamily="34" charset="0"/>
              </a:rPr>
              <a:t>Changes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of</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Total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Score</a:t>
            </a:r>
            <a:endParaRPr lang="zh-CN" altLang="en-US" sz="2500" b="1" dirty="0">
              <a:solidFill>
                <a:schemeClr val="accent1">
                  <a:lumMod val="50000"/>
                </a:schemeClr>
              </a:solidFill>
              <a:latin typeface="+mn-lt"/>
              <a:ea typeface="+mn-ea"/>
              <a:cs typeface="+mn-cs"/>
              <a:sym typeface="Arial" panose="020B0604020202020204" pitchFamily="34" charset="0"/>
            </a:endParaRPr>
          </a:p>
        </p:txBody>
      </p:sp>
      <p:sp>
        <p:nvSpPr>
          <p:cNvPr id="14" name="TextBox 77"/>
          <p:cNvSpPr txBox="1"/>
          <p:nvPr/>
        </p:nvSpPr>
        <p:spPr>
          <a:xfrm>
            <a:off x="6446770" y="5026923"/>
            <a:ext cx="3574473" cy="1322070"/>
          </a:xfrm>
          <a:prstGeom prst="rect">
            <a:avLst/>
          </a:prstGeom>
          <a:noFill/>
        </p:spPr>
        <p:txBody>
          <a:bodyPr wrap="square" rtlCol="0">
            <a:spAutoFit/>
          </a:bodyPr>
          <a:lstStyle/>
          <a:p>
            <a:pPr lvl="0" algn="l" defTabSz="1375410" hangingPunct="1">
              <a:buClrTx/>
              <a:buSzTx/>
              <a:buFontTx/>
              <a:defRPr/>
            </a:pPr>
            <a:r>
              <a:rPr sz="1000" spc="-5" dirty="0">
                <a:solidFill>
                  <a:srgbClr val="FF0000"/>
                </a:solidFill>
                <a:latin typeface="Calibri" panose="020F0502020204030204"/>
                <a:cs typeface="Calibri" panose="020F0502020204030204"/>
                <a:sym typeface="Arial" panose="020B0604020202020204" pitchFamily="34" charset="0"/>
              </a:rPr>
              <a:t>*</a:t>
            </a:r>
            <a:r>
              <a:rPr sz="1000" kern="1200" spc="-5" dirty="0">
                <a:latin typeface="Calibri" panose="020F0502020204030204"/>
                <a:cs typeface="Calibri" panose="020F0502020204030204"/>
                <a:sym typeface="Arial" panose="020B0604020202020204" pitchFamily="34" charset="0"/>
              </a:rPr>
              <a:t> </a:t>
            </a:r>
            <a:r>
              <a:rPr lang="en-US" altLang="zh-CN" sz="1000" kern="1200" dirty="0">
                <a:solidFill>
                  <a:schemeClr val="tx2">
                    <a:lumMod val="50000"/>
                  </a:schemeClr>
                </a:solidFill>
                <a:ea typeface="微软雅黑" panose="020B0503020204020204" charset="-122"/>
                <a:sym typeface="Arial" panose="020B0604020202020204" pitchFamily="34" charset="0"/>
              </a:rPr>
              <a:t>Indicates a statistical significance vs placebo </a:t>
            </a:r>
          </a:p>
          <a:p>
            <a:pPr lvl="0" algn="l" defTabSz="1375410" hangingPunct="1">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MADRS：Montgomery- Åsberg Depression Scale </a:t>
            </a:r>
          </a:p>
          <a:p>
            <a:pPr lvl="0" algn="l" defTabSz="1375410" hangingPunct="1">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algn="l" defTabSz="1375410">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SD：Standard deviation</a:t>
            </a:r>
          </a:p>
          <a:p>
            <a:pPr lvl="0" algn="l" defTabSz="1375410">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SE：Standard Error</a:t>
            </a:r>
          </a:p>
          <a:p>
            <a:pPr lvl="0" algn="l" defTabSz="1375410">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p>
          <a:p>
            <a:pPr lvl="0" algn="l" defTabSz="1375410">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BL: Baseline</a:t>
            </a:r>
          </a:p>
          <a:p>
            <a:pPr lvl="0" algn="l" defTabSz="1375410">
              <a:buClrTx/>
              <a:buSzTx/>
              <a:buFontTx/>
              <a:defRPr/>
            </a:pPr>
            <a:r>
              <a:rPr lang="en-US" altLang="zh-CN" sz="1000" kern="1200" dirty="0">
                <a:solidFill>
                  <a:schemeClr val="tx2">
                    <a:lumMod val="50000"/>
                  </a:schemeClr>
                </a:solidFill>
                <a:ea typeface="微软雅黑" panose="020B0503020204020204" charset="-122"/>
                <a:sym typeface="Arial" panose="020B0604020202020204" pitchFamily="34" charset="0"/>
              </a:rPr>
              <a:t>chg: change </a:t>
            </a:r>
          </a:p>
        </p:txBody>
      </p:sp>
      <p:grpSp>
        <p:nvGrpSpPr>
          <p:cNvPr id="19" name="Group 10"/>
          <p:cNvGrpSpPr/>
          <p:nvPr/>
        </p:nvGrpSpPr>
        <p:grpSpPr>
          <a:xfrm>
            <a:off x="845384" y="729120"/>
            <a:ext cx="10661187" cy="1153353"/>
            <a:chOff x="6422896" y="3693003"/>
            <a:chExt cx="10661187" cy="1153353"/>
          </a:xfrm>
        </p:grpSpPr>
        <p:grpSp>
          <p:nvGrpSpPr>
            <p:cNvPr id="26" name="Group 344"/>
            <p:cNvGrpSpPr/>
            <p:nvPr/>
          </p:nvGrpSpPr>
          <p:grpSpPr>
            <a:xfrm>
              <a:off x="6422896" y="3693003"/>
              <a:ext cx="10661187" cy="922020"/>
              <a:chOff x="4526607" y="2694415"/>
              <a:chExt cx="10661187" cy="922020"/>
            </a:xfrm>
          </p:grpSpPr>
          <p:sp>
            <p:nvSpPr>
              <p:cNvPr id="28" name="Rectangle 28"/>
              <p:cNvSpPr/>
              <p:nvPr/>
            </p:nvSpPr>
            <p:spPr>
              <a:xfrm>
                <a:off x="4932543" y="2694415"/>
                <a:ext cx="10255251" cy="922020"/>
              </a:xfrm>
              <a:prstGeom prst="rect">
                <a:avLst/>
              </a:prstGeom>
            </p:spPr>
            <p:txBody>
              <a:bodyPr wrap="square">
                <a:spAutoFit/>
              </a:bodyPr>
              <a:lstStyle/>
              <a:p>
                <a:pPr lvl="0" defTabSz="914400" hangingPunct="1">
                  <a:defRPr/>
                </a:pPr>
                <a:r>
                  <a:rPr lang="en-US" altLang="zh-CN"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After 8w treatment, the adjusted mean changes from baseline in the MADRS total score demonstrated a statistical significance for Ansofaxine 80mg and 160mg vs placebo respectively. Core symptoms of depression was significantly improved</a:t>
                </a:r>
                <a:r>
                  <a:rPr lang="en-US" altLang="zh-CN" sz="1600" kern="1200" dirty="0">
                    <a:solidFill>
                      <a:srgbClr val="44546A"/>
                    </a:solidFill>
                    <a:latin typeface="Arial" panose="020B0604020202020204" pitchFamily="34" charset="0"/>
                    <a:ea typeface="微软雅黑" panose="020B0503020204020204" charset="-122"/>
                    <a:cs typeface="+mn-cs"/>
                    <a:sym typeface="Arial" panose="020B0604020202020204" pitchFamily="34" charset="0"/>
                  </a:rPr>
                  <a:t>.</a:t>
                </a:r>
                <a:endParaRPr kumimoji="0" lang="en-US" altLang="zh-CN" sz="1600" b="0" i="0" u="none" strike="noStrike" kern="1200" cap="none" spc="0" normalizeH="0" baseline="0" dirty="0">
                  <a:solidFill>
                    <a:srgbClr val="44546A"/>
                  </a:solidFill>
                  <a:latin typeface="Arial" panose="020B0604020202020204" pitchFamily="34" charset="0"/>
                  <a:ea typeface="微软雅黑" panose="020B0503020204020204" charset="-122"/>
                  <a:cs typeface="+mn-cs"/>
                  <a:sym typeface="Arial" panose="020B0604020202020204" pitchFamily="34" charset="0"/>
                </a:endParaRPr>
              </a:p>
            </p:txBody>
          </p:sp>
          <p:grpSp>
            <p:nvGrpSpPr>
              <p:cNvPr id="29" name="Group 332"/>
              <p:cNvGrpSpPr/>
              <p:nvPr/>
            </p:nvGrpSpPr>
            <p:grpSpPr>
              <a:xfrm>
                <a:off x="4526607" y="2786891"/>
                <a:ext cx="288476" cy="288476"/>
                <a:chOff x="4526607" y="2786891"/>
                <a:chExt cx="288476" cy="288476"/>
              </a:xfrm>
            </p:grpSpPr>
            <p:sp>
              <p:nvSpPr>
                <p:cNvPr id="30" name="Oval 30"/>
                <p:cNvSpPr/>
                <p:nvPr/>
              </p:nvSpPr>
              <p:spPr>
                <a:xfrm>
                  <a:off x="4526607" y="278689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1" name="Freeform 26"/>
                <p:cNvSpPr/>
                <p:nvPr/>
              </p:nvSpPr>
              <p:spPr bwMode="auto">
                <a:xfrm>
                  <a:off x="461358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7" name="Freeform 26"/>
            <p:cNvSpPr/>
            <p:nvPr/>
          </p:nvSpPr>
          <p:spPr bwMode="auto">
            <a:xfrm>
              <a:off x="6631795" y="47275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5" name="Picture 4" descr="A picture containing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t="1981"/>
          <a:stretch>
            <a:fillRect/>
          </a:stretch>
        </p:blipFill>
        <p:spPr>
          <a:xfrm>
            <a:off x="558165" y="1763395"/>
            <a:ext cx="5624830" cy="4655820"/>
          </a:xfrm>
          <a:prstGeom prst="rect">
            <a:avLst/>
          </a:prstGeom>
        </p:spPr>
      </p:pic>
      <p:pic>
        <p:nvPicPr>
          <p:cNvPr id="6" name="图片 5"/>
          <p:cNvPicPr>
            <a:picLocks noChangeAspect="1"/>
          </p:cNvPicPr>
          <p:nvPr/>
        </p:nvPicPr>
        <p:blipFill>
          <a:blip r:embed="rId4"/>
          <a:stretch>
            <a:fillRect/>
          </a:stretch>
        </p:blipFill>
        <p:spPr>
          <a:xfrm>
            <a:off x="141564" y="215717"/>
            <a:ext cx="396274" cy="310923"/>
          </a:xfrm>
          <a:prstGeom prst="rect">
            <a:avLst/>
          </a:prstGeom>
        </p:spPr>
      </p:pic>
      <p:pic>
        <p:nvPicPr>
          <p:cNvPr id="7" name="图片 6"/>
          <p:cNvPicPr>
            <a:picLocks noChangeAspect="1"/>
          </p:cNvPicPr>
          <p:nvPr/>
        </p:nvPicPr>
        <p:blipFill>
          <a:blip r:embed="rId5"/>
          <a:stretch>
            <a:fillRect/>
          </a:stretch>
        </p:blipFill>
        <p:spPr>
          <a:xfrm>
            <a:off x="6446623" y="2238204"/>
            <a:ext cx="5240948" cy="26743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0431" y="-30749"/>
            <a:ext cx="10433710" cy="818273"/>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en-SG" altLang="zh-CN"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a:t>
            </a:r>
            <a:r>
              <a:rPr lang="en-SG" altLang="zh-CN" sz="2500" b="1" dirty="0" err="1">
                <a:solidFill>
                  <a:schemeClr val="accent1">
                    <a:lumMod val="50000"/>
                  </a:schemeClr>
                </a:solidFill>
                <a:latin typeface="+mn-lt"/>
                <a:ea typeface="+mn-ea"/>
                <a:cs typeface="+mn-cs"/>
                <a:sym typeface="Arial" panose="020B0604020202020204" pitchFamily="34" charset="0"/>
              </a:rPr>
              <a:t>nhedonia</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(additional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analysis)</a:t>
            </a:r>
            <a:r>
              <a:rPr lang="en-SG" altLang="zh-CN" sz="2500" b="1" dirty="0">
                <a:solidFill>
                  <a:schemeClr val="accent1">
                    <a:lumMod val="50000"/>
                  </a:schemeClr>
                </a:solidFill>
                <a:latin typeface="+mn-lt"/>
                <a:ea typeface="+mn-ea"/>
                <a:cs typeface="+mn-cs"/>
                <a:sym typeface="Arial" panose="020B0604020202020204" pitchFamily="34" charset="0"/>
              </a:rPr>
              <a:t> </a:t>
            </a:r>
            <a:endParaRPr lang="zh-CN" altLang="en-US" sz="2500" b="1" dirty="0">
              <a:solidFill>
                <a:schemeClr val="accent1">
                  <a:lumMod val="50000"/>
                </a:schemeClr>
              </a:solidFill>
              <a:latin typeface="+mn-lt"/>
              <a:ea typeface="+mn-ea"/>
              <a:cs typeface="+mn-cs"/>
              <a:sym typeface="Arial" panose="020B0604020202020204" pitchFamily="34" charset="0"/>
            </a:endParaRPr>
          </a:p>
        </p:txBody>
      </p:sp>
      <p:sp>
        <p:nvSpPr>
          <p:cNvPr id="8" name="Freeform 26"/>
          <p:cNvSpPr/>
          <p:nvPr/>
        </p:nvSpPr>
        <p:spPr bwMode="auto">
          <a:xfrm>
            <a:off x="738181" y="2135687"/>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0" name="Group 344"/>
          <p:cNvGrpSpPr/>
          <p:nvPr/>
        </p:nvGrpSpPr>
        <p:grpSpPr>
          <a:xfrm>
            <a:off x="852699" y="754504"/>
            <a:ext cx="10667387" cy="1168400"/>
            <a:chOff x="4655614" y="2786064"/>
            <a:chExt cx="10214095" cy="1044844"/>
          </a:xfrm>
        </p:grpSpPr>
        <p:sp>
          <p:nvSpPr>
            <p:cNvPr id="21" name="Rectangle 28"/>
            <p:cNvSpPr/>
            <p:nvPr/>
          </p:nvSpPr>
          <p:spPr>
            <a:xfrm>
              <a:off x="5072067" y="2786064"/>
              <a:ext cx="9797642" cy="1044844"/>
            </a:xfrm>
            <a:prstGeom prst="rect">
              <a:avLst/>
            </a:prstGeom>
          </p:spPr>
          <p:txBody>
            <a:bodyPr wrap="square">
              <a:spAutoFit/>
            </a:bodyPr>
            <a:lstStyle/>
            <a:p>
              <a:pPr algn="l" defTabSz="914400" hangingPunct="1">
                <a:buClrTx/>
                <a:buSzTx/>
                <a:buFontTx/>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MADRS anhedonia factor score demonstrated a statistical significance </a:t>
              </a:r>
              <a:r>
                <a:rPr lang="en-US" altLang="zh-CN" sz="18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for Ansofaxine 80mg and 160mg vs placebo respectively. The anhedonia symptom of MDD patients was significantly improved</a:t>
              </a:r>
              <a:r>
                <a:rPr lang="en-US" altLang="zh-CN" sz="1600" kern="1200" dirty="0">
                  <a:solidFill>
                    <a:srgbClr val="44546A"/>
                  </a:solidFill>
                  <a:latin typeface="+mn-lt"/>
                  <a:ea typeface="微软雅黑" panose="020B0503020204020204" charset="-122"/>
                  <a:sym typeface="Arial" panose="020B0604020202020204" pitchFamily="34" charset="0"/>
                </a:rPr>
                <a:t>.</a:t>
              </a:r>
              <a:r>
                <a:rPr lang="zh-CN" altLang="en-US" sz="1600" kern="1200" dirty="0">
                  <a:solidFill>
                    <a:srgbClr val="44546A"/>
                  </a:solidFill>
                  <a:latin typeface="+mn-lt"/>
                  <a:ea typeface="微软雅黑" panose="020B0503020204020204" charset="-122"/>
                  <a:sym typeface="Arial" panose="020B0604020202020204" pitchFamily="34" charset="0"/>
                </a:rPr>
                <a:t>  </a:t>
              </a:r>
              <a:endParaRPr lang="en-US" sz="1600" dirty="0">
                <a:latin typeface="+mn-lt"/>
              </a:endParaRPr>
            </a:p>
            <a:p>
              <a:pPr lvl="0" defTabSz="914400" hangingPunct="1">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22" name="Group 332"/>
            <p:cNvGrpSpPr/>
            <p:nvPr/>
          </p:nvGrpSpPr>
          <p:grpSpPr>
            <a:xfrm>
              <a:off x="4655614" y="2815466"/>
              <a:ext cx="288476" cy="288476"/>
              <a:chOff x="4655614" y="2815466"/>
              <a:chExt cx="288476" cy="288476"/>
            </a:xfrm>
          </p:grpSpPr>
          <p:sp>
            <p:nvSpPr>
              <p:cNvPr id="23" name="Oval 30"/>
              <p:cNvSpPr/>
              <p:nvPr/>
            </p:nvSpPr>
            <p:spPr>
              <a:xfrm>
                <a:off x="4655614" y="2815466"/>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4" name="Freeform 26"/>
              <p:cNvSpPr/>
              <p:nvPr/>
            </p:nvSpPr>
            <p:spPr bwMode="auto">
              <a:xfrm>
                <a:off x="4735506" y="290032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5" name="TextBox 77"/>
          <p:cNvSpPr txBox="1"/>
          <p:nvPr/>
        </p:nvSpPr>
        <p:spPr>
          <a:xfrm>
            <a:off x="6732618" y="4761103"/>
            <a:ext cx="3281897" cy="1614805"/>
          </a:xfrm>
          <a:prstGeom prst="rect">
            <a:avLst/>
          </a:prstGeom>
          <a:noFill/>
        </p:spPr>
        <p:txBody>
          <a:bodyPr wrap="square" rtlCol="0">
            <a:spAutoFit/>
          </a:bodyPr>
          <a:lstStyle/>
          <a:p>
            <a:pPr defTabSz="1375410" hangingPunct="1">
              <a:defRPr/>
            </a:pPr>
            <a:r>
              <a:rPr sz="1000" spc="-5" dirty="0">
                <a:solidFill>
                  <a:srgbClr val="FF0000"/>
                </a:solidFill>
                <a:latin typeface="Calibri" panose="020F0502020204030204"/>
                <a:cs typeface="Calibri" panose="020F0502020204030204"/>
                <a:sym typeface="Arial" panose="020B0604020202020204" pitchFamily="34" charset="0"/>
              </a:rPr>
              <a:t>*</a:t>
            </a:r>
            <a:r>
              <a:rPr lang="en-US" altLang="zh-CN" sz="1000" kern="1200" dirty="0">
                <a:solidFill>
                  <a:schemeClr val="tx2">
                    <a:lumMod val="50000"/>
                  </a:schemeClr>
                </a:solidFill>
                <a:ea typeface="微软雅黑" panose="020B0503020204020204" charset="-122"/>
                <a:sym typeface="Arial" panose="020B0604020202020204" pitchFamily="34" charset="0"/>
              </a:rPr>
              <a:t> Indicates a statistical significance vs placebo </a:t>
            </a:r>
            <a:endPar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MADRS</a:t>
            </a:r>
            <a:r>
              <a:rPr lang="en-US" altLang="zh-CN" sz="1000" kern="1200" dirty="0">
                <a:solidFill>
                  <a:schemeClr val="tx2">
                    <a:lumMod val="50000"/>
                  </a:schemeClr>
                </a:solidFill>
                <a:ea typeface="微软雅黑" panose="020B0503020204020204" charset="-122"/>
                <a:sym typeface="Arial" panose="020B0604020202020204" pitchFamily="34" charset="0"/>
              </a:rPr>
              <a:t>  Montgomery- Åsberg Depression Scale </a:t>
            </a:r>
            <a:endPar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Anhedonia </a:t>
            </a: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a:t>
            </a:r>
          </a:p>
          <a:p>
            <a:pPr lvl="0" defTabSz="1375410" hangingPunct="1">
              <a:defRPr/>
            </a:pP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    5. Reduced </a:t>
            </a:r>
            <a:r>
              <a:rPr lang="en-US" altLang="zh-CN" sz="1000" kern="1200" dirty="0">
                <a:solidFill>
                  <a:schemeClr val="tx2">
                    <a:lumMod val="50000"/>
                  </a:schemeClr>
                </a:solidFill>
                <a:ea typeface="微软雅黑" panose="020B0503020204020204" charset="-122"/>
                <a:sym typeface="Arial" panose="020B0604020202020204" pitchFamily="34" charset="0"/>
              </a:rPr>
              <a:t>appetite</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a:t>
            </a: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7. Lassitude</a:t>
            </a:r>
          </a:p>
          <a:p>
            <a:pPr lvl="0" defTabSz="1375410" hangingPunct="1">
              <a:defRPr/>
            </a:pP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    8. Inability  to feel</a:t>
            </a:r>
          </a:p>
          <a:p>
            <a:pPr lvl="0" defTabSz="1375410" fontAlgn="auto">
              <a:defRPr/>
            </a:pP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    10.</a:t>
            </a:r>
            <a:r>
              <a:rPr lang="en-US" altLang="zh-CN" sz="1000" kern="1200" dirty="0">
                <a:solidFill>
                  <a:schemeClr val="tx2">
                    <a:lumMod val="50000"/>
                  </a:schemeClr>
                </a:solidFill>
                <a:ea typeface="微软雅黑" panose="020B0503020204020204" charset="-122"/>
                <a:sym typeface="Arial" panose="020B0604020202020204" pitchFamily="34" charset="0"/>
              </a:rPr>
              <a:t>Suicidal thoughts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endPar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pic>
        <p:nvPicPr>
          <p:cNvPr id="6" name="Picture 5" descr="Chart, line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t="579"/>
          <a:stretch>
            <a:fillRect/>
          </a:stretch>
        </p:blipFill>
        <p:spPr>
          <a:xfrm>
            <a:off x="852805" y="1753235"/>
            <a:ext cx="5755005" cy="4737100"/>
          </a:xfrm>
          <a:prstGeom prst="rect">
            <a:avLst/>
          </a:prstGeom>
        </p:spPr>
      </p:pic>
      <p:pic>
        <p:nvPicPr>
          <p:cNvPr id="5" name="图片 4"/>
          <p:cNvPicPr>
            <a:picLocks noChangeAspect="1"/>
          </p:cNvPicPr>
          <p:nvPr/>
        </p:nvPicPr>
        <p:blipFill>
          <a:blip r:embed="rId4"/>
          <a:stretch>
            <a:fillRect/>
          </a:stretch>
        </p:blipFill>
        <p:spPr>
          <a:xfrm>
            <a:off x="129919" y="185158"/>
            <a:ext cx="396274" cy="310923"/>
          </a:xfrm>
          <a:prstGeom prst="rect">
            <a:avLst/>
          </a:prstGeom>
        </p:spPr>
      </p:pic>
      <p:pic>
        <p:nvPicPr>
          <p:cNvPr id="9" name="图片 8"/>
          <p:cNvPicPr>
            <a:picLocks noChangeAspect="1"/>
          </p:cNvPicPr>
          <p:nvPr/>
        </p:nvPicPr>
        <p:blipFill>
          <a:blip r:embed="rId5"/>
          <a:stretch>
            <a:fillRect/>
          </a:stretch>
        </p:blipFill>
        <p:spPr>
          <a:xfrm>
            <a:off x="6732905" y="2409825"/>
            <a:ext cx="4951095" cy="1864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3773" y="78798"/>
            <a:ext cx="10153073" cy="484620"/>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Dysphoria</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(additional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analysis)</a:t>
            </a:r>
            <a:r>
              <a:rPr lang="en-SG" altLang="zh-CN" sz="2500" b="1" dirty="0">
                <a:solidFill>
                  <a:schemeClr val="accent1">
                    <a:lumMod val="50000"/>
                  </a:schemeClr>
                </a:solidFill>
                <a:latin typeface="+mn-lt"/>
                <a:ea typeface="+mn-ea"/>
                <a:cs typeface="+mn-cs"/>
                <a:sym typeface="Arial" panose="020B0604020202020204" pitchFamily="34" charset="0"/>
              </a:rPr>
              <a:t> </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7" name="Group 344"/>
          <p:cNvGrpSpPr/>
          <p:nvPr/>
        </p:nvGrpSpPr>
        <p:grpSpPr>
          <a:xfrm>
            <a:off x="1303451" y="783040"/>
            <a:ext cx="9809722" cy="1137285"/>
            <a:chOff x="4643438" y="2786064"/>
            <a:chExt cx="9809722" cy="1137285"/>
          </a:xfrm>
        </p:grpSpPr>
        <p:sp>
          <p:nvSpPr>
            <p:cNvPr id="9" name="Rectangle 28"/>
            <p:cNvSpPr/>
            <p:nvPr/>
          </p:nvSpPr>
          <p:spPr>
            <a:xfrm>
              <a:off x="5042111" y="2786064"/>
              <a:ext cx="9411049" cy="1137285"/>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MADRS dysphoria score displayed a statistical significance for </a:t>
              </a:r>
              <a:r>
                <a:rPr lang="en-US" altLang="zh-CN" sz="18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80mg and 160mg vs placebo respectively.</a:t>
              </a:r>
            </a:p>
            <a:p>
              <a:pPr lvl="0" defTabSz="914400" hangingPunct="1">
                <a:defRPr/>
              </a:pPr>
              <a:endParaRPr lang="en-SG" altLang="zh-CN" sz="1600" kern="1200" dirty="0">
                <a:solidFill>
                  <a:srgbClr val="44546A"/>
                </a:solidFill>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10" name="Group 332"/>
            <p:cNvGrpSpPr/>
            <p:nvPr/>
          </p:nvGrpSpPr>
          <p:grpSpPr>
            <a:xfrm>
              <a:off x="4643438" y="2786064"/>
              <a:ext cx="288476" cy="288476"/>
              <a:chOff x="4643438" y="2786064"/>
              <a:chExt cx="288476" cy="288476"/>
            </a:xfrm>
          </p:grpSpPr>
          <p:sp>
            <p:nvSpPr>
              <p:cNvPr id="11"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2"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19" name="TextBox 77"/>
          <p:cNvSpPr txBox="1"/>
          <p:nvPr/>
        </p:nvSpPr>
        <p:spPr>
          <a:xfrm>
            <a:off x="6934735" y="4893732"/>
            <a:ext cx="3281897" cy="1599565"/>
          </a:xfrm>
          <a:prstGeom prst="rect">
            <a:avLst/>
          </a:prstGeom>
          <a:noFill/>
        </p:spPr>
        <p:txBody>
          <a:bodyPr wrap="square" rtlCol="0">
            <a:spAutoFit/>
          </a:bodyPr>
          <a:lstStyle/>
          <a:p>
            <a:pPr defTabSz="1375410" hangingPunct="1">
              <a:defRPr/>
            </a:pPr>
            <a:r>
              <a:rPr lang="zh-CN" altLang="en-US" sz="1000" dirty="0">
                <a:solidFill>
                  <a:srgbClr val="FF0000"/>
                </a:solidFill>
                <a:latin typeface="Arial" panose="020B0604020202020204" pitchFamily="34" charset="0"/>
                <a:ea typeface="微软雅黑" panose="020B0503020204020204" charset="-122"/>
                <a:sym typeface="Arial" panose="020B0604020202020204" pitchFamily="34" charset="0"/>
              </a:rPr>
              <a:t>*</a:t>
            </a:r>
            <a:r>
              <a:rPr lang="en-US" altLang="zh-CN" sz="1000" kern="1200" dirty="0">
                <a:solidFill>
                  <a:schemeClr val="tx2">
                    <a:lumMod val="50000"/>
                  </a:schemeClr>
                </a:solidFill>
                <a:ea typeface="微软雅黑" panose="020B0503020204020204" charset="-122"/>
                <a:sym typeface="Arial" panose="020B0604020202020204" pitchFamily="34" charset="0"/>
              </a:rPr>
              <a:t> Indicates a statistical significance vs placebo </a:t>
            </a:r>
            <a:endPar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rPr>
              <a:t>MADRS</a:t>
            </a:r>
            <a:r>
              <a:rPr lang="en-US" altLang="zh-CN" sz="1000" kern="1200" dirty="0">
                <a:solidFill>
                  <a:schemeClr val="tx2">
                    <a:lumMod val="50000"/>
                  </a:schemeClr>
                </a:solidFill>
                <a:ea typeface="微软雅黑" panose="020B0503020204020204" charset="-122"/>
                <a:sym typeface="Arial" panose="020B0604020202020204" pitchFamily="34" charset="0"/>
              </a:rPr>
              <a:t> Montgomery- Åsberg Depression Scale </a:t>
            </a:r>
            <a:endParaRPr kumimoji="0" lang="en-US" altLang="zh-CN" sz="1000" b="0" i="0" u="none" strike="noStrike" kern="1200" cap="none"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Dysphoria factor：</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2. Reported Sadness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9. Pessimistic thoughts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10. Suicidal thoughts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p>
          <a:p>
            <a:pPr lvl="0" defTabSz="1375410" hangingPunct="1">
              <a:defRPr/>
            </a:pPr>
            <a:endParaRPr kumimoji="0" lang="zh-CN" altLang="en-US"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pic>
        <p:nvPicPr>
          <p:cNvPr id="6" name="Picture 5" descr="Chart, line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2088" r="532"/>
          <a:stretch>
            <a:fillRect/>
          </a:stretch>
        </p:blipFill>
        <p:spPr>
          <a:xfrm>
            <a:off x="854075" y="1600835"/>
            <a:ext cx="5630545" cy="4892675"/>
          </a:xfrm>
          <a:prstGeom prst="rect">
            <a:avLst/>
          </a:prstGeom>
        </p:spPr>
      </p:pic>
      <p:pic>
        <p:nvPicPr>
          <p:cNvPr id="2" name="图片 1"/>
          <p:cNvPicPr>
            <a:picLocks noChangeAspect="1"/>
          </p:cNvPicPr>
          <p:nvPr/>
        </p:nvPicPr>
        <p:blipFill>
          <a:blip r:embed="rId4"/>
          <a:stretch>
            <a:fillRect/>
          </a:stretch>
        </p:blipFill>
        <p:spPr>
          <a:xfrm>
            <a:off x="115899" y="165647"/>
            <a:ext cx="396274" cy="310923"/>
          </a:xfrm>
          <a:prstGeom prst="rect">
            <a:avLst/>
          </a:prstGeom>
        </p:spPr>
      </p:pic>
      <p:pic>
        <p:nvPicPr>
          <p:cNvPr id="5" name="图片 4"/>
          <p:cNvPicPr>
            <a:picLocks noChangeAspect="1"/>
          </p:cNvPicPr>
          <p:nvPr/>
        </p:nvPicPr>
        <p:blipFill>
          <a:blip r:embed="rId5"/>
          <a:stretch>
            <a:fillRect/>
          </a:stretch>
        </p:blipFill>
        <p:spPr>
          <a:xfrm>
            <a:off x="6861175" y="2533650"/>
            <a:ext cx="4492625" cy="1790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1143" y="17783"/>
            <a:ext cx="10515600" cy="688461"/>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Vegetative</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(additional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analysis)</a:t>
            </a:r>
            <a:r>
              <a:rPr lang="en-SG" altLang="zh-CN" sz="2500" b="1" dirty="0">
                <a:solidFill>
                  <a:schemeClr val="accent1">
                    <a:lumMod val="50000"/>
                  </a:schemeClr>
                </a:solidFill>
                <a:latin typeface="+mn-lt"/>
                <a:ea typeface="+mn-ea"/>
                <a:cs typeface="+mn-cs"/>
                <a:sym typeface="Arial" panose="020B0604020202020204" pitchFamily="34" charset="0"/>
              </a:rPr>
              <a:t> </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31" name="Group 344"/>
          <p:cNvGrpSpPr/>
          <p:nvPr/>
        </p:nvGrpSpPr>
        <p:grpSpPr>
          <a:xfrm>
            <a:off x="711794" y="810572"/>
            <a:ext cx="11205213" cy="1137285"/>
            <a:chOff x="4643438" y="2739568"/>
            <a:chExt cx="11205213" cy="1137285"/>
          </a:xfrm>
        </p:grpSpPr>
        <p:sp>
          <p:nvSpPr>
            <p:cNvPr id="32" name="Rectangle 28"/>
            <p:cNvSpPr/>
            <p:nvPr/>
          </p:nvSpPr>
          <p:spPr>
            <a:xfrm>
              <a:off x="5072066" y="2739568"/>
              <a:ext cx="10776585" cy="1137285"/>
            </a:xfrm>
            <a:prstGeom prst="rect">
              <a:avLst/>
            </a:prstGeom>
          </p:spPr>
          <p:txBody>
            <a:bodyPr wrap="non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MADRS Vegetative factor score displayed a statistical significance</a:t>
              </a:r>
            </a:p>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for  Ansofaxine 80mg and 160mg vs. placebo respectively.</a:t>
              </a:r>
            </a:p>
            <a:p>
              <a:pPr lvl="0" defTabSz="914400" hangingPunct="1">
                <a:defRPr/>
              </a:pPr>
              <a:endParaRPr lang="en-SG" altLang="zh-CN" sz="1600" kern="1200" dirty="0">
                <a:solidFill>
                  <a:srgbClr val="44546A"/>
                </a:solidFill>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33" name="Group 332"/>
            <p:cNvGrpSpPr/>
            <p:nvPr/>
          </p:nvGrpSpPr>
          <p:grpSpPr>
            <a:xfrm>
              <a:off x="4643438" y="2786064"/>
              <a:ext cx="288476" cy="288476"/>
              <a:chOff x="4643438" y="2786064"/>
              <a:chExt cx="288476" cy="288476"/>
            </a:xfrm>
          </p:grpSpPr>
          <p:sp>
            <p:nvSpPr>
              <p:cNvPr id="34"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35" name="Freeform 34"/>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10" y="1638300"/>
            <a:ext cx="5607050" cy="4793615"/>
          </a:xfrm>
          <a:prstGeom prst="rect">
            <a:avLst/>
          </a:prstGeom>
        </p:spPr>
      </p:pic>
      <p:sp>
        <p:nvSpPr>
          <p:cNvPr id="13" name="TextBox 77"/>
          <p:cNvSpPr txBox="1"/>
          <p:nvPr/>
        </p:nvSpPr>
        <p:spPr>
          <a:xfrm>
            <a:off x="6720211" y="4721408"/>
            <a:ext cx="3281897" cy="1599565"/>
          </a:xfrm>
          <a:prstGeom prst="rect">
            <a:avLst/>
          </a:prstGeom>
          <a:noFill/>
        </p:spPr>
        <p:txBody>
          <a:bodyPr wrap="square" rtlCol="0">
            <a:spAutoFit/>
          </a:bodyPr>
          <a:lstStyle/>
          <a:p>
            <a:pPr marL="0" marR="0" lvl="0" indent="0" defTabSz="137541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FF0000"/>
                </a:solidFill>
                <a:effectLst/>
                <a:uLnTx/>
                <a:uFillTx/>
                <a:sym typeface="Arial" panose="020B0604020202020204" pitchFamily="34" charset="0"/>
              </a:rPr>
              <a:t>*</a:t>
            </a:r>
            <a:r>
              <a:rPr kumimoji="0" lang="zh-CN" altLang="en-US" sz="1000" b="0" i="0" u="none" strike="noStrike" kern="0" cap="none" spc="0" normalizeH="0" baseline="0" noProof="0" dirty="0">
                <a:ln>
                  <a:noFill/>
                </a:ln>
                <a:solidFill>
                  <a:srgbClr val="71685C"/>
                </a:solidFill>
                <a:effectLst/>
                <a:uLnTx/>
                <a:uFillTx/>
                <a:sym typeface="Arial" panose="020B0604020202020204" pitchFamily="34" charset="0"/>
              </a:rPr>
              <a:t> </a:t>
            </a: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Indicates a statistical significance vs placebo </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MADRS Montgomery- Åsberg Depression Scale </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Vegetative factor：</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    3. Inner tension</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    4. Reduced sleep</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    5. Reduced appetite</a:t>
            </a:r>
          </a:p>
          <a:p>
            <a:pPr marL="0" marR="0" lvl="0" indent="0" defTabSz="1375410" eaLnBrk="1" fontAlgn="auto" latinLnBrk="0" hangingPunct="1">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LSM：Least Square Mean</a:t>
            </a:r>
          </a:p>
          <a:p>
            <a:pPr marL="0" marR="0" lvl="0" indent="0" defTabSz="1375410" eaLnBrk="1" fontAlgn="auto" latinLnBrk="0" hangingPunct="0">
              <a:lnSpc>
                <a:spcPct val="100000"/>
              </a:lnSpc>
              <a:spcBef>
                <a:spcPts val="0"/>
              </a:spcBef>
              <a:spcAft>
                <a:spcPts val="0"/>
              </a:spcAft>
              <a:buClrTx/>
              <a:buSzTx/>
              <a:buFontTx/>
              <a:buNone/>
              <a:defRPr/>
            </a:pPr>
            <a:r>
              <a:rPr kumimoji="0" lang="en-US" altLang="zh-CN" sz="1000" b="0" i="0" u="none" strike="noStrike" cap="none" spc="0" normalizeH="0" baseline="0" dirty="0">
                <a:solidFill>
                  <a:schemeClr val="tx2">
                    <a:lumMod val="50000"/>
                  </a:schemeClr>
                </a:solidFill>
                <a:ea typeface="微软雅黑" panose="020B0503020204020204" charset="-122"/>
                <a:sym typeface="Arial" panose="020B0604020202020204" pitchFamily="34" charset="0"/>
              </a:rPr>
              <a:t>CI：Confidence interval</a:t>
            </a:r>
          </a:p>
          <a:p>
            <a:pPr marL="0" marR="0" lvl="0" indent="0" defTabSz="1375410" eaLnBrk="1" fontAlgn="auto" latinLnBrk="0" hangingPunct="1">
              <a:lnSpc>
                <a:spcPct val="100000"/>
              </a:lnSpc>
              <a:spcBef>
                <a:spcPts val="0"/>
              </a:spcBef>
              <a:spcAft>
                <a:spcPts val="0"/>
              </a:spcAft>
              <a:buClrTx/>
              <a:buSzTx/>
              <a:buFontTx/>
              <a:buNone/>
              <a:defRPr/>
            </a:pPr>
            <a:endParaRPr kumimoji="0" lang="zh-CN" altLang="en-US" sz="900" b="0" i="0" u="none" strike="noStrike" kern="0" cap="none" spc="0" normalizeH="0" baseline="0" noProof="0" dirty="0">
              <a:ln>
                <a:noFill/>
              </a:ln>
              <a:solidFill>
                <a:srgbClr val="71685C"/>
              </a:solidFill>
              <a:effectLst/>
              <a:uLnTx/>
              <a:uFillTx/>
              <a:sym typeface="Arial" panose="020B0604020202020204" pitchFamily="34" charset="0"/>
            </a:endParaRPr>
          </a:p>
          <a:p>
            <a:pPr marL="0" marR="0" lvl="0" indent="0" defTabSz="1375410" eaLnBrk="1" fontAlgn="auto" latinLnBrk="0" hangingPunct="1">
              <a:lnSpc>
                <a:spcPct val="100000"/>
              </a:lnSpc>
              <a:spcBef>
                <a:spcPts val="0"/>
              </a:spcBef>
              <a:spcAft>
                <a:spcPts val="0"/>
              </a:spcAft>
              <a:buClrTx/>
              <a:buSzTx/>
              <a:buFontTx/>
              <a:buNone/>
              <a:defRPr/>
            </a:pPr>
            <a:endParaRPr kumimoji="0" lang="en-US" altLang="zh-CN" sz="900" b="0" i="0" u="none" strike="noStrike" kern="0" cap="none" spc="0" normalizeH="0" baseline="0" noProof="0" dirty="0">
              <a:ln>
                <a:noFill/>
              </a:ln>
              <a:solidFill>
                <a:srgbClr val="71685C"/>
              </a:solidFill>
              <a:effectLst/>
              <a:uLnTx/>
              <a:uFillTx/>
              <a:sym typeface="Arial" panose="020B0604020202020204" pitchFamily="34" charset="0"/>
            </a:endParaRPr>
          </a:p>
        </p:txBody>
      </p:sp>
      <p:graphicFrame>
        <p:nvGraphicFramePr>
          <p:cNvPr id="14" name="表格 13"/>
          <p:cNvGraphicFramePr>
            <a:graphicFrameLocks noGrp="1"/>
          </p:cNvGraphicFramePr>
          <p:nvPr>
            <p:custDataLst>
              <p:tags r:id="rId1"/>
            </p:custDataLst>
          </p:nvPr>
        </p:nvGraphicFramePr>
        <p:xfrm>
          <a:off x="6720205" y="2364740"/>
          <a:ext cx="4396740" cy="1938976"/>
        </p:xfrm>
        <a:graphic>
          <a:graphicData uri="http://schemas.openxmlformats.org/drawingml/2006/table">
            <a:tbl>
              <a:tblPr firstRow="1" firstCol="1" bandRow="1"/>
              <a:tblGrid>
                <a:gridCol w="1552575">
                  <a:extLst>
                    <a:ext uri="{9D8B030D-6E8A-4147-A177-3AD203B41FA5}">
                      <a16:colId xmlns:a16="http://schemas.microsoft.com/office/drawing/2014/main" val="20000"/>
                    </a:ext>
                  </a:extLst>
                </a:gridCol>
                <a:gridCol w="1524635">
                  <a:extLst>
                    <a:ext uri="{9D8B030D-6E8A-4147-A177-3AD203B41FA5}">
                      <a16:colId xmlns:a16="http://schemas.microsoft.com/office/drawing/2014/main" val="20001"/>
                    </a:ext>
                  </a:extLst>
                </a:gridCol>
                <a:gridCol w="1319530">
                  <a:extLst>
                    <a:ext uri="{9D8B030D-6E8A-4147-A177-3AD203B41FA5}">
                      <a16:colId xmlns:a16="http://schemas.microsoft.com/office/drawing/2014/main" val="20002"/>
                    </a:ext>
                  </a:extLst>
                </a:gridCol>
              </a:tblGrid>
              <a:tr h="926465">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kern="100" dirty="0">
                          <a:effectLst/>
                          <a:latin typeface="+mn-lt"/>
                          <a:ea typeface="微软雅黑" panose="020B0503020204020204" charset="-122"/>
                          <a:sym typeface="Arial" panose="020B0604020202020204" pitchFamily="34" charset="0"/>
                        </a:rPr>
                        <a:t> </a:t>
                      </a:r>
                      <a:endParaRPr lang="zh-CN" sz="1200" kern="100" dirty="0">
                        <a:effectLst/>
                        <a:latin typeface="+mn-lt"/>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b="1" kern="100" dirty="0">
                          <a:effectLst/>
                          <a:latin typeface="+mn-lt"/>
                          <a:ea typeface="微软雅黑" panose="020B0503020204020204" charset="-122"/>
                          <a:sym typeface="Arial" panose="020B0604020202020204" pitchFamily="34" charset="0"/>
                        </a:rPr>
                        <a:t>160mg</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vs.</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placebo</a:t>
                      </a:r>
                      <a:endParaRPr lang="zh-CN" sz="1200" b="1" kern="100" dirty="0">
                        <a:effectLst/>
                        <a:latin typeface="+mn-lt"/>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b="1" kern="100" dirty="0">
                          <a:effectLst/>
                          <a:latin typeface="+mn-lt"/>
                          <a:ea typeface="微软雅黑" panose="020B0503020204020204" charset="-122"/>
                          <a:sym typeface="Arial" panose="020B0604020202020204" pitchFamily="34" charset="0"/>
                        </a:rPr>
                        <a:t>80mg</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vs.</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placebo</a:t>
                      </a:r>
                      <a:endParaRPr lang="zh-CN" sz="1200" b="1" kern="100" dirty="0">
                        <a:effectLst/>
                        <a:latin typeface="+mn-lt"/>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012511">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200" b="1" kern="100" dirty="0">
                          <a:effectLst/>
                          <a:latin typeface="+mn-lt"/>
                          <a:ea typeface="微软雅黑" panose="020B0503020204020204" charset="-122"/>
                          <a:sym typeface="Arial" panose="020B0604020202020204" pitchFamily="34" charset="0"/>
                        </a:rPr>
                        <a:t>LSM</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(8w</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err="1">
                          <a:effectLst/>
                          <a:latin typeface="+mn-lt"/>
                          <a:ea typeface="微软雅黑" panose="020B0503020204020204" charset="-122"/>
                          <a:sym typeface="Arial" panose="020B0604020202020204" pitchFamily="34" charset="0"/>
                        </a:rPr>
                        <a:t>chg</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from</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baseline)</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and</a:t>
                      </a:r>
                      <a:r>
                        <a:rPr lang="zh-CN" altLang="en-US" sz="1200" b="1" kern="100" dirty="0">
                          <a:effectLst/>
                          <a:latin typeface="+mn-lt"/>
                          <a:ea typeface="微软雅黑" panose="020B0503020204020204" charset="-122"/>
                          <a:sym typeface="Arial" panose="020B0604020202020204" pitchFamily="34" charset="0"/>
                        </a:rPr>
                        <a:t> </a:t>
                      </a:r>
                      <a:r>
                        <a:rPr lang="en-US" altLang="zh-CN" sz="1200" b="1" kern="100" dirty="0">
                          <a:effectLst/>
                          <a:latin typeface="+mn-lt"/>
                          <a:ea typeface="微软雅黑" panose="020B0503020204020204" charset="-122"/>
                          <a:sym typeface="Arial" panose="020B0604020202020204" pitchFamily="34" charset="0"/>
                        </a:rPr>
                        <a:t>95%CI</a:t>
                      </a:r>
                      <a:endParaRPr lang="zh-CN" altLang="en-US" sz="1200" b="1" kern="100" dirty="0">
                        <a:effectLst/>
                        <a:latin typeface="+mn-lt"/>
                        <a:ea typeface="微软雅黑" panose="020B0503020204020204" charset="-122"/>
                        <a:cs typeface="Times New Roman" panose="02020603050405020304" pitchFamily="18" charset="0"/>
                        <a:sym typeface="Arial" panose="020B0604020202020204" pitchFamily="34" charset="0"/>
                      </a:endParaRP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Bef>
                          <a:spcPts val="145"/>
                        </a:spcBef>
                        <a:spcAft>
                          <a:spcPts val="50"/>
                        </a:spcAft>
                      </a:pPr>
                      <a:r>
                        <a:rPr lang="en-US" altLang="zh-CN" sz="1200" kern="100" dirty="0">
                          <a:effectLst/>
                          <a:latin typeface="+mn-lt"/>
                          <a:ea typeface="微软雅黑" panose="020B0503020204020204" charset="-122"/>
                          <a:sym typeface="Arial" panose="020B0604020202020204" pitchFamily="34" charset="0"/>
                        </a:rPr>
                        <a:t>-1.22</a:t>
                      </a:r>
                    </a:p>
                    <a:p>
                      <a:pPr algn="ctr">
                        <a:spcBef>
                          <a:spcPts val="145"/>
                        </a:spcBef>
                        <a:spcAft>
                          <a:spcPts val="50"/>
                        </a:spcAft>
                      </a:pPr>
                      <a:r>
                        <a:rPr lang="en-US" altLang="zh-CN" sz="1200" kern="100" dirty="0">
                          <a:effectLst/>
                          <a:latin typeface="+mn-lt"/>
                          <a:ea typeface="微软雅黑" panose="020B0503020204020204" charset="-122"/>
                          <a:sym typeface="Arial" panose="020B0604020202020204" pitchFamily="34" charset="0"/>
                        </a:rPr>
                        <a:t>(-1.78, -0.67)</a:t>
                      </a: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Bef>
                          <a:spcPts val="145"/>
                        </a:spcBef>
                        <a:spcAft>
                          <a:spcPts val="50"/>
                        </a:spcAft>
                      </a:pPr>
                      <a:r>
                        <a:rPr lang="en-US" altLang="zh-CN" sz="1200" kern="100" dirty="0">
                          <a:effectLst/>
                          <a:latin typeface="+mn-lt"/>
                          <a:ea typeface="微软雅黑" panose="020B0503020204020204" charset="-122"/>
                          <a:sym typeface="Arial" panose="020B0604020202020204" pitchFamily="34" charset="0"/>
                        </a:rPr>
                        <a:t>-1.37</a:t>
                      </a:r>
                    </a:p>
                    <a:p>
                      <a:pPr algn="ctr">
                        <a:spcBef>
                          <a:spcPts val="145"/>
                        </a:spcBef>
                        <a:spcAft>
                          <a:spcPts val="50"/>
                        </a:spcAft>
                      </a:pPr>
                      <a:r>
                        <a:rPr lang="en-US" altLang="zh-CN" sz="1200" kern="100" dirty="0">
                          <a:effectLst/>
                          <a:latin typeface="+mn-lt"/>
                          <a:ea typeface="微软雅黑" panose="020B0503020204020204" charset="-122"/>
                          <a:sym typeface="Arial" panose="020B0604020202020204" pitchFamily="34" charset="0"/>
                        </a:rPr>
                        <a:t>(-1.93, -0.82)</a:t>
                      </a: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extLst>
                  <a:ext uri="{0D108BD9-81ED-4DB2-BD59-A6C34878D82A}">
                    <a16:rowId xmlns:a16="http://schemas.microsoft.com/office/drawing/2014/main" val="10001"/>
                  </a:ext>
                </a:extLst>
              </a:tr>
            </a:tbl>
          </a:graphicData>
        </a:graphic>
      </p:graphicFrame>
      <p:pic>
        <p:nvPicPr>
          <p:cNvPr id="2" name="图片 1"/>
          <p:cNvPicPr>
            <a:picLocks noChangeAspect="1"/>
          </p:cNvPicPr>
          <p:nvPr/>
        </p:nvPicPr>
        <p:blipFill>
          <a:blip r:embed="rId5"/>
          <a:stretch>
            <a:fillRect/>
          </a:stretch>
        </p:blipFill>
        <p:spPr>
          <a:xfrm>
            <a:off x="125136" y="206551"/>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7008" y="112800"/>
            <a:ext cx="9940636" cy="467861"/>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Retardation</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(additional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analysis)</a:t>
            </a:r>
            <a:r>
              <a:rPr lang="en-SG" altLang="zh-CN" sz="2500" b="1" dirty="0">
                <a:solidFill>
                  <a:schemeClr val="accent1">
                    <a:lumMod val="50000"/>
                  </a:schemeClr>
                </a:solidFill>
                <a:latin typeface="+mn-lt"/>
                <a:ea typeface="+mn-ea"/>
                <a:cs typeface="+mn-cs"/>
                <a:sym typeface="Arial" panose="020B0604020202020204" pitchFamily="34" charset="0"/>
              </a:rPr>
              <a:t> </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23" name="Group 344"/>
          <p:cNvGrpSpPr/>
          <p:nvPr/>
        </p:nvGrpSpPr>
        <p:grpSpPr>
          <a:xfrm>
            <a:off x="939405" y="694440"/>
            <a:ext cx="10701658" cy="1137285"/>
            <a:chOff x="4643438" y="2786064"/>
            <a:chExt cx="10701658" cy="1137285"/>
          </a:xfrm>
        </p:grpSpPr>
        <p:sp>
          <p:nvSpPr>
            <p:cNvPr id="24" name="Rectangle 28"/>
            <p:cNvSpPr/>
            <p:nvPr/>
          </p:nvSpPr>
          <p:spPr>
            <a:xfrm>
              <a:off x="5072066" y="2786064"/>
              <a:ext cx="10273030" cy="1137285"/>
            </a:xfrm>
            <a:prstGeom prst="rect">
              <a:avLst/>
            </a:prstGeom>
          </p:spPr>
          <p:txBody>
            <a:bodyPr wrap="non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MADRS retardation score displayed a statistical significance </a:t>
              </a:r>
            </a:p>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for Ansofaxine 80mg and 160mg vs placebo respectively.</a:t>
              </a:r>
            </a:p>
            <a:p>
              <a:pPr lvl="0" defTabSz="914400" hangingPunct="1">
                <a:defRPr/>
              </a:pPr>
              <a:endParaRPr lang="en-SG" altLang="zh-CN" sz="1600" kern="1200" dirty="0">
                <a:solidFill>
                  <a:srgbClr val="44546A"/>
                </a:solidFill>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25" name="Group 332"/>
            <p:cNvGrpSpPr/>
            <p:nvPr/>
          </p:nvGrpSpPr>
          <p:grpSpPr>
            <a:xfrm>
              <a:off x="4643438" y="2786064"/>
              <a:ext cx="288476" cy="288476"/>
              <a:chOff x="4643438" y="2786064"/>
              <a:chExt cx="288476" cy="288476"/>
            </a:xfrm>
          </p:grpSpPr>
          <p:sp>
            <p:nvSpPr>
              <p:cNvPr id="26"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7"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8" name="TextBox 77"/>
          <p:cNvSpPr txBox="1"/>
          <p:nvPr/>
        </p:nvSpPr>
        <p:spPr>
          <a:xfrm>
            <a:off x="6495912" y="4611340"/>
            <a:ext cx="3281897" cy="1753235"/>
          </a:xfrm>
          <a:prstGeom prst="rect">
            <a:avLst/>
          </a:prstGeom>
          <a:noFill/>
        </p:spPr>
        <p:txBody>
          <a:bodyPr wrap="square" rtlCol="0">
            <a:spAutoFit/>
          </a:bodyPr>
          <a:lstStyle/>
          <a:p>
            <a:pPr defTabSz="1375410" hangingPunct="1">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900" kern="1200" dirty="0">
                <a:solidFill>
                  <a:srgbClr val="71685C"/>
                </a:solidFill>
                <a:latin typeface="Arial" panose="020B0604020202020204" pitchFamily="34" charset="0"/>
                <a:ea typeface="微软雅黑" panose="020B0503020204020204" charset="-122"/>
                <a:sym typeface="Arial" panose="020B0604020202020204" pitchFamily="34" charset="0"/>
              </a:rPr>
              <a:t> </a:t>
            </a:r>
            <a:r>
              <a:rPr lang="en-US" altLang="zh-CN" sz="1000" kern="1200" dirty="0">
                <a:solidFill>
                  <a:schemeClr val="tx2">
                    <a:lumMod val="50000"/>
                  </a:schemeClr>
                </a:solidFill>
                <a:ea typeface="微软雅黑" panose="020B0503020204020204" charset="-122"/>
                <a:sym typeface="Arial" panose="020B0604020202020204" pitchFamily="34" charset="0"/>
              </a:rPr>
              <a:t>Indicates a statistical significance vs placebo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MADRS</a:t>
            </a:r>
            <a:r>
              <a:rPr lang="en-US" altLang="zh-CN" sz="1000" kern="1200" dirty="0">
                <a:solidFill>
                  <a:schemeClr val="tx2">
                    <a:lumMod val="50000"/>
                  </a:schemeClr>
                </a:solidFill>
                <a:ea typeface="微软雅黑" panose="020B0503020204020204" charset="-122"/>
                <a:sym typeface="Arial" panose="020B0604020202020204" pitchFamily="34" charset="0"/>
              </a:rPr>
              <a:t> Montgomery- Åsberg Depression Scale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Retardation factor：</a:t>
            </a:r>
            <a:endParaRPr lang="en-US" altLang="zh-CN" sz="1000" dirty="0">
              <a:solidFill>
                <a:schemeClr val="tx2">
                  <a:lumMod val="50000"/>
                </a:schemeClr>
              </a:solidFill>
              <a:ea typeface="微软雅黑" panose="020B0503020204020204" charset="-122"/>
              <a:sym typeface="Arial" panose="020B0604020202020204" pitchFamily="34" charset="0"/>
            </a:endParaRPr>
          </a:p>
          <a:p>
            <a:pPr lvl="0" indent="0" defTabSz="1375410" hangingPunct="1">
              <a:buNone/>
              <a:defRPr/>
            </a:pPr>
            <a:r>
              <a:rPr lang="en-US" altLang="zh-CN" sz="1000" kern="1200" dirty="0">
                <a:solidFill>
                  <a:schemeClr val="tx2">
                    <a:lumMod val="50000"/>
                  </a:schemeClr>
                </a:solidFill>
                <a:ea typeface="微软雅黑" panose="020B0503020204020204" charset="-122"/>
                <a:sym typeface="Arial" panose="020B0604020202020204" pitchFamily="34" charset="0"/>
              </a:rPr>
              <a:t>    1.Apparent Sadness</a:t>
            </a:r>
            <a:endParaRPr lang="en-US" altLang="zh-CN" sz="1000" dirty="0">
              <a:solidFill>
                <a:schemeClr val="tx2">
                  <a:lumMod val="50000"/>
                </a:schemeClr>
              </a:solidFill>
              <a:ea typeface="微软雅黑" panose="020B0503020204020204" charset="-122"/>
              <a:sym typeface="Arial" panose="020B0604020202020204" pitchFamily="34" charset="0"/>
            </a:endParaRPr>
          </a:p>
          <a:p>
            <a:pPr lvl="0" indent="0" defTabSz="1375410" hangingPunct="1">
              <a:buNone/>
              <a:defRPr/>
            </a:pPr>
            <a:r>
              <a:rPr lang="en-US" altLang="zh-CN" sz="1000" kern="1200" dirty="0">
                <a:solidFill>
                  <a:schemeClr val="tx2">
                    <a:lumMod val="50000"/>
                  </a:schemeClr>
                </a:solidFill>
                <a:ea typeface="微软雅黑" panose="020B0503020204020204" charset="-122"/>
                <a:sym typeface="Arial" panose="020B0604020202020204" pitchFamily="34" charset="0"/>
              </a:rPr>
              <a:t>     6. Concentration Difficulties</a:t>
            </a:r>
            <a:endParaRPr lang="en-US" altLang="zh-CN" sz="1000" dirty="0">
              <a:solidFill>
                <a:schemeClr val="tx2">
                  <a:lumMod val="50000"/>
                </a:schemeClr>
              </a:solidFill>
              <a:ea typeface="微软雅黑" panose="020B0503020204020204" charset="-122"/>
              <a:sym typeface="Arial" panose="020B0604020202020204" pitchFamily="34" charset="0"/>
            </a:endParaRPr>
          </a:p>
          <a:p>
            <a:pPr lvl="0" indent="0" defTabSz="1375410" hangingPunct="1">
              <a:buNone/>
              <a:defRPr/>
            </a:pPr>
            <a:r>
              <a:rPr lang="en-US" altLang="zh-CN" sz="1000" kern="1200" dirty="0">
                <a:solidFill>
                  <a:schemeClr val="tx2">
                    <a:lumMod val="50000"/>
                  </a:schemeClr>
                </a:solidFill>
                <a:ea typeface="微软雅黑" panose="020B0503020204020204" charset="-122"/>
                <a:sym typeface="Arial" panose="020B0604020202020204" pitchFamily="34" charset="0"/>
              </a:rPr>
              <a:t>     7. Lassitude</a:t>
            </a:r>
          </a:p>
          <a:p>
            <a:pPr lvl="0" indent="0" defTabSz="1375410" hangingPunct="1">
              <a:buNone/>
              <a:defRPr/>
            </a:pPr>
            <a:r>
              <a:rPr lang="en-US" altLang="zh-CN" sz="1000" kern="1200" dirty="0">
                <a:solidFill>
                  <a:schemeClr val="tx2">
                    <a:lumMod val="50000"/>
                  </a:schemeClr>
                </a:solidFill>
                <a:ea typeface="微软雅黑" panose="020B0503020204020204" charset="-122"/>
                <a:sym typeface="Arial" panose="020B0604020202020204" pitchFamily="34" charset="0"/>
              </a:rPr>
              <a:t>     8. Inability to Feel</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endParaRPr lang="zh-CN" altLang="en-US" sz="1000" kern="1200" dirty="0">
              <a:solidFill>
                <a:srgbClr val="71685C"/>
              </a:solidFill>
              <a:highlight>
                <a:srgbClr val="FFFF00"/>
              </a:highlight>
              <a:latin typeface="Arial" panose="020B0604020202020204" pitchFamily="34" charset="0"/>
              <a:ea typeface="微软雅黑" panose="020B0503020204020204" charset="-122"/>
              <a:sym typeface="Arial" panose="020B0604020202020204" pitchFamily="34" charset="0"/>
            </a:endParaRPr>
          </a:p>
          <a:p>
            <a:pPr lvl="0" defTabSz="1375410" hangingPunct="1">
              <a:defRPr/>
            </a:pPr>
            <a:endParaRPr kumimoji="0" lang="zh-CN" altLang="en-US"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pic>
        <p:nvPicPr>
          <p:cNvPr id="7" name="Picture 6" descr="Chart, line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2471"/>
          <a:stretch>
            <a:fillRect/>
          </a:stretch>
        </p:blipFill>
        <p:spPr>
          <a:xfrm>
            <a:off x="792480" y="1479550"/>
            <a:ext cx="5461635" cy="4942840"/>
          </a:xfrm>
          <a:prstGeom prst="rect">
            <a:avLst/>
          </a:prstGeom>
        </p:spPr>
      </p:pic>
      <p:pic>
        <p:nvPicPr>
          <p:cNvPr id="2" name="图片 1"/>
          <p:cNvPicPr>
            <a:picLocks noChangeAspect="1"/>
          </p:cNvPicPr>
          <p:nvPr/>
        </p:nvPicPr>
        <p:blipFill>
          <a:blip r:embed="rId4"/>
          <a:stretch>
            <a:fillRect/>
          </a:stretch>
        </p:blipFill>
        <p:spPr>
          <a:xfrm>
            <a:off x="122601" y="191268"/>
            <a:ext cx="396274" cy="310923"/>
          </a:xfrm>
          <a:prstGeom prst="rect">
            <a:avLst/>
          </a:prstGeom>
        </p:spPr>
      </p:pic>
      <p:pic>
        <p:nvPicPr>
          <p:cNvPr id="5" name="图片 4"/>
          <p:cNvPicPr>
            <a:picLocks noChangeAspect="1"/>
          </p:cNvPicPr>
          <p:nvPr/>
        </p:nvPicPr>
        <p:blipFill>
          <a:blip r:embed="rId5"/>
          <a:stretch>
            <a:fillRect/>
          </a:stretch>
        </p:blipFill>
        <p:spPr>
          <a:xfrm>
            <a:off x="6496050" y="2378075"/>
            <a:ext cx="4542155" cy="1744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6917" y="101971"/>
            <a:ext cx="10515600" cy="554692"/>
          </a:xfrm>
        </p:spPr>
        <p:txBody>
          <a:bodyPr/>
          <a:lstStyle/>
          <a:p>
            <a:r>
              <a:rPr lang="en-US" altLang="zh-CN" sz="2500" b="1" dirty="0">
                <a:solidFill>
                  <a:schemeClr val="accent1">
                    <a:lumMod val="50000"/>
                  </a:schemeClr>
                </a:solidFill>
                <a:latin typeface="+mn-lt"/>
                <a:ea typeface="+mn-ea"/>
                <a:cs typeface="+mn-cs"/>
                <a:sym typeface="Arial" panose="020B0604020202020204" pitchFamily="34" charset="0"/>
              </a:rPr>
              <a:t>MADRS</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6</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(additional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analysis)</a:t>
            </a:r>
            <a:r>
              <a:rPr lang="en-SG" altLang="zh-CN" sz="2500" b="1" dirty="0">
                <a:solidFill>
                  <a:schemeClr val="accent1">
                    <a:lumMod val="50000"/>
                  </a:schemeClr>
                </a:solidFill>
                <a:latin typeface="+mn-lt"/>
                <a:ea typeface="+mn-ea"/>
                <a:cs typeface="+mn-cs"/>
                <a:sym typeface="Arial" panose="020B0604020202020204" pitchFamily="34" charset="0"/>
              </a:rPr>
              <a:t> </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pSp>
        <p:nvGrpSpPr>
          <p:cNvPr id="22" name="Group 344"/>
          <p:cNvGrpSpPr/>
          <p:nvPr/>
        </p:nvGrpSpPr>
        <p:grpSpPr>
          <a:xfrm>
            <a:off x="982345" y="704850"/>
            <a:ext cx="10323830" cy="922020"/>
            <a:chOff x="4643438" y="2786064"/>
            <a:chExt cx="11592322" cy="599959"/>
          </a:xfrm>
        </p:grpSpPr>
        <p:sp>
          <p:nvSpPr>
            <p:cNvPr id="23" name="Rectangle 28"/>
            <p:cNvSpPr/>
            <p:nvPr/>
          </p:nvSpPr>
          <p:spPr>
            <a:xfrm>
              <a:off x="5072066" y="2786064"/>
              <a:ext cx="11163694" cy="599959"/>
            </a:xfrm>
            <a:prstGeom prst="rect">
              <a:avLst/>
            </a:prstGeom>
          </p:spPr>
          <p:txBody>
            <a:bodyPr wrap="square">
              <a:spAutoFit/>
            </a:bodyPr>
            <a:lstStyle/>
            <a:p>
              <a:pPr lvl="0" algn="l"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MADRS 6 score displayed a statistical significance for </a:t>
              </a:r>
            </a:p>
            <a:p>
              <a:pPr lvl="0" algn="l"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 Somatic symptoms of MDD patients were significantly.</a:t>
              </a:r>
              <a:endPar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24" name="Group 332"/>
            <p:cNvGrpSpPr/>
            <p:nvPr/>
          </p:nvGrpSpPr>
          <p:grpSpPr>
            <a:xfrm>
              <a:off x="4643438" y="2808790"/>
              <a:ext cx="288774" cy="244611"/>
              <a:chOff x="4643438" y="2808790"/>
              <a:chExt cx="288774" cy="244611"/>
            </a:xfrm>
          </p:grpSpPr>
          <p:sp>
            <p:nvSpPr>
              <p:cNvPr id="25" name="Oval 30"/>
              <p:cNvSpPr/>
              <p:nvPr/>
            </p:nvSpPr>
            <p:spPr>
              <a:xfrm>
                <a:off x="4643438" y="2808790"/>
                <a:ext cx="288774" cy="244611"/>
              </a:xfrm>
              <a:prstGeom prst="ellipse">
                <a:avLst/>
              </a:prstGeom>
              <a:solidFill>
                <a:srgbClr val="0175BE"/>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6"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27" name="TextBox 77"/>
          <p:cNvSpPr txBox="1"/>
          <p:nvPr/>
        </p:nvSpPr>
        <p:spPr>
          <a:xfrm>
            <a:off x="6710657" y="4439880"/>
            <a:ext cx="3281897" cy="1906905"/>
          </a:xfrm>
          <a:prstGeom prst="rect">
            <a:avLst/>
          </a:prstGeom>
          <a:noFill/>
        </p:spPr>
        <p:txBody>
          <a:bodyPr wrap="square" rtlCol="0">
            <a:spAutoFit/>
          </a:bodyPr>
          <a:lstStyle/>
          <a:p>
            <a:pPr defTabSz="1375410" hangingPunct="1">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900" kern="1200" dirty="0">
                <a:solidFill>
                  <a:srgbClr val="71685C"/>
                </a:solidFill>
                <a:latin typeface="Arial" panose="020B0604020202020204" pitchFamily="34" charset="0"/>
                <a:ea typeface="微软雅黑" panose="020B0503020204020204" charset="-122"/>
                <a:sym typeface="Arial" panose="020B0604020202020204" pitchFamily="34" charset="0"/>
              </a:rPr>
              <a:t> </a:t>
            </a:r>
            <a:r>
              <a:rPr lang="en-US" altLang="zh-CN" sz="1000" kern="1200" dirty="0">
                <a:solidFill>
                  <a:schemeClr val="tx2">
                    <a:lumMod val="50000"/>
                  </a:schemeClr>
                </a:solidFill>
                <a:ea typeface="微软雅黑" panose="020B0503020204020204" charset="-122"/>
                <a:sym typeface="Arial" panose="020B0604020202020204" pitchFamily="34" charset="0"/>
              </a:rPr>
              <a:t>Indicates a statistical significance vs placebo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MADRS</a:t>
            </a:r>
            <a:r>
              <a:rPr lang="en-US" altLang="zh-CN" sz="1000" kern="1200" dirty="0">
                <a:solidFill>
                  <a:schemeClr val="tx2">
                    <a:lumMod val="50000"/>
                  </a:schemeClr>
                </a:solidFill>
                <a:ea typeface="微软雅黑" panose="020B0503020204020204" charset="-122"/>
                <a:sym typeface="Arial" panose="020B0604020202020204" pitchFamily="34" charset="0"/>
              </a:rPr>
              <a:t> Montgomery- Åsberg Depression Scale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D6： 1. Apparent Sadness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2. Reported Sadness</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3. Inner tension</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7. Lassitude</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8. Inability to Feel</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         9. Pessimistic Thoughts  </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p>
          <a:p>
            <a:pPr lvl="0" defTabSz="1375410" hangingPunct="1">
              <a:defRPr/>
            </a:pPr>
            <a:endParaRPr kumimoji="0" lang="zh-CN" altLang="en-US"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pic>
        <p:nvPicPr>
          <p:cNvPr id="7" name="Picture 6"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 y="1693545"/>
            <a:ext cx="5709285" cy="4799330"/>
          </a:xfrm>
          <a:prstGeom prst="rect">
            <a:avLst/>
          </a:prstGeom>
        </p:spPr>
      </p:pic>
      <p:pic>
        <p:nvPicPr>
          <p:cNvPr id="2" name="图片 1"/>
          <p:cNvPicPr>
            <a:picLocks noChangeAspect="1"/>
          </p:cNvPicPr>
          <p:nvPr/>
        </p:nvPicPr>
        <p:blipFill>
          <a:blip r:embed="rId5"/>
          <a:stretch>
            <a:fillRect/>
          </a:stretch>
        </p:blipFill>
        <p:spPr>
          <a:xfrm>
            <a:off x="84948" y="224490"/>
            <a:ext cx="396274" cy="310923"/>
          </a:xfrm>
          <a:prstGeom prst="rect">
            <a:avLst/>
          </a:prstGeom>
        </p:spPr>
      </p:pic>
      <p:graphicFrame>
        <p:nvGraphicFramePr>
          <p:cNvPr id="14" name="表格 13"/>
          <p:cNvGraphicFramePr>
            <a:graphicFrameLocks noGrp="1"/>
          </p:cNvGraphicFramePr>
          <p:nvPr>
            <p:custDataLst>
              <p:tags r:id="rId1"/>
            </p:custDataLst>
          </p:nvPr>
        </p:nvGraphicFramePr>
        <p:xfrm>
          <a:off x="6710680" y="2367915"/>
          <a:ext cx="4481830" cy="1657700"/>
        </p:xfrm>
        <a:graphic>
          <a:graphicData uri="http://schemas.openxmlformats.org/drawingml/2006/table">
            <a:tbl>
              <a:tblPr firstRow="1" firstCol="1" bandRow="1"/>
              <a:tblGrid>
                <a:gridCol w="1663065">
                  <a:extLst>
                    <a:ext uri="{9D8B030D-6E8A-4147-A177-3AD203B41FA5}">
                      <a16:colId xmlns:a16="http://schemas.microsoft.com/office/drawing/2014/main" val="20000"/>
                    </a:ext>
                  </a:extLst>
                </a:gridCol>
                <a:gridCol w="1488440">
                  <a:extLst>
                    <a:ext uri="{9D8B030D-6E8A-4147-A177-3AD203B41FA5}">
                      <a16:colId xmlns:a16="http://schemas.microsoft.com/office/drawing/2014/main" val="20001"/>
                    </a:ext>
                  </a:extLst>
                </a:gridCol>
                <a:gridCol w="1330325">
                  <a:extLst>
                    <a:ext uri="{9D8B030D-6E8A-4147-A177-3AD203B41FA5}">
                      <a16:colId xmlns:a16="http://schemas.microsoft.com/office/drawing/2014/main" val="20002"/>
                    </a:ext>
                  </a:extLst>
                </a:gridCol>
              </a:tblGrid>
              <a:tr h="756000">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kern="100" dirty="0">
                          <a:effectLst/>
                          <a:latin typeface="Arial" panose="020B0604020202020204" pitchFamily="34" charset="0"/>
                          <a:ea typeface="微软雅黑" panose="020B0503020204020204" charset="-122"/>
                          <a:sym typeface="Arial" panose="020B0604020202020204" pitchFamily="34" charset="0"/>
                        </a:rPr>
                        <a:t> </a:t>
                      </a:r>
                      <a:endParaRPr lang="zh-CN" sz="1200"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b="1" kern="100" dirty="0">
                          <a:effectLst/>
                          <a:latin typeface="Arial" panose="020B0604020202020204" pitchFamily="34" charset="0"/>
                          <a:ea typeface="微软雅黑" panose="020B0503020204020204" charset="-122"/>
                          <a:sym typeface="Arial" panose="020B0604020202020204" pitchFamily="34" charset="0"/>
                        </a:rPr>
                        <a:t>160mg</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vs.</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placebo</a:t>
                      </a:r>
                      <a:endParaRPr lang="zh-CN" sz="1200" b="1"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Aft>
                          <a:spcPts val="0"/>
                        </a:spcAft>
                      </a:pPr>
                      <a:r>
                        <a:rPr lang="en-US" sz="1200" b="1" kern="100" dirty="0">
                          <a:effectLst/>
                          <a:latin typeface="Arial" panose="020B0604020202020204" pitchFamily="34" charset="0"/>
                          <a:ea typeface="微软雅黑" panose="020B0503020204020204" charset="-122"/>
                          <a:sym typeface="Arial" panose="020B0604020202020204" pitchFamily="34" charset="0"/>
                        </a:rPr>
                        <a:t>80mg</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vs.</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placebo</a:t>
                      </a:r>
                      <a:endParaRPr lang="zh-CN" sz="1200" b="1"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0" marR="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01700">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spcBef>
                          <a:spcPts val="145"/>
                        </a:spcBef>
                        <a:spcAft>
                          <a:spcPts val="50"/>
                        </a:spcAft>
                      </a:pPr>
                      <a:r>
                        <a:rPr lang="en-US" sz="1200" b="1" kern="100" dirty="0">
                          <a:effectLst/>
                          <a:latin typeface="Arial" panose="020B0604020202020204" pitchFamily="34" charset="0"/>
                          <a:ea typeface="微软雅黑" panose="020B0503020204020204" charset="-122"/>
                          <a:sym typeface="Arial" panose="020B0604020202020204" pitchFamily="34" charset="0"/>
                        </a:rPr>
                        <a:t>LSM</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(8w</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err="1">
                          <a:effectLst/>
                          <a:latin typeface="Arial" panose="020B0604020202020204" pitchFamily="34" charset="0"/>
                          <a:ea typeface="微软雅黑" panose="020B0503020204020204" charset="-122"/>
                          <a:sym typeface="Arial" panose="020B0604020202020204" pitchFamily="34" charset="0"/>
                        </a:rPr>
                        <a:t>chg</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from</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baseline)</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and</a:t>
                      </a:r>
                      <a:r>
                        <a:rPr lang="zh-CN" altLang="en-US" sz="1200" b="1" kern="100" dirty="0">
                          <a:effectLst/>
                          <a:latin typeface="Arial" panose="020B0604020202020204" pitchFamily="34" charset="0"/>
                          <a:ea typeface="微软雅黑" panose="020B0503020204020204" charset="-122"/>
                          <a:sym typeface="Arial" panose="020B0604020202020204" pitchFamily="34" charset="0"/>
                        </a:rPr>
                        <a:t> </a:t>
                      </a:r>
                      <a:r>
                        <a:rPr lang="en-US" altLang="zh-CN" sz="1200" b="1" kern="100" dirty="0">
                          <a:effectLst/>
                          <a:latin typeface="Arial" panose="020B0604020202020204" pitchFamily="34" charset="0"/>
                          <a:ea typeface="微软雅黑" panose="020B0503020204020204" charset="-122"/>
                          <a:sym typeface="Arial" panose="020B0604020202020204" pitchFamily="34" charset="0"/>
                        </a:rPr>
                        <a:t>95%CI</a:t>
                      </a:r>
                      <a:endParaRPr lang="zh-CN" altLang="en-US" sz="1200" b="1"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Bef>
                          <a:spcPts val="145"/>
                        </a:spcBef>
                        <a:spcAft>
                          <a:spcPts val="50"/>
                        </a:spcAft>
                      </a:pPr>
                      <a:r>
                        <a:rPr lang="en-US" sz="1200" kern="100" dirty="0">
                          <a:effectLst/>
                          <a:latin typeface="Arial" panose="020B0604020202020204" pitchFamily="34" charset="0"/>
                          <a:ea typeface="微软雅黑" panose="020B0503020204020204" charset="-122"/>
                          <a:sym typeface="Arial" panose="020B0604020202020204" pitchFamily="34" charset="0"/>
                        </a:rPr>
                        <a:t>-3.81</a:t>
                      </a:r>
                    </a:p>
                    <a:p>
                      <a:pPr algn="ctr">
                        <a:spcBef>
                          <a:spcPts val="145"/>
                        </a:spcBef>
                        <a:spcAft>
                          <a:spcPts val="50"/>
                        </a:spcAft>
                      </a:pPr>
                      <a:r>
                        <a:rPr lang="en-US" sz="1200" kern="100" dirty="0">
                          <a:effectLst/>
                          <a:latin typeface="Arial" panose="020B0604020202020204" pitchFamily="34" charset="0"/>
                          <a:ea typeface="微软雅黑" panose="020B0503020204020204" charset="-122"/>
                          <a:sym typeface="Arial" panose="020B0604020202020204" pitchFamily="34" charset="0"/>
                        </a:rPr>
                        <a:t>(-4.96, -2.66)</a:t>
                      </a:r>
                      <a:endParaRPr lang="zh-CN" sz="1200"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ea typeface="微软雅黑" panose="020B0503020204020204" charset="-122"/>
                          <a:sym typeface="Relative"/>
                        </a:defRPr>
                      </a:lvl9pPr>
                    </a:lstStyle>
                    <a:p>
                      <a:pPr algn="ctr">
                        <a:spcBef>
                          <a:spcPts val="145"/>
                        </a:spcBef>
                        <a:spcAft>
                          <a:spcPts val="50"/>
                        </a:spcAft>
                      </a:pPr>
                      <a:r>
                        <a:rPr lang="en-US" sz="1200" kern="100" dirty="0">
                          <a:effectLst/>
                          <a:latin typeface="Arial" panose="020B0604020202020204" pitchFamily="34" charset="0"/>
                          <a:ea typeface="微软雅黑" panose="020B0503020204020204" charset="-122"/>
                          <a:sym typeface="Arial" panose="020B0604020202020204" pitchFamily="34" charset="0"/>
                        </a:rPr>
                        <a:t>-4.13</a:t>
                      </a:r>
                    </a:p>
                    <a:p>
                      <a:pPr algn="ctr">
                        <a:spcBef>
                          <a:spcPts val="145"/>
                        </a:spcBef>
                        <a:spcAft>
                          <a:spcPts val="50"/>
                        </a:spcAft>
                      </a:pPr>
                      <a:r>
                        <a:rPr lang="en-US" sz="1200" kern="100" dirty="0">
                          <a:effectLst/>
                          <a:latin typeface="Arial" panose="020B0604020202020204" pitchFamily="34" charset="0"/>
                          <a:ea typeface="微软雅黑" panose="020B0503020204020204" charset="-122"/>
                          <a:sym typeface="Arial" panose="020B0604020202020204" pitchFamily="34" charset="0"/>
                        </a:rPr>
                        <a:t>(-5.28, -2.98</a:t>
                      </a:r>
                      <a:r>
                        <a:rPr lang="zh-CN" altLang="en-US" sz="1200" kern="100" dirty="0">
                          <a:effectLst/>
                          <a:latin typeface="Arial" panose="020B0604020202020204" pitchFamily="34" charset="0"/>
                          <a:ea typeface="微软雅黑" panose="020B0503020204020204" charset="-122"/>
                          <a:sym typeface="Arial" panose="020B0604020202020204" pitchFamily="34" charset="0"/>
                        </a:rPr>
                        <a:t>）</a:t>
                      </a:r>
                      <a:endParaRPr lang="zh-CN" sz="1200" kern="100" dirty="0">
                        <a:effectLst/>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a:txBody>
                  <a:tcPr marL="8890" marR="8890" marT="0" marB="0" anchor="ctr">
                    <a:lnL>
                      <a:noFill/>
                    </a:lnL>
                    <a:lnR>
                      <a:noFill/>
                    </a:lnR>
                    <a:lnT w="12700" cmpd="sng">
                      <a:solidFill>
                        <a:srgbClr val="286ADC"/>
                      </a:solidFill>
                    </a:lnT>
                    <a:lnB w="12700" cmpd="sng">
                      <a:solidFill>
                        <a:srgbClr val="286ADC"/>
                      </a:solidFill>
                    </a:lnB>
                    <a:lnTlToBr w="12700" cmpd="sng">
                      <a:noFill/>
                      <a:prstDash val="solid"/>
                    </a:lnTlToBr>
                    <a:lnBlToTr w="12700" cmpd="sng">
                      <a:noFill/>
                      <a:prstDash val="solid"/>
                    </a:lnBlToTr>
                    <a:solidFill>
                      <a:srgbClr val="286ADC">
                        <a:alpha val="20000"/>
                      </a:srgbClr>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06</a:t>
            </a:r>
            <a:endParaRPr lang="zh-CN" altLang="en-US" sz="16600" b="1" spc="-150" dirty="0">
              <a:solidFill>
                <a:schemeClr val="accent1">
                  <a:lumMod val="50000"/>
                </a:schemeClr>
              </a:solidFill>
            </a:endParaRPr>
          </a:p>
        </p:txBody>
      </p:sp>
      <p:sp>
        <p:nvSpPr>
          <p:cNvPr id="22" name="矩形 21"/>
          <p:cNvSpPr/>
          <p:nvPr/>
        </p:nvSpPr>
        <p:spPr>
          <a:xfrm>
            <a:off x="2018665" y="3415147"/>
            <a:ext cx="8225155" cy="1014730"/>
          </a:xfrm>
          <a:prstGeom prst="rect">
            <a:avLst/>
          </a:prstGeom>
        </p:spPr>
        <p:txBody>
          <a:bodyPr wrap="none">
            <a:spAutoFit/>
          </a:bodyPr>
          <a:lstStyle/>
          <a:p>
            <a:r>
              <a:rPr lang="en-US" altLang="zh-CN" sz="6000" b="1" dirty="0" smtClean="0">
                <a:solidFill>
                  <a:schemeClr val="accent1">
                    <a:lumMod val="50000"/>
                  </a:schemeClr>
                </a:solidFill>
              </a:rPr>
              <a:t>Secondary  Endpoints</a:t>
            </a:r>
            <a:endParaRPr lang="zh-CN" altLang="en-US" sz="6000" b="1"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29</a:t>
            </a:fld>
            <a:endParaRPr lang="zh-CN" altLang="en-US" sz="1600" dirty="0">
              <a:solidFill>
                <a:schemeClr val="accent1">
                  <a:lumMod val="50000"/>
                </a:schemeClr>
              </a:solidFill>
            </a:endParaRPr>
          </a:p>
        </p:txBody>
      </p:sp>
      <p:grpSp>
        <p:nvGrpSpPr>
          <p:cNvPr id="9" name="组合 8"/>
          <p:cNvGrpSpPr/>
          <p:nvPr/>
        </p:nvGrpSpPr>
        <p:grpSpPr>
          <a:xfrm>
            <a:off x="3650398" y="1794163"/>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01</a:t>
            </a:r>
            <a:endParaRPr lang="zh-CN" altLang="en-US" sz="16600" b="1" spc="-150"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3</a:t>
            </a:fld>
            <a:endParaRPr lang="zh-CN" altLang="en-US" sz="1600" dirty="0">
              <a:solidFill>
                <a:schemeClr val="accent1">
                  <a:lumMod val="50000"/>
                </a:schemeClr>
              </a:solidFill>
            </a:endParaRPr>
          </a:p>
        </p:txBody>
      </p:sp>
      <p:grpSp>
        <p:nvGrpSpPr>
          <p:cNvPr id="9" name="组合 8"/>
          <p:cNvGrpSpPr/>
          <p:nvPr/>
        </p:nvGrpSpPr>
        <p:grpSpPr>
          <a:xfrm>
            <a:off x="3948271" y="1801090"/>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p:cNvSpPr/>
          <p:nvPr/>
        </p:nvSpPr>
        <p:spPr>
          <a:xfrm>
            <a:off x="2226945" y="3549650"/>
            <a:ext cx="7786370" cy="1014730"/>
          </a:xfrm>
          <a:prstGeom prst="rect">
            <a:avLst/>
          </a:prstGeom>
        </p:spPr>
        <p:txBody>
          <a:bodyPr wrap="square">
            <a:spAutoFit/>
          </a:bodyPr>
          <a:lstStyle/>
          <a:p>
            <a:pPr algn="l"/>
            <a:r>
              <a:rPr lang="en-US" altLang="zh-CN" sz="6000" b="1" dirty="0" err="1">
                <a:solidFill>
                  <a:schemeClr val="accent1">
                    <a:lumMod val="50000"/>
                  </a:schemeClr>
                </a:solidFill>
                <a:sym typeface="Times New Roman" panose="02020603050405020304" pitchFamily="18" charset="0"/>
              </a:rPr>
              <a:t>Depression </a:t>
            </a:r>
            <a:r>
              <a:rPr lang="en-US" altLang="zh-CN" sz="6000" b="1" dirty="0" smtClean="0">
                <a:solidFill>
                  <a:schemeClr val="accent1">
                    <a:lumMod val="50000"/>
                  </a:schemeClr>
                </a:solidFill>
                <a:sym typeface="+mn-ea"/>
              </a:rPr>
              <a:t>Disorder</a:t>
            </a:r>
            <a:endParaRPr lang="zh-CN" altLang="en-US" sz="6000" b="1"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47370" y="116205"/>
            <a:ext cx="10515600" cy="713105"/>
          </a:xfrm>
        </p:spPr>
        <p:txBody>
          <a:bodyPr>
            <a:noAutofit/>
          </a:bodyPr>
          <a:lstStyle/>
          <a:p>
            <a:r>
              <a:rPr lang="en-US" altLang="zh-CN" sz="2500" b="1" dirty="0">
                <a:solidFill>
                  <a:schemeClr val="accent1">
                    <a:lumMod val="50000"/>
                  </a:schemeClr>
                </a:solidFill>
                <a:latin typeface="+mn-lt"/>
                <a:ea typeface="+mn-ea"/>
                <a:cs typeface="+mn-cs"/>
                <a:sym typeface="Arial" panose="020B0604020202020204" pitchFamily="34" charset="0"/>
              </a:rPr>
              <a:t>HAM-D17</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Total</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Score</a:t>
            </a:r>
            <a:br>
              <a:rPr lang="en-US" altLang="zh-CN" sz="2500" b="1" dirty="0">
                <a:solidFill>
                  <a:schemeClr val="accent1">
                    <a:lumMod val="50000"/>
                  </a:schemeClr>
                </a:solidFill>
                <a:latin typeface="+mn-lt"/>
                <a:ea typeface="+mn-ea"/>
                <a:cs typeface="+mn-cs"/>
                <a:sym typeface="Arial" panose="020B0604020202020204" pitchFamily="34" charset="0"/>
              </a:rPr>
            </a:br>
            <a:endParaRPr lang="zh-CN" altLang="en-US" sz="2500" b="1" dirty="0">
              <a:solidFill>
                <a:schemeClr val="accent1">
                  <a:lumMod val="50000"/>
                </a:schemeClr>
              </a:solidFill>
              <a:latin typeface="+mn-lt"/>
              <a:ea typeface="+mn-ea"/>
              <a:cs typeface="+mn-cs"/>
              <a:sym typeface="Arial" panose="020B0604020202020204" pitchFamily="34" charset="0"/>
            </a:endParaRPr>
          </a:p>
        </p:txBody>
      </p:sp>
      <p:sp>
        <p:nvSpPr>
          <p:cNvPr id="14" name="TextBox 77"/>
          <p:cNvSpPr txBox="1"/>
          <p:nvPr/>
        </p:nvSpPr>
        <p:spPr>
          <a:xfrm>
            <a:off x="6055987" y="5230920"/>
            <a:ext cx="3281897" cy="1014730"/>
          </a:xfrm>
          <a:prstGeom prst="rect">
            <a:avLst/>
          </a:prstGeom>
          <a:noFill/>
        </p:spPr>
        <p:txBody>
          <a:bodyPr wrap="square" rtlCol="0">
            <a:spAutoFit/>
          </a:bodyPr>
          <a:lstStyle/>
          <a:p>
            <a:pPr defTabSz="1375410">
              <a:defRPr/>
            </a:pPr>
            <a:r>
              <a:rPr lang="en-US" altLang="zh-CN" sz="1000" dirty="0">
                <a:solidFill>
                  <a:srgbClr val="FF0000"/>
                </a:solidFill>
                <a:ea typeface="微软雅黑" panose="020B0503020204020204" charset="-122"/>
                <a:sym typeface="Arial" panose="020B0604020202020204" pitchFamily="34" charset="0"/>
              </a:rPr>
              <a:t>*</a:t>
            </a:r>
            <a:r>
              <a:rPr lang="en-US" altLang="zh-CN" sz="1000" kern="1200" dirty="0">
                <a:solidFill>
                  <a:schemeClr val="tx2">
                    <a:lumMod val="50000"/>
                  </a:schemeClr>
                </a:solidFill>
                <a:ea typeface="微软雅黑" panose="020B0503020204020204" charset="-122"/>
                <a:sym typeface="Arial" panose="020B0604020202020204" pitchFamily="34" charset="0"/>
              </a:rPr>
              <a:t> Indicates a statistical significance vs placebo </a:t>
            </a:r>
          </a:p>
          <a:p>
            <a:pPr lvl="0" defTabSz="1375410">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HAM-D17：17 </a:t>
            </a:r>
            <a:r>
              <a:rPr lang="en-US" altLang="zh-CN" sz="1000" kern="1200" dirty="0">
                <a:solidFill>
                  <a:schemeClr val="tx2">
                    <a:lumMod val="50000"/>
                  </a:schemeClr>
                </a:solidFill>
                <a:ea typeface="微软雅黑" panose="020B0503020204020204" charset="-122"/>
                <a:sym typeface="Arial" panose="020B0604020202020204" pitchFamily="34" charset="0"/>
              </a:rPr>
              <a:t>Hamilton Depression Scale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SD：Standard deviation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SE：Standard Error</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p>
        </p:txBody>
      </p:sp>
      <p:grpSp>
        <p:nvGrpSpPr>
          <p:cNvPr id="23" name="Group 344"/>
          <p:cNvGrpSpPr/>
          <p:nvPr/>
        </p:nvGrpSpPr>
        <p:grpSpPr>
          <a:xfrm>
            <a:off x="924416" y="688844"/>
            <a:ext cx="10131925" cy="1137285"/>
            <a:chOff x="4643438" y="2786064"/>
            <a:chExt cx="10131925" cy="1137285"/>
          </a:xfrm>
        </p:grpSpPr>
        <p:sp>
          <p:nvSpPr>
            <p:cNvPr id="24" name="Rectangle 28"/>
            <p:cNvSpPr/>
            <p:nvPr/>
          </p:nvSpPr>
          <p:spPr>
            <a:xfrm>
              <a:off x="5072066" y="2786064"/>
              <a:ext cx="9703297" cy="1137285"/>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HAM-D17 total score displayed a statistical significance  for  Ansofaxine 80mg and 160mg vs placebo respectively.</a:t>
              </a:r>
            </a:p>
            <a:p>
              <a:pPr lvl="0" defTabSz="914400" hangingPunct="1">
                <a:defRPr/>
              </a:pPr>
              <a:endParaRPr lang="en-SG" altLang="zh-CN" sz="1600" kern="1200" dirty="0">
                <a:solidFill>
                  <a:srgbClr val="44546A"/>
                </a:solidFill>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25" name="Group 332"/>
            <p:cNvGrpSpPr/>
            <p:nvPr/>
          </p:nvGrpSpPr>
          <p:grpSpPr>
            <a:xfrm>
              <a:off x="4643438" y="2786064"/>
              <a:ext cx="288476" cy="288476"/>
              <a:chOff x="4643438" y="2786064"/>
              <a:chExt cx="288476" cy="288476"/>
            </a:xfrm>
          </p:grpSpPr>
          <p:sp>
            <p:nvSpPr>
              <p:cNvPr id="26"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7"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pic>
        <p:nvPicPr>
          <p:cNvPr id="5" name="Picture 4"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55" y="1529715"/>
            <a:ext cx="5173980" cy="4807585"/>
          </a:xfrm>
          <a:prstGeom prst="rect">
            <a:avLst/>
          </a:prstGeom>
        </p:spPr>
      </p:pic>
      <p:pic>
        <p:nvPicPr>
          <p:cNvPr id="2" name="图片 1"/>
          <p:cNvPicPr>
            <a:picLocks noChangeAspect="1"/>
          </p:cNvPicPr>
          <p:nvPr/>
        </p:nvPicPr>
        <p:blipFill>
          <a:blip r:embed="rId5"/>
          <a:stretch>
            <a:fillRect/>
          </a:stretch>
        </p:blipFill>
        <p:spPr>
          <a:xfrm>
            <a:off x="80307" y="116173"/>
            <a:ext cx="396274" cy="310923"/>
          </a:xfrm>
          <a:prstGeom prst="rect">
            <a:avLst/>
          </a:prstGeom>
        </p:spPr>
      </p:pic>
      <p:graphicFrame>
        <p:nvGraphicFramePr>
          <p:cNvPr id="15" name="表格 14"/>
          <p:cNvGraphicFramePr>
            <a:graphicFrameLocks noGrp="1"/>
          </p:cNvGraphicFramePr>
          <p:nvPr>
            <p:custDataLst>
              <p:tags r:id="rId1"/>
            </p:custDataLst>
          </p:nvPr>
        </p:nvGraphicFramePr>
        <p:xfrm>
          <a:off x="5979894" y="2241885"/>
          <a:ext cx="5423164" cy="2642650"/>
        </p:xfrm>
        <a:graphic>
          <a:graphicData uri="http://schemas.openxmlformats.org/drawingml/2006/table">
            <a:tbl>
              <a:tblPr firstRow="1" firstCol="1" bandRow="1">
                <a:tableStyleId>{B301B821-A1FF-4177-AEE7-76D212191A09}</a:tableStyleId>
              </a:tblPr>
              <a:tblGrid>
                <a:gridCol w="1778635">
                  <a:extLst>
                    <a:ext uri="{9D8B030D-6E8A-4147-A177-3AD203B41FA5}">
                      <a16:colId xmlns:a16="http://schemas.microsoft.com/office/drawing/2014/main" val="20000"/>
                    </a:ext>
                  </a:extLst>
                </a:gridCol>
                <a:gridCol w="1243321">
                  <a:extLst>
                    <a:ext uri="{9D8B030D-6E8A-4147-A177-3AD203B41FA5}">
                      <a16:colId xmlns:a16="http://schemas.microsoft.com/office/drawing/2014/main" val="20001"/>
                    </a:ext>
                  </a:extLst>
                </a:gridCol>
                <a:gridCol w="1243603">
                  <a:extLst>
                    <a:ext uri="{9D8B030D-6E8A-4147-A177-3AD203B41FA5}">
                      <a16:colId xmlns:a16="http://schemas.microsoft.com/office/drawing/2014/main" val="20002"/>
                    </a:ext>
                  </a:extLst>
                </a:gridCol>
                <a:gridCol w="1157605">
                  <a:extLst>
                    <a:ext uri="{9D8B030D-6E8A-4147-A177-3AD203B41FA5}">
                      <a16:colId xmlns:a16="http://schemas.microsoft.com/office/drawing/2014/main" val="20003"/>
                    </a:ext>
                  </a:extLst>
                </a:gridCol>
              </a:tblGrid>
              <a:tr h="528527">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160mg</a:t>
                      </a:r>
                      <a:br>
                        <a:rPr lang="en-US" sz="1400" kern="100" dirty="0">
                          <a:effectLst/>
                        </a:rPr>
                      </a:br>
                      <a:r>
                        <a:rPr lang="en-US" sz="1400" kern="100" dirty="0">
                          <a:effectLst/>
                        </a:rPr>
                        <a:t>(N=184)</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80mg</a:t>
                      </a:r>
                      <a:br>
                        <a:rPr lang="en-US" sz="1400" kern="100" dirty="0">
                          <a:effectLst/>
                        </a:rPr>
                      </a:br>
                      <a:r>
                        <a:rPr lang="en-US" sz="1400" kern="100" dirty="0">
                          <a:effectLst/>
                        </a:rPr>
                        <a:t>(N=184)</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altLang="zh-CN" sz="1400" kern="100" dirty="0">
                          <a:effectLst/>
                        </a:rPr>
                        <a:t>Placebo</a:t>
                      </a:r>
                      <a:r>
                        <a:rPr lang="zh-CN" altLang="en-US" sz="1400" kern="100" dirty="0">
                          <a:effectLst/>
                        </a:rPr>
                        <a:t> </a:t>
                      </a:r>
                      <a:r>
                        <a:rPr lang="en-US" sz="1400" kern="100" dirty="0">
                          <a:effectLst/>
                        </a:rPr>
                        <a:t/>
                      </a:r>
                      <a:br>
                        <a:rPr lang="en-US" sz="1400" kern="100" dirty="0">
                          <a:effectLst/>
                        </a:rPr>
                      </a:br>
                      <a:r>
                        <a:rPr lang="en-US" sz="1400" kern="100" dirty="0">
                          <a:effectLst/>
                        </a:rPr>
                        <a:t>(N=184)</a:t>
                      </a:r>
                    </a:p>
                  </a:txBody>
                  <a:tcPr marL="12700" marR="12700" marT="0" marB="0" anchor="ctr"/>
                </a:tc>
                <a:extLst>
                  <a:ext uri="{0D108BD9-81ED-4DB2-BD59-A6C34878D82A}">
                    <a16:rowId xmlns:a16="http://schemas.microsoft.com/office/drawing/2014/main" val="10000"/>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spcBef>
                          <a:spcPts val="100"/>
                        </a:spcBef>
                        <a:spcAft>
                          <a:spcPts val="100"/>
                        </a:spcAft>
                      </a:pPr>
                      <a:r>
                        <a:rPr lang="en-US" altLang="zh-CN" sz="1400" kern="100" dirty="0">
                          <a:effectLst/>
                        </a:rPr>
                        <a:t>Baseline</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extLst>
                  <a:ext uri="{0D108BD9-81ED-4DB2-BD59-A6C34878D82A}">
                    <a16:rowId xmlns:a16="http://schemas.microsoft.com/office/drawing/2014/main" val="10001"/>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lvl="1">
                        <a:spcBef>
                          <a:spcPts val="100"/>
                        </a:spcBef>
                        <a:spcAft>
                          <a:spcPts val="100"/>
                        </a:spcAft>
                      </a:pPr>
                      <a:r>
                        <a:rPr lang="en-US" sz="1400" kern="100" dirty="0">
                          <a:effectLst/>
                        </a:rPr>
                        <a:t>M</a:t>
                      </a:r>
                      <a:r>
                        <a:rPr lang="en-US" altLang="zh-CN" sz="1400" kern="100" dirty="0">
                          <a:effectLst/>
                        </a:rPr>
                        <a:t>ean</a:t>
                      </a:r>
                      <a:r>
                        <a:rPr lang="en-US" sz="1400" kern="100" dirty="0">
                          <a:effectLst/>
                        </a:rPr>
                        <a:t> (SD)</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21.9 (4.43)</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22.4 (4.31)</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21.7 (4.20)</a:t>
                      </a:r>
                    </a:p>
                  </a:txBody>
                  <a:tcPr marL="12700" marR="12700" marT="0" marB="0" anchor="ctr"/>
                </a:tc>
                <a:extLst>
                  <a:ext uri="{0D108BD9-81ED-4DB2-BD59-A6C34878D82A}">
                    <a16:rowId xmlns:a16="http://schemas.microsoft.com/office/drawing/2014/main" val="10002"/>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spcBef>
                          <a:spcPts val="100"/>
                        </a:spcBef>
                        <a:spcAft>
                          <a:spcPts val="100"/>
                        </a:spcAft>
                      </a:pPr>
                      <a:r>
                        <a:rPr lang="en-US" altLang="zh-CN" sz="1400" kern="100" dirty="0">
                          <a:effectLst/>
                        </a:rPr>
                        <a:t>8w</a:t>
                      </a:r>
                      <a:r>
                        <a:rPr lang="zh-CN" altLang="en-US" sz="1400" kern="100" dirty="0">
                          <a:effectLst/>
                        </a:rPr>
                        <a:t> </a:t>
                      </a:r>
                      <a:r>
                        <a:rPr lang="en-US" altLang="zh-CN" sz="1400" kern="100" dirty="0">
                          <a:effectLst/>
                        </a:rPr>
                        <a:t>treatment</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extLst>
                  <a:ext uri="{0D108BD9-81ED-4DB2-BD59-A6C34878D82A}">
                    <a16:rowId xmlns:a16="http://schemas.microsoft.com/office/drawing/2014/main" val="10003"/>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lvl="1">
                        <a:spcBef>
                          <a:spcPts val="100"/>
                        </a:spcBef>
                        <a:spcAft>
                          <a:spcPts val="100"/>
                        </a:spcAft>
                      </a:pPr>
                      <a:r>
                        <a:rPr lang="en-US" sz="1400" kern="100" dirty="0">
                          <a:effectLst/>
                        </a:rPr>
                        <a:t>  M</a:t>
                      </a:r>
                      <a:r>
                        <a:rPr lang="en-US" altLang="zh-CN" sz="1400" kern="100" dirty="0">
                          <a:effectLst/>
                        </a:rPr>
                        <a:t>ean</a:t>
                      </a:r>
                      <a:r>
                        <a:rPr lang="en-US" sz="1400" kern="100" dirty="0">
                          <a:effectLst/>
                        </a:rPr>
                        <a:t> (SD)</a:t>
                      </a:r>
                    </a:p>
                  </a:txBody>
                  <a:tcPr marL="12700" marR="12700" marT="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520065" rtl="0" latinLnBrk="0">
                        <a:lnSpc>
                          <a:spcPct val="100000"/>
                        </a:lnSpc>
                        <a:spcBef>
                          <a:spcPts val="100"/>
                        </a:spcBef>
                        <a:spcAft>
                          <a:spcPts val="100"/>
                        </a:spcAft>
                        <a:buClrTx/>
                        <a:buSzTx/>
                        <a:buFontTx/>
                        <a:buNone/>
                      </a:pPr>
                      <a:r>
                        <a:rPr lang="en-US" sz="1400" u="none" strike="noStrike" kern="100" cap="none" spc="0" baseline="0" dirty="0">
                          <a:ln>
                            <a:noFill/>
                          </a:ln>
                          <a:effectLst/>
                          <a:uFillTx/>
                        </a:rPr>
                        <a:t>8.9 (5.66)</a:t>
                      </a:r>
                    </a:p>
                  </a:txBody>
                  <a:tcPr marL="12700" marR="12700"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520065" rtl="0" latinLnBrk="0">
                        <a:lnSpc>
                          <a:spcPct val="100000"/>
                        </a:lnSpc>
                        <a:spcBef>
                          <a:spcPts val="100"/>
                        </a:spcBef>
                        <a:spcAft>
                          <a:spcPts val="100"/>
                        </a:spcAft>
                        <a:buClrTx/>
                        <a:buSzTx/>
                        <a:buFontTx/>
                        <a:buNone/>
                      </a:pPr>
                      <a:r>
                        <a:rPr lang="en-US" sz="1400" u="none" strike="noStrike" kern="100" cap="none" spc="0" baseline="0" dirty="0">
                          <a:ln>
                            <a:noFill/>
                          </a:ln>
                          <a:effectLst/>
                          <a:uFillTx/>
                        </a:rPr>
                        <a:t>8.9 (5.89)</a:t>
                      </a:r>
                    </a:p>
                  </a:txBody>
                  <a:tcPr marL="12700" marR="12700"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520065" rtl="0" latinLnBrk="0">
                        <a:lnSpc>
                          <a:spcPct val="100000"/>
                        </a:lnSpc>
                        <a:spcBef>
                          <a:spcPts val="100"/>
                        </a:spcBef>
                        <a:spcAft>
                          <a:spcPts val="100"/>
                        </a:spcAft>
                        <a:buClrTx/>
                        <a:buSzTx/>
                        <a:buFontTx/>
                        <a:buNone/>
                      </a:pPr>
                      <a:r>
                        <a:rPr lang="en-US" sz="1400" u="none" strike="noStrike" kern="100" cap="none" spc="0" baseline="0" dirty="0">
                          <a:ln>
                            <a:noFill/>
                          </a:ln>
                          <a:effectLst/>
                          <a:uFillTx/>
                        </a:rPr>
                        <a:t>12.1 (6.71)</a:t>
                      </a:r>
                    </a:p>
                  </a:txBody>
                  <a:tcPr marL="12700" marR="12700" marT="0" marB="0"/>
                </a:tc>
                <a:extLst>
                  <a:ext uri="{0D108BD9-81ED-4DB2-BD59-A6C34878D82A}">
                    <a16:rowId xmlns:a16="http://schemas.microsoft.com/office/drawing/2014/main" val="10004"/>
                  </a:ext>
                </a:extLst>
              </a:tr>
              <a:tr h="528527">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marL="0" marR="0" lvl="0" indent="0" algn="l" defTabSz="520065" rtl="0" eaLnBrk="1" fontAlgn="auto" latinLnBrk="0" hangingPunct="1">
                        <a:lnSpc>
                          <a:spcPct val="100000"/>
                        </a:lnSpc>
                        <a:spcBef>
                          <a:spcPts val="100"/>
                        </a:spcBef>
                        <a:spcAft>
                          <a:spcPts val="100"/>
                        </a:spcAft>
                        <a:buClrTx/>
                        <a:buSzTx/>
                        <a:buFontTx/>
                        <a:buNone/>
                        <a:defRPr/>
                      </a:pPr>
                      <a:r>
                        <a:rPr lang="en-US" sz="1400" kern="100" dirty="0">
                          <a:effectLst/>
                        </a:rPr>
                        <a:t>LS</a:t>
                      </a:r>
                      <a:r>
                        <a:rPr lang="en-US" altLang="zh-CN" sz="1400" kern="100" dirty="0">
                          <a:effectLst/>
                        </a:rPr>
                        <a:t>M</a:t>
                      </a:r>
                      <a:r>
                        <a:rPr lang="en-US" sz="1400" kern="100" dirty="0">
                          <a:effectLst/>
                        </a:rPr>
                        <a:t> (SE)</a:t>
                      </a:r>
                      <a:r>
                        <a:rPr lang="zh-CN" altLang="en-US" sz="1400" kern="100" dirty="0">
                          <a:effectLst/>
                        </a:rPr>
                        <a:t> </a:t>
                      </a:r>
                      <a:r>
                        <a:rPr lang="en-US" altLang="zh-CN" sz="1400" kern="100" dirty="0">
                          <a:effectLst/>
                        </a:rPr>
                        <a:t>chg.</a:t>
                      </a:r>
                      <a:r>
                        <a:rPr lang="zh-CN" altLang="en-US" sz="1400" kern="100" dirty="0">
                          <a:effectLst/>
                        </a:rPr>
                        <a:t> </a:t>
                      </a:r>
                      <a:r>
                        <a:rPr lang="en-US" altLang="zh-CN" sz="1400" kern="100" dirty="0">
                          <a:effectLst/>
                        </a:rPr>
                        <a:t>from</a:t>
                      </a:r>
                      <a:r>
                        <a:rPr lang="zh-CN" altLang="en-US" sz="1400" kern="100" dirty="0">
                          <a:effectLst/>
                        </a:rPr>
                        <a:t> </a:t>
                      </a:r>
                      <a:r>
                        <a:rPr lang="en-US" altLang="zh-CN" sz="1400" kern="100" dirty="0">
                          <a:effectLst/>
                        </a:rPr>
                        <a:t>placebo</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-3.24 (0.66)</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-3.57 (0.66)</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extLst>
                  <a:ext uri="{0D108BD9-81ED-4DB2-BD59-A6C34878D82A}">
                    <a16:rowId xmlns:a16="http://schemas.microsoft.com/office/drawing/2014/main" val="10005"/>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spcBef>
                          <a:spcPts val="100"/>
                        </a:spcBef>
                        <a:spcAft>
                          <a:spcPts val="100"/>
                        </a:spcAft>
                      </a:pPr>
                      <a:r>
                        <a:rPr lang="en-US" sz="1400" kern="100" dirty="0">
                          <a:effectLst/>
                        </a:rPr>
                        <a:t>95%CI</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(-4.54, -1.94)</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(-4.87, -2.27)</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extLst>
                  <a:ext uri="{0D108BD9-81ED-4DB2-BD59-A6C34878D82A}">
                    <a16:rowId xmlns:a16="http://schemas.microsoft.com/office/drawing/2014/main" val="10006"/>
                  </a:ext>
                </a:extLst>
              </a:tr>
              <a:tr h="264266">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spcBef>
                          <a:spcPts val="100"/>
                        </a:spcBef>
                        <a:spcAft>
                          <a:spcPts val="100"/>
                        </a:spcAft>
                      </a:pPr>
                      <a:r>
                        <a:rPr lang="en-US" sz="1400" kern="100" dirty="0">
                          <a:effectLst/>
                        </a:rPr>
                        <a:t> P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&lt;0.0001</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&lt;0.0001</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spcBef>
                          <a:spcPts val="100"/>
                        </a:spcBef>
                        <a:spcAft>
                          <a:spcPts val="100"/>
                        </a:spcAft>
                      </a:pPr>
                      <a:r>
                        <a:rPr lang="en-US" sz="1400" kern="100" dirty="0">
                          <a:effectLst/>
                        </a:rPr>
                        <a:t> </a:t>
                      </a:r>
                    </a:p>
                  </a:txBody>
                  <a:tcPr marL="12700" marR="12700" marT="0" marB="0" anchor="ctr"/>
                </a:tc>
                <a:extLst>
                  <a:ext uri="{0D108BD9-81ED-4DB2-BD59-A6C34878D82A}">
                    <a16:rowId xmlns:a16="http://schemas.microsoft.com/office/drawing/2014/main" val="10007"/>
                  </a:ext>
                </a:extLst>
              </a:tr>
            </a:tbl>
          </a:graphicData>
        </a:graphic>
      </p:graphicFrame>
      <p:sp>
        <p:nvSpPr>
          <p:cNvPr id="6" name="圆角矩形 5"/>
          <p:cNvSpPr/>
          <p:nvPr/>
        </p:nvSpPr>
        <p:spPr>
          <a:xfrm>
            <a:off x="5979831" y="3869748"/>
            <a:ext cx="4344114" cy="489527"/>
          </a:xfrm>
          <a:prstGeom prst="roundRect">
            <a:avLst/>
          </a:prstGeom>
          <a:noFill/>
          <a:ln w="38100">
            <a:solidFill>
              <a:srgbClr val="EE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6454" y="133758"/>
            <a:ext cx="10211128" cy="456911"/>
          </a:xfrm>
        </p:spPr>
        <p:txBody>
          <a:bodyPr>
            <a:normAutofit/>
          </a:bodyPr>
          <a:lstStyle/>
          <a:p>
            <a:r>
              <a:rPr lang="en-US" altLang="zh-CN" sz="2500" b="1" dirty="0">
                <a:solidFill>
                  <a:schemeClr val="accent1">
                    <a:lumMod val="50000"/>
                  </a:schemeClr>
                </a:solidFill>
                <a:latin typeface="+mn-lt"/>
                <a:ea typeface="+mn-ea"/>
                <a:cs typeface="+mn-cs"/>
                <a:sym typeface="Arial" panose="020B0604020202020204" pitchFamily="34" charset="0"/>
              </a:rPr>
              <a:t>HAM-D17</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C</a:t>
            </a:r>
            <a:r>
              <a:rPr lang="en-SG" altLang="zh-CN" sz="2500" b="1" dirty="0" err="1">
                <a:solidFill>
                  <a:schemeClr val="accent1">
                    <a:lumMod val="50000"/>
                  </a:schemeClr>
                </a:solidFill>
                <a:latin typeface="+mn-lt"/>
                <a:ea typeface="+mn-ea"/>
                <a:cs typeface="+mn-cs"/>
                <a:sym typeface="Arial" panose="020B0604020202020204" pitchFamily="34" charset="0"/>
              </a:rPr>
              <a:t>ognitive</a:t>
            </a:r>
            <a:r>
              <a:rPr lang="en-SG" altLang="zh-CN"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D</a:t>
            </a:r>
            <a:r>
              <a:rPr lang="en-SG" altLang="zh-CN" sz="2500" b="1" dirty="0" err="1">
                <a:solidFill>
                  <a:schemeClr val="accent1">
                    <a:lumMod val="50000"/>
                  </a:schemeClr>
                </a:solidFill>
                <a:latin typeface="+mn-lt"/>
                <a:ea typeface="+mn-ea"/>
                <a:cs typeface="+mn-cs"/>
                <a:sym typeface="Arial" panose="020B0604020202020204" pitchFamily="34" charset="0"/>
              </a:rPr>
              <a:t>isturbance</a:t>
            </a:r>
            <a:r>
              <a:rPr lang="zh-CN" altLang="en-US" sz="2500" b="1" dirty="0">
                <a:solidFill>
                  <a:schemeClr val="accent1">
                    <a:lumMod val="50000"/>
                  </a:schemeClr>
                </a:solidFill>
                <a:latin typeface="+mn-lt"/>
                <a:ea typeface="+mn-ea"/>
                <a:cs typeface="+mn-cs"/>
                <a:sym typeface="Arial" panose="020B0604020202020204" pitchFamily="34" charset="0"/>
              </a:rPr>
              <a:t> </a:t>
            </a:r>
            <a:r>
              <a:rPr lang="en-US" altLang="zh-CN" sz="2500" b="1" dirty="0">
                <a:solidFill>
                  <a:schemeClr val="accent1">
                    <a:lumMod val="50000"/>
                  </a:schemeClr>
                </a:solidFill>
                <a:latin typeface="+mn-lt"/>
                <a:ea typeface="+mn-ea"/>
                <a:cs typeface="+mn-cs"/>
                <a:sym typeface="Arial" panose="020B0604020202020204" pitchFamily="34" charset="0"/>
              </a:rPr>
              <a:t>Factor</a:t>
            </a:r>
            <a:endParaRPr lang="zh-CN" altLang="en-US" sz="2500" b="1" dirty="0">
              <a:solidFill>
                <a:schemeClr val="accent1">
                  <a:lumMod val="50000"/>
                </a:schemeClr>
              </a:solidFill>
              <a:latin typeface="+mn-lt"/>
              <a:ea typeface="+mn-ea"/>
              <a:cs typeface="+mn-cs"/>
              <a:sym typeface="Arial" panose="020B0604020202020204" pitchFamily="34" charset="0"/>
            </a:endParaRPr>
          </a:p>
        </p:txBody>
      </p:sp>
      <p:sp>
        <p:nvSpPr>
          <p:cNvPr id="22" name="TextBox 77"/>
          <p:cNvSpPr txBox="1"/>
          <p:nvPr/>
        </p:nvSpPr>
        <p:spPr>
          <a:xfrm>
            <a:off x="6503035" y="4684395"/>
            <a:ext cx="3271520" cy="1322070"/>
          </a:xfrm>
          <a:prstGeom prst="rect">
            <a:avLst/>
          </a:prstGeom>
          <a:noFill/>
        </p:spPr>
        <p:txBody>
          <a:bodyPr wrap="square" rtlCol="0">
            <a:spAutoFit/>
          </a:bodyPr>
          <a:lstStyle/>
          <a:p>
            <a:pPr defTabSz="1375410">
              <a:defRPr/>
            </a:pPr>
            <a:r>
              <a:rPr lang="zh-CN" altLang="en-US" sz="10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1000" kern="1200" dirty="0">
                <a:solidFill>
                  <a:srgbClr val="71685C"/>
                </a:solidFill>
                <a:latin typeface="Arial" panose="020B0604020202020204" pitchFamily="34" charset="0"/>
                <a:ea typeface="微软雅黑" panose="020B0503020204020204" charset="-122"/>
                <a:sym typeface="Arial" panose="020B0604020202020204" pitchFamily="34" charset="0"/>
              </a:rPr>
              <a:t> </a:t>
            </a:r>
            <a:r>
              <a:rPr lang="en-US" altLang="zh-CN" sz="1000" kern="1200" dirty="0">
                <a:solidFill>
                  <a:schemeClr val="tx2">
                    <a:lumMod val="50000"/>
                  </a:schemeClr>
                </a:solidFill>
                <a:ea typeface="微软雅黑" panose="020B0503020204020204" charset="-122"/>
                <a:sym typeface="Arial" panose="020B0604020202020204" pitchFamily="34" charset="0"/>
              </a:rPr>
              <a:t>Indicates a statistical significance vs placebo </a:t>
            </a:r>
          </a:p>
          <a:p>
            <a:pPr lvl="0" defTabSz="1375410">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HAM-D17：17 </a:t>
            </a:r>
            <a:r>
              <a:rPr lang="en-US" altLang="zh-CN" sz="1000" kern="1200" dirty="0">
                <a:solidFill>
                  <a:schemeClr val="tx2">
                    <a:lumMod val="50000"/>
                  </a:schemeClr>
                </a:solidFill>
                <a:ea typeface="微软雅黑" panose="020B0503020204020204" charset="-122"/>
                <a:sym typeface="Arial" panose="020B0604020202020204" pitchFamily="34" charset="0"/>
              </a:rPr>
              <a:t>Hamilton Depression Scale </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Cognitive Disturbance Factor:</a:t>
            </a:r>
          </a:p>
          <a:p>
            <a:pPr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    2. Feeling of Guilty</a:t>
            </a:r>
          </a:p>
          <a:p>
            <a:pPr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    3. Suicide</a:t>
            </a:r>
          </a:p>
          <a:p>
            <a:pPr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    9. Agitation</a:t>
            </a:r>
          </a:p>
          <a:p>
            <a:pPr lvl="0" defTabSz="1375410" hangingPunct="1">
              <a:defRPr/>
            </a:pPr>
            <a:r>
              <a:rPr lang="en-US" altLang="zh-CN" sz="1000" kern="1200" dirty="0">
                <a:solidFill>
                  <a:schemeClr val="tx2">
                    <a:lumMod val="50000"/>
                  </a:schemeClr>
                </a:solidFill>
                <a:ea typeface="微软雅黑" panose="020B0503020204020204" charset="-122"/>
                <a:sym typeface="Arial" panose="020B0604020202020204" pitchFamily="34" charset="0"/>
              </a:rPr>
              <a:t>LSM：Least Square Mean</a:t>
            </a:r>
          </a:p>
          <a:p>
            <a:pPr lvl="0" defTabSz="1375410">
              <a:defRPr/>
            </a:pPr>
            <a:r>
              <a:rPr lang="en-US" altLang="zh-CN" sz="1000" kern="1200" dirty="0">
                <a:solidFill>
                  <a:schemeClr val="tx2">
                    <a:lumMod val="50000"/>
                  </a:schemeClr>
                </a:solidFill>
                <a:ea typeface="微软雅黑" panose="020B0503020204020204" charset="-122"/>
                <a:sym typeface="Arial" panose="020B0604020202020204" pitchFamily="34" charset="0"/>
              </a:rPr>
              <a:t>CI：Confidence interval</a:t>
            </a:r>
          </a:p>
        </p:txBody>
      </p:sp>
      <p:pic>
        <p:nvPicPr>
          <p:cNvPr id="7" name="Picture 6" descr="Chart, line chart&#10;&#10;Description automatically generated"/>
          <p:cNvPicPr>
            <a:picLocks noChangeAspect="1"/>
          </p:cNvPicPr>
          <p:nvPr/>
        </p:nvPicPr>
        <p:blipFill rotWithShape="1">
          <a:blip r:embed="rId4">
            <a:extLst>
              <a:ext uri="{28A0092B-C50C-407E-A947-70E740481C1C}">
                <a14:useLocalDpi xmlns:a14="http://schemas.microsoft.com/office/drawing/2010/main" val="0"/>
              </a:ext>
            </a:extLst>
          </a:blip>
          <a:srcRect l="1383"/>
          <a:stretch>
            <a:fillRect/>
          </a:stretch>
        </p:blipFill>
        <p:spPr>
          <a:xfrm>
            <a:off x="696595" y="1673225"/>
            <a:ext cx="5500370" cy="4630420"/>
          </a:xfrm>
          <a:prstGeom prst="rect">
            <a:avLst/>
          </a:prstGeom>
        </p:spPr>
      </p:pic>
      <p:pic>
        <p:nvPicPr>
          <p:cNvPr id="2" name="图片 1"/>
          <p:cNvPicPr>
            <a:picLocks noChangeAspect="1"/>
          </p:cNvPicPr>
          <p:nvPr/>
        </p:nvPicPr>
        <p:blipFill>
          <a:blip r:embed="rId5"/>
          <a:stretch>
            <a:fillRect/>
          </a:stretch>
        </p:blipFill>
        <p:spPr>
          <a:xfrm>
            <a:off x="100180" y="206751"/>
            <a:ext cx="396274" cy="310923"/>
          </a:xfrm>
          <a:prstGeom prst="rect">
            <a:avLst/>
          </a:prstGeom>
        </p:spPr>
      </p:pic>
      <p:graphicFrame>
        <p:nvGraphicFramePr>
          <p:cNvPr id="10" name="表格 9"/>
          <p:cNvGraphicFramePr>
            <a:graphicFrameLocks noGrp="1"/>
          </p:cNvGraphicFramePr>
          <p:nvPr>
            <p:custDataLst>
              <p:tags r:id="rId1"/>
            </p:custDataLst>
          </p:nvPr>
        </p:nvGraphicFramePr>
        <p:xfrm>
          <a:off x="6435090" y="2517775"/>
          <a:ext cx="4877435" cy="1553640"/>
        </p:xfrm>
        <a:graphic>
          <a:graphicData uri="http://schemas.openxmlformats.org/drawingml/2006/table">
            <a:tbl>
              <a:tblPr firstRow="1" firstCol="1" bandRow="1">
                <a:tableStyleId>{B301B821-A1FF-4177-AEE7-76D212191A09}</a:tableStyleId>
              </a:tblPr>
              <a:tblGrid>
                <a:gridCol w="1715770">
                  <a:extLst>
                    <a:ext uri="{9D8B030D-6E8A-4147-A177-3AD203B41FA5}">
                      <a16:colId xmlns:a16="http://schemas.microsoft.com/office/drawing/2014/main" val="20000"/>
                    </a:ext>
                  </a:extLst>
                </a:gridCol>
                <a:gridCol w="1572895">
                  <a:extLst>
                    <a:ext uri="{9D8B030D-6E8A-4147-A177-3AD203B41FA5}">
                      <a16:colId xmlns:a16="http://schemas.microsoft.com/office/drawing/2014/main" val="20001"/>
                    </a:ext>
                  </a:extLst>
                </a:gridCol>
                <a:gridCol w="1588770">
                  <a:extLst>
                    <a:ext uri="{9D8B030D-6E8A-4147-A177-3AD203B41FA5}">
                      <a16:colId xmlns:a16="http://schemas.microsoft.com/office/drawing/2014/main" val="20002"/>
                    </a:ext>
                  </a:extLst>
                </a:gridCol>
              </a:tblGrid>
              <a:tr h="756000">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 </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160mg-</a:t>
                      </a:r>
                      <a:r>
                        <a:rPr lang="en-US" altLang="zh-CN" sz="1400" kern="100" dirty="0">
                          <a:effectLst/>
                        </a:rPr>
                        <a:t>placebo</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80mg-</a:t>
                      </a:r>
                      <a:r>
                        <a:rPr lang="en-US" altLang="zh-CN" sz="1400" kern="100" dirty="0">
                          <a:effectLst/>
                        </a:rPr>
                        <a:t>placebo</a:t>
                      </a:r>
                    </a:p>
                  </a:txBody>
                  <a:tcPr marL="12700" marR="12700" marT="0" marB="0" anchor="ctr"/>
                </a:tc>
                <a:extLst>
                  <a:ext uri="{0D108BD9-81ED-4DB2-BD59-A6C34878D82A}">
                    <a16:rowId xmlns:a16="http://schemas.microsoft.com/office/drawing/2014/main" val="10000"/>
                  </a:ext>
                </a:extLst>
              </a:tr>
              <a:tr h="797640">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kern="100" dirty="0">
                          <a:effectLst/>
                        </a:rPr>
                        <a:t>LSM</a:t>
                      </a:r>
                      <a:r>
                        <a:rPr lang="zh-CN" altLang="en-US" sz="1400" kern="100" dirty="0">
                          <a:effectLst/>
                        </a:rPr>
                        <a:t> </a:t>
                      </a:r>
                      <a:r>
                        <a:rPr lang="en-US" altLang="zh-CN" sz="1400" kern="100" dirty="0">
                          <a:effectLst/>
                        </a:rPr>
                        <a:t>(8w</a:t>
                      </a:r>
                      <a:r>
                        <a:rPr lang="zh-CN" altLang="en-US" sz="1400" kern="100" dirty="0">
                          <a:effectLst/>
                        </a:rPr>
                        <a:t> </a:t>
                      </a:r>
                      <a:r>
                        <a:rPr lang="en-US" altLang="zh-CN" sz="1400" kern="100" dirty="0">
                          <a:effectLst/>
                        </a:rPr>
                        <a:t>vs.</a:t>
                      </a:r>
                      <a:r>
                        <a:rPr lang="zh-CN" altLang="en-US" sz="1400" kern="100" dirty="0">
                          <a:effectLst/>
                        </a:rPr>
                        <a:t> </a:t>
                      </a:r>
                      <a:r>
                        <a:rPr lang="en-US" altLang="zh-CN" sz="1400" kern="100" dirty="0">
                          <a:effectLst/>
                        </a:rPr>
                        <a:t>baseline)</a:t>
                      </a:r>
                      <a:r>
                        <a:rPr lang="zh-CN" altLang="en-US" sz="1400" kern="100" dirty="0">
                          <a:effectLst/>
                        </a:rPr>
                        <a:t> </a:t>
                      </a:r>
                      <a:r>
                        <a:rPr lang="en-US" altLang="zh-CN" sz="1400" kern="100" dirty="0">
                          <a:effectLst/>
                        </a:rPr>
                        <a:t>and</a:t>
                      </a:r>
                      <a:r>
                        <a:rPr lang="zh-CN" altLang="en-US" sz="1400" kern="100" dirty="0">
                          <a:effectLst/>
                        </a:rPr>
                        <a:t> </a:t>
                      </a:r>
                      <a:r>
                        <a:rPr lang="en-US" altLang="zh-CN" sz="1400" kern="100" dirty="0">
                          <a:effectLst/>
                        </a:rPr>
                        <a:t>95%CI</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-0.65(-0.93, -0.37)</a:t>
                      </a:r>
                    </a:p>
                  </a:txBody>
                  <a:tcPr marL="12700" marR="12700" marT="0" marB="0" anchor="ctr"/>
                </a:tc>
                <a:tc>
                  <a:txBody>
                    <a:bodyPr/>
                    <a:lstStyle>
                      <a:lvl1pPr marL="0" marR="0" indent="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1pPr>
                      <a:lvl2pPr marL="0" marR="0" indent="52006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2pPr>
                      <a:lvl3pPr marL="0" marR="0" indent="104013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3pPr>
                      <a:lvl4pPr marL="0" marR="0" indent="156019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4pPr>
                      <a:lvl5pPr marL="0" marR="0" indent="208026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5pPr>
                      <a:lvl6pPr marL="0" marR="0" indent="260032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6pPr>
                      <a:lvl7pPr marL="0" marR="0" indent="312039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7pPr>
                      <a:lvl8pPr marL="0" marR="0" indent="3639820"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8pPr>
                      <a:lvl9pPr marL="0" marR="0" indent="4159885" algn="l" defTabSz="520065" rtl="0" eaLnBrk="1" latinLnBrk="0" hangingPunct="1">
                        <a:lnSpc>
                          <a:spcPct val="100000"/>
                        </a:lnSpc>
                        <a:spcBef>
                          <a:spcPts val="0"/>
                        </a:spcBef>
                        <a:spcAft>
                          <a:spcPts val="0"/>
                        </a:spcAft>
                        <a:buClrTx/>
                        <a:buSzTx/>
                        <a:buFontTx/>
                        <a:buNone/>
                        <a:defRPr sz="900" b="0" i="0" u="none" strike="noStrike" kern="1200"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-0.66(-0.94, -0.38)</a:t>
                      </a:r>
                    </a:p>
                  </a:txBody>
                  <a:tcPr marL="12700" marR="12700" marT="0" marB="0" anchor="ctr"/>
                </a:tc>
                <a:extLst>
                  <a:ext uri="{0D108BD9-81ED-4DB2-BD59-A6C34878D82A}">
                    <a16:rowId xmlns:a16="http://schemas.microsoft.com/office/drawing/2014/main" val="10001"/>
                  </a:ext>
                </a:extLst>
              </a:tr>
            </a:tbl>
          </a:graphicData>
        </a:graphic>
      </p:graphicFrame>
      <p:grpSp>
        <p:nvGrpSpPr>
          <p:cNvPr id="6" name="Group 1"/>
          <p:cNvGrpSpPr/>
          <p:nvPr/>
        </p:nvGrpSpPr>
        <p:grpSpPr>
          <a:xfrm>
            <a:off x="1091565" y="767715"/>
            <a:ext cx="10345420" cy="1137285"/>
            <a:chOff x="181656" y="1027057"/>
            <a:chExt cx="10249645" cy="1258447"/>
          </a:xfrm>
        </p:grpSpPr>
        <p:sp>
          <p:nvSpPr>
            <p:cNvPr id="18" name="Rectangle 28"/>
            <p:cNvSpPr/>
            <p:nvPr/>
          </p:nvSpPr>
          <p:spPr>
            <a:xfrm>
              <a:off x="524538" y="1027057"/>
              <a:ext cx="9906763" cy="1258447"/>
            </a:xfrm>
            <a:prstGeom prst="rect">
              <a:avLst/>
            </a:prstGeom>
          </p:spPr>
          <p:txBody>
            <a:bodyPr wrap="square">
              <a:spAutoFit/>
            </a:bodyPr>
            <a:lstStyle/>
            <a:p>
              <a:pPr marL="0" lvl="0" algn="l" defTabSz="914400" rtl="0" eaLnBrk="1" latinLnBrk="0" hangingPunct="1">
                <a:lnSpc>
                  <a:spcPct val="100000"/>
                </a:lnSpc>
                <a:defRPr/>
              </a:pP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HAM-D17 </a:t>
              </a:r>
              <a:r>
                <a:rPr lang="en-US" altLang="zh-CN" sz="18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Cognitive Disturbance Score displayed statistical significance for  Ansofaxine 80mg and 160mg vs placebo respectively.</a:t>
              </a:r>
              <a:endPar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marL="0" lvl="0" algn="l" defTabSz="914400" rtl="0" eaLnBrk="1" latinLnBrk="0" hangingPunct="1">
                <a:lnSpc>
                  <a:spcPct val="100000"/>
                </a:lnSpc>
                <a:defRPr/>
              </a:pPr>
              <a:r>
                <a:rPr lang="zh-CN" altLang="en-US" sz="1600" dirty="0">
                  <a:solidFill>
                    <a:srgbClr val="44546A"/>
                  </a:solidFill>
                  <a:ea typeface="微软雅黑" panose="020B0503020204020204" charset="-122"/>
                  <a:sym typeface="Arial" panose="020B0604020202020204" pitchFamily="34" charset="0"/>
                </a:rPr>
                <a:t> </a:t>
              </a: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SG" altLang="zh-CN" sz="1600" b="0" i="0" u="none" strike="noStrike" kern="1200" cap="none" spc="0" normalizeH="0" baseline="0" dirty="0">
                  <a:solidFill>
                    <a:srgbClr val="44546A"/>
                  </a:solidFill>
                  <a:ea typeface="微软雅黑" panose="020B0503020204020204" charset="-122"/>
                  <a:cs typeface="+mn-cs"/>
                  <a:sym typeface="Arial" panose="020B0604020202020204" pitchFamily="34" charset="0"/>
                </a:rPr>
                <a:t>.</a:t>
              </a:r>
              <a:r>
                <a:rPr kumimoji="0" lang="zh-CN" altLang="en-US" sz="1600" b="0" i="0" u="none" strike="noStrike" kern="1200" cap="none" spc="0" normalizeH="0" baseline="0" noProof="0" dirty="0">
                  <a:ln>
                    <a:noFill/>
                  </a:ln>
                  <a:solidFill>
                    <a:srgbClr val="44546A"/>
                  </a:solidFill>
                  <a:effectLst/>
                  <a:uLnTx/>
                  <a:uFillTx/>
                  <a:latin typeface="Calibri" panose="020F0502020204030204"/>
                  <a:ea typeface="微软雅黑" panose="020B0503020204020204" charset="-122"/>
                  <a:cs typeface="+mn-cs"/>
                  <a:sym typeface="Arial" panose="020B0604020202020204" pitchFamily="34" charset="0"/>
                </a:rPr>
                <a:t> </a:t>
              </a:r>
            </a:p>
          </p:txBody>
        </p:sp>
        <p:sp>
          <p:nvSpPr>
            <p:cNvPr id="19"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76679" y="115205"/>
            <a:ext cx="10562603" cy="562884"/>
          </a:xfrm>
        </p:spPr>
        <p:txBody>
          <a:bodyPr>
            <a:normAutofit/>
          </a:bodyPr>
          <a:lstStyle/>
          <a:p>
            <a:r>
              <a:rPr lang="en-SG" altLang="zh-CN" sz="2500" b="1" dirty="0">
                <a:solidFill>
                  <a:schemeClr val="accent1">
                    <a:lumMod val="50000"/>
                  </a:schemeClr>
                </a:solidFill>
                <a:latin typeface="+mn-lt"/>
                <a:ea typeface="+mn-ea"/>
                <a:cs typeface="+mn-cs"/>
                <a:sym typeface="Arial" panose="020B0604020202020204" pitchFamily="34" charset="0"/>
              </a:rPr>
              <a:t>HAM-D17 Retardation Factor</a:t>
            </a:r>
            <a:endParaRPr lang="zh-CN" altLang="en-US" sz="2500" b="1" dirty="0">
              <a:solidFill>
                <a:schemeClr val="accent1">
                  <a:lumMod val="50000"/>
                </a:schemeClr>
              </a:solidFill>
              <a:latin typeface="+mn-lt"/>
              <a:ea typeface="+mn-ea"/>
              <a:cs typeface="+mn-cs"/>
              <a:sym typeface="Arial" panose="020B0604020202020204" pitchFamily="34" charset="0"/>
            </a:endParaRPr>
          </a:p>
        </p:txBody>
      </p:sp>
      <p:sp>
        <p:nvSpPr>
          <p:cNvPr id="13" name="TextBox 77"/>
          <p:cNvSpPr txBox="1"/>
          <p:nvPr/>
        </p:nvSpPr>
        <p:spPr>
          <a:xfrm>
            <a:off x="6363970" y="4519930"/>
            <a:ext cx="4654550" cy="1630045"/>
          </a:xfrm>
          <a:prstGeom prst="rect">
            <a:avLst/>
          </a:prstGeom>
          <a:noFill/>
        </p:spPr>
        <p:txBody>
          <a:bodyPr wrap="square" rtlCol="0">
            <a:spAutoFit/>
          </a:bodyPr>
          <a:lstStyle/>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cap="none" spc="0" normalizeH="0" baseline="0" dirty="0">
                <a:solidFill>
                  <a:srgbClr val="FF0000"/>
                </a:solidFill>
                <a:ea typeface="微软雅黑" panose="020B0503020204020204" charset="-122"/>
                <a:sym typeface="Arial" panose="020B0604020202020204" pitchFamily="34" charset="0"/>
              </a:rPr>
              <a:t>*</a:t>
            </a: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 Indicates a statistical significance vs placebo </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HAM-D17：17 Hamilton Depression Scale </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Retardation factor: </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    1. Depressed mood (sad, hopeless, helpless, worthless)</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    7. Work and activities</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    8. Retardation (slowness of  thought and speech, impaird ability to concentrate and decreased motor activity </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   14.</a:t>
            </a:r>
            <a:r>
              <a:rPr lang="en-US" altLang="zh-CN" sz="1000" kern="1200" dirty="0">
                <a:solidFill>
                  <a:schemeClr val="tx2">
                    <a:lumMod val="50000"/>
                  </a:schemeClr>
                </a:solidFill>
                <a:ea typeface="微软雅黑" panose="020B0503020204020204" charset="-122"/>
                <a:sym typeface="Arial" panose="020B0604020202020204" pitchFamily="34" charset="0"/>
              </a:rPr>
              <a:t>Genital </a:t>
            </a: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symptoms (loss of libido, </a:t>
            </a:r>
            <a:r>
              <a:rPr lang="en-US" altLang="zh-CN" sz="1000" kern="1200" dirty="0">
                <a:solidFill>
                  <a:schemeClr val="tx2">
                    <a:lumMod val="50000"/>
                  </a:schemeClr>
                </a:solidFill>
                <a:ea typeface="微软雅黑" panose="020B0503020204020204" charset="-122"/>
                <a:sym typeface="Arial" panose="020B0604020202020204" pitchFamily="34" charset="0"/>
              </a:rPr>
              <a:t>menstrual disturbance)</a:t>
            </a:r>
            <a:endPar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endParaRPr>
          </a:p>
          <a:p>
            <a:pPr marL="0" marR="0" lvl="0" indent="0" algn="l" defTabSz="137541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LSM：Least Square Mean</a:t>
            </a:r>
          </a:p>
          <a:p>
            <a:pPr marL="0" marR="0" lvl="0" indent="0" algn="l" defTabSz="1375410" rtl="0" eaLnBrk="1" fontAlgn="auto" latinLnBrk="0" hangingPunct="0">
              <a:lnSpc>
                <a:spcPct val="100000"/>
              </a:lnSpc>
              <a:spcBef>
                <a:spcPts val="0"/>
              </a:spcBef>
              <a:spcAft>
                <a:spcPts val="0"/>
              </a:spcAft>
              <a:buClrTx/>
              <a:buSzTx/>
              <a:buFontTx/>
              <a:buNone/>
              <a:defRPr/>
            </a:pPr>
            <a:r>
              <a:rPr kumimoji="0" lang="en-US" altLang="zh-CN" sz="1000" b="0" i="0" u="none" strike="noStrike" kern="1200" cap="none" spc="0" normalizeH="0" baseline="0" dirty="0">
                <a:solidFill>
                  <a:schemeClr val="tx2">
                    <a:lumMod val="50000"/>
                  </a:schemeClr>
                </a:solidFill>
                <a:ea typeface="微软雅黑" panose="020B0503020204020204" charset="-122"/>
                <a:sym typeface="Arial" panose="020B0604020202020204" pitchFamily="34" charset="0"/>
              </a:rPr>
              <a:t>CI：Confidence interval</a:t>
            </a:r>
          </a:p>
        </p:txBody>
      </p:sp>
      <p:grpSp>
        <p:nvGrpSpPr>
          <p:cNvPr id="2" name="Group 1"/>
          <p:cNvGrpSpPr/>
          <p:nvPr/>
        </p:nvGrpSpPr>
        <p:grpSpPr>
          <a:xfrm>
            <a:off x="971177" y="807050"/>
            <a:ext cx="10249645" cy="645160"/>
            <a:chOff x="181656" y="1027057"/>
            <a:chExt cx="10249645" cy="645160"/>
          </a:xfrm>
        </p:grpSpPr>
        <p:sp>
          <p:nvSpPr>
            <p:cNvPr id="18" name="Rectangle 28"/>
            <p:cNvSpPr/>
            <p:nvPr/>
          </p:nvSpPr>
          <p:spPr>
            <a:xfrm>
              <a:off x="524538" y="1027057"/>
              <a:ext cx="9906763"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HAM-D17 Retardation factor score displayed statistical significance for </a:t>
              </a:r>
              <a:r>
                <a:rPr kumimoji="0" lang="en-US" altLang="zh-CN" sz="1800" b="0" i="0" u="none" strike="noStrike" kern="1200" cap="none" spc="0" normalizeH="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a:t>
              </a:r>
              <a:r>
                <a:rPr kumimoji="0" lang="zh-CN" altLang="en-US" sz="1600" b="0" i="0" u="none" strike="noStrike" kern="1200" cap="none" spc="0" normalizeH="0" baseline="0" noProof="0" dirty="0">
                  <a:ln>
                    <a:noFill/>
                  </a:ln>
                  <a:solidFill>
                    <a:srgbClr val="44546A"/>
                  </a:solidFill>
                  <a:effectLst/>
                  <a:uLnTx/>
                  <a:uFillTx/>
                  <a:latin typeface="Calibri" panose="020F0502020204030204"/>
                  <a:ea typeface="微软雅黑" panose="020B0503020204020204" charset="-122"/>
                  <a:cs typeface="+mn-cs"/>
                  <a:sym typeface="Arial" panose="020B0604020202020204" pitchFamily="34" charset="0"/>
                </a:rPr>
                <a:t> </a:t>
              </a:r>
            </a:p>
          </p:txBody>
        </p:sp>
        <p:sp>
          <p:nvSpPr>
            <p:cNvPr id="19"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7" name="Picture 6"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060" y="1671955"/>
            <a:ext cx="5431790" cy="4758690"/>
          </a:xfrm>
          <a:prstGeom prst="rect">
            <a:avLst/>
          </a:prstGeom>
        </p:spPr>
      </p:pic>
      <p:pic>
        <p:nvPicPr>
          <p:cNvPr id="5" name="图片 4"/>
          <p:cNvPicPr>
            <a:picLocks noChangeAspect="1"/>
          </p:cNvPicPr>
          <p:nvPr/>
        </p:nvPicPr>
        <p:blipFill>
          <a:blip r:embed="rId5"/>
          <a:stretch>
            <a:fillRect/>
          </a:stretch>
        </p:blipFill>
        <p:spPr>
          <a:xfrm>
            <a:off x="188336" y="241185"/>
            <a:ext cx="396274" cy="310923"/>
          </a:xfrm>
          <a:prstGeom prst="rect">
            <a:avLst/>
          </a:prstGeom>
        </p:spPr>
      </p:pic>
      <p:graphicFrame>
        <p:nvGraphicFramePr>
          <p:cNvPr id="14" name="表格 13"/>
          <p:cNvGraphicFramePr>
            <a:graphicFrameLocks noGrp="1"/>
          </p:cNvGraphicFramePr>
          <p:nvPr>
            <p:custDataLst>
              <p:tags r:id="rId1"/>
            </p:custDataLst>
          </p:nvPr>
        </p:nvGraphicFramePr>
        <p:xfrm>
          <a:off x="6363855" y="2490265"/>
          <a:ext cx="5006417" cy="1553170"/>
        </p:xfrm>
        <a:graphic>
          <a:graphicData uri="http://schemas.openxmlformats.org/drawingml/2006/table">
            <a:tbl>
              <a:tblPr firstRow="1" firstCol="1" bandRow="1">
                <a:tableStyleId>{B301B821-A1FF-4177-AEE7-76D212191A09}</a:tableStyleId>
              </a:tblPr>
              <a:tblGrid>
                <a:gridCol w="1856740">
                  <a:extLst>
                    <a:ext uri="{9D8B030D-6E8A-4147-A177-3AD203B41FA5}">
                      <a16:colId xmlns:a16="http://schemas.microsoft.com/office/drawing/2014/main" val="20000"/>
                    </a:ext>
                  </a:extLst>
                </a:gridCol>
                <a:gridCol w="1637415">
                  <a:extLst>
                    <a:ext uri="{9D8B030D-6E8A-4147-A177-3AD203B41FA5}">
                      <a16:colId xmlns:a16="http://schemas.microsoft.com/office/drawing/2014/main" val="20001"/>
                    </a:ext>
                  </a:extLst>
                </a:gridCol>
                <a:gridCol w="1512262">
                  <a:extLst>
                    <a:ext uri="{9D8B030D-6E8A-4147-A177-3AD203B41FA5}">
                      <a16:colId xmlns:a16="http://schemas.microsoft.com/office/drawing/2014/main" val="20002"/>
                    </a:ext>
                  </a:extLst>
                </a:gridCol>
              </a:tblGrid>
              <a:tr h="725170">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l" fontAlgn="ctr"/>
                      <a:endParaRPr lang="zh-CN" sz="1400" u="none" strike="noStrike" dirty="0">
                        <a:effectLst/>
                      </a:endParaRPr>
                    </a:p>
                  </a:txBody>
                  <a:tcPr marL="6350" marR="6350" marT="6350" marB="0" anchor="ct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r>
                        <a:rPr lang="zh-CN" altLang="en-US" sz="1400" u="none" strike="noStrike" dirty="0">
                          <a:effectLst/>
                        </a:rPr>
                        <a:t> </a:t>
                      </a:r>
                    </a:p>
                  </a:txBody>
                  <a:tcPr marL="6350" marR="6350" marT="6350" marB="0" anchor="ctr"/>
                </a:tc>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extLst>
                  <a:ext uri="{0D108BD9-81ED-4DB2-BD59-A6C34878D82A}">
                    <a16:rowId xmlns:a16="http://schemas.microsoft.com/office/drawing/2014/main" val="10000"/>
                  </a:ext>
                </a:extLst>
              </a:tr>
              <a:tr h="828000">
                <a:tc>
                  <a:txBody>
                    <a:bodyPr/>
                    <a:lstStyle>
                      <a:lvl1pPr marL="0" algn="l" defTabSz="914400" rtl="0" eaLnBrk="1" latinLnBrk="0" hangingPunct="1">
                        <a:defRPr sz="1800" b="1" kern="1200">
                          <a:solidFill>
                            <a:schemeClr val="tx1"/>
                          </a:solidFill>
                          <a:latin typeface="Calibri" panose="020F0502020204030204"/>
                        </a:defRPr>
                      </a:lvl1pPr>
                      <a:lvl2pPr marL="457200" algn="l" defTabSz="914400" rtl="0" eaLnBrk="1" latinLnBrk="0" hangingPunct="1">
                        <a:defRPr sz="1800" b="1" kern="1200">
                          <a:solidFill>
                            <a:schemeClr val="tx1"/>
                          </a:solidFill>
                          <a:latin typeface="Calibri" panose="020F0502020204030204"/>
                        </a:defRPr>
                      </a:lvl2pPr>
                      <a:lvl3pPr marL="914400" algn="l" defTabSz="914400" rtl="0" eaLnBrk="1" latinLnBrk="0" hangingPunct="1">
                        <a:defRPr sz="1800" b="1" kern="1200">
                          <a:solidFill>
                            <a:schemeClr val="tx1"/>
                          </a:solidFill>
                          <a:latin typeface="Calibri" panose="020F0502020204030204"/>
                        </a:defRPr>
                      </a:lvl3pPr>
                      <a:lvl4pPr marL="1371600" algn="l" defTabSz="914400" rtl="0" eaLnBrk="1" latinLnBrk="0" hangingPunct="1">
                        <a:defRPr sz="1800" b="1" kern="1200">
                          <a:solidFill>
                            <a:schemeClr val="tx1"/>
                          </a:solidFill>
                          <a:latin typeface="Calibri" panose="020F0502020204030204"/>
                        </a:defRPr>
                      </a:lvl4pPr>
                      <a:lvl5pPr marL="1828800" algn="l" defTabSz="914400" rtl="0" eaLnBrk="1" latinLnBrk="0" hangingPunct="1">
                        <a:defRPr sz="1800" b="1" kern="1200">
                          <a:solidFill>
                            <a:schemeClr val="tx1"/>
                          </a:solidFill>
                          <a:latin typeface="Calibri" panose="020F0502020204030204"/>
                        </a:defRPr>
                      </a:lvl5pPr>
                      <a:lvl6pPr marL="2286000" algn="l" defTabSz="914400" rtl="0" eaLnBrk="1" latinLnBrk="0" hangingPunct="1">
                        <a:defRPr sz="1800" b="1" kern="1200">
                          <a:solidFill>
                            <a:schemeClr val="tx1"/>
                          </a:solidFill>
                          <a:latin typeface="Calibri" panose="020F0502020204030204"/>
                        </a:defRPr>
                      </a:lvl6pPr>
                      <a:lvl7pPr marL="2743200" algn="l" defTabSz="914400" rtl="0" eaLnBrk="1" latinLnBrk="0" hangingPunct="1">
                        <a:defRPr sz="1800" b="1" kern="1200">
                          <a:solidFill>
                            <a:schemeClr val="tx1"/>
                          </a:solidFill>
                          <a:latin typeface="Calibri" panose="020F0502020204030204"/>
                        </a:defRPr>
                      </a:lvl7pPr>
                      <a:lvl8pPr marL="3200400" algn="l" defTabSz="914400" rtl="0" eaLnBrk="1" latinLnBrk="0" hangingPunct="1">
                        <a:defRPr sz="1800" b="1" kern="1200">
                          <a:solidFill>
                            <a:schemeClr val="tx1"/>
                          </a:solidFill>
                          <a:latin typeface="Calibri" panose="020F0502020204030204"/>
                        </a:defRPr>
                      </a:lvl8pPr>
                      <a:lvl9pPr marL="3657600" algn="l" defTabSz="914400" rtl="0" eaLnBrk="1" latinLnBrk="0" hangingPunct="1">
                        <a:defRPr sz="1800" b="1" kern="1200">
                          <a:solidFill>
                            <a:schemeClr val="tx1"/>
                          </a:solidFill>
                          <a:latin typeface="Calibri" panose="020F0502020204030204"/>
                        </a:defRPr>
                      </a:lvl9pPr>
                    </a:lstStyle>
                    <a:p>
                      <a:pPr marL="0" marR="0" lvl="0" algn="l" defTabSz="520065" rtl="0" eaLnBrk="1" fontAlgn="auto" latinLnBrk="0" hangingPunct="1">
                        <a:lnSpc>
                          <a:spcPct val="100000"/>
                        </a:lnSpc>
                        <a:spcBef>
                          <a:spcPts val="145"/>
                        </a:spcBef>
                        <a:spcAft>
                          <a:spcPts val="50"/>
                        </a:spcAft>
                        <a:buClrTx/>
                        <a:buSzTx/>
                        <a:buFontTx/>
                        <a:buNone/>
                        <a:defRPr/>
                      </a:pPr>
                      <a:r>
                        <a:rPr lang="en-US" sz="1400" b="0" kern="100" dirty="0">
                          <a:ln>
                            <a:noFill/>
                          </a:ln>
                          <a:effectLst/>
                          <a:uFillTx/>
                        </a:rPr>
                        <a:t>LSM (8w chg from baseline) and 95%CI</a:t>
                      </a:r>
                    </a:p>
                  </a:txBody>
                  <a:tcPr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u="none" strike="noStrike" dirty="0">
                          <a:effectLst/>
                        </a:rPr>
                        <a:t>-0.78(-1.20, -0.36)</a:t>
                      </a: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en-US" sz="1400" u="none" strike="noStrike" dirty="0">
                          <a:effectLst/>
                        </a:rPr>
                        <a:t>-1.05(-1.48, -0.63)</a:t>
                      </a:r>
                    </a:p>
                  </a:txBody>
                  <a:tcPr marL="6350" marR="6350" marT="6350" marB="0" anchor="ct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13740" y="44450"/>
            <a:ext cx="10515600" cy="526415"/>
          </a:xfrm>
        </p:spPr>
        <p:txBody>
          <a:bodyPr/>
          <a:lstStyle/>
          <a:p>
            <a:pPr algn="l">
              <a:buClrTx/>
              <a:buSzTx/>
              <a:buFontTx/>
            </a:pPr>
            <a:r>
              <a:rPr lang="en-US" altLang="zh-CN" sz="2500" b="1" dirty="0">
                <a:solidFill>
                  <a:schemeClr val="accent1">
                    <a:lumMod val="50000"/>
                  </a:schemeClr>
                </a:solidFill>
                <a:latin typeface="+mn-lt"/>
                <a:ea typeface="+mn-ea"/>
                <a:cs typeface="+mn-cs"/>
                <a:sym typeface="Arial" panose="020B0604020202020204" pitchFamily="34" charset="0"/>
              </a:rPr>
              <a:t>HAM-D17 Anxiety/Somatization</a:t>
            </a:r>
          </a:p>
        </p:txBody>
      </p:sp>
      <p:graphicFrame>
        <p:nvGraphicFramePr>
          <p:cNvPr id="2" name="表格 1"/>
          <p:cNvGraphicFramePr>
            <a:graphicFrameLocks noGrp="1"/>
          </p:cNvGraphicFramePr>
          <p:nvPr>
            <p:custDataLst>
              <p:tags r:id="rId1"/>
            </p:custDataLst>
          </p:nvPr>
        </p:nvGraphicFramePr>
        <p:xfrm>
          <a:off x="6467072" y="2483405"/>
          <a:ext cx="4876799" cy="1117070"/>
        </p:xfrm>
        <a:graphic>
          <a:graphicData uri="http://schemas.openxmlformats.org/drawingml/2006/table">
            <a:tbl>
              <a:tblPr firstRow="1" firstCol="1" bandRow="1">
                <a:tableStyleId>{B301B821-A1FF-4177-AEE7-76D212191A09}</a:tableStyleId>
              </a:tblPr>
              <a:tblGrid>
                <a:gridCol w="1808480">
                  <a:extLst>
                    <a:ext uri="{9D8B030D-6E8A-4147-A177-3AD203B41FA5}">
                      <a16:colId xmlns:a16="http://schemas.microsoft.com/office/drawing/2014/main" val="20000"/>
                    </a:ext>
                  </a:extLst>
                </a:gridCol>
                <a:gridCol w="1595120">
                  <a:extLst>
                    <a:ext uri="{9D8B030D-6E8A-4147-A177-3AD203B41FA5}">
                      <a16:colId xmlns:a16="http://schemas.microsoft.com/office/drawing/2014/main" val="20001"/>
                    </a:ext>
                  </a:extLst>
                </a:gridCol>
                <a:gridCol w="1473199">
                  <a:extLst>
                    <a:ext uri="{9D8B030D-6E8A-4147-A177-3AD203B41FA5}">
                      <a16:colId xmlns:a16="http://schemas.microsoft.com/office/drawing/2014/main" val="20002"/>
                    </a:ext>
                  </a:extLst>
                </a:gridCol>
              </a:tblGrid>
              <a:tr h="414020">
                <a:tc>
                  <a:txBody>
                    <a:bodyPr/>
                    <a:lstStyle/>
                    <a:p>
                      <a:pPr algn="l" fontAlgn="ctr"/>
                      <a:endParaRPr lang="zh-CN" sz="1400" u="none" strike="noStrike" dirty="0">
                        <a:effectLst/>
                      </a:endParaRPr>
                    </a:p>
                  </a:txBody>
                  <a:tcPr marL="6350" marR="6350" marT="6350" marB="0" anchor="ctr">
                    <a:solidFill>
                      <a:schemeClr val="accent1">
                        <a:lumMod val="75000"/>
                      </a:schemeClr>
                    </a:solidFill>
                  </a:tcPr>
                </a:tc>
                <a:tc>
                  <a:txBody>
                    <a:body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r>
                        <a:rPr lang="zh-CN" altLang="en-US" sz="1400" u="none" strike="noStrike" dirty="0">
                          <a:effectLst/>
                        </a:rPr>
                        <a:t> </a:t>
                      </a:r>
                    </a:p>
                  </a:txBody>
                  <a:tcPr marL="6350" marR="6350" marT="6350" marB="0" anchor="ctr">
                    <a:solidFill>
                      <a:srgbClr val="30508A"/>
                    </a:solidFill>
                  </a:tcPr>
                </a:tc>
                <a:tc>
                  <a:txBody>
                    <a:body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solidFill>
                      <a:srgbClr val="30508A"/>
                    </a:solidFill>
                  </a:tcPr>
                </a:tc>
                <a:extLst>
                  <a:ext uri="{0D108BD9-81ED-4DB2-BD59-A6C34878D82A}">
                    <a16:rowId xmlns:a16="http://schemas.microsoft.com/office/drawing/2014/main" val="10000"/>
                  </a:ext>
                </a:extLst>
              </a:tr>
              <a:tr h="684000">
                <a:tc>
                  <a:txBody>
                    <a:bodyPr/>
                    <a:lstStyle/>
                    <a:p>
                      <a:pPr marL="0" marR="0" lvl="0" algn="l" defTabSz="520065" rtl="0" eaLnBrk="1" fontAlgn="auto" latinLnBrk="0" hangingPunct="1">
                        <a:lnSpc>
                          <a:spcPct val="100000"/>
                        </a:lnSpc>
                        <a:spcBef>
                          <a:spcPts val="145"/>
                        </a:spcBef>
                        <a:spcAft>
                          <a:spcPts val="50"/>
                        </a:spcAft>
                        <a:buClrTx/>
                        <a:buSzTx/>
                        <a:buFontTx/>
                        <a:buNone/>
                        <a:defRPr/>
                      </a:pPr>
                      <a:r>
                        <a:rPr lang="en-US" sz="1400" b="0" kern="100" dirty="0">
                          <a:ln>
                            <a:noFill/>
                          </a:ln>
                          <a:solidFill>
                            <a:schemeClr val="tx1"/>
                          </a:solidFill>
                          <a:effectLst/>
                          <a:uFillTx/>
                          <a:latin typeface="Calibri" panose="020F0502020204030204"/>
                        </a:rPr>
                        <a:t>LSM (8w chg from baseline) and 95%CI</a:t>
                      </a:r>
                    </a:p>
                  </a:txBody>
                  <a:tcPr anchor="ctr"/>
                </a:tc>
                <a:tc>
                  <a:txBody>
                    <a:bodyPr/>
                    <a:lstStyle/>
                    <a:p>
                      <a:pPr algn="l" fontAlgn="ctr"/>
                      <a:r>
                        <a:rPr lang="en-US" sz="1400" u="none" strike="noStrike" dirty="0">
                          <a:effectLst/>
                        </a:rPr>
                        <a:t>-0.78(-1.20, -0.36)</a:t>
                      </a:r>
                    </a:p>
                  </a:txBody>
                  <a:tcPr marL="6350" marR="6350" marT="6350" marB="0" anchor="ctr"/>
                </a:tc>
                <a:tc>
                  <a:txBody>
                    <a:bodyPr/>
                    <a:lstStyle/>
                    <a:p>
                      <a:pPr algn="l" fontAlgn="ctr"/>
                      <a:r>
                        <a:rPr lang="en-US" sz="1400" u="none" strike="noStrike" dirty="0">
                          <a:effectLst/>
                        </a:rPr>
                        <a:t>-1.05(-1.48, -0.63)</a:t>
                      </a:r>
                    </a:p>
                  </a:txBody>
                  <a:tcPr marL="6350" marR="6350" marT="6350" marB="0" anchor="ctr"/>
                </a:tc>
                <a:extLst>
                  <a:ext uri="{0D108BD9-81ED-4DB2-BD59-A6C34878D82A}">
                    <a16:rowId xmlns:a16="http://schemas.microsoft.com/office/drawing/2014/main" val="10001"/>
                  </a:ext>
                </a:extLst>
              </a:tr>
            </a:tbl>
          </a:graphicData>
        </a:graphic>
      </p:graphicFrame>
      <p:sp>
        <p:nvSpPr>
          <p:cNvPr id="20" name="Rectangle 28"/>
          <p:cNvSpPr/>
          <p:nvPr/>
        </p:nvSpPr>
        <p:spPr>
          <a:xfrm>
            <a:off x="838200" y="696595"/>
            <a:ext cx="10391140" cy="1168400"/>
          </a:xfrm>
          <a:prstGeom prst="rect">
            <a:avLst/>
          </a:prstGeom>
        </p:spPr>
        <p:txBody>
          <a:bodyPr wrap="square">
            <a:spAutoFit/>
          </a:bodyPr>
          <a:lstStyle/>
          <a:p>
            <a:pPr lvl="0" defTabSz="914400" hangingPunct="1">
              <a:defRPr/>
            </a:pPr>
            <a:r>
              <a:rPr lang="en-US" altLang="zh-CN" sz="18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HAM-D17 Anxiety/Somatization factor displayed statistical significance for  Ansofaxine 80mg and 160mg vs placebo respectively. The anxiety symptoms of MDD patients were improved significantly.</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mn-lt"/>
              <a:ea typeface="微软雅黑" panose="020B0503020204020204" charset="-122"/>
              <a:cs typeface="+mn-cs"/>
              <a:sym typeface="Arial" panose="020B0604020202020204" pitchFamily="34" charset="0"/>
            </a:endParaRPr>
          </a:p>
        </p:txBody>
      </p:sp>
      <p:sp>
        <p:nvSpPr>
          <p:cNvPr id="23" name="TextBox 77"/>
          <p:cNvSpPr txBox="1"/>
          <p:nvPr/>
        </p:nvSpPr>
        <p:spPr>
          <a:xfrm>
            <a:off x="6466840" y="4108450"/>
            <a:ext cx="4762500" cy="1938020"/>
          </a:xfrm>
          <a:prstGeom prst="rect">
            <a:avLst/>
          </a:prstGeom>
          <a:noFill/>
        </p:spPr>
        <p:txBody>
          <a:bodyPr wrap="square" rtlCol="0">
            <a:spAutoFit/>
          </a:bodyPr>
          <a:lstStyle/>
          <a:p>
            <a:pPr defTabSz="1375410">
              <a:defRPr/>
            </a:pPr>
            <a:r>
              <a:rPr lang="zh-CN" altLang="en-US" sz="1000" dirty="0">
                <a:solidFill>
                  <a:srgbClr val="FF0000"/>
                </a:solidFill>
                <a:latin typeface="+mn-lt"/>
                <a:ea typeface="微软雅黑" panose="020B0503020204020204" charset="-122"/>
                <a:sym typeface="Arial" panose="020B0604020202020204" pitchFamily="34" charset="0"/>
              </a:rPr>
              <a:t>*</a:t>
            </a:r>
            <a:r>
              <a:rPr lang="zh-CN" altLang="en-US" sz="1000" kern="1200" dirty="0">
                <a:solidFill>
                  <a:schemeClr val="tx2">
                    <a:lumMod val="50000"/>
                  </a:schemeClr>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Indicates</a:t>
            </a:r>
            <a:r>
              <a:rPr lang="zh-CN" altLang="en-US" sz="1000" kern="1200" dirty="0">
                <a:solidFill>
                  <a:schemeClr val="tx1"/>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a</a:t>
            </a:r>
            <a:r>
              <a:rPr lang="zh-CN" altLang="en-US" sz="1000" kern="1200" dirty="0">
                <a:solidFill>
                  <a:schemeClr val="tx1"/>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statistical</a:t>
            </a:r>
            <a:r>
              <a:rPr lang="zh-CN" altLang="en-US" sz="1000" kern="1200" dirty="0">
                <a:solidFill>
                  <a:schemeClr val="tx1"/>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significance</a:t>
            </a:r>
            <a:r>
              <a:rPr lang="zh-CN" altLang="en-US" sz="1000" kern="1200" dirty="0">
                <a:solidFill>
                  <a:schemeClr val="tx1"/>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vs</a:t>
            </a:r>
            <a:r>
              <a:rPr lang="zh-CN" altLang="en-US" sz="1000" kern="1200" dirty="0">
                <a:solidFill>
                  <a:schemeClr val="tx1"/>
                </a:solidFill>
                <a:latin typeface="+mn-lt"/>
                <a:ea typeface="微软雅黑" panose="020B0503020204020204" charset="-122"/>
                <a:sym typeface="Arial" panose="020B0604020202020204" pitchFamily="34" charset="0"/>
              </a:rPr>
              <a:t> </a:t>
            </a:r>
            <a:r>
              <a:rPr lang="en-US" altLang="zh-CN" sz="1000" kern="1200" dirty="0">
                <a:solidFill>
                  <a:schemeClr val="tx1"/>
                </a:solidFill>
                <a:latin typeface="+mn-lt"/>
                <a:ea typeface="微软雅黑" panose="020B0503020204020204" charset="-122"/>
                <a:sym typeface="Arial" panose="020B0604020202020204" pitchFamily="34" charset="0"/>
              </a:rPr>
              <a:t>placebo</a:t>
            </a:r>
            <a:r>
              <a:rPr lang="zh-CN" altLang="en-US" sz="1000" kern="1200" dirty="0">
                <a:solidFill>
                  <a:schemeClr val="tx1"/>
                </a:solidFill>
                <a:latin typeface="+mn-lt"/>
                <a:ea typeface="微软雅黑" panose="020B0503020204020204" charset="-122"/>
                <a:sym typeface="Arial" panose="020B0604020202020204" pitchFamily="34" charset="0"/>
              </a:rPr>
              <a:t> </a:t>
            </a:r>
            <a:endParaRPr lang="en-US" altLang="zh-CN" sz="1000" kern="1200" dirty="0">
              <a:solidFill>
                <a:schemeClr val="tx1"/>
              </a:solidFill>
              <a:latin typeface="+mn-lt"/>
              <a:ea typeface="微软雅黑" panose="020B0503020204020204" charset="-122"/>
              <a:sym typeface="Arial" panose="020B0604020202020204" pitchFamily="34" charset="0"/>
            </a:endParaRPr>
          </a:p>
          <a:p>
            <a:pPr lvl="0" defTabSz="1375410">
              <a:defRPr/>
            </a:pPr>
            <a:r>
              <a:rPr lang="en-US" altLang="zh-CN" sz="1000" kern="1200" dirty="0">
                <a:solidFill>
                  <a:schemeClr val="tx1"/>
                </a:solidFill>
                <a:latin typeface="+mn-lt"/>
                <a:ea typeface="微软雅黑" panose="020B0503020204020204" charset="-122"/>
                <a:sym typeface="Arial" panose="020B0604020202020204" pitchFamily="34" charset="0"/>
              </a:rPr>
              <a:t>HAM-D17</a:t>
            </a:r>
            <a:r>
              <a:rPr lang="zh-CN" altLang="en-US" sz="1000" kern="1200" dirty="0">
                <a:solidFill>
                  <a:schemeClr val="tx1"/>
                </a:solidFill>
                <a:latin typeface="+mn-lt"/>
                <a:ea typeface="微软雅黑" panose="020B0503020204020204" charset="-122"/>
                <a:sym typeface="Arial" panose="020B0604020202020204" pitchFamily="34" charset="0"/>
              </a:rPr>
              <a:t>：</a:t>
            </a:r>
            <a:r>
              <a:rPr lang="en-US" altLang="zh-CN" sz="1000" kern="1200" dirty="0">
                <a:solidFill>
                  <a:schemeClr val="tx1"/>
                </a:solidFill>
                <a:latin typeface="+mn-lt"/>
                <a:ea typeface="微软雅黑" panose="020B0503020204020204" charset="-122"/>
                <a:sym typeface="Arial" panose="020B0604020202020204" pitchFamily="34" charset="0"/>
              </a:rPr>
              <a:t>17</a:t>
            </a:r>
            <a:r>
              <a:rPr lang="zh-CN" altLang="en-US" sz="1000" kern="1200" dirty="0">
                <a:solidFill>
                  <a:schemeClr val="tx1"/>
                </a:solidFill>
                <a:latin typeface="+mn-lt"/>
                <a:ea typeface="微软雅黑" panose="020B0503020204020204" charset="-122"/>
                <a:sym typeface="Arial" panose="020B0604020202020204" pitchFamily="34" charset="0"/>
              </a:rPr>
              <a:t> </a:t>
            </a:r>
            <a:r>
              <a:rPr lang="en-SG" altLang="zh-CN" sz="1000" kern="1200" dirty="0">
                <a:solidFill>
                  <a:schemeClr val="tx1"/>
                </a:solidFill>
                <a:latin typeface="+mn-lt"/>
                <a:ea typeface="微软雅黑" panose="020B0503020204020204" charset="-122"/>
                <a:sym typeface="Arial" panose="020B0604020202020204" pitchFamily="34" charset="0"/>
              </a:rPr>
              <a:t>Hamilton Depression Scale</a:t>
            </a:r>
            <a:r>
              <a:rPr lang="zh-CN" altLang="en-US" sz="1000" kern="1200" dirty="0">
                <a:solidFill>
                  <a:schemeClr val="tx1"/>
                </a:solidFill>
                <a:latin typeface="+mn-lt"/>
                <a:ea typeface="微软雅黑" panose="020B0503020204020204" charset="-122"/>
                <a:sym typeface="Arial" panose="020B0604020202020204" pitchFamily="34" charset="0"/>
              </a:rPr>
              <a:t> </a:t>
            </a:r>
            <a:endParaRPr lang="en-US" altLang="zh-CN" sz="1000" kern="1200" dirty="0">
              <a:solidFill>
                <a:schemeClr val="tx1"/>
              </a:solidFill>
              <a:latin typeface="+mn-lt"/>
              <a:ea typeface="微软雅黑" panose="020B0503020204020204" charset="-122"/>
              <a:sym typeface="Arial" panose="020B0604020202020204" pitchFamily="34" charset="0"/>
            </a:endParaRPr>
          </a:p>
          <a:p>
            <a:pPr marL="0" marR="0" lvl="0" indent="0" algn="l" defTabSz="1375410" rtl="0" eaLnBrk="1" fontAlgn="auto" latinLnBrk="0" hangingPunct="0">
              <a:lnSpc>
                <a:spcPct val="100000"/>
              </a:lnSpc>
              <a:spcBef>
                <a:spcPts val="0"/>
              </a:spcBef>
              <a:spcAft>
                <a:spcPts val="0"/>
              </a:spcAft>
              <a:buClrTx/>
              <a:buSzTx/>
              <a:buFontTx/>
              <a:buNone/>
              <a:defRPr/>
            </a:pPr>
            <a:r>
              <a:rPr lang="en-US" altLang="zh-CN" sz="1000" kern="1200" dirty="0">
                <a:solidFill>
                  <a:schemeClr val="tx1"/>
                </a:solidFill>
                <a:latin typeface="+mn-lt"/>
                <a:ea typeface="微软雅黑" panose="020B0503020204020204" charset="-122"/>
                <a:sym typeface="Arial" panose="020B0604020202020204" pitchFamily="34" charset="0"/>
              </a:rPr>
              <a:t>Anxiety/somatization</a:t>
            </a:r>
            <a:r>
              <a:rPr kumimoji="0" lang="en-US" altLang="zh-CN" sz="1000" i="0" u="none" strike="noStrike" kern="1200" cap="none" spc="0" normalizeH="0" baseline="0" dirty="0">
                <a:solidFill>
                  <a:schemeClr val="tx1"/>
                </a:solidFill>
                <a:latin typeface="+mn-lt"/>
                <a:ea typeface="微软雅黑" panose="020B0503020204020204" charset="-122"/>
                <a:sym typeface="Arial" panose="020B0604020202020204" pitchFamily="34" charset="0"/>
              </a:rPr>
              <a:t> factor: </a:t>
            </a:r>
          </a:p>
          <a:p>
            <a:pPr marL="0" lvl="2" indent="252095" defTabSz="1375410" fontAlgn="auto">
              <a:defRPr/>
            </a:pPr>
            <a:r>
              <a:rPr kumimoji="0" lang="zh-CN" altLang="en-US" sz="1000" i="0" u="none" strike="noStrike" kern="1200" cap="none" spc="0" normalizeH="0" baseline="0" dirty="0">
                <a:solidFill>
                  <a:schemeClr val="tx1"/>
                </a:solidFill>
                <a:latin typeface="+mn-lt"/>
                <a:ea typeface="微软雅黑" panose="020B0503020204020204" charset="-122"/>
                <a:sym typeface="Arial" panose="020B0604020202020204" pitchFamily="34" charset="0"/>
              </a:rPr>
              <a:t>10</a:t>
            </a:r>
            <a:r>
              <a:rPr lang="zh-CN" altLang="en-US" sz="1000" kern="1200" dirty="0">
                <a:solidFill>
                  <a:schemeClr val="tx1"/>
                </a:solidFill>
                <a:latin typeface="+mn-lt"/>
                <a:ea typeface="微软雅黑" panose="020B0503020204020204" charset="-122"/>
                <a:sym typeface="Arial" panose="020B0604020202020204" pitchFamily="34" charset="0"/>
              </a:rPr>
              <a:t>. Anxiety </a:t>
            </a:r>
            <a:endParaRPr kumimoji="0" lang="zh-CN" altLang="en-US" sz="1000" i="0" u="none" strike="noStrike" kern="1200" cap="none" spc="0" normalizeH="0" baseline="0" dirty="0">
              <a:solidFill>
                <a:schemeClr val="tx1"/>
              </a:solidFill>
              <a:latin typeface="+mn-lt"/>
              <a:ea typeface="微软雅黑" panose="020B0503020204020204" charset="-122"/>
              <a:sym typeface="Arial" panose="020B0604020202020204" pitchFamily="34" charset="0"/>
            </a:endParaRPr>
          </a:p>
          <a:p>
            <a:pPr marL="0" lvl="2" indent="252095" defTabSz="1375410" fontAlgn="auto">
              <a:defRPr/>
            </a:pPr>
            <a:r>
              <a:rPr lang="zh-CN" altLang="en-US" sz="1000" kern="1200" dirty="0">
                <a:solidFill>
                  <a:schemeClr val="tx1"/>
                </a:solidFill>
                <a:latin typeface="+mn-lt"/>
                <a:ea typeface="微软雅黑" panose="020B0503020204020204" charset="-122"/>
                <a:sym typeface="Arial" panose="020B0604020202020204" pitchFamily="34" charset="0"/>
              </a:rPr>
              <a:t>11. </a:t>
            </a:r>
            <a:r>
              <a:rPr lang="zh-CN" altLang="en-US" sz="1000" dirty="0">
                <a:solidFill>
                  <a:schemeClr val="tx1"/>
                </a:solidFill>
                <a:latin typeface="+mn-lt"/>
                <a:ea typeface="微软雅黑" panose="020B0503020204020204" charset="-122"/>
                <a:sym typeface="Arial" panose="020B0604020202020204" pitchFamily="34" charset="0"/>
              </a:rPr>
              <a:t>Anxiety Somatic (Physiological concomitants of anxiety, such as: -dry mouth, wind, indigestion, diarrhea, cramp, belching, palpitations, headache,  hyperventilation, sighing, urinary, frequency, sweating) </a:t>
            </a:r>
          </a:p>
          <a:p>
            <a:pPr marL="0" lvl="2" indent="252095" defTabSz="1375410" fontAlgn="auto">
              <a:defRPr/>
            </a:pPr>
            <a:r>
              <a:rPr lang="zh-CN" altLang="en-US" sz="1000" kern="1200" dirty="0">
                <a:solidFill>
                  <a:schemeClr val="tx1"/>
                </a:solidFill>
                <a:latin typeface="+mn-lt"/>
                <a:ea typeface="微软雅黑" panose="020B0503020204020204" charset="-122"/>
                <a:sym typeface="Arial" panose="020B0604020202020204" pitchFamily="34" charset="0"/>
              </a:rPr>
              <a:t>12</a:t>
            </a:r>
            <a:r>
              <a:rPr kumimoji="0" lang="zh-CN" altLang="en-US" sz="1000" i="0" u="none" strike="noStrike" kern="1200" cap="none" spc="0" normalizeH="0" baseline="0" dirty="0">
                <a:solidFill>
                  <a:schemeClr val="tx1"/>
                </a:solidFill>
                <a:latin typeface="+mn-lt"/>
                <a:ea typeface="微软雅黑" panose="020B0503020204020204" charset="-122"/>
                <a:sym typeface="Arial" panose="020B0604020202020204" pitchFamily="34" charset="0"/>
              </a:rPr>
              <a:t>. Somatic </a:t>
            </a:r>
            <a:r>
              <a:rPr lang="zh-CN" altLang="en-US" sz="1000" kern="1200" dirty="0">
                <a:solidFill>
                  <a:schemeClr val="tx1"/>
                </a:solidFill>
                <a:latin typeface="+mn-lt"/>
                <a:ea typeface="微软雅黑" panose="020B0503020204020204" charset="-122"/>
                <a:sym typeface="Arial" panose="020B0604020202020204" pitchFamily="34" charset="0"/>
              </a:rPr>
              <a:t>symptoms: </a:t>
            </a:r>
            <a:r>
              <a:rPr lang="zh-CN" altLang="en-US" sz="1000" kern="1200" dirty="0">
                <a:solidFill>
                  <a:schemeClr val="tx1"/>
                </a:solidFill>
                <a:ea typeface="微软雅黑" panose="020B0503020204020204" charset="-122"/>
                <a:sym typeface="Arial" panose="020B0604020202020204" pitchFamily="34" charset="0"/>
              </a:rPr>
              <a:t> Gastrointestinal </a:t>
            </a:r>
            <a:endParaRPr lang="zh-CN" altLang="en-US" sz="1000" kern="1200" dirty="0">
              <a:solidFill>
                <a:schemeClr val="tx1"/>
              </a:solidFill>
              <a:latin typeface="+mn-lt"/>
              <a:ea typeface="微软雅黑" panose="020B0503020204020204" charset="-122"/>
              <a:sym typeface="Arial" panose="020B0604020202020204" pitchFamily="34" charset="0"/>
            </a:endParaRPr>
          </a:p>
          <a:p>
            <a:pPr marL="0" lvl="2" indent="252095" defTabSz="1375410" fontAlgn="auto">
              <a:defRPr/>
            </a:pPr>
            <a:r>
              <a:rPr lang="zh-CN" altLang="en-US" sz="1000" kern="1200" dirty="0">
                <a:solidFill>
                  <a:schemeClr val="tx1"/>
                </a:solidFill>
                <a:latin typeface="+mn-lt"/>
                <a:ea typeface="微软雅黑" panose="020B0503020204020204" charset="-122"/>
                <a:sym typeface="Arial" panose="020B0604020202020204" pitchFamily="34" charset="0"/>
              </a:rPr>
              <a:t>15</a:t>
            </a:r>
            <a:r>
              <a:rPr kumimoji="0" lang="zh-CN" altLang="en-US" sz="1000" i="0" u="none" strike="noStrike" kern="1200" cap="none" spc="0" normalizeH="0" baseline="0" dirty="0">
                <a:solidFill>
                  <a:schemeClr val="tx1"/>
                </a:solidFill>
                <a:latin typeface="+mn-lt"/>
                <a:ea typeface="微软雅黑" panose="020B0503020204020204" charset="-122"/>
                <a:sym typeface="Arial" panose="020B0604020202020204" pitchFamily="34" charset="0"/>
              </a:rPr>
              <a:t>. Hypochondriasis</a:t>
            </a:r>
            <a:endParaRPr lang="zh-CN" altLang="en-US" sz="1000" kern="1200" dirty="0">
              <a:solidFill>
                <a:schemeClr val="tx1"/>
              </a:solidFill>
              <a:latin typeface="+mn-lt"/>
              <a:ea typeface="微软雅黑" panose="020B0503020204020204" charset="-122"/>
              <a:sym typeface="Arial" panose="020B0604020202020204" pitchFamily="34" charset="0"/>
            </a:endParaRPr>
          </a:p>
          <a:p>
            <a:pPr marL="0" lvl="2" indent="252095" defTabSz="1375410" fontAlgn="auto">
              <a:defRPr/>
            </a:pPr>
            <a:r>
              <a:rPr kumimoji="0" lang="zh-CN" altLang="en-US" sz="1000" i="0" u="none" strike="noStrike" kern="1200" cap="none" spc="0" normalizeH="0" baseline="0" dirty="0">
                <a:solidFill>
                  <a:schemeClr val="tx1"/>
                </a:solidFill>
                <a:latin typeface="+mn-lt"/>
                <a:ea typeface="微软雅黑" panose="020B0503020204020204" charset="-122"/>
                <a:sym typeface="Arial" panose="020B0604020202020204" pitchFamily="34" charset="0"/>
              </a:rPr>
              <a:t>17. Insight</a:t>
            </a:r>
          </a:p>
          <a:p>
            <a:pPr lvl="0" defTabSz="1375410" hangingPunct="1">
              <a:defRPr/>
            </a:pPr>
            <a:r>
              <a:rPr lang="zh-CN" altLang="en-US" sz="1000" kern="1200" dirty="0">
                <a:solidFill>
                  <a:schemeClr val="tx1"/>
                </a:solidFill>
                <a:latin typeface="+mn-lt"/>
                <a:ea typeface="微软雅黑" panose="020B0503020204020204" charset="-122"/>
                <a:sym typeface="Arial" panose="020B0604020202020204" pitchFamily="34" charset="0"/>
              </a:rPr>
              <a:t>LSM：Least Square Mean</a:t>
            </a:r>
          </a:p>
          <a:p>
            <a:pPr lvl="0" defTabSz="1375410">
              <a:defRPr/>
            </a:pPr>
            <a:r>
              <a:rPr lang="zh-CN" altLang="en-US" sz="1000" kern="1200" dirty="0">
                <a:solidFill>
                  <a:schemeClr val="tx1"/>
                </a:solidFill>
                <a:latin typeface="+mn-lt"/>
                <a:ea typeface="微软雅黑" panose="020B0503020204020204" charset="-122"/>
                <a:sym typeface="Arial" panose="020B0604020202020204" pitchFamily="34" charset="0"/>
              </a:rPr>
              <a:t>CI：Confidence interval</a:t>
            </a:r>
          </a:p>
        </p:txBody>
      </p:sp>
      <p:pic>
        <p:nvPicPr>
          <p:cNvPr id="6" name="Picture 5"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772920"/>
            <a:ext cx="5471160" cy="4359910"/>
          </a:xfrm>
          <a:prstGeom prst="rect">
            <a:avLst/>
          </a:prstGeom>
        </p:spPr>
      </p:pic>
      <p:grpSp>
        <p:nvGrpSpPr>
          <p:cNvPr id="18" name="Group 17"/>
          <p:cNvGrpSpPr/>
          <p:nvPr/>
        </p:nvGrpSpPr>
        <p:grpSpPr>
          <a:xfrm>
            <a:off x="323074" y="754085"/>
            <a:ext cx="288476" cy="288476"/>
            <a:chOff x="444827" y="1119065"/>
            <a:chExt cx="288476" cy="288476"/>
          </a:xfrm>
        </p:grpSpPr>
        <p:sp>
          <p:nvSpPr>
            <p:cNvPr id="24" name="Oval 30"/>
            <p:cNvSpPr/>
            <p:nvPr/>
          </p:nvSpPr>
          <p:spPr>
            <a:xfrm>
              <a:off x="444827" y="1119065"/>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Calibri" panose="020F0502020204030204" charset="0"/>
                <a:ea typeface="微软雅黑" panose="020B0503020204020204" charset="-122"/>
                <a:cs typeface="Calibri" panose="020F0502020204030204" charset="0"/>
                <a:sym typeface="Arial" panose="020B0604020202020204" pitchFamily="34" charset="0"/>
              </a:endParaRPr>
            </a:p>
          </p:txBody>
        </p:sp>
        <p:sp>
          <p:nvSpPr>
            <p:cNvPr id="25" name="Freeform 26"/>
            <p:cNvSpPr/>
            <p:nvPr/>
          </p:nvSpPr>
          <p:spPr bwMode="auto">
            <a:xfrm>
              <a:off x="531806" y="120392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Calibri" panose="020F0502020204030204" charset="0"/>
                <a:ea typeface="微软雅黑" panose="020B0503020204020204" charset="-122"/>
                <a:cs typeface="Calibri" panose="020F0502020204030204" charset="0"/>
                <a:sym typeface="Arial" panose="020B0604020202020204" pitchFamily="34" charset="0"/>
              </a:endParaRPr>
            </a:p>
          </p:txBody>
        </p:sp>
      </p:grpSp>
      <p:pic>
        <p:nvPicPr>
          <p:cNvPr id="7" name="图片 6"/>
          <p:cNvPicPr>
            <a:picLocks noChangeAspect="1"/>
          </p:cNvPicPr>
          <p:nvPr/>
        </p:nvPicPr>
        <p:blipFill>
          <a:blip r:embed="rId5"/>
          <a:stretch>
            <a:fillRect/>
          </a:stretch>
        </p:blipFill>
        <p:spPr>
          <a:xfrm>
            <a:off x="175260" y="150495"/>
            <a:ext cx="400050" cy="31432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7605" y="138812"/>
            <a:ext cx="10515600" cy="396904"/>
          </a:xfrm>
          <a:prstGeom prst="rect">
            <a:avLst/>
          </a:prstGeom>
        </p:spPr>
        <p:txBody>
          <a:bodyPr vert="horz" wrap="square" lIns="0" tIns="12065" rIns="0" bIns="0" rtlCol="0">
            <a:spAutoFit/>
          </a:bodyPr>
          <a:lstStyle/>
          <a:p>
            <a:pPr marL="12700">
              <a:lnSpc>
                <a:spcPct val="100000"/>
              </a:lnSpc>
              <a:spcBef>
                <a:spcPts val="95"/>
              </a:spcBef>
            </a:pPr>
            <a:r>
              <a:rPr sz="2500" b="1" dirty="0">
                <a:solidFill>
                  <a:schemeClr val="accent1">
                    <a:lumMod val="50000"/>
                  </a:schemeClr>
                </a:solidFill>
                <a:latin typeface="+mn-lt"/>
                <a:ea typeface="+mn-ea"/>
                <a:cs typeface="+mn-cs"/>
              </a:rPr>
              <a:t>HAM-D17 Weight Loss Score</a:t>
            </a:r>
          </a:p>
        </p:txBody>
      </p:sp>
      <p:graphicFrame>
        <p:nvGraphicFramePr>
          <p:cNvPr id="4" name="object 4"/>
          <p:cNvGraphicFramePr>
            <a:graphicFrameLocks noGrp="1"/>
          </p:cNvGraphicFramePr>
          <p:nvPr>
            <p:custDataLst>
              <p:tags r:id="rId1"/>
            </p:custDataLst>
          </p:nvPr>
        </p:nvGraphicFramePr>
        <p:xfrm>
          <a:off x="5987745" y="2768511"/>
          <a:ext cx="5128104" cy="1548000"/>
        </p:xfrm>
        <a:graphic>
          <a:graphicData uri="http://schemas.openxmlformats.org/drawingml/2006/table">
            <a:tbl>
              <a:tblPr firstRow="1" bandRow="1">
                <a:tableStyleId>{B301B821-A1FF-4177-AEE7-76D212191A09}</a:tableStyleId>
              </a:tblPr>
              <a:tblGrid>
                <a:gridCol w="1257935">
                  <a:extLst>
                    <a:ext uri="{9D8B030D-6E8A-4147-A177-3AD203B41FA5}">
                      <a16:colId xmlns:a16="http://schemas.microsoft.com/office/drawing/2014/main" val="20000"/>
                    </a:ext>
                  </a:extLst>
                </a:gridCol>
                <a:gridCol w="2008234">
                  <a:extLst>
                    <a:ext uri="{9D8B030D-6E8A-4147-A177-3AD203B41FA5}">
                      <a16:colId xmlns:a16="http://schemas.microsoft.com/office/drawing/2014/main" val="20001"/>
                    </a:ext>
                  </a:extLst>
                </a:gridCol>
                <a:gridCol w="1861935">
                  <a:extLst>
                    <a:ext uri="{9D8B030D-6E8A-4147-A177-3AD203B41FA5}">
                      <a16:colId xmlns:a16="http://schemas.microsoft.com/office/drawing/2014/main" val="20002"/>
                    </a:ext>
                  </a:extLst>
                </a:gridCol>
              </a:tblGrid>
              <a:tr h="792000">
                <a:tc>
                  <a:txBody>
                    <a:bodyPr/>
                    <a:lstStyle/>
                    <a:p>
                      <a:pPr algn="l">
                        <a:lnSpc>
                          <a:spcPct val="100000"/>
                        </a:lnSpc>
                      </a:pPr>
                      <a:endParaRPr sz="1200"/>
                    </a:p>
                  </a:txBody>
                  <a:tcPr marL="0" marR="0" marT="0" marB="0" anchor="ctr"/>
                </a:tc>
                <a:tc>
                  <a:txBody>
                    <a:bodyPr/>
                    <a:lstStyle/>
                    <a:p>
                      <a:pPr marR="382905" indent="176530" algn="l" fontAlgn="auto">
                        <a:lnSpc>
                          <a:spcPct val="100000"/>
                        </a:lnSpc>
                      </a:pPr>
                      <a:r>
                        <a:rPr sz="1200" spc="-5" dirty="0"/>
                        <a:t>160mg</a:t>
                      </a:r>
                      <a:r>
                        <a:rPr lang="zh-CN" altLang="en-US" sz="1200" spc="-5" dirty="0"/>
                        <a:t> </a:t>
                      </a:r>
                      <a:r>
                        <a:rPr sz="1200" spc="-10" dirty="0"/>
                        <a:t>vs</a:t>
                      </a:r>
                      <a:r>
                        <a:rPr lang="en-US" altLang="zh-CN" sz="1200" spc="-75" dirty="0"/>
                        <a:t>.</a:t>
                      </a:r>
                      <a:r>
                        <a:rPr lang="zh-CN" altLang="en-US" sz="1200" spc="-75" dirty="0"/>
                        <a:t> </a:t>
                      </a:r>
                      <a:r>
                        <a:rPr lang="en-US" altLang="zh-CN" sz="1200" spc="-75" dirty="0"/>
                        <a:t>placebo</a:t>
                      </a:r>
                    </a:p>
                  </a:txBody>
                  <a:tcPr marL="0" marR="0" marT="635" marB="0" anchor="ctr"/>
                </a:tc>
                <a:tc>
                  <a:txBody>
                    <a:bodyPr/>
                    <a:lstStyle/>
                    <a:p>
                      <a:pPr marR="367665" indent="225425" algn="ctr" fontAlgn="auto">
                        <a:lnSpc>
                          <a:spcPct val="100000"/>
                        </a:lnSpc>
                      </a:pPr>
                      <a:r>
                        <a:rPr sz="1200" spc="-5" dirty="0"/>
                        <a:t>80mg </a:t>
                      </a:r>
                      <a:r>
                        <a:rPr sz="1200" spc="-10" dirty="0"/>
                        <a:t>vs</a:t>
                      </a:r>
                      <a:r>
                        <a:rPr lang="en-US" altLang="zh-CN" sz="1200" spc="-75" dirty="0"/>
                        <a:t>.</a:t>
                      </a:r>
                      <a:r>
                        <a:rPr lang="zh-CN" altLang="en-US" sz="1200" spc="-75" dirty="0"/>
                        <a:t> </a:t>
                      </a:r>
                      <a:r>
                        <a:rPr sz="1200" spc="-5" dirty="0"/>
                        <a:t>placebo</a:t>
                      </a:r>
                    </a:p>
                  </a:txBody>
                  <a:tcPr marL="0" marR="0" marT="635" marB="0" anchor="ctr"/>
                </a:tc>
                <a:extLst>
                  <a:ext uri="{0D108BD9-81ED-4DB2-BD59-A6C34878D82A}">
                    <a16:rowId xmlns:a16="http://schemas.microsoft.com/office/drawing/2014/main" val="10000"/>
                  </a:ext>
                </a:extLst>
              </a:tr>
              <a:tr h="756000">
                <a:tc>
                  <a:txBody>
                    <a:bodyPr/>
                    <a:lstStyle/>
                    <a:p>
                      <a:pPr marL="12700" marR="274955" indent="-635" algn="l">
                        <a:lnSpc>
                          <a:spcPct val="100000"/>
                        </a:lnSpc>
                        <a:spcBef>
                          <a:spcPts val="655"/>
                        </a:spcBef>
                      </a:pPr>
                      <a:r>
                        <a:rPr sz="1200" spc="-5" dirty="0"/>
                        <a:t>LSM</a:t>
                      </a:r>
                      <a:r>
                        <a:rPr sz="1200" spc="-40" dirty="0"/>
                        <a:t> </a:t>
                      </a:r>
                      <a:r>
                        <a:rPr sz="1200" dirty="0"/>
                        <a:t>(8w</a:t>
                      </a:r>
                      <a:r>
                        <a:rPr sz="1200" spc="-40" dirty="0"/>
                        <a:t> </a:t>
                      </a:r>
                      <a:r>
                        <a:rPr sz="1200" spc="-5" dirty="0"/>
                        <a:t>chg</a:t>
                      </a:r>
                      <a:r>
                        <a:rPr sz="1200" spc="-40" dirty="0"/>
                        <a:t> </a:t>
                      </a:r>
                      <a:r>
                        <a:rPr sz="1200" spc="-5" dirty="0"/>
                        <a:t>from </a:t>
                      </a:r>
                      <a:r>
                        <a:rPr sz="1200" spc="-370" dirty="0"/>
                        <a:t> </a:t>
                      </a:r>
                      <a:r>
                        <a:rPr sz="1200" spc="-5" dirty="0"/>
                        <a:t>baseline) </a:t>
                      </a:r>
                      <a:r>
                        <a:rPr sz="1200" spc="-10" dirty="0"/>
                        <a:t>and </a:t>
                      </a:r>
                      <a:r>
                        <a:rPr sz="1200" spc="-5" dirty="0"/>
                        <a:t> </a:t>
                      </a:r>
                      <a:r>
                        <a:rPr sz="1200" spc="-15" dirty="0"/>
                        <a:t>95%CI</a:t>
                      </a:r>
                    </a:p>
                  </a:txBody>
                  <a:tcPr marL="0" marR="0" marT="83185" marB="0"/>
                </a:tc>
                <a:tc>
                  <a:txBody>
                    <a:bodyPr/>
                    <a:lstStyle/>
                    <a:p>
                      <a:pPr algn="ctr">
                        <a:lnSpc>
                          <a:spcPct val="100000"/>
                        </a:lnSpc>
                        <a:spcBef>
                          <a:spcPts val="50"/>
                        </a:spcBef>
                      </a:pPr>
                      <a:endParaRPr sz="1200" dirty="0"/>
                    </a:p>
                    <a:p>
                      <a:pPr marR="76200" algn="ctr">
                        <a:lnSpc>
                          <a:spcPct val="100000"/>
                        </a:lnSpc>
                      </a:pPr>
                      <a:r>
                        <a:rPr sz="1200" dirty="0"/>
                        <a:t>0.03</a:t>
                      </a:r>
                      <a:r>
                        <a:rPr lang="zh-CN" altLang="en-US" sz="1200" dirty="0"/>
                        <a:t> </a:t>
                      </a:r>
                      <a:r>
                        <a:rPr sz="1200" dirty="0"/>
                        <a:t>(-0.10,</a:t>
                      </a:r>
                      <a:r>
                        <a:rPr sz="1200" spc="-70" dirty="0"/>
                        <a:t> </a:t>
                      </a:r>
                      <a:r>
                        <a:rPr sz="1200" spc="-5" dirty="0"/>
                        <a:t>0.17)</a:t>
                      </a:r>
                    </a:p>
                  </a:txBody>
                  <a:tcPr marL="0" marR="0" marT="6350" marB="0"/>
                </a:tc>
                <a:tc>
                  <a:txBody>
                    <a:bodyPr/>
                    <a:lstStyle/>
                    <a:p>
                      <a:pPr algn="ctr">
                        <a:lnSpc>
                          <a:spcPct val="100000"/>
                        </a:lnSpc>
                        <a:spcBef>
                          <a:spcPts val="50"/>
                        </a:spcBef>
                      </a:pPr>
                      <a:endParaRPr sz="1200" dirty="0"/>
                    </a:p>
                    <a:p>
                      <a:pPr marL="13970" algn="ctr">
                        <a:lnSpc>
                          <a:spcPct val="100000"/>
                        </a:lnSpc>
                      </a:pPr>
                      <a:r>
                        <a:rPr sz="1200" dirty="0"/>
                        <a:t>-0.02</a:t>
                      </a:r>
                      <a:r>
                        <a:rPr lang="zh-CN" altLang="en-US" sz="1200" dirty="0"/>
                        <a:t> </a:t>
                      </a:r>
                      <a:r>
                        <a:rPr sz="1200" dirty="0"/>
                        <a:t>(-0.15,</a:t>
                      </a:r>
                      <a:r>
                        <a:rPr sz="1200" spc="-70" dirty="0"/>
                        <a:t> </a:t>
                      </a:r>
                      <a:r>
                        <a:rPr sz="1200" spc="-5" dirty="0"/>
                        <a:t>0.12)</a:t>
                      </a:r>
                    </a:p>
                  </a:txBody>
                  <a:tcPr marL="0" marR="0" marT="6350" marB="0"/>
                </a:tc>
                <a:extLst>
                  <a:ext uri="{0D108BD9-81ED-4DB2-BD59-A6C34878D82A}">
                    <a16:rowId xmlns:a16="http://schemas.microsoft.com/office/drawing/2014/main" val="10001"/>
                  </a:ext>
                </a:extLst>
              </a:tr>
            </a:tbl>
          </a:graphicData>
        </a:graphic>
      </p:graphicFrame>
      <p:sp>
        <p:nvSpPr>
          <p:cNvPr id="5" name="object 5"/>
          <p:cNvSpPr txBox="1"/>
          <p:nvPr/>
        </p:nvSpPr>
        <p:spPr>
          <a:xfrm>
            <a:off x="1089891" y="849745"/>
            <a:ext cx="9543644" cy="565785"/>
          </a:xfrm>
          <a:prstGeom prst="rect">
            <a:avLst/>
          </a:prstGeom>
        </p:spPr>
        <p:txBody>
          <a:bodyPr vert="horz" wrap="square" lIns="0" tIns="12065" rIns="0" bIns="0" rtlCol="0">
            <a:spAutoFit/>
          </a:bodyPr>
          <a:lstStyle/>
          <a:p>
            <a:pPr marL="12700" marR="5080">
              <a:lnSpc>
                <a:spcPct val="100000"/>
              </a:lnSpc>
              <a:spcBef>
                <a:spcPts val="95"/>
              </a:spcBef>
            </a:pPr>
            <a:r>
              <a:rPr lang="en-US" altLang="zh-CN" sz="1800" dirty="0">
                <a:latin typeface="Times New Roman" panose="02020603050405020304" pitchFamily="18" charset="0"/>
                <a:ea typeface="微软雅黑" panose="020B0503020204020204" charset="-122"/>
                <a:cs typeface="Times New Roman" panose="02020603050405020304" pitchFamily="18" charset="0"/>
              </a:rPr>
              <a:t>The adjusted mean changes from baseline in the HAM-D17 Weight Loss Score did not show statistical significance for  Ansofaxine 80mg and 160mg vs placebo respectively</a:t>
            </a:r>
            <a:r>
              <a:rPr sz="1600" spc="-15" dirty="0">
                <a:solidFill>
                  <a:srgbClr val="44536A"/>
                </a:solidFill>
                <a:latin typeface="Calibri" panose="020F0502020204030204"/>
                <a:cs typeface="Calibri" panose="020F0502020204030204"/>
              </a:rPr>
              <a:t>.</a:t>
            </a:r>
            <a:endParaRPr sz="1600" dirty="0">
              <a:latin typeface="Calibri" panose="020F0502020204030204"/>
              <a:cs typeface="Calibri" panose="020F0502020204030204"/>
            </a:endParaRPr>
          </a:p>
        </p:txBody>
      </p:sp>
      <p:grpSp>
        <p:nvGrpSpPr>
          <p:cNvPr id="6" name="object 6"/>
          <p:cNvGrpSpPr/>
          <p:nvPr/>
        </p:nvGrpSpPr>
        <p:grpSpPr>
          <a:xfrm>
            <a:off x="645928" y="957912"/>
            <a:ext cx="288290" cy="288290"/>
            <a:chOff x="588263" y="1120139"/>
            <a:chExt cx="288290" cy="288290"/>
          </a:xfrm>
        </p:grpSpPr>
        <p:sp>
          <p:nvSpPr>
            <p:cNvPr id="7" name="object 7"/>
            <p:cNvSpPr/>
            <p:nvPr/>
          </p:nvSpPr>
          <p:spPr>
            <a:xfrm>
              <a:off x="588263" y="1120139"/>
              <a:ext cx="288290" cy="288290"/>
            </a:xfrm>
            <a:custGeom>
              <a:avLst/>
              <a:gdLst/>
              <a:ahLst/>
              <a:cxnLst/>
              <a:rect l="l" t="t" r="r" b="b"/>
              <a:pathLst>
                <a:path w="288290" h="288290">
                  <a:moveTo>
                    <a:pt x="144018" y="0"/>
                  </a:moveTo>
                  <a:lnTo>
                    <a:pt x="98496" y="7342"/>
                  </a:lnTo>
                  <a:lnTo>
                    <a:pt x="58962" y="27786"/>
                  </a:lnTo>
                  <a:lnTo>
                    <a:pt x="27786" y="58962"/>
                  </a:lnTo>
                  <a:lnTo>
                    <a:pt x="7342" y="98496"/>
                  </a:lnTo>
                  <a:lnTo>
                    <a:pt x="0" y="144017"/>
                  </a:lnTo>
                  <a:lnTo>
                    <a:pt x="7342" y="189539"/>
                  </a:lnTo>
                  <a:lnTo>
                    <a:pt x="27786" y="229073"/>
                  </a:lnTo>
                  <a:lnTo>
                    <a:pt x="58962" y="260249"/>
                  </a:lnTo>
                  <a:lnTo>
                    <a:pt x="98496" y="280693"/>
                  </a:lnTo>
                  <a:lnTo>
                    <a:pt x="144018" y="288035"/>
                  </a:lnTo>
                  <a:lnTo>
                    <a:pt x="189539" y="280693"/>
                  </a:lnTo>
                  <a:lnTo>
                    <a:pt x="229073" y="260249"/>
                  </a:lnTo>
                  <a:lnTo>
                    <a:pt x="260249" y="229073"/>
                  </a:lnTo>
                  <a:lnTo>
                    <a:pt x="280693" y="189539"/>
                  </a:lnTo>
                  <a:lnTo>
                    <a:pt x="288036" y="144017"/>
                  </a:lnTo>
                  <a:lnTo>
                    <a:pt x="280693" y="98496"/>
                  </a:lnTo>
                  <a:lnTo>
                    <a:pt x="260249" y="58962"/>
                  </a:lnTo>
                  <a:lnTo>
                    <a:pt x="229073" y="27786"/>
                  </a:lnTo>
                  <a:lnTo>
                    <a:pt x="189539" y="7342"/>
                  </a:lnTo>
                  <a:lnTo>
                    <a:pt x="144018" y="0"/>
                  </a:lnTo>
                  <a:close/>
                </a:path>
              </a:pathLst>
            </a:custGeom>
            <a:solidFill>
              <a:srgbClr val="0175BD"/>
            </a:solidFill>
          </p:spPr>
          <p:txBody>
            <a:bodyPr wrap="square" lIns="0" tIns="0" rIns="0" bIns="0" rtlCol="0"/>
            <a:lstStyle/>
            <a:p>
              <a:endParaRPr/>
            </a:p>
          </p:txBody>
        </p:sp>
        <p:pic>
          <p:nvPicPr>
            <p:cNvPr id="8" name="object 8"/>
            <p:cNvPicPr/>
            <p:nvPr/>
          </p:nvPicPr>
          <p:blipFill>
            <a:blip r:embed="rId3" cstate="print"/>
            <a:stretch>
              <a:fillRect/>
            </a:stretch>
          </p:blipFill>
          <p:spPr>
            <a:xfrm>
              <a:off x="679706" y="1205483"/>
              <a:ext cx="114300" cy="118872"/>
            </a:xfrm>
            <a:prstGeom prst="rect">
              <a:avLst/>
            </a:prstGeom>
          </p:spPr>
        </p:pic>
      </p:grpSp>
      <p:sp>
        <p:nvSpPr>
          <p:cNvPr id="9" name="object 9"/>
          <p:cNvSpPr txBox="1"/>
          <p:nvPr/>
        </p:nvSpPr>
        <p:spPr>
          <a:xfrm>
            <a:off x="5988050" y="4855845"/>
            <a:ext cx="2109470" cy="807720"/>
          </a:xfrm>
          <a:prstGeom prst="rect">
            <a:avLst/>
          </a:prstGeom>
        </p:spPr>
        <p:txBody>
          <a:bodyPr vert="horz" wrap="square" lIns="0" tIns="12700" rIns="0" bIns="0" rtlCol="0">
            <a:spAutoFit/>
          </a:bodyPr>
          <a:lstStyle/>
          <a:p>
            <a:pPr marL="12700" marR="5080" indent="-635">
              <a:lnSpc>
                <a:spcPct val="100000"/>
              </a:lnSpc>
              <a:spcBef>
                <a:spcPts val="100"/>
              </a:spcBef>
            </a:pPr>
            <a:r>
              <a:rPr lang="zh-CN" altLang="en-US" sz="1000" dirty="0">
                <a:ea typeface="微软雅黑" panose="020B0503020204020204" charset="-122"/>
              </a:rPr>
              <a:t>HAM-D17：17 Hamilton Depression Scale  Weight factor: </a:t>
            </a:r>
          </a:p>
          <a:p>
            <a:pPr marL="12700" marR="5080" indent="-635">
              <a:lnSpc>
                <a:spcPct val="100000"/>
              </a:lnSpc>
              <a:spcBef>
                <a:spcPts val="100"/>
              </a:spcBef>
            </a:pPr>
            <a:r>
              <a:rPr lang="zh-CN" altLang="en-US" sz="1000" dirty="0">
                <a:ea typeface="微软雅黑" panose="020B0503020204020204" charset="-122"/>
              </a:rPr>
              <a:t> </a:t>
            </a:r>
            <a:r>
              <a:rPr lang="en-US" altLang="zh-CN" sz="1000" dirty="0">
                <a:ea typeface="微软雅黑" panose="020B0503020204020204" charset="-122"/>
              </a:rPr>
              <a:t>   </a:t>
            </a:r>
            <a:r>
              <a:rPr lang="zh-CN" altLang="en-US" sz="1000" dirty="0">
                <a:ea typeface="微软雅黑" panose="020B0503020204020204" charset="-122"/>
              </a:rPr>
              <a:t>16. Weight loss  </a:t>
            </a:r>
          </a:p>
          <a:p>
            <a:pPr marL="12700" marR="5080" indent="-635">
              <a:lnSpc>
                <a:spcPct val="100000"/>
              </a:lnSpc>
              <a:spcBef>
                <a:spcPts val="100"/>
              </a:spcBef>
            </a:pPr>
            <a:r>
              <a:rPr lang="zh-CN" altLang="en-US" sz="1000" dirty="0">
                <a:ea typeface="微软雅黑" panose="020B0503020204020204" charset="-122"/>
              </a:rPr>
              <a:t>LSM：least squares mean</a:t>
            </a:r>
          </a:p>
          <a:p>
            <a:pPr marL="12700">
              <a:lnSpc>
                <a:spcPct val="100000"/>
              </a:lnSpc>
            </a:pPr>
            <a:r>
              <a:rPr lang="zh-CN" altLang="en-US" sz="1000" dirty="0">
                <a:ea typeface="微软雅黑" panose="020B0503020204020204" charset="-122"/>
              </a:rPr>
              <a:t>CI：confidence interval</a:t>
            </a:r>
          </a:p>
        </p:txBody>
      </p:sp>
      <p:pic>
        <p:nvPicPr>
          <p:cNvPr id="11" name="Picture 10"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1776730"/>
            <a:ext cx="5320030" cy="4467860"/>
          </a:xfrm>
          <a:prstGeom prst="rect">
            <a:avLst/>
          </a:prstGeom>
        </p:spPr>
      </p:pic>
      <p:pic>
        <p:nvPicPr>
          <p:cNvPr id="3" name="图片 2"/>
          <p:cNvPicPr>
            <a:picLocks noChangeAspect="1"/>
          </p:cNvPicPr>
          <p:nvPr/>
        </p:nvPicPr>
        <p:blipFill>
          <a:blip r:embed="rId5"/>
          <a:stretch>
            <a:fillRect/>
          </a:stretch>
        </p:blipFill>
        <p:spPr>
          <a:xfrm>
            <a:off x="191989" y="22479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5684" y="3563"/>
            <a:ext cx="10095081" cy="652220"/>
          </a:xfrm>
        </p:spPr>
        <p:txBody>
          <a:bodyPr>
            <a:normAutofit/>
          </a:bodyPr>
          <a:lstStyle/>
          <a:p>
            <a:r>
              <a:rPr lang="en-SG" altLang="zh-CN" sz="2500" b="1" dirty="0">
                <a:solidFill>
                  <a:schemeClr val="accent1">
                    <a:lumMod val="50000"/>
                  </a:schemeClr>
                </a:solidFill>
                <a:latin typeface="+mn-lt"/>
                <a:ea typeface="+mn-ea"/>
                <a:cs typeface="+mn-cs"/>
                <a:sym typeface="Arial" panose="020B0604020202020204" pitchFamily="34" charset="0"/>
              </a:rPr>
              <a:t>HAM-D17 Sleep Disturbance Score</a:t>
            </a:r>
            <a:endParaRPr lang="zh-CN" altLang="en-US" sz="2500" b="1" dirty="0">
              <a:solidFill>
                <a:schemeClr val="accent1">
                  <a:lumMod val="50000"/>
                </a:schemeClr>
              </a:solidFill>
              <a:latin typeface="+mn-lt"/>
              <a:ea typeface="+mn-ea"/>
              <a:cs typeface="+mn-cs"/>
              <a:sym typeface="Arial" panose="020B0604020202020204" pitchFamily="34" charset="0"/>
            </a:endParaRPr>
          </a:p>
        </p:txBody>
      </p:sp>
      <p:graphicFrame>
        <p:nvGraphicFramePr>
          <p:cNvPr id="20" name="表格 19"/>
          <p:cNvGraphicFramePr>
            <a:graphicFrameLocks noGrp="1"/>
          </p:cNvGraphicFramePr>
          <p:nvPr>
            <p:custDataLst>
              <p:tags r:id="rId1"/>
            </p:custDataLst>
          </p:nvPr>
        </p:nvGraphicFramePr>
        <p:xfrm>
          <a:off x="6289040" y="2783205"/>
          <a:ext cx="4877435" cy="1061829"/>
        </p:xfrm>
        <a:graphic>
          <a:graphicData uri="http://schemas.openxmlformats.org/drawingml/2006/table">
            <a:tbl>
              <a:tblPr firstRow="1" firstCol="1" bandRow="1">
                <a:tableStyleId>{B301B821-A1FF-4177-AEE7-76D212191A09}</a:tableStyleId>
              </a:tblPr>
              <a:tblGrid>
                <a:gridCol w="1640840">
                  <a:extLst>
                    <a:ext uri="{9D8B030D-6E8A-4147-A177-3AD203B41FA5}">
                      <a16:colId xmlns:a16="http://schemas.microsoft.com/office/drawing/2014/main" val="20000"/>
                    </a:ext>
                  </a:extLst>
                </a:gridCol>
                <a:gridCol w="1647190">
                  <a:extLst>
                    <a:ext uri="{9D8B030D-6E8A-4147-A177-3AD203B41FA5}">
                      <a16:colId xmlns:a16="http://schemas.microsoft.com/office/drawing/2014/main" val="20001"/>
                    </a:ext>
                  </a:extLst>
                </a:gridCol>
                <a:gridCol w="1589405">
                  <a:extLst>
                    <a:ext uri="{9D8B030D-6E8A-4147-A177-3AD203B41FA5}">
                      <a16:colId xmlns:a16="http://schemas.microsoft.com/office/drawing/2014/main" val="20002"/>
                    </a:ext>
                  </a:extLst>
                </a:gridCol>
              </a:tblGrid>
              <a:tr h="531202">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 </a:t>
                      </a:r>
                    </a:p>
                  </a:txBody>
                  <a:tcPr marL="12700" marR="1270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160mg</a:t>
                      </a:r>
                      <a:r>
                        <a:rPr lang="zh-CN" altLang="en-US" sz="1400" kern="100" dirty="0">
                          <a:effectLst/>
                        </a:rPr>
                        <a:t> </a:t>
                      </a:r>
                      <a:r>
                        <a:rPr lang="en-US" altLang="zh-CN" sz="1400" kern="100" dirty="0">
                          <a:effectLst/>
                        </a:rPr>
                        <a:t>vs.</a:t>
                      </a:r>
                      <a:r>
                        <a:rPr lang="zh-CN" altLang="en-US" sz="1400" kern="100" dirty="0">
                          <a:effectLst/>
                        </a:rPr>
                        <a:t> </a:t>
                      </a:r>
                      <a:r>
                        <a:rPr lang="en-US" altLang="zh-CN" sz="1400" kern="100" dirty="0">
                          <a:effectLst/>
                        </a:rPr>
                        <a:t>placebo</a:t>
                      </a:r>
                    </a:p>
                  </a:txBody>
                  <a:tcPr marL="12700" marR="12700" marT="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a:lnSpc>
                          <a:spcPct val="150000"/>
                        </a:lnSpc>
                        <a:spcAft>
                          <a:spcPts val="0"/>
                        </a:spcAft>
                      </a:pPr>
                      <a:r>
                        <a:rPr lang="en-US" sz="1400" kern="100" dirty="0">
                          <a:effectLst/>
                        </a:rPr>
                        <a:t>80mg</a:t>
                      </a:r>
                      <a:r>
                        <a:rPr lang="zh-CN" altLang="en-US" sz="1400" kern="100" dirty="0">
                          <a:effectLst/>
                        </a:rPr>
                        <a:t> </a:t>
                      </a:r>
                      <a:r>
                        <a:rPr lang="en-US" altLang="zh-CN" sz="1400" kern="100" dirty="0">
                          <a:effectLst/>
                        </a:rPr>
                        <a:t>vs.</a:t>
                      </a:r>
                      <a:r>
                        <a:rPr lang="zh-CN" altLang="en-US" sz="1400" kern="100" dirty="0">
                          <a:effectLst/>
                        </a:rPr>
                        <a:t> </a:t>
                      </a:r>
                      <a:r>
                        <a:rPr lang="en-US" altLang="zh-CN" sz="1400" kern="100" dirty="0">
                          <a:effectLst/>
                        </a:rPr>
                        <a:t>placebo</a:t>
                      </a:r>
                    </a:p>
                  </a:txBody>
                  <a:tcPr marL="12700" marR="12700" marT="0" marB="0" anchor="ctr"/>
                </a:tc>
                <a:extLst>
                  <a:ext uri="{0D108BD9-81ED-4DB2-BD59-A6C34878D82A}">
                    <a16:rowId xmlns:a16="http://schemas.microsoft.com/office/drawing/2014/main" val="10000"/>
                  </a:ext>
                </a:extLst>
              </a:tr>
              <a:tr h="530627">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kern="100" dirty="0">
                          <a:effectLst/>
                        </a:rPr>
                        <a:t>LSM</a:t>
                      </a:r>
                      <a:r>
                        <a:rPr lang="zh-CN" altLang="en-US" sz="1400" kern="100" dirty="0">
                          <a:effectLst/>
                        </a:rPr>
                        <a:t> </a:t>
                      </a:r>
                      <a:r>
                        <a:rPr lang="en-US" altLang="zh-CN" sz="1400" kern="100" dirty="0">
                          <a:effectLst/>
                        </a:rPr>
                        <a:t>(8w</a:t>
                      </a:r>
                      <a:r>
                        <a:rPr lang="zh-CN" altLang="en-US" sz="1400" kern="100" dirty="0">
                          <a:effectLst/>
                        </a:rPr>
                        <a:t> </a:t>
                      </a:r>
                      <a:r>
                        <a:rPr lang="en-US" altLang="zh-CN" sz="1400" kern="100" dirty="0" err="1">
                          <a:effectLst/>
                        </a:rPr>
                        <a:t>chg</a:t>
                      </a:r>
                      <a:r>
                        <a:rPr lang="zh-CN" altLang="en-US" sz="1400" kern="100" dirty="0">
                          <a:effectLst/>
                        </a:rPr>
                        <a:t> </a:t>
                      </a:r>
                      <a:r>
                        <a:rPr lang="en-US" altLang="zh-CN" sz="1400" kern="100" dirty="0">
                          <a:effectLst/>
                        </a:rPr>
                        <a:t>from</a:t>
                      </a:r>
                      <a:r>
                        <a:rPr lang="zh-CN" altLang="en-US" sz="1400" kern="100" dirty="0">
                          <a:effectLst/>
                        </a:rPr>
                        <a:t> </a:t>
                      </a:r>
                      <a:r>
                        <a:rPr lang="en-US" altLang="zh-CN" sz="1400" kern="100" dirty="0">
                          <a:effectLst/>
                        </a:rPr>
                        <a:t>baseline)</a:t>
                      </a:r>
                      <a:r>
                        <a:rPr lang="zh-CN" altLang="en-US" sz="1400" kern="100" dirty="0">
                          <a:effectLst/>
                        </a:rPr>
                        <a:t> </a:t>
                      </a:r>
                      <a:r>
                        <a:rPr lang="en-US" altLang="zh-CN" sz="1400" kern="100" dirty="0">
                          <a:effectLst/>
                        </a:rPr>
                        <a:t>and</a:t>
                      </a:r>
                      <a:r>
                        <a:rPr lang="zh-CN" altLang="en-US" sz="1400" kern="100" dirty="0">
                          <a:effectLst/>
                        </a:rPr>
                        <a:t> </a:t>
                      </a:r>
                      <a:r>
                        <a:rPr lang="en-US" altLang="zh-CN" sz="1400" kern="100" dirty="0">
                          <a:effectLst/>
                        </a:rPr>
                        <a:t>95%CI</a:t>
                      </a:r>
                    </a:p>
                  </a:txBody>
                  <a:tcPr marL="12700" marR="12700" marT="0" marB="0" anchor="ctr"/>
                </a:tc>
                <a:tc>
                  <a:txBody>
                    <a:bodyPr/>
                    <a:lstStyle/>
                    <a:p>
                      <a:pPr algn="ctr" fontAlgn="ctr"/>
                      <a:r>
                        <a:rPr lang="en-US" sz="1400" u="none" strike="noStrike" dirty="0">
                          <a:effectLst/>
                        </a:rPr>
                        <a:t>-0.29(-</a:t>
                      </a:r>
                      <a:r>
                        <a:rPr lang="en-US" sz="1400" u="none" strike="noStrike">
                          <a:effectLst/>
                        </a:rPr>
                        <a:t>0.60, 0.02</a:t>
                      </a:r>
                      <a:r>
                        <a:rPr lang="en-US" sz="1400" u="none" strike="noStrike" dirty="0">
                          <a:effectLst/>
                        </a:rPr>
                        <a:t>)</a:t>
                      </a:r>
                    </a:p>
                  </a:txBody>
                  <a:tcPr marL="6350" marR="6350" marT="6350" marB="0" anchor="ctr"/>
                </a:tc>
                <a:tc>
                  <a:txBody>
                    <a:bodyPr/>
                    <a:lstStyle/>
                    <a:p>
                      <a:pPr algn="ctr" fontAlgn="ctr"/>
                      <a:r>
                        <a:rPr lang="en-US" sz="1400" u="none" strike="noStrike" dirty="0">
                          <a:effectLst/>
                        </a:rPr>
                        <a:t>-0.24(-0.55, 0.07)</a:t>
                      </a:r>
                    </a:p>
                  </a:txBody>
                  <a:tcPr marL="6350" marR="6350" marT="6350" marB="0" anchor="ctr"/>
                </a:tc>
                <a:extLst>
                  <a:ext uri="{0D108BD9-81ED-4DB2-BD59-A6C34878D82A}">
                    <a16:rowId xmlns:a16="http://schemas.microsoft.com/office/drawing/2014/main" val="10001"/>
                  </a:ext>
                </a:extLst>
              </a:tr>
            </a:tbl>
          </a:graphicData>
        </a:graphic>
      </p:graphicFrame>
      <p:grpSp>
        <p:nvGrpSpPr>
          <p:cNvPr id="14" name="Group 13"/>
          <p:cNvGrpSpPr/>
          <p:nvPr/>
        </p:nvGrpSpPr>
        <p:grpSpPr>
          <a:xfrm>
            <a:off x="662905" y="892423"/>
            <a:ext cx="10503859" cy="645160"/>
            <a:chOff x="181656" y="1027057"/>
            <a:chExt cx="11310150" cy="645160"/>
          </a:xfrm>
        </p:grpSpPr>
        <p:sp>
          <p:nvSpPr>
            <p:cNvPr id="15" name="Rectangle 28"/>
            <p:cNvSpPr/>
            <p:nvPr/>
          </p:nvSpPr>
          <p:spPr>
            <a:xfrm>
              <a:off x="524538" y="1027057"/>
              <a:ext cx="10967268" cy="645160"/>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HAM-D17 sleep disturbance score did not show statistical significance for  Ansofaxine 80mg and 160mg vs placebo respectively.</a:t>
              </a:r>
              <a:r>
                <a:rPr lang="zh-CN" altLang="en-US" sz="1600" kern="1200" dirty="0">
                  <a:solidFill>
                    <a:srgbClr val="44546A"/>
                  </a:solidFill>
                  <a:latin typeface="Arial" panose="020B0604020202020204" pitchFamily="34" charset="0"/>
                  <a:ea typeface="微软雅黑" panose="020B0503020204020204" charset="-122"/>
                  <a:cs typeface="+mn-cs"/>
                  <a:sym typeface="Arial" panose="020B0604020202020204" pitchFamily="34" charset="0"/>
                </a:rPr>
                <a:t> </a:t>
              </a:r>
              <a:endParaRPr kumimoji="0" lang="zh-CN" alt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6"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17"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19" name="TextBox 77"/>
          <p:cNvSpPr txBox="1"/>
          <p:nvPr/>
        </p:nvSpPr>
        <p:spPr>
          <a:xfrm>
            <a:off x="6289040" y="4521835"/>
            <a:ext cx="3033395" cy="1245235"/>
          </a:xfrm>
          <a:prstGeom prst="rect">
            <a:avLst/>
          </a:prstGeom>
          <a:noFill/>
        </p:spPr>
        <p:txBody>
          <a:bodyPr wrap="square" rtlCol="0">
            <a:spAutoFit/>
          </a:bodyPr>
          <a:lstStyle/>
          <a:p>
            <a:pPr marL="12700" marR="5080" indent="-635" algn="l" defTabSz="914400">
              <a:spcBef>
                <a:spcPts val="100"/>
              </a:spcBef>
              <a:buClrTx/>
              <a:buSzTx/>
              <a:buNone/>
            </a:pPr>
            <a:r>
              <a:rPr lang="zh-CN" altLang="en-US" sz="1000" kern="1200" dirty="0">
                <a:ea typeface="微软雅黑" panose="020B0503020204020204" charset="-122"/>
                <a:sym typeface="Arial" panose="020B0604020202020204" pitchFamily="34" charset="0"/>
              </a:rPr>
              <a:t>HAM-D17：17 Hamilton Depression Scale </a:t>
            </a:r>
          </a:p>
          <a:p>
            <a:pPr marL="12700" marR="5080" lvl="0" indent="-635" algn="l" defTabSz="914400" rtl="0" eaLnBrk="1" fontAlgn="auto" latinLnBrk="0">
              <a:lnSpc>
                <a:spcPct val="100000"/>
              </a:lnSpc>
              <a:spcBef>
                <a:spcPts val="100"/>
              </a:spcBef>
              <a:buClrTx/>
              <a:buSzTx/>
              <a:buFontTx/>
              <a:buNone/>
            </a:pPr>
            <a:r>
              <a:rPr lang="zh-CN" altLang="en-US" sz="1000" kern="1200" dirty="0">
                <a:ea typeface="微软雅黑" panose="020B0503020204020204" charset="-122"/>
                <a:sym typeface="Arial" panose="020B0604020202020204" pitchFamily="34" charset="0"/>
              </a:rPr>
              <a:t>Sleep disturbance</a:t>
            </a:r>
            <a:r>
              <a:rPr kumimoji="0" lang="zh-CN" altLang="en-US" sz="1000" b="0" i="0" u="none" strike="noStrike" kern="1200" cap="none" normalizeH="0" baseline="0" dirty="0">
                <a:ea typeface="微软雅黑" panose="020B0503020204020204" charset="-122"/>
                <a:sym typeface="Arial" panose="020B0604020202020204" pitchFamily="34" charset="0"/>
              </a:rPr>
              <a:t>: </a:t>
            </a:r>
            <a:r>
              <a:rPr lang="zh-CN" altLang="en-US" sz="1000" kern="1200" dirty="0">
                <a:ea typeface="微软雅黑" panose="020B0503020204020204" charset="-122"/>
                <a:sym typeface="Arial" panose="020B0604020202020204" pitchFamily="34" charset="0"/>
              </a:rPr>
              <a:t> </a:t>
            </a:r>
          </a:p>
          <a:p>
            <a:pPr marL="12700" marR="5080" lvl="0" indent="-635" algn="l" defTabSz="914400">
              <a:spcBef>
                <a:spcPts val="100"/>
              </a:spcBef>
              <a:buClrTx/>
              <a:buSzTx/>
              <a:buNone/>
            </a:pPr>
            <a:r>
              <a:rPr kumimoji="0" lang="zh-CN" altLang="en-US" sz="1000" b="0" i="0" u="none" strike="noStrike" kern="1200" cap="none" normalizeH="0" baseline="0" dirty="0">
                <a:ea typeface="微软雅黑" panose="020B0503020204020204" charset="-122"/>
                <a:sym typeface="Arial" panose="020B0604020202020204" pitchFamily="34" charset="0"/>
              </a:rPr>
              <a:t>      </a:t>
            </a:r>
            <a:r>
              <a:rPr lang="zh-CN" altLang="en-US" sz="1000" kern="1200" dirty="0">
                <a:ea typeface="微软雅黑" panose="020B0503020204020204" charset="-122"/>
                <a:sym typeface="Arial" panose="020B0604020202020204" pitchFamily="34" charset="0"/>
              </a:rPr>
              <a:t>4. Difficulty falling asleep</a:t>
            </a:r>
            <a:r>
              <a:rPr kumimoji="0" lang="zh-CN" altLang="en-US" sz="1000" b="0" i="0" u="none" strike="noStrike" kern="1200" cap="none" normalizeH="0" baseline="0" dirty="0">
                <a:ea typeface="微软雅黑" panose="020B0503020204020204" charset="-122"/>
                <a:sym typeface="Arial" panose="020B0604020202020204" pitchFamily="34" charset="0"/>
              </a:rPr>
              <a:t>                    </a:t>
            </a:r>
          </a:p>
          <a:p>
            <a:pPr marL="12700" marR="5080" lvl="0" indent="-635" algn="l" defTabSz="914400">
              <a:spcBef>
                <a:spcPts val="100"/>
              </a:spcBef>
              <a:buClrTx/>
              <a:buSzTx/>
              <a:buNone/>
            </a:pPr>
            <a:r>
              <a:rPr lang="zh-CN" altLang="en-US" sz="1000" kern="1200" dirty="0">
                <a:ea typeface="微软雅黑" panose="020B0503020204020204" charset="-122"/>
                <a:sym typeface="Arial" panose="020B0604020202020204" pitchFamily="34" charset="0"/>
              </a:rPr>
              <a:t>      </a:t>
            </a:r>
            <a:r>
              <a:rPr kumimoji="0" lang="zh-CN" altLang="en-US" sz="1000" b="0" i="0" u="none" strike="noStrike" kern="1200" cap="none" normalizeH="0" baseline="0" dirty="0">
                <a:ea typeface="微软雅黑" panose="020B0503020204020204" charset="-122"/>
                <a:sym typeface="Arial" panose="020B0604020202020204" pitchFamily="34" charset="0"/>
              </a:rPr>
              <a:t>5. </a:t>
            </a:r>
            <a:r>
              <a:rPr lang="zh-CN" altLang="en-US" sz="1000" kern="1200" dirty="0">
                <a:ea typeface="微软雅黑" panose="020B0503020204020204" charset="-122"/>
                <a:sym typeface="Arial" panose="020B0604020202020204" pitchFamily="34" charset="0"/>
              </a:rPr>
              <a:t>Not sleeping well</a:t>
            </a:r>
            <a:endParaRPr kumimoji="0" lang="zh-CN" altLang="en-US" sz="1000" b="0" i="0" u="none" strike="noStrike" kern="1200" cap="none" normalizeH="0" baseline="0" dirty="0">
              <a:ea typeface="微软雅黑" panose="020B0503020204020204" charset="-122"/>
              <a:sym typeface="Arial" panose="020B0604020202020204" pitchFamily="34" charset="0"/>
            </a:endParaRPr>
          </a:p>
          <a:p>
            <a:pPr marL="12700" marR="5080" lvl="0" indent="-635" algn="l" defTabSz="914400">
              <a:spcBef>
                <a:spcPts val="100"/>
              </a:spcBef>
              <a:buClrTx/>
              <a:buSzTx/>
              <a:buNone/>
            </a:pPr>
            <a:r>
              <a:rPr lang="zh-CN" altLang="en-US" sz="1000" kern="1200" dirty="0">
                <a:ea typeface="微软雅黑" panose="020B0503020204020204" charset="-122"/>
                <a:sym typeface="Arial" panose="020B0604020202020204" pitchFamily="34" charset="0"/>
              </a:rPr>
              <a:t>      6. Wake up early</a:t>
            </a:r>
            <a:endParaRPr kumimoji="0" lang="zh-CN" altLang="en-US" sz="1000" b="0" i="0" u="none" strike="noStrike" kern="1200" cap="none" normalizeH="0" baseline="0" dirty="0">
              <a:ea typeface="微软雅黑" panose="020B0503020204020204" charset="-122"/>
              <a:sym typeface="Arial" panose="020B0604020202020204" pitchFamily="34" charset="0"/>
            </a:endParaRPr>
          </a:p>
          <a:p>
            <a:pPr marL="12700" marR="5080" lvl="0" indent="-635" algn="l" defTabSz="914400" hangingPunct="1">
              <a:spcBef>
                <a:spcPts val="100"/>
              </a:spcBef>
              <a:buClrTx/>
              <a:buSzTx/>
              <a:buNone/>
            </a:pPr>
            <a:r>
              <a:rPr lang="zh-CN" altLang="en-US" sz="1000" kern="1200" dirty="0">
                <a:ea typeface="微软雅黑" panose="020B0503020204020204" charset="-122"/>
                <a:sym typeface="Arial" panose="020B0604020202020204" pitchFamily="34" charset="0"/>
              </a:rPr>
              <a:t>LSM：Least Square Mean</a:t>
            </a:r>
          </a:p>
          <a:p>
            <a:pPr marL="12700" marR="5080" lvl="0" indent="-635" algn="l" defTabSz="914400">
              <a:spcBef>
                <a:spcPts val="100"/>
              </a:spcBef>
              <a:buClrTx/>
              <a:buSzTx/>
              <a:buNone/>
            </a:pPr>
            <a:r>
              <a:rPr lang="zh-CN" altLang="en-US" sz="1000" kern="1200" dirty="0">
                <a:ea typeface="微软雅黑" panose="020B0503020204020204" charset="-122"/>
                <a:sym typeface="Arial" panose="020B0604020202020204" pitchFamily="34" charset="0"/>
              </a:rPr>
              <a:t>CI：Confidence interval</a:t>
            </a:r>
          </a:p>
        </p:txBody>
      </p:sp>
      <p:pic>
        <p:nvPicPr>
          <p:cNvPr id="8" name="Picture 7"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05" y="1970325"/>
            <a:ext cx="5597236" cy="4287600"/>
          </a:xfrm>
          <a:prstGeom prst="rect">
            <a:avLst/>
          </a:prstGeom>
        </p:spPr>
      </p:pic>
      <p:pic>
        <p:nvPicPr>
          <p:cNvPr id="2" name="图片 1"/>
          <p:cNvPicPr>
            <a:picLocks noChangeAspect="1"/>
          </p:cNvPicPr>
          <p:nvPr/>
        </p:nvPicPr>
        <p:blipFill>
          <a:blip r:embed="rId5"/>
          <a:stretch>
            <a:fillRect/>
          </a:stretch>
        </p:blipFill>
        <p:spPr>
          <a:xfrm>
            <a:off x="55561" y="171124"/>
            <a:ext cx="404144" cy="3170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66445" y="0"/>
            <a:ext cx="10172065" cy="668020"/>
          </a:xfrm>
        </p:spPr>
        <p:txBody>
          <a:bodyPr>
            <a:normAutofit/>
          </a:bodyPr>
          <a:lstStyle/>
          <a:p>
            <a:r>
              <a:rPr lang="en-SG" altLang="zh-CN" sz="2500" b="1" dirty="0">
                <a:solidFill>
                  <a:schemeClr val="accent1">
                    <a:lumMod val="50000"/>
                  </a:schemeClr>
                </a:solidFill>
                <a:latin typeface="+mn-lt"/>
                <a:ea typeface="+mn-ea"/>
                <a:cs typeface="+mn-cs"/>
                <a:sym typeface="Arial" panose="020B0604020202020204" pitchFamily="34" charset="0"/>
              </a:rPr>
              <a:t>HAM-A Total Score</a:t>
            </a:r>
          </a:p>
        </p:txBody>
      </p:sp>
      <p:graphicFrame>
        <p:nvGraphicFramePr>
          <p:cNvPr id="2" name="表格 1"/>
          <p:cNvGraphicFramePr>
            <a:graphicFrameLocks noGrp="1"/>
          </p:cNvGraphicFramePr>
          <p:nvPr>
            <p:custDataLst>
              <p:tags r:id="rId1"/>
            </p:custDataLst>
          </p:nvPr>
        </p:nvGraphicFramePr>
        <p:xfrm>
          <a:off x="6618605" y="2341880"/>
          <a:ext cx="4477385" cy="2174875"/>
        </p:xfrm>
        <a:graphic>
          <a:graphicData uri="http://schemas.openxmlformats.org/drawingml/2006/table">
            <a:tbl>
              <a:tblPr firstRow="1" firstCol="1" bandRow="1">
                <a:tableStyleId>{B301B821-A1FF-4177-AEE7-76D212191A09}</a:tableStyleId>
              </a:tblPr>
              <a:tblGrid>
                <a:gridCol w="1593215">
                  <a:extLst>
                    <a:ext uri="{9D8B030D-6E8A-4147-A177-3AD203B41FA5}">
                      <a16:colId xmlns:a16="http://schemas.microsoft.com/office/drawing/2014/main" val="20000"/>
                    </a:ext>
                  </a:extLst>
                </a:gridCol>
                <a:gridCol w="986790">
                  <a:extLst>
                    <a:ext uri="{9D8B030D-6E8A-4147-A177-3AD203B41FA5}">
                      <a16:colId xmlns:a16="http://schemas.microsoft.com/office/drawing/2014/main" val="20001"/>
                    </a:ext>
                  </a:extLst>
                </a:gridCol>
                <a:gridCol w="948690">
                  <a:extLst>
                    <a:ext uri="{9D8B030D-6E8A-4147-A177-3AD203B41FA5}">
                      <a16:colId xmlns:a16="http://schemas.microsoft.com/office/drawing/2014/main" val="20002"/>
                    </a:ext>
                  </a:extLst>
                </a:gridCol>
                <a:gridCol w="948690">
                  <a:extLst>
                    <a:ext uri="{9D8B030D-6E8A-4147-A177-3AD203B41FA5}">
                      <a16:colId xmlns:a16="http://schemas.microsoft.com/office/drawing/2014/main" val="20003"/>
                    </a:ext>
                  </a:extLst>
                </a:gridCol>
              </a:tblGrid>
              <a:tr h="315595">
                <a:tc>
                  <a:txBody>
                    <a:bodyPr/>
                    <a:lstStyle/>
                    <a:p>
                      <a:pPr algn="ctr" fontAlgn="ctr"/>
                      <a:r>
                        <a:rPr lang="en-US" sz="1200" u="none" strike="noStrike" dirty="0">
                          <a:effectLst/>
                        </a:rPr>
                        <a:t>　</a:t>
                      </a:r>
                    </a:p>
                  </a:txBody>
                  <a:tcPr marL="6350" marR="6350" marT="6350" marB="0" anchor="ctr"/>
                </a:tc>
                <a:tc>
                  <a:txBody>
                    <a:bodyPr/>
                    <a:lstStyle/>
                    <a:p>
                      <a:pPr algn="ctr" fontAlgn="ctr"/>
                      <a:r>
                        <a:rPr lang="en-US" sz="1200" u="none" strike="noStrike" dirty="0">
                          <a:effectLst/>
                        </a:rPr>
                        <a:t>160mg</a:t>
                      </a:r>
                    </a:p>
                  </a:txBody>
                  <a:tcPr marL="6350" marR="6350" marT="6350" marB="0" anchor="ctr"/>
                </a:tc>
                <a:tc>
                  <a:txBody>
                    <a:bodyPr/>
                    <a:lstStyle/>
                    <a:p>
                      <a:pPr algn="ctr" fontAlgn="ctr"/>
                      <a:r>
                        <a:rPr lang="en-US" sz="1200" u="none" strike="noStrike" dirty="0">
                          <a:effectLst/>
                        </a:rPr>
                        <a:t>80mg</a:t>
                      </a:r>
                    </a:p>
                  </a:txBody>
                  <a:tcPr marL="6350" marR="6350" marT="6350" marB="0" anchor="ctr"/>
                </a:tc>
                <a:tc>
                  <a:txBody>
                    <a:bodyPr/>
                    <a:lstStyle/>
                    <a:p>
                      <a:pPr algn="ctr" fontAlgn="ctr"/>
                      <a:r>
                        <a:rPr lang="en-US" altLang="zh-CN" sz="1200" u="none" strike="noStrike" dirty="0">
                          <a:effectLst/>
                        </a:rPr>
                        <a:t>Placebo</a:t>
                      </a:r>
                      <a:r>
                        <a:rPr lang="zh-CN" altLang="en-US" sz="1200" u="none" strike="noStrike" dirty="0">
                          <a:effectLst/>
                        </a:rPr>
                        <a:t> </a:t>
                      </a:r>
                    </a:p>
                  </a:txBody>
                  <a:tcPr marL="6350" marR="6350" marT="6350" marB="0" anchor="ctr"/>
                </a:tc>
                <a:extLst>
                  <a:ext uri="{0D108BD9-81ED-4DB2-BD59-A6C34878D82A}">
                    <a16:rowId xmlns:a16="http://schemas.microsoft.com/office/drawing/2014/main" val="10000"/>
                  </a:ext>
                </a:extLst>
              </a:tr>
              <a:tr h="207010">
                <a:tc>
                  <a:txBody>
                    <a:bodyPr/>
                    <a:lstStyle/>
                    <a:p>
                      <a:pPr algn="ctr" fontAlgn="ctr"/>
                      <a:endParaRPr lang="zh-CN" sz="1200" u="none" strike="noStrike" dirty="0">
                        <a:effectLst/>
                      </a:endParaRPr>
                    </a:p>
                  </a:txBody>
                  <a:tcPr marL="6350" marR="6350" marT="6350" marB="0" anchor="ctr"/>
                </a:tc>
                <a:tc>
                  <a:txBody>
                    <a:bodyPr/>
                    <a:lstStyle/>
                    <a:p>
                      <a:pPr algn="ctr" fontAlgn="ctr"/>
                      <a:r>
                        <a:rPr lang="zh-CN" sz="1200" u="none" strike="noStrike" dirty="0">
                          <a:effectLst/>
                        </a:rPr>
                        <a:t>(N=184)</a:t>
                      </a:r>
                    </a:p>
                  </a:txBody>
                  <a:tcPr marL="6350" marR="6350" marT="6350" marB="0" anchor="ctr"/>
                </a:tc>
                <a:tc>
                  <a:txBody>
                    <a:bodyPr/>
                    <a:lstStyle/>
                    <a:p>
                      <a:pPr algn="ctr" fontAlgn="ctr"/>
                      <a:r>
                        <a:rPr lang="zh-CN" sz="1200" u="none" strike="noStrike">
                          <a:effectLst/>
                        </a:rPr>
                        <a:t>(N=184)</a:t>
                      </a:r>
                    </a:p>
                  </a:txBody>
                  <a:tcPr marL="6350" marR="6350" marT="6350" marB="0" anchor="ctr"/>
                </a:tc>
                <a:tc>
                  <a:txBody>
                    <a:bodyPr/>
                    <a:lstStyle/>
                    <a:p>
                      <a:pPr algn="ctr" fontAlgn="ctr"/>
                      <a:r>
                        <a:rPr lang="zh-CN" sz="1200" u="none" strike="noStrike">
                          <a:effectLst/>
                        </a:rPr>
                        <a:t>(N=184)</a:t>
                      </a:r>
                    </a:p>
                  </a:txBody>
                  <a:tcPr marL="6350" marR="6350" marT="6350" marB="0" anchor="ctr"/>
                </a:tc>
                <a:extLst>
                  <a:ext uri="{0D108BD9-81ED-4DB2-BD59-A6C34878D82A}">
                    <a16:rowId xmlns:a16="http://schemas.microsoft.com/office/drawing/2014/main" val="10001"/>
                  </a:ext>
                </a:extLst>
              </a:tr>
              <a:tr h="207645">
                <a:tc>
                  <a:txBody>
                    <a:bodyPr/>
                    <a:lstStyle/>
                    <a:p>
                      <a:pPr algn="l" fontAlgn="ctr"/>
                      <a:r>
                        <a:rPr lang="en-US" altLang="zh-CN" sz="1200" u="none" strike="noStrike" dirty="0">
                          <a:effectLst/>
                        </a:rPr>
                        <a:t>Baseline</a:t>
                      </a:r>
                    </a:p>
                  </a:txBody>
                  <a:tcPr marL="6350" marR="6350" marT="6350" marB="0" anchor="ctr"/>
                </a:tc>
                <a:tc>
                  <a:txBody>
                    <a:bodyPr/>
                    <a:lstStyle/>
                    <a:p>
                      <a:pPr algn="ctr" fontAlgn="ctr"/>
                      <a:r>
                        <a:rPr lang="en-US" sz="1200" u="none" strike="noStrike" dirty="0">
                          <a:effectLst/>
                        </a:rPr>
                        <a:t>　</a:t>
                      </a:r>
                    </a:p>
                  </a:txBody>
                  <a:tcPr marL="6350" marR="6350" marT="6350" marB="0" anchor="ctr"/>
                </a:tc>
                <a:tc>
                  <a:txBody>
                    <a:bodyPr/>
                    <a:lstStyle/>
                    <a:p>
                      <a:pPr algn="ctr" fontAlgn="ctr"/>
                      <a:r>
                        <a:rPr lang="en-US" sz="1200" u="none" strike="noStrike">
                          <a:effectLst/>
                        </a:rPr>
                        <a:t>　</a:t>
                      </a:r>
                    </a:p>
                  </a:txBody>
                  <a:tcPr marL="6350" marR="6350" marT="6350" marB="0" anchor="ctr"/>
                </a:tc>
                <a:tc>
                  <a:txBody>
                    <a:bodyPr/>
                    <a:lstStyle/>
                    <a:p>
                      <a:pPr algn="ctr" fontAlgn="ctr"/>
                      <a:r>
                        <a:rPr lang="en-US" sz="1200" u="none" strike="noStrike">
                          <a:effectLst/>
                        </a:rPr>
                        <a:t>　</a:t>
                      </a:r>
                    </a:p>
                  </a:txBody>
                  <a:tcPr marL="6350" marR="6350" marT="6350" marB="0" anchor="ctr"/>
                </a:tc>
                <a:extLst>
                  <a:ext uri="{0D108BD9-81ED-4DB2-BD59-A6C34878D82A}">
                    <a16:rowId xmlns:a16="http://schemas.microsoft.com/office/drawing/2014/main" val="10002"/>
                  </a:ext>
                </a:extLst>
              </a:tr>
              <a:tr h="207645">
                <a:tc>
                  <a:txBody>
                    <a:bodyPr/>
                    <a:lstStyle/>
                    <a:p>
                      <a:pPr algn="l" fontAlgn="ctr"/>
                      <a:r>
                        <a:rPr lang="en-US" sz="1200" u="none" strike="noStrike" dirty="0">
                          <a:effectLst/>
                        </a:rPr>
                        <a:t>    M</a:t>
                      </a:r>
                      <a:r>
                        <a:rPr lang="en-US" altLang="zh-CN" sz="1200" u="none" strike="noStrike" dirty="0">
                          <a:effectLst/>
                        </a:rPr>
                        <a:t>ean</a:t>
                      </a:r>
                      <a:r>
                        <a:rPr lang="en-US" sz="1200" u="none" strike="noStrike" dirty="0">
                          <a:effectLst/>
                        </a:rPr>
                        <a:t> (SD)</a:t>
                      </a:r>
                    </a:p>
                  </a:txBody>
                  <a:tcPr marL="6350" marR="6350" marT="6350" marB="0" anchor="ctr"/>
                </a:tc>
                <a:tc>
                  <a:txBody>
                    <a:bodyPr/>
                    <a:lstStyle/>
                    <a:p>
                      <a:pPr algn="ctr" fontAlgn="ctr"/>
                      <a:r>
                        <a:rPr lang="en-US" sz="1200" u="none" strike="noStrike" dirty="0">
                          <a:effectLst/>
                        </a:rPr>
                        <a:t>18.9 (5.49)</a:t>
                      </a:r>
                    </a:p>
                  </a:txBody>
                  <a:tcPr marL="6350" marR="6350" marT="6350" marB="0" anchor="ctr"/>
                </a:tc>
                <a:tc>
                  <a:txBody>
                    <a:bodyPr/>
                    <a:lstStyle/>
                    <a:p>
                      <a:pPr algn="ctr" fontAlgn="ctr"/>
                      <a:r>
                        <a:rPr lang="en-US" sz="1200" u="none" strike="noStrike" dirty="0">
                          <a:effectLst/>
                        </a:rPr>
                        <a:t>19.8 (6.19)</a:t>
                      </a:r>
                    </a:p>
                  </a:txBody>
                  <a:tcPr marL="6350" marR="6350" marT="6350" marB="0" anchor="ctr"/>
                </a:tc>
                <a:tc>
                  <a:txBody>
                    <a:bodyPr/>
                    <a:lstStyle/>
                    <a:p>
                      <a:pPr algn="ctr" fontAlgn="ctr"/>
                      <a:r>
                        <a:rPr lang="en-US" sz="1200" u="none" strike="noStrike" dirty="0">
                          <a:effectLst/>
                        </a:rPr>
                        <a:t>19.0 (5.90)</a:t>
                      </a:r>
                    </a:p>
                  </a:txBody>
                  <a:tcPr marL="6350" marR="6350" marT="6350" marB="0" anchor="ctr"/>
                </a:tc>
                <a:extLst>
                  <a:ext uri="{0D108BD9-81ED-4DB2-BD59-A6C34878D82A}">
                    <a16:rowId xmlns:a16="http://schemas.microsoft.com/office/drawing/2014/main" val="10003"/>
                  </a:ext>
                </a:extLst>
              </a:tr>
              <a:tr h="207645">
                <a:tc>
                  <a:txBody>
                    <a:bodyPr/>
                    <a:lstStyle/>
                    <a:p>
                      <a:pPr algn="l" fontAlgn="ctr"/>
                      <a:r>
                        <a:rPr lang="en-US" altLang="zh-CN" sz="1200" u="none" strike="noStrike" dirty="0">
                          <a:effectLst/>
                        </a:rPr>
                        <a:t>8w</a:t>
                      </a:r>
                      <a:r>
                        <a:rPr lang="zh-CN" altLang="en-US" sz="1200" u="none" strike="noStrike" dirty="0">
                          <a:effectLst/>
                        </a:rPr>
                        <a:t> </a:t>
                      </a:r>
                      <a:r>
                        <a:rPr lang="en-US" altLang="zh-CN" sz="1200" u="none" strike="noStrike" dirty="0">
                          <a:effectLst/>
                        </a:rPr>
                        <a:t>treatment</a:t>
                      </a:r>
                    </a:p>
                  </a:txBody>
                  <a:tcPr marL="6350" marR="6350" marT="6350" marB="0" anchor="ctr"/>
                </a:tc>
                <a:tc>
                  <a:txBody>
                    <a:bodyPr/>
                    <a:lstStyle/>
                    <a:p>
                      <a:pPr algn="ctr" fontAlgn="ctr"/>
                      <a:r>
                        <a:rPr lang="en-US" sz="1200" u="none" strike="noStrike" dirty="0">
                          <a:effectLst/>
                        </a:rPr>
                        <a:t>　</a:t>
                      </a:r>
                    </a:p>
                  </a:txBody>
                  <a:tcPr marL="6350" marR="6350" marT="6350" marB="0" anchor="ctr"/>
                </a:tc>
                <a:tc>
                  <a:txBody>
                    <a:bodyPr/>
                    <a:lstStyle/>
                    <a:p>
                      <a:pPr algn="ctr" fontAlgn="ctr"/>
                      <a:r>
                        <a:rPr lang="en-US" sz="1200" u="none" strike="noStrike" dirty="0">
                          <a:effectLst/>
                        </a:rPr>
                        <a:t>　</a:t>
                      </a:r>
                    </a:p>
                  </a:txBody>
                  <a:tcPr marL="6350" marR="6350" marT="6350" marB="0" anchor="ctr"/>
                </a:tc>
                <a:tc>
                  <a:txBody>
                    <a:bodyPr/>
                    <a:lstStyle/>
                    <a:p>
                      <a:pPr algn="ctr" fontAlgn="ctr"/>
                      <a:r>
                        <a:rPr lang="en-US" sz="1200" u="none" strike="noStrike">
                          <a:effectLst/>
                        </a:rPr>
                        <a:t>　</a:t>
                      </a:r>
                    </a:p>
                  </a:txBody>
                  <a:tcPr marL="6350" marR="6350" marT="6350" marB="0" anchor="ctr"/>
                </a:tc>
                <a:extLst>
                  <a:ext uri="{0D108BD9-81ED-4DB2-BD59-A6C34878D82A}">
                    <a16:rowId xmlns:a16="http://schemas.microsoft.com/office/drawing/2014/main" val="10004"/>
                  </a:ext>
                </a:extLst>
              </a:tr>
              <a:tr h="207010">
                <a:tc>
                  <a:txBody>
                    <a:bodyPr/>
                    <a:lstStyle/>
                    <a:p>
                      <a:pPr algn="l" fontAlgn="ctr"/>
                      <a:r>
                        <a:rPr lang="en-US" sz="1200" u="none" strike="noStrike" dirty="0">
                          <a:effectLst/>
                        </a:rPr>
                        <a:t>    M</a:t>
                      </a:r>
                      <a:r>
                        <a:rPr lang="en-US" altLang="zh-CN" sz="1200" u="none" strike="noStrike" dirty="0">
                          <a:effectLst/>
                        </a:rPr>
                        <a:t>ean</a:t>
                      </a:r>
                      <a:r>
                        <a:rPr lang="en-US" sz="1200" u="none" strike="noStrike" dirty="0">
                          <a:effectLst/>
                        </a:rPr>
                        <a:t> (SD)</a:t>
                      </a:r>
                    </a:p>
                  </a:txBody>
                  <a:tcPr marL="6350" marR="6350" marT="6350" marB="0" anchor="ctr"/>
                </a:tc>
                <a:tc>
                  <a:txBody>
                    <a:bodyPr/>
                    <a:lstStyle/>
                    <a:p>
                      <a:pPr marL="0" marR="0" indent="0" algn="ctr" defTabSz="520065" rtl="0" fontAlgn="ctr" latinLnBrk="0">
                        <a:lnSpc>
                          <a:spcPct val="100000"/>
                        </a:lnSpc>
                        <a:spcBef>
                          <a:spcPts val="0"/>
                        </a:spcBef>
                        <a:spcAft>
                          <a:spcPts val="0"/>
                        </a:spcAft>
                        <a:buClrTx/>
                        <a:buSzTx/>
                        <a:buFontTx/>
                        <a:buNone/>
                      </a:pPr>
                      <a:r>
                        <a:rPr lang="en-US" sz="1200" u="none" strike="noStrike" cap="none" spc="0" baseline="0" dirty="0">
                          <a:ln>
                            <a:noFill/>
                          </a:ln>
                          <a:effectLst/>
                          <a:uFillTx/>
                        </a:rPr>
                        <a:t>7.9 (5.44)</a:t>
                      </a:r>
                    </a:p>
                  </a:txBody>
                  <a:tcPr marL="12700" marR="12700" marT="0" marB="0"/>
                </a:tc>
                <a:tc>
                  <a:txBody>
                    <a:bodyPr/>
                    <a:lstStyle/>
                    <a:p>
                      <a:pPr marL="0" marR="0" indent="0" algn="ctr" defTabSz="520065" rtl="0" fontAlgn="ctr" latinLnBrk="0">
                        <a:lnSpc>
                          <a:spcPct val="100000"/>
                        </a:lnSpc>
                        <a:spcBef>
                          <a:spcPts val="0"/>
                        </a:spcBef>
                        <a:spcAft>
                          <a:spcPts val="0"/>
                        </a:spcAft>
                        <a:buClrTx/>
                        <a:buSzTx/>
                        <a:buFontTx/>
                        <a:buNone/>
                      </a:pPr>
                      <a:r>
                        <a:rPr lang="en-US" sz="1200" u="none" strike="noStrike" cap="none" spc="0" baseline="0" dirty="0">
                          <a:ln>
                            <a:noFill/>
                          </a:ln>
                          <a:effectLst/>
                          <a:uFillTx/>
                        </a:rPr>
                        <a:t>8.1 (5.64)</a:t>
                      </a:r>
                    </a:p>
                  </a:txBody>
                  <a:tcPr marL="12700" marR="12700" marT="0" marB="0"/>
                </a:tc>
                <a:tc>
                  <a:txBody>
                    <a:bodyPr/>
                    <a:lstStyle/>
                    <a:p>
                      <a:pPr marL="0" marR="0" indent="0" algn="ctr" defTabSz="520065" rtl="0" fontAlgn="ctr" latinLnBrk="0">
                        <a:lnSpc>
                          <a:spcPct val="100000"/>
                        </a:lnSpc>
                        <a:spcBef>
                          <a:spcPts val="0"/>
                        </a:spcBef>
                        <a:spcAft>
                          <a:spcPts val="0"/>
                        </a:spcAft>
                        <a:buClrTx/>
                        <a:buSzTx/>
                        <a:buFontTx/>
                        <a:buNone/>
                      </a:pPr>
                      <a:r>
                        <a:rPr lang="en-US" sz="1200" u="none" strike="noStrike" cap="none" spc="0" baseline="0" dirty="0">
                          <a:ln>
                            <a:noFill/>
                          </a:ln>
                          <a:effectLst/>
                          <a:uFillTx/>
                        </a:rPr>
                        <a:t>10.7 (6.79)</a:t>
                      </a:r>
                    </a:p>
                  </a:txBody>
                  <a:tcPr marL="12700" marR="12700" marT="0" marB="0"/>
                </a:tc>
                <a:extLst>
                  <a:ext uri="{0D108BD9-81ED-4DB2-BD59-A6C34878D82A}">
                    <a16:rowId xmlns:a16="http://schemas.microsoft.com/office/drawing/2014/main" val="10005"/>
                  </a:ext>
                </a:extLst>
              </a:tr>
              <a:tr h="407670">
                <a:tc>
                  <a:txBody>
                    <a:bodyPr/>
                    <a:lstStyle/>
                    <a:p>
                      <a:pPr marL="0" marR="0" lvl="0" indent="0" algn="l" defTabSz="520065" rtl="0" eaLnBrk="1" fontAlgn="ctr" latinLnBrk="0" hangingPunct="1">
                        <a:lnSpc>
                          <a:spcPct val="100000"/>
                        </a:lnSpc>
                        <a:spcBef>
                          <a:spcPts val="0"/>
                        </a:spcBef>
                        <a:spcAft>
                          <a:spcPts val="0"/>
                        </a:spcAft>
                        <a:buClrTx/>
                        <a:buSzTx/>
                        <a:buFontTx/>
                        <a:buNone/>
                        <a:defRPr/>
                      </a:pPr>
                      <a:r>
                        <a:rPr lang="en-US" sz="1200" u="none" strike="noStrike" dirty="0">
                          <a:effectLst/>
                        </a:rPr>
                        <a:t> </a:t>
                      </a:r>
                      <a:r>
                        <a:rPr lang="en-US" sz="1200" kern="100" dirty="0">
                          <a:effectLst/>
                        </a:rPr>
                        <a:t>LSM</a:t>
                      </a:r>
                      <a:r>
                        <a:rPr lang="zh-CN" altLang="en-US" sz="1200" kern="100" dirty="0">
                          <a:effectLst/>
                        </a:rPr>
                        <a:t> </a:t>
                      </a:r>
                      <a:r>
                        <a:rPr lang="en-US" altLang="zh-CN" sz="1200" kern="100" dirty="0">
                          <a:effectLst/>
                        </a:rPr>
                        <a:t>(8w</a:t>
                      </a:r>
                      <a:r>
                        <a:rPr lang="zh-CN" altLang="en-US" sz="1200" kern="100" dirty="0">
                          <a:effectLst/>
                        </a:rPr>
                        <a:t> </a:t>
                      </a:r>
                      <a:r>
                        <a:rPr lang="en-US" altLang="zh-CN" sz="1200" kern="100" dirty="0" err="1">
                          <a:effectLst/>
                        </a:rPr>
                        <a:t>chg</a:t>
                      </a:r>
                      <a:r>
                        <a:rPr lang="zh-CN" altLang="en-US" sz="1200" kern="100" dirty="0">
                          <a:effectLst/>
                        </a:rPr>
                        <a:t> </a:t>
                      </a:r>
                      <a:r>
                        <a:rPr lang="en-US" altLang="zh-CN" sz="1200" kern="100" dirty="0">
                          <a:effectLst/>
                        </a:rPr>
                        <a:t>from</a:t>
                      </a:r>
                      <a:r>
                        <a:rPr lang="zh-CN" altLang="en-US" sz="1200" kern="100" dirty="0">
                          <a:effectLst/>
                        </a:rPr>
                        <a:t> </a:t>
                      </a:r>
                      <a:r>
                        <a:rPr lang="en-US" altLang="zh-CN" sz="1200" kern="100" dirty="0">
                          <a:effectLst/>
                        </a:rPr>
                        <a:t>baseline)</a:t>
                      </a:r>
                      <a:r>
                        <a:rPr lang="zh-CN" altLang="en-US" sz="1200" kern="100" dirty="0">
                          <a:effectLst/>
                        </a:rPr>
                        <a:t> </a:t>
                      </a:r>
                      <a:r>
                        <a:rPr lang="en-US" altLang="zh-CN" sz="1200" kern="100" dirty="0">
                          <a:effectLst/>
                        </a:rPr>
                        <a:t>and</a:t>
                      </a:r>
                      <a:r>
                        <a:rPr lang="zh-CN" altLang="en-US" sz="1200" kern="100" dirty="0">
                          <a:effectLst/>
                        </a:rPr>
                        <a:t> </a:t>
                      </a:r>
                      <a:r>
                        <a:rPr lang="en-US" altLang="zh-CN" sz="1200" kern="100" dirty="0">
                          <a:effectLst/>
                        </a:rPr>
                        <a:t>95%CI</a:t>
                      </a:r>
                    </a:p>
                  </a:txBody>
                  <a:tcPr marL="6350" marR="6350" marT="6350" marB="0" anchor="ctr"/>
                </a:tc>
                <a:tc>
                  <a:txBody>
                    <a:bodyPr/>
                    <a:lstStyle/>
                    <a:p>
                      <a:pPr algn="ctr" fontAlgn="ctr"/>
                      <a:r>
                        <a:rPr lang="en-US" sz="1200" u="none" strike="noStrike">
                          <a:effectLst/>
                        </a:rPr>
                        <a:t>-2.76 (</a:t>
                      </a:r>
                      <a:r>
                        <a:rPr lang="en-US" sz="1200" u="none" strike="noStrike" dirty="0">
                          <a:effectLst/>
                        </a:rPr>
                        <a:t>0.59)</a:t>
                      </a:r>
                    </a:p>
                  </a:txBody>
                  <a:tcPr marL="6350" marR="6350" marT="6350" marB="0" anchor="ctr"/>
                </a:tc>
                <a:tc>
                  <a:txBody>
                    <a:bodyPr/>
                    <a:lstStyle/>
                    <a:p>
                      <a:pPr algn="ctr" fontAlgn="ctr"/>
                      <a:r>
                        <a:rPr lang="en-US" sz="1200" u="none" strike="noStrike">
                          <a:effectLst/>
                        </a:rPr>
                        <a:t>-3.09 (</a:t>
                      </a:r>
                      <a:r>
                        <a:rPr lang="en-US" sz="1200" u="none" strike="noStrike" dirty="0">
                          <a:effectLst/>
                        </a:rPr>
                        <a:t>0.58)</a:t>
                      </a:r>
                    </a:p>
                  </a:txBody>
                  <a:tcPr marL="6350" marR="6350" marT="6350" marB="0" anchor="ctr"/>
                </a:tc>
                <a:tc>
                  <a:txBody>
                    <a:bodyPr/>
                    <a:lstStyle/>
                    <a:p>
                      <a:pPr algn="ctr" fontAlgn="ctr"/>
                      <a:r>
                        <a:rPr lang="en-US" sz="1200" u="none" strike="noStrike" dirty="0">
                          <a:effectLst/>
                        </a:rPr>
                        <a:t>　</a:t>
                      </a:r>
                    </a:p>
                  </a:txBody>
                  <a:tcPr marL="6350" marR="6350" marT="6350" marB="0" anchor="ctr"/>
                </a:tc>
                <a:extLst>
                  <a:ext uri="{0D108BD9-81ED-4DB2-BD59-A6C34878D82A}">
                    <a16:rowId xmlns:a16="http://schemas.microsoft.com/office/drawing/2014/main" val="10006"/>
                  </a:ext>
                </a:extLst>
              </a:tr>
              <a:tr h="207010">
                <a:tc>
                  <a:txBody>
                    <a:bodyPr/>
                    <a:lstStyle/>
                    <a:p>
                      <a:pPr algn="l" fontAlgn="ctr"/>
                      <a:r>
                        <a:rPr lang="en-US" sz="1200" u="none" strike="noStrike" dirty="0">
                          <a:effectLst/>
                        </a:rPr>
                        <a:t>   </a:t>
                      </a:r>
                      <a:r>
                        <a:rPr lang="zh-CN" altLang="en-US" sz="1200" u="none" strike="noStrike" dirty="0">
                          <a:effectLst/>
                        </a:rPr>
                        <a:t> </a:t>
                      </a:r>
                      <a:r>
                        <a:rPr lang="en-US" sz="1200" u="none" strike="noStrike" dirty="0">
                          <a:effectLst/>
                        </a:rPr>
                        <a:t>95%CI</a:t>
                      </a:r>
                    </a:p>
                  </a:txBody>
                  <a:tcPr marL="6350" marR="6350" marT="6350" marB="0" anchor="ctr"/>
                </a:tc>
                <a:tc>
                  <a:txBody>
                    <a:bodyPr/>
                    <a:lstStyle/>
                    <a:p>
                      <a:pPr algn="ctr" fontAlgn="ctr"/>
                      <a:r>
                        <a:rPr lang="en-US" sz="1200" u="none" strike="noStrike" dirty="0">
                          <a:effectLst/>
                        </a:rPr>
                        <a:t>(-</a:t>
                      </a:r>
                      <a:r>
                        <a:rPr lang="en-US" sz="1200" u="none" strike="noStrike">
                          <a:effectLst/>
                        </a:rPr>
                        <a:t>3.91, -</a:t>
                      </a:r>
                      <a:r>
                        <a:rPr lang="en-US" sz="1200" u="none" strike="noStrike" dirty="0">
                          <a:effectLst/>
                        </a:rPr>
                        <a:t>1.61)</a:t>
                      </a:r>
                    </a:p>
                  </a:txBody>
                  <a:tcPr marL="6350" marR="6350" marT="6350" marB="0" anchor="ctr"/>
                </a:tc>
                <a:tc>
                  <a:txBody>
                    <a:bodyPr/>
                    <a:lstStyle/>
                    <a:p>
                      <a:pPr algn="ctr" fontAlgn="ctr"/>
                      <a:r>
                        <a:rPr lang="en-US" sz="1200" u="none" strike="noStrike" dirty="0">
                          <a:effectLst/>
                        </a:rPr>
                        <a:t>(-</a:t>
                      </a:r>
                      <a:r>
                        <a:rPr lang="en-US" sz="1200" u="none" strike="noStrike">
                          <a:effectLst/>
                        </a:rPr>
                        <a:t>4.24, -</a:t>
                      </a:r>
                      <a:r>
                        <a:rPr lang="en-US" sz="1200" u="none" strike="noStrike" dirty="0">
                          <a:effectLst/>
                        </a:rPr>
                        <a:t>1.95)</a:t>
                      </a:r>
                    </a:p>
                  </a:txBody>
                  <a:tcPr marL="6350" marR="6350" marT="6350" marB="0" anchor="ctr"/>
                </a:tc>
                <a:tc>
                  <a:txBody>
                    <a:bodyPr/>
                    <a:lstStyle/>
                    <a:p>
                      <a:pPr algn="ctr" fontAlgn="ctr"/>
                      <a:r>
                        <a:rPr lang="en-US" sz="1200" u="none" strike="noStrike" dirty="0">
                          <a:effectLst/>
                        </a:rPr>
                        <a:t>　</a:t>
                      </a:r>
                    </a:p>
                  </a:txBody>
                  <a:tcPr marL="6350" marR="6350" marT="6350" marB="0" anchor="ctr"/>
                </a:tc>
                <a:extLst>
                  <a:ext uri="{0D108BD9-81ED-4DB2-BD59-A6C34878D82A}">
                    <a16:rowId xmlns:a16="http://schemas.microsoft.com/office/drawing/2014/main" val="10007"/>
                  </a:ext>
                </a:extLst>
              </a:tr>
              <a:tr h="207645">
                <a:tc>
                  <a:txBody>
                    <a:bodyPr/>
                    <a:lstStyle/>
                    <a:p>
                      <a:pPr algn="l" fontAlgn="ctr"/>
                      <a:r>
                        <a:rPr lang="en-US" sz="1200" u="none" strike="noStrike" dirty="0">
                          <a:effectLst/>
                        </a:rPr>
                        <a:t>    P</a:t>
                      </a:r>
                    </a:p>
                  </a:txBody>
                  <a:tcPr marL="6350" marR="6350" marT="6350" marB="0" anchor="ctr"/>
                </a:tc>
                <a:tc>
                  <a:txBody>
                    <a:bodyPr/>
                    <a:lstStyle/>
                    <a:p>
                      <a:pPr algn="ctr" fontAlgn="ctr"/>
                      <a:r>
                        <a:rPr lang="en-US" sz="1200" u="none" strike="noStrike" dirty="0">
                          <a:effectLst/>
                        </a:rPr>
                        <a:t>&lt;0.0001</a:t>
                      </a:r>
                    </a:p>
                  </a:txBody>
                  <a:tcPr marL="6350" marR="6350" marT="6350" marB="0" anchor="ctr"/>
                </a:tc>
                <a:tc>
                  <a:txBody>
                    <a:bodyPr/>
                    <a:lstStyle/>
                    <a:p>
                      <a:pPr algn="ctr" fontAlgn="ctr"/>
                      <a:r>
                        <a:rPr lang="en-US" sz="1200" u="none" strike="noStrike" dirty="0">
                          <a:effectLst/>
                        </a:rPr>
                        <a:t>&lt;0.0001</a:t>
                      </a:r>
                    </a:p>
                  </a:txBody>
                  <a:tcPr marL="6350" marR="6350" marT="6350" marB="0" anchor="ctr"/>
                </a:tc>
                <a:tc>
                  <a:txBody>
                    <a:bodyPr/>
                    <a:lstStyle/>
                    <a:p>
                      <a:pPr algn="ctr" fontAlgn="ctr"/>
                      <a:r>
                        <a:rPr lang="en-US" sz="1200" u="none" strike="noStrike" dirty="0">
                          <a:effectLst/>
                        </a:rPr>
                        <a:t>　</a:t>
                      </a:r>
                    </a:p>
                  </a:txBody>
                  <a:tcPr marL="6350" marR="6350" marT="6350" marB="0" anchor="ctr"/>
                </a:tc>
                <a:extLst>
                  <a:ext uri="{0D108BD9-81ED-4DB2-BD59-A6C34878D82A}">
                    <a16:rowId xmlns:a16="http://schemas.microsoft.com/office/drawing/2014/main" val="10008"/>
                  </a:ext>
                </a:extLst>
              </a:tr>
            </a:tbl>
          </a:graphicData>
        </a:graphic>
      </p:graphicFrame>
      <p:grpSp>
        <p:nvGrpSpPr>
          <p:cNvPr id="20" name="Group 19"/>
          <p:cNvGrpSpPr/>
          <p:nvPr/>
        </p:nvGrpSpPr>
        <p:grpSpPr>
          <a:xfrm>
            <a:off x="423595" y="651317"/>
            <a:ext cx="10558127" cy="1168400"/>
            <a:chOff x="181656" y="1027057"/>
            <a:chExt cx="10558127" cy="1168400"/>
          </a:xfrm>
        </p:grpSpPr>
        <p:sp>
          <p:nvSpPr>
            <p:cNvPr id="21" name="Rectangle 28"/>
            <p:cNvSpPr/>
            <p:nvPr/>
          </p:nvSpPr>
          <p:spPr>
            <a:xfrm>
              <a:off x="524538" y="1027057"/>
              <a:ext cx="10215245" cy="1168400"/>
            </a:xfrm>
            <a:prstGeom prst="rect">
              <a:avLst/>
            </a:prstGeom>
          </p:spPr>
          <p:txBody>
            <a:bodyPr wrap="non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HAM-A total score displayed statistical significance for </a:t>
              </a:r>
            </a:p>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 The anxiety symptom of MDD patients were improved</a:t>
              </a:r>
            </a:p>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significantly.</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2"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3"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24" name="TextBox 77"/>
          <p:cNvSpPr txBox="1"/>
          <p:nvPr/>
        </p:nvSpPr>
        <p:spPr>
          <a:xfrm>
            <a:off x="6709216" y="5154992"/>
            <a:ext cx="3281897" cy="1014730"/>
          </a:xfrm>
          <a:prstGeom prst="rect">
            <a:avLst/>
          </a:prstGeom>
          <a:noFill/>
        </p:spPr>
        <p:txBody>
          <a:bodyPr wrap="square" rtlCol="0">
            <a:spAutoFit/>
          </a:bodyPr>
          <a:lstStyle/>
          <a:p>
            <a:pPr lvl="0" defTabSz="1375410" hangingPunct="1">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1000" kern="1200" dirty="0">
                <a:ea typeface="微软雅黑" panose="020B0503020204020204" charset="-122"/>
                <a:sym typeface="Arial" panose="020B0604020202020204" pitchFamily="34" charset="0"/>
              </a:rPr>
              <a:t> Indicates a statistical significance vs placebo </a:t>
            </a:r>
          </a:p>
          <a:p>
            <a:pPr lvl="0" defTabSz="1375410" hangingPunct="1">
              <a:defRPr/>
            </a:pPr>
            <a:r>
              <a:rPr lang="zh-CN" altLang="en-US" sz="1000" kern="1200" dirty="0">
                <a:ea typeface="微软雅黑" panose="020B0503020204020204" charset="-122"/>
                <a:sym typeface="Arial" panose="020B0604020202020204" pitchFamily="34" charset="0"/>
              </a:rPr>
              <a:t>HAM-A：Hamilton Anxiety Scale </a:t>
            </a:r>
          </a:p>
          <a:p>
            <a:pPr lvl="0" defTabSz="1375410" hangingPunct="1">
              <a:defRPr/>
            </a:pPr>
            <a:r>
              <a:rPr lang="zh-CN" altLang="en-US" sz="1000" kern="1200" dirty="0">
                <a:ea typeface="微软雅黑" panose="020B0503020204020204" charset="-122"/>
                <a:sym typeface="Arial" panose="020B0604020202020204" pitchFamily="34" charset="0"/>
              </a:rPr>
              <a:t>LSM：Least Square Mean</a:t>
            </a:r>
          </a:p>
          <a:p>
            <a:pPr lvl="0" defTabSz="1375410">
              <a:defRPr/>
            </a:pPr>
            <a:r>
              <a:rPr lang="zh-CN" altLang="en-US" sz="1000" kern="1200" dirty="0">
                <a:ea typeface="微软雅黑" panose="020B0503020204020204" charset="-122"/>
                <a:sym typeface="Arial" panose="020B0604020202020204" pitchFamily="34" charset="0"/>
              </a:rPr>
              <a:t>SD：Standard deviation</a:t>
            </a:r>
          </a:p>
          <a:p>
            <a:pPr lvl="0" defTabSz="1375410">
              <a:defRPr/>
            </a:pPr>
            <a:r>
              <a:rPr lang="zh-CN" altLang="en-US" sz="1000" kern="1200" dirty="0">
                <a:ea typeface="微软雅黑" panose="020B0503020204020204" charset="-122"/>
                <a:sym typeface="Arial" panose="020B0604020202020204" pitchFamily="34" charset="0"/>
              </a:rPr>
              <a:t>SE：Standard Error</a:t>
            </a:r>
          </a:p>
          <a:p>
            <a:pPr lvl="0" defTabSz="1375410">
              <a:defRPr/>
            </a:pPr>
            <a:r>
              <a:rPr lang="zh-CN" altLang="en-US" sz="1000" kern="1200" dirty="0">
                <a:ea typeface="微软雅黑" panose="020B0503020204020204" charset="-122"/>
                <a:sym typeface="Arial" panose="020B0604020202020204" pitchFamily="34" charset="0"/>
              </a:rPr>
              <a:t>CI：Confidence interval</a:t>
            </a:r>
          </a:p>
        </p:txBody>
      </p:sp>
      <p:pic>
        <p:nvPicPr>
          <p:cNvPr id="6" name="Picture 5"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10" y="1581785"/>
            <a:ext cx="5578475" cy="4882515"/>
          </a:xfrm>
          <a:prstGeom prst="rect">
            <a:avLst/>
          </a:prstGeom>
        </p:spPr>
      </p:pic>
      <p:pic>
        <p:nvPicPr>
          <p:cNvPr id="5" name="图片 4"/>
          <p:cNvPicPr>
            <a:picLocks noChangeAspect="1"/>
          </p:cNvPicPr>
          <p:nvPr/>
        </p:nvPicPr>
        <p:blipFill>
          <a:blip r:embed="rId5"/>
          <a:stretch>
            <a:fillRect/>
          </a:stretch>
        </p:blipFill>
        <p:spPr>
          <a:xfrm>
            <a:off x="233899" y="178438"/>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3885" y="0"/>
            <a:ext cx="10276840" cy="647700"/>
          </a:xfrm>
        </p:spPr>
        <p:txBody>
          <a:bodyPr/>
          <a:lstStyle/>
          <a:p>
            <a:pPr algn="l">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HAM-A Psychic Anxiety Score</a:t>
            </a:r>
          </a:p>
        </p:txBody>
      </p:sp>
      <p:graphicFrame>
        <p:nvGraphicFramePr>
          <p:cNvPr id="12" name="表格 11"/>
          <p:cNvGraphicFramePr>
            <a:graphicFrameLocks noGrp="1"/>
          </p:cNvGraphicFramePr>
          <p:nvPr>
            <p:custDataLst>
              <p:tags r:id="rId1"/>
            </p:custDataLst>
          </p:nvPr>
        </p:nvGraphicFramePr>
        <p:xfrm>
          <a:off x="6726879" y="2600595"/>
          <a:ext cx="4572902" cy="1469390"/>
        </p:xfrm>
        <a:graphic>
          <a:graphicData uri="http://schemas.openxmlformats.org/drawingml/2006/table">
            <a:tbl>
              <a:tblPr firstRow="1" firstCol="1" bandRow="1">
                <a:tableStyleId>{B301B821-A1FF-4177-AEE7-76D212191A09}</a:tableStyleId>
              </a:tblPr>
              <a:tblGrid>
                <a:gridCol w="1690866">
                  <a:extLst>
                    <a:ext uri="{9D8B030D-6E8A-4147-A177-3AD203B41FA5}">
                      <a16:colId xmlns:a16="http://schemas.microsoft.com/office/drawing/2014/main" val="20000"/>
                    </a:ext>
                  </a:extLst>
                </a:gridCol>
                <a:gridCol w="1456841">
                  <a:extLst>
                    <a:ext uri="{9D8B030D-6E8A-4147-A177-3AD203B41FA5}">
                      <a16:colId xmlns:a16="http://schemas.microsoft.com/office/drawing/2014/main" val="20001"/>
                    </a:ext>
                  </a:extLst>
                </a:gridCol>
                <a:gridCol w="1425195">
                  <a:extLst>
                    <a:ext uri="{9D8B030D-6E8A-4147-A177-3AD203B41FA5}">
                      <a16:colId xmlns:a16="http://schemas.microsoft.com/office/drawing/2014/main" val="20002"/>
                    </a:ext>
                  </a:extLst>
                </a:gridCol>
              </a:tblGrid>
              <a:tr h="396000">
                <a:tc>
                  <a:txBody>
                    <a:bodyPr/>
                    <a:lstStyle/>
                    <a:p>
                      <a:pPr algn="ctr" fontAlgn="ctr"/>
                      <a:endParaRPr lang="zh-CN" sz="1400" u="none" strike="noStrike" dirty="0">
                        <a:effectLst/>
                      </a:endParaRPr>
                    </a:p>
                  </a:txBody>
                  <a:tcPr marL="6350" marR="6350" marT="6350" marB="0" anchor="ctr"/>
                </a:tc>
                <a:tc>
                  <a:txBody>
                    <a:body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tc>
                  <a:txBody>
                    <a:body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extLst>
                  <a:ext uri="{0D108BD9-81ED-4DB2-BD59-A6C34878D82A}">
                    <a16:rowId xmlns:a16="http://schemas.microsoft.com/office/drawing/2014/main" val="10000"/>
                  </a:ext>
                </a:extLst>
              </a:tr>
              <a:tr h="73152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b="0" kern="100" dirty="0">
                          <a:effectLst/>
                        </a:rPr>
                        <a:t>LSM</a:t>
                      </a:r>
                      <a:r>
                        <a:rPr lang="zh-CN" altLang="en-US" sz="1400" b="0" kern="100" dirty="0">
                          <a:effectLst/>
                        </a:rPr>
                        <a:t> </a:t>
                      </a:r>
                      <a:r>
                        <a:rPr lang="en-US" altLang="zh-CN" sz="1400" b="0" kern="100" dirty="0">
                          <a:effectLst/>
                        </a:rPr>
                        <a:t>(8w</a:t>
                      </a:r>
                      <a:r>
                        <a:rPr lang="zh-CN" altLang="en-US" sz="1400" b="0" kern="100" dirty="0">
                          <a:effectLst/>
                        </a:rPr>
                        <a:t> </a:t>
                      </a:r>
                      <a:r>
                        <a:rPr lang="en-US" altLang="zh-CN" sz="1400" b="0" kern="100" dirty="0" err="1">
                          <a:effectLst/>
                        </a:rPr>
                        <a:t>chg</a:t>
                      </a:r>
                      <a:r>
                        <a:rPr lang="zh-CN" altLang="en-US" sz="1400" b="0" kern="100" dirty="0">
                          <a:effectLst/>
                        </a:rPr>
                        <a:t> </a:t>
                      </a:r>
                      <a:r>
                        <a:rPr lang="en-US" altLang="zh-CN" sz="1400" b="0" kern="100" dirty="0">
                          <a:effectLst/>
                        </a:rPr>
                        <a:t>from</a:t>
                      </a:r>
                      <a:r>
                        <a:rPr lang="zh-CN" altLang="en-US" sz="1400" b="0" kern="100" dirty="0">
                          <a:effectLst/>
                        </a:rPr>
                        <a:t> </a:t>
                      </a:r>
                      <a:r>
                        <a:rPr lang="en-US" altLang="zh-CN" sz="1400" b="0" kern="100" dirty="0">
                          <a:effectLst/>
                        </a:rPr>
                        <a:t>baseline)</a:t>
                      </a:r>
                      <a:r>
                        <a:rPr lang="zh-CN" altLang="en-US" sz="1400" b="0" kern="100" dirty="0">
                          <a:effectLst/>
                        </a:rPr>
                        <a:t> </a:t>
                      </a:r>
                      <a:r>
                        <a:rPr lang="en-US" altLang="zh-CN" sz="1400" b="0" kern="100" dirty="0">
                          <a:effectLst/>
                        </a:rPr>
                        <a:t>and</a:t>
                      </a:r>
                      <a:r>
                        <a:rPr lang="zh-CN" altLang="en-US" sz="1400" b="0" kern="100" dirty="0">
                          <a:effectLst/>
                        </a:rPr>
                        <a:t> </a:t>
                      </a:r>
                      <a:r>
                        <a:rPr lang="en-US" altLang="zh-CN" sz="1400" b="0" kern="100" dirty="0">
                          <a:effectLst/>
                        </a:rPr>
                        <a:t>95%CI</a:t>
                      </a:r>
                    </a:p>
                  </a:txBody>
                  <a:tcPr anchor="ctr"/>
                </a:tc>
                <a:tc>
                  <a:txBody>
                    <a:bodyPr/>
                    <a:lstStyle/>
                    <a:p>
                      <a:pPr algn="l" fontAlgn="ctr"/>
                      <a:r>
                        <a:rPr lang="en-US" sz="1400" u="none" strike="noStrike" dirty="0">
                          <a:effectLst/>
                        </a:rPr>
                        <a:t>-2.18(-2.90, -1.45)</a:t>
                      </a:r>
                    </a:p>
                  </a:txBody>
                  <a:tcPr marL="6350" marR="6350" marT="6350" marB="0" anchor="ctr"/>
                </a:tc>
                <a:tc>
                  <a:txBody>
                    <a:bodyPr/>
                    <a:lstStyle/>
                    <a:p>
                      <a:pPr algn="l" fontAlgn="ctr"/>
                      <a:r>
                        <a:rPr lang="en-US" sz="1400" u="none" strike="noStrike" dirty="0">
                          <a:effectLst/>
                        </a:rPr>
                        <a:t>-2.10(-2.82, -1.38)</a:t>
                      </a:r>
                    </a:p>
                  </a:txBody>
                  <a:tcPr marL="6350" marR="6350" marT="6350" marB="0" anchor="ctr"/>
                </a:tc>
                <a:extLst>
                  <a:ext uri="{0D108BD9-81ED-4DB2-BD59-A6C34878D82A}">
                    <a16:rowId xmlns:a16="http://schemas.microsoft.com/office/drawing/2014/main" val="10001"/>
                  </a:ext>
                </a:extLst>
              </a:tr>
              <a:tr h="177800">
                <a:tc>
                  <a:txBody>
                    <a:bodyPr/>
                    <a:lstStyle/>
                    <a:p>
                      <a:pPr marL="0" marR="0" lvl="0" indent="0" algn="ctr" defTabSz="520065" rtl="0" eaLnBrk="1" fontAlgn="auto" latinLnBrk="0" hangingPunct="1">
                        <a:lnSpc>
                          <a:spcPct val="100000"/>
                        </a:lnSpc>
                        <a:spcBef>
                          <a:spcPts val="145"/>
                        </a:spcBef>
                        <a:spcAft>
                          <a:spcPts val="50"/>
                        </a:spcAft>
                        <a:buClrTx/>
                        <a:buSzTx/>
                        <a:buFontTx/>
                        <a:buNone/>
                        <a:defRPr/>
                      </a:pPr>
                      <a:r>
                        <a:rPr lang="en-US" altLang="zh-CN" sz="1400" kern="100" dirty="0">
                          <a:effectLst/>
                        </a:rPr>
                        <a:t>P</a:t>
                      </a:r>
                    </a:p>
                  </a:txBody>
                  <a:tcPr anchor="ctr"/>
                </a:tc>
                <a:tc>
                  <a:txBody>
                    <a:bodyPr/>
                    <a:lstStyle/>
                    <a:p>
                      <a:pPr algn="l" fontAlgn="ctr"/>
                      <a:r>
                        <a:rPr lang="en-US" altLang="zh-CN" sz="1400" u="none" strike="noStrike" dirty="0">
                          <a:effectLst/>
                        </a:rPr>
                        <a:t>&lt;0.0001</a:t>
                      </a:r>
                    </a:p>
                  </a:txBody>
                  <a:tcPr marL="6350" marR="6350" marT="6350" marB="0" anchor="ctr"/>
                </a:tc>
                <a:tc>
                  <a:txBody>
                    <a:bodyPr/>
                    <a:lstStyle/>
                    <a:p>
                      <a:pPr algn="l" fontAlgn="ctr"/>
                      <a:r>
                        <a:rPr lang="en-US" altLang="zh-CN" sz="1400" u="none" strike="noStrike" dirty="0">
                          <a:effectLst/>
                        </a:rPr>
                        <a:t>&lt;0.0001</a:t>
                      </a:r>
                    </a:p>
                  </a:txBody>
                  <a:tcPr marL="6350" marR="6350" marT="6350" marB="0" anchor="ctr"/>
                </a:tc>
                <a:extLst>
                  <a:ext uri="{0D108BD9-81ED-4DB2-BD59-A6C34878D82A}">
                    <a16:rowId xmlns:a16="http://schemas.microsoft.com/office/drawing/2014/main" val="10002"/>
                  </a:ext>
                </a:extLst>
              </a:tr>
            </a:tbl>
          </a:graphicData>
        </a:graphic>
      </p:graphicFrame>
      <p:grpSp>
        <p:nvGrpSpPr>
          <p:cNvPr id="21" name="Group 20"/>
          <p:cNvGrpSpPr/>
          <p:nvPr/>
        </p:nvGrpSpPr>
        <p:grpSpPr>
          <a:xfrm>
            <a:off x="603885" y="647700"/>
            <a:ext cx="10870565" cy="1168441"/>
            <a:chOff x="181656" y="1091151"/>
            <a:chExt cx="10278251" cy="1168192"/>
          </a:xfrm>
        </p:grpSpPr>
        <p:sp>
          <p:nvSpPr>
            <p:cNvPr id="22" name="Rectangle 28"/>
            <p:cNvSpPr/>
            <p:nvPr/>
          </p:nvSpPr>
          <p:spPr>
            <a:xfrm>
              <a:off x="469928" y="1091192"/>
              <a:ext cx="9989979" cy="1168151"/>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HAM-A psychic anxiety score displayed statistical significance for Ansofaxine 80mg and 160mg vs placebo respectively. The anxiety symptom of MDD patients were improved significantly.</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sp>
          <p:nvSpPr>
            <p:cNvPr id="23"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4"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25" name="TextBox 77"/>
          <p:cNvSpPr txBox="1"/>
          <p:nvPr/>
        </p:nvSpPr>
        <p:spPr>
          <a:xfrm>
            <a:off x="6727037" y="4408741"/>
            <a:ext cx="3281897" cy="1938020"/>
          </a:xfrm>
          <a:prstGeom prst="rect">
            <a:avLst/>
          </a:prstGeom>
          <a:noFill/>
        </p:spPr>
        <p:txBody>
          <a:bodyPr wrap="square" rtlCol="0">
            <a:spAutoFit/>
          </a:bodyPr>
          <a:lstStyle/>
          <a:p>
            <a:pPr lvl="0" defTabSz="1375410" hangingPunct="1">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900" kern="1200" dirty="0">
                <a:solidFill>
                  <a:srgbClr val="71685C"/>
                </a:solidFill>
                <a:latin typeface="Arial" panose="020B0604020202020204" pitchFamily="34" charset="0"/>
                <a:ea typeface="微软雅黑" panose="020B0503020204020204" charset="-122"/>
                <a:sym typeface="Arial" panose="020B0604020202020204" pitchFamily="34" charset="0"/>
              </a:rPr>
              <a:t> </a:t>
            </a:r>
            <a:r>
              <a:rPr lang="zh-CN" altLang="en-US" sz="1000" kern="1200" dirty="0">
                <a:ea typeface="微软雅黑" panose="020B0503020204020204" charset="-122"/>
                <a:sym typeface="Arial" panose="020B0604020202020204" pitchFamily="34" charset="0"/>
              </a:rPr>
              <a:t>Indicates a statistical significance vs placebo </a:t>
            </a:r>
          </a:p>
          <a:p>
            <a:pPr lvl="0" defTabSz="1375410" hangingPunct="1">
              <a:defRPr/>
            </a:pPr>
            <a:r>
              <a:rPr lang="zh-CN" altLang="en-US" sz="1000" kern="1200" dirty="0">
                <a:ea typeface="微软雅黑" panose="020B0503020204020204" charset="-122"/>
                <a:sym typeface="Arial" panose="020B0604020202020204" pitchFamily="34" charset="0"/>
              </a:rPr>
              <a:t>HAM-A：Hamilton Anxiety Scale</a:t>
            </a:r>
          </a:p>
          <a:p>
            <a:pPr lvl="0" defTabSz="1375410" hangingPunct="1">
              <a:defRPr/>
            </a:pPr>
            <a:r>
              <a:rPr lang="zh-CN" altLang="en-US" sz="1000" kern="1200" dirty="0">
                <a:ea typeface="微软雅黑" panose="020B0503020204020204" charset="-122"/>
                <a:sym typeface="Arial" panose="020B0604020202020204" pitchFamily="34" charset="0"/>
              </a:rPr>
              <a:t>Psychic Anxiety Score:</a:t>
            </a:r>
          </a:p>
          <a:p>
            <a:pPr lvl="0" defTabSz="1375410" fontAlgn="auto">
              <a:defRPr/>
            </a:pPr>
            <a:r>
              <a:rPr lang="zh-CN" altLang="en-US" sz="1000" kern="1200" dirty="0">
                <a:ea typeface="微软雅黑" panose="020B0503020204020204" charset="-122"/>
                <a:sym typeface="Arial" panose="020B0604020202020204" pitchFamily="34" charset="0"/>
              </a:rPr>
              <a:t>      1. Anxious mood</a:t>
            </a:r>
          </a:p>
          <a:p>
            <a:pPr lvl="0" defTabSz="1375410" fontAlgn="auto">
              <a:defRPr/>
            </a:pPr>
            <a:r>
              <a:rPr lang="zh-CN" altLang="en-US" sz="1000" kern="1200" dirty="0">
                <a:ea typeface="微软雅黑" panose="020B0503020204020204" charset="-122"/>
                <a:sym typeface="Arial" panose="020B0604020202020204" pitchFamily="34" charset="0"/>
              </a:rPr>
              <a:t>       2. Nervous</a:t>
            </a:r>
          </a:p>
          <a:p>
            <a:pPr lvl="0" defTabSz="1375410" fontAlgn="auto">
              <a:defRPr/>
            </a:pPr>
            <a:r>
              <a:rPr lang="zh-CN" altLang="en-US" sz="1000" kern="1200" dirty="0">
                <a:ea typeface="微软雅黑" panose="020B0503020204020204" charset="-122"/>
                <a:sym typeface="Arial" panose="020B0604020202020204" pitchFamily="34" charset="0"/>
              </a:rPr>
              <a:t>       3. Fear</a:t>
            </a:r>
          </a:p>
          <a:p>
            <a:pPr lvl="0" defTabSz="1375410" fontAlgn="auto">
              <a:defRPr/>
            </a:pPr>
            <a:r>
              <a:rPr lang="zh-CN" altLang="en-US" sz="1000" kern="1200" dirty="0">
                <a:ea typeface="微软雅黑" panose="020B0503020204020204" charset="-122"/>
                <a:sym typeface="Arial" panose="020B0604020202020204" pitchFamily="34" charset="0"/>
              </a:rPr>
              <a:t>       4. Insomnia</a:t>
            </a:r>
          </a:p>
          <a:p>
            <a:pPr lvl="0" defTabSz="1375410" fontAlgn="auto">
              <a:defRPr/>
            </a:pPr>
            <a:r>
              <a:rPr lang="zh-CN" altLang="en-US" sz="1000" kern="1200" dirty="0">
                <a:ea typeface="微软雅黑" panose="020B0503020204020204" charset="-122"/>
                <a:sym typeface="Arial" panose="020B0604020202020204" pitchFamily="34" charset="0"/>
              </a:rPr>
              <a:t>       5. Memory or attention disorder</a:t>
            </a:r>
          </a:p>
          <a:p>
            <a:pPr lvl="0" defTabSz="1375410" fontAlgn="auto">
              <a:defRPr/>
            </a:pPr>
            <a:r>
              <a:rPr lang="zh-CN" altLang="en-US" sz="1000" kern="1200" dirty="0">
                <a:ea typeface="微软雅黑" panose="020B0503020204020204" charset="-122"/>
                <a:sym typeface="Arial" panose="020B0604020202020204" pitchFamily="34" charset="0"/>
              </a:rPr>
              <a:t>       6. Depressed mood</a:t>
            </a:r>
          </a:p>
          <a:p>
            <a:pPr lvl="0" defTabSz="1375410" fontAlgn="auto">
              <a:defRPr/>
            </a:pPr>
            <a:r>
              <a:rPr lang="zh-CN" altLang="en-US" sz="1000" kern="1200" dirty="0">
                <a:ea typeface="微软雅黑" panose="020B0503020204020204" charset="-122"/>
                <a:sym typeface="Arial" panose="020B0604020202020204" pitchFamily="34" charset="0"/>
              </a:rPr>
              <a:t>       14. Performance during the meeting </a:t>
            </a:r>
          </a:p>
          <a:p>
            <a:pPr lvl="0" defTabSz="1375410" hangingPunct="1">
              <a:defRPr/>
            </a:pPr>
            <a:r>
              <a:rPr lang="zh-CN" altLang="en-US" sz="1000" kern="1200" dirty="0">
                <a:ea typeface="微软雅黑" panose="020B0503020204020204" charset="-122"/>
                <a:sym typeface="Arial" panose="020B0604020202020204" pitchFamily="34" charset="0"/>
              </a:rPr>
              <a:t>LSM：Least Square Mean</a:t>
            </a:r>
          </a:p>
          <a:p>
            <a:pPr lvl="0" defTabSz="1375410">
              <a:defRPr/>
            </a:pPr>
            <a:r>
              <a:rPr lang="zh-CN" altLang="en-US" sz="1000" kern="1200" dirty="0">
                <a:ea typeface="微软雅黑" panose="020B0503020204020204" charset="-122"/>
                <a:sym typeface="Arial" panose="020B0604020202020204" pitchFamily="34" charset="0"/>
              </a:rPr>
              <a:t>CI：Confidence interval</a:t>
            </a:r>
          </a:p>
        </p:txBody>
      </p:sp>
      <p:pic>
        <p:nvPicPr>
          <p:cNvPr id="5" name="Picture 4"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 y="1730375"/>
            <a:ext cx="5710555" cy="4711700"/>
          </a:xfrm>
          <a:prstGeom prst="rect">
            <a:avLst/>
          </a:prstGeom>
        </p:spPr>
      </p:pic>
      <p:pic>
        <p:nvPicPr>
          <p:cNvPr id="2" name="图片 1"/>
          <p:cNvPicPr>
            <a:picLocks noChangeAspect="1"/>
          </p:cNvPicPr>
          <p:nvPr/>
        </p:nvPicPr>
        <p:blipFill>
          <a:blip r:embed="rId5"/>
          <a:stretch>
            <a:fillRect/>
          </a:stretch>
        </p:blipFill>
        <p:spPr>
          <a:xfrm>
            <a:off x="195580" y="125095"/>
            <a:ext cx="408305" cy="3206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3570" y="0"/>
            <a:ext cx="10323195" cy="819150"/>
          </a:xfrm>
        </p:spPr>
        <p:txBody>
          <a:bodyPr/>
          <a:lstStyle/>
          <a:p>
            <a:pPr algn="l">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HAM-A Somatic Anxiety Score</a:t>
            </a:r>
          </a:p>
        </p:txBody>
      </p:sp>
      <p:graphicFrame>
        <p:nvGraphicFramePr>
          <p:cNvPr id="12" name="表格 11"/>
          <p:cNvGraphicFramePr>
            <a:graphicFrameLocks noGrp="1"/>
          </p:cNvGraphicFramePr>
          <p:nvPr>
            <p:custDataLst>
              <p:tags r:id="rId1"/>
            </p:custDataLst>
          </p:nvPr>
        </p:nvGraphicFramePr>
        <p:xfrm>
          <a:off x="6176010" y="2743200"/>
          <a:ext cx="5110480" cy="1256030"/>
        </p:xfrm>
        <a:graphic>
          <a:graphicData uri="http://schemas.openxmlformats.org/drawingml/2006/table">
            <a:tbl>
              <a:tblPr firstRow="1" firstCol="1" bandRow="1">
                <a:tableStyleId>{B301B821-A1FF-4177-AEE7-76D212191A09}</a:tableStyleId>
              </a:tblPr>
              <a:tblGrid>
                <a:gridCol w="1981200">
                  <a:extLst>
                    <a:ext uri="{9D8B030D-6E8A-4147-A177-3AD203B41FA5}">
                      <a16:colId xmlns:a16="http://schemas.microsoft.com/office/drawing/2014/main" val="20000"/>
                    </a:ext>
                  </a:extLst>
                </a:gridCol>
                <a:gridCol w="1737995">
                  <a:extLst>
                    <a:ext uri="{9D8B030D-6E8A-4147-A177-3AD203B41FA5}">
                      <a16:colId xmlns:a16="http://schemas.microsoft.com/office/drawing/2014/main" val="20001"/>
                    </a:ext>
                  </a:extLst>
                </a:gridCol>
                <a:gridCol w="1391285">
                  <a:extLst>
                    <a:ext uri="{9D8B030D-6E8A-4147-A177-3AD203B41FA5}">
                      <a16:colId xmlns:a16="http://schemas.microsoft.com/office/drawing/2014/main" val="20002"/>
                    </a:ext>
                  </a:extLst>
                </a:gridCol>
              </a:tblGrid>
              <a:tr h="396240">
                <a:tc>
                  <a:txBody>
                    <a:bodyPr/>
                    <a:lstStyle/>
                    <a:p>
                      <a:pPr algn="l" fontAlgn="ctr"/>
                      <a:endParaRPr lang="zh-CN" sz="1400" u="none" strike="noStrike" dirty="0">
                        <a:effectLst/>
                      </a:endParaRPr>
                    </a:p>
                  </a:txBody>
                  <a:tcPr marL="6350" marR="6350" marT="6350" marB="0" anchor="ctr"/>
                </a:tc>
                <a:tc>
                  <a:txBody>
                    <a:body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tc>
                  <a:txBody>
                    <a:body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extLst>
                  <a:ext uri="{0D108BD9-81ED-4DB2-BD59-A6C34878D82A}">
                    <a16:rowId xmlns:a16="http://schemas.microsoft.com/office/drawing/2014/main" val="10000"/>
                  </a:ext>
                </a:extLst>
              </a:tr>
              <a:tr h="17780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b="0" kern="100" dirty="0">
                          <a:effectLst/>
                        </a:rPr>
                        <a:t>LSM</a:t>
                      </a:r>
                      <a:r>
                        <a:rPr lang="zh-CN" altLang="en-US" sz="1400" b="0" kern="100" dirty="0">
                          <a:effectLst/>
                        </a:rPr>
                        <a:t> </a:t>
                      </a:r>
                      <a:r>
                        <a:rPr lang="en-US" altLang="zh-CN" sz="1400" b="0" kern="100" dirty="0">
                          <a:effectLst/>
                        </a:rPr>
                        <a:t>(8w</a:t>
                      </a:r>
                      <a:r>
                        <a:rPr lang="zh-CN" altLang="en-US" sz="1400" b="0" kern="100" dirty="0">
                          <a:effectLst/>
                        </a:rPr>
                        <a:t> </a:t>
                      </a:r>
                      <a:r>
                        <a:rPr lang="en-US" altLang="zh-CN" sz="1400" b="0" kern="100" dirty="0" err="1">
                          <a:effectLst/>
                        </a:rPr>
                        <a:t>chg</a:t>
                      </a:r>
                      <a:r>
                        <a:rPr lang="zh-CN" altLang="en-US" sz="1400" b="0" kern="100" dirty="0">
                          <a:effectLst/>
                        </a:rPr>
                        <a:t> </a:t>
                      </a:r>
                      <a:r>
                        <a:rPr lang="en-US" altLang="zh-CN" sz="1400" b="0" kern="100" dirty="0">
                          <a:effectLst/>
                        </a:rPr>
                        <a:t>from</a:t>
                      </a:r>
                      <a:r>
                        <a:rPr lang="zh-CN" altLang="en-US" sz="1400" b="0" kern="100" dirty="0">
                          <a:effectLst/>
                        </a:rPr>
                        <a:t>  </a:t>
                      </a:r>
                      <a:r>
                        <a:rPr lang="en-US" altLang="zh-CN" sz="1400" b="0" kern="100" dirty="0">
                          <a:effectLst/>
                        </a:rPr>
                        <a:t>baseline)</a:t>
                      </a:r>
                      <a:r>
                        <a:rPr lang="zh-CN" altLang="en-US" sz="1400" b="0" kern="100" dirty="0">
                          <a:effectLst/>
                        </a:rPr>
                        <a:t> </a:t>
                      </a:r>
                      <a:r>
                        <a:rPr lang="en-US" altLang="zh-CN" sz="1400" b="0" kern="100" dirty="0">
                          <a:effectLst/>
                        </a:rPr>
                        <a:t>and</a:t>
                      </a:r>
                      <a:r>
                        <a:rPr lang="zh-CN" altLang="en-US" sz="1400" b="0" kern="100" dirty="0">
                          <a:effectLst/>
                        </a:rPr>
                        <a:t> </a:t>
                      </a:r>
                      <a:r>
                        <a:rPr lang="en-US" altLang="zh-CN" sz="1400" b="0" kern="100" dirty="0">
                          <a:effectLst/>
                        </a:rPr>
                        <a:t>95%CI</a:t>
                      </a:r>
                    </a:p>
                  </a:txBody>
                  <a:tcPr anchor="ctr"/>
                </a:tc>
                <a:tc>
                  <a:txBody>
                    <a:bodyPr/>
                    <a:lstStyle/>
                    <a:p>
                      <a:pPr algn="l" fontAlgn="ctr"/>
                      <a:r>
                        <a:rPr lang="en-US" sz="1400" u="none" strike="noStrike" dirty="0">
                          <a:effectLst/>
                        </a:rPr>
                        <a:t>-0.59(-</a:t>
                      </a:r>
                      <a:r>
                        <a:rPr lang="en-US" sz="1400" u="none" strike="noStrike">
                          <a:effectLst/>
                        </a:rPr>
                        <a:t>1.14, -</a:t>
                      </a:r>
                      <a:r>
                        <a:rPr lang="en-US" sz="1400" u="none" strike="noStrike" dirty="0">
                          <a:effectLst/>
                        </a:rPr>
                        <a:t>0.04)</a:t>
                      </a:r>
                    </a:p>
                  </a:txBody>
                  <a:tcPr marL="6350" marR="6350" marT="6350" marB="0" anchor="ctr"/>
                </a:tc>
                <a:tc>
                  <a:txBody>
                    <a:bodyPr/>
                    <a:lstStyle/>
                    <a:p>
                      <a:pPr algn="l" fontAlgn="ctr"/>
                      <a:r>
                        <a:rPr lang="en-US" sz="1400" u="none" strike="noStrike" dirty="0">
                          <a:effectLst/>
                        </a:rPr>
                        <a:t>-0.93(-1.48, -0.38)</a:t>
                      </a:r>
                    </a:p>
                  </a:txBody>
                  <a:tcPr marL="6350" marR="6350" marT="6350" marB="0" anchor="ctr"/>
                </a:tc>
                <a:extLst>
                  <a:ext uri="{0D108BD9-81ED-4DB2-BD59-A6C34878D82A}">
                    <a16:rowId xmlns:a16="http://schemas.microsoft.com/office/drawing/2014/main" val="10001"/>
                  </a:ext>
                </a:extLst>
              </a:tr>
              <a:tr h="17780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altLang="zh-CN" sz="1400" kern="100" dirty="0">
                          <a:effectLst/>
                        </a:rPr>
                        <a:t>P</a:t>
                      </a:r>
                    </a:p>
                  </a:txBody>
                  <a:tcPr anchor="ctr"/>
                </a:tc>
                <a:tc>
                  <a:txBody>
                    <a:bodyPr/>
                    <a:lstStyle/>
                    <a:p>
                      <a:pPr algn="l" fontAlgn="ctr"/>
                      <a:r>
                        <a:rPr lang="en-US" altLang="zh-CN" sz="1400" u="none" strike="noStrike" dirty="0">
                          <a:effectLst/>
                        </a:rPr>
                        <a:t>0.0355</a:t>
                      </a:r>
                    </a:p>
                  </a:txBody>
                  <a:tcPr marL="6350" marR="6350" marT="6350" marB="0" anchor="ctr"/>
                </a:tc>
                <a:tc>
                  <a:txBody>
                    <a:bodyPr/>
                    <a:lstStyle/>
                    <a:p>
                      <a:pPr algn="l" fontAlgn="ctr"/>
                      <a:r>
                        <a:rPr lang="en-US" altLang="zh-CN" sz="1400" u="none" strike="noStrike" dirty="0">
                          <a:effectLst/>
                        </a:rPr>
                        <a:t>0.0009</a:t>
                      </a:r>
                    </a:p>
                  </a:txBody>
                  <a:tcPr marL="6350" marR="6350" marT="6350" marB="0" anchor="ctr"/>
                </a:tc>
                <a:extLst>
                  <a:ext uri="{0D108BD9-81ED-4DB2-BD59-A6C34878D82A}">
                    <a16:rowId xmlns:a16="http://schemas.microsoft.com/office/drawing/2014/main" val="10002"/>
                  </a:ext>
                </a:extLst>
              </a:tr>
            </a:tbl>
          </a:graphicData>
        </a:graphic>
      </p:graphicFrame>
      <p:sp>
        <p:nvSpPr>
          <p:cNvPr id="22" name="TextBox 77"/>
          <p:cNvSpPr txBox="1"/>
          <p:nvPr/>
        </p:nvSpPr>
        <p:spPr>
          <a:xfrm>
            <a:off x="6175805" y="4256288"/>
            <a:ext cx="3281897" cy="1938020"/>
          </a:xfrm>
          <a:prstGeom prst="rect">
            <a:avLst/>
          </a:prstGeom>
          <a:noFill/>
        </p:spPr>
        <p:txBody>
          <a:bodyPr wrap="square" rtlCol="0">
            <a:spAutoFit/>
          </a:bodyPr>
          <a:lstStyle/>
          <a:p>
            <a:pPr lvl="0" defTabSz="1375410" hangingPunct="1">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zh-CN" altLang="en-US" sz="1000" kern="1200" dirty="0">
                <a:ea typeface="微软雅黑" panose="020B0503020204020204" charset="-122"/>
                <a:sym typeface="Arial" panose="020B0604020202020204" pitchFamily="34" charset="0"/>
              </a:rPr>
              <a:t> Indicates a statistical significance vs placebo </a:t>
            </a:r>
          </a:p>
          <a:p>
            <a:pPr lvl="0" defTabSz="1375410" hangingPunct="1">
              <a:defRPr/>
            </a:pPr>
            <a:r>
              <a:rPr lang="zh-CN" altLang="en-US" sz="1000" kern="1200" dirty="0">
                <a:ea typeface="微软雅黑" panose="020B0503020204020204" charset="-122"/>
                <a:sym typeface="Arial" panose="020B0604020202020204" pitchFamily="34" charset="0"/>
              </a:rPr>
              <a:t>HAM-A：Hamilton Anxiety Scale</a:t>
            </a:r>
          </a:p>
          <a:p>
            <a:pPr lvl="0" defTabSz="1375410" hangingPunct="1">
              <a:defRPr/>
            </a:pPr>
            <a:r>
              <a:rPr lang="zh-CN" altLang="en-US" sz="1000" kern="1200" dirty="0">
                <a:ea typeface="微软雅黑" panose="020B0503020204020204" charset="-122"/>
                <a:sym typeface="Arial" panose="020B0604020202020204" pitchFamily="34" charset="0"/>
              </a:rPr>
              <a:t>Somatic Anxiety Score:</a:t>
            </a:r>
          </a:p>
          <a:p>
            <a:pPr lvl="0" algn="just" defTabSz="1375410" fontAlgn="auto">
              <a:defRPr/>
            </a:pPr>
            <a:r>
              <a:rPr lang="zh-CN" altLang="en-US" sz="1000" kern="1200" dirty="0">
                <a:ea typeface="微软雅黑" panose="020B0503020204020204" charset="-122"/>
                <a:sym typeface="Arial" panose="020B0604020202020204" pitchFamily="34" charset="0"/>
              </a:rPr>
              <a:t>    7. Muscle symptoms</a:t>
            </a:r>
          </a:p>
          <a:p>
            <a:pPr lvl="0" algn="just" defTabSz="1375410" fontAlgn="auto">
              <a:defRPr/>
            </a:pPr>
            <a:r>
              <a:rPr lang="zh-CN" altLang="en-US" sz="1000" kern="1200" dirty="0">
                <a:ea typeface="微软雅黑" panose="020B0503020204020204" charset="-122"/>
                <a:sym typeface="Arial" panose="020B0604020202020204" pitchFamily="34" charset="0"/>
              </a:rPr>
              <a:t>    8. Feeling symptoms</a:t>
            </a:r>
          </a:p>
          <a:p>
            <a:pPr lvl="0" algn="just" defTabSz="1375410" fontAlgn="auto">
              <a:defRPr/>
            </a:pPr>
            <a:r>
              <a:rPr lang="zh-CN" altLang="en-US" sz="1000" kern="1200" dirty="0">
                <a:ea typeface="微软雅黑" panose="020B0503020204020204" charset="-122"/>
                <a:sym typeface="Arial" panose="020B0604020202020204" pitchFamily="34" charset="0"/>
              </a:rPr>
              <a:t>    9. Cardiovascular symptoms</a:t>
            </a:r>
          </a:p>
          <a:p>
            <a:pPr lvl="0" algn="just" defTabSz="1375410" fontAlgn="auto">
              <a:defRPr/>
            </a:pPr>
            <a:r>
              <a:rPr lang="zh-CN" altLang="en-US" sz="1000" kern="1200" dirty="0">
                <a:ea typeface="微软雅黑" panose="020B0503020204020204" charset="-122"/>
                <a:sym typeface="Arial" panose="020B0604020202020204" pitchFamily="34" charset="0"/>
              </a:rPr>
              <a:t>    10. Respiratory symptoms</a:t>
            </a:r>
          </a:p>
          <a:p>
            <a:pPr lvl="0" algn="just" defTabSz="1375410" fontAlgn="auto">
              <a:defRPr/>
            </a:pPr>
            <a:r>
              <a:rPr lang="zh-CN" altLang="en-US" sz="1000" kern="1200" dirty="0">
                <a:ea typeface="微软雅黑" panose="020B0503020204020204" charset="-122"/>
                <a:sym typeface="Arial" panose="020B0604020202020204" pitchFamily="34" charset="0"/>
              </a:rPr>
              <a:t>    11. Gastrointestinal symptoms</a:t>
            </a:r>
          </a:p>
          <a:p>
            <a:pPr lvl="0" algn="just" defTabSz="1375410" fontAlgn="auto">
              <a:defRPr/>
            </a:pPr>
            <a:r>
              <a:rPr lang="zh-CN" altLang="en-US" sz="1000" kern="1200" dirty="0">
                <a:ea typeface="微软雅黑" panose="020B0503020204020204" charset="-122"/>
                <a:sym typeface="Arial" panose="020B0604020202020204" pitchFamily="34" charset="0"/>
              </a:rPr>
              <a:t>    12. Genitour urinary symptoms</a:t>
            </a:r>
          </a:p>
          <a:p>
            <a:pPr lvl="0" algn="just" defTabSz="1375410" fontAlgn="auto">
              <a:defRPr/>
            </a:pPr>
            <a:r>
              <a:rPr lang="zh-CN" altLang="en-US" sz="1000" kern="1200" dirty="0">
                <a:ea typeface="微软雅黑" panose="020B0503020204020204" charset="-122"/>
                <a:sym typeface="Arial" panose="020B0604020202020204" pitchFamily="34" charset="0"/>
              </a:rPr>
              <a:t>    13. Autonomic symptoms</a:t>
            </a:r>
          </a:p>
          <a:p>
            <a:pPr lvl="0" defTabSz="1375410" hangingPunct="1">
              <a:defRPr/>
            </a:pPr>
            <a:r>
              <a:rPr lang="zh-CN" altLang="en-US" sz="1000" kern="1200" dirty="0">
                <a:ea typeface="微软雅黑" panose="020B0503020204020204" charset="-122"/>
                <a:sym typeface="Arial" panose="020B0604020202020204" pitchFamily="34" charset="0"/>
              </a:rPr>
              <a:t>LSM：Least Square Mean</a:t>
            </a:r>
          </a:p>
          <a:p>
            <a:pPr lvl="0" defTabSz="1375410">
              <a:defRPr/>
            </a:pPr>
            <a:r>
              <a:rPr lang="zh-CN" altLang="en-US" sz="1000" kern="1200" dirty="0">
                <a:ea typeface="微软雅黑" panose="020B0503020204020204" charset="-122"/>
                <a:sym typeface="Arial" panose="020B0604020202020204" pitchFamily="34" charset="0"/>
              </a:rPr>
              <a:t>CI：Confidence interval</a:t>
            </a:r>
          </a:p>
        </p:txBody>
      </p:sp>
      <p:pic>
        <p:nvPicPr>
          <p:cNvPr id="6" name="Picture 5"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615" y="1811655"/>
            <a:ext cx="5537200" cy="4515485"/>
          </a:xfrm>
          <a:prstGeom prst="rect">
            <a:avLst/>
          </a:prstGeom>
        </p:spPr>
      </p:pic>
      <p:pic>
        <p:nvPicPr>
          <p:cNvPr id="5" name="图片 4"/>
          <p:cNvPicPr>
            <a:picLocks noChangeAspect="1"/>
          </p:cNvPicPr>
          <p:nvPr/>
        </p:nvPicPr>
        <p:blipFill>
          <a:blip r:embed="rId5"/>
          <a:stretch>
            <a:fillRect/>
          </a:stretch>
        </p:blipFill>
        <p:spPr>
          <a:xfrm>
            <a:off x="169764" y="187963"/>
            <a:ext cx="396274" cy="310923"/>
          </a:xfrm>
          <a:prstGeom prst="rect">
            <a:avLst/>
          </a:prstGeom>
        </p:spPr>
      </p:pic>
      <p:grpSp>
        <p:nvGrpSpPr>
          <p:cNvPr id="2" name="Group 20"/>
          <p:cNvGrpSpPr/>
          <p:nvPr/>
        </p:nvGrpSpPr>
        <p:grpSpPr>
          <a:xfrm>
            <a:off x="660400" y="735965"/>
            <a:ext cx="10870565" cy="1414821"/>
            <a:chOff x="181656" y="1091151"/>
            <a:chExt cx="10278251" cy="1414519"/>
          </a:xfrm>
        </p:grpSpPr>
        <p:sp>
          <p:nvSpPr>
            <p:cNvPr id="7" name="Rectangle 28"/>
            <p:cNvSpPr/>
            <p:nvPr/>
          </p:nvSpPr>
          <p:spPr>
            <a:xfrm>
              <a:off x="469928" y="1091192"/>
              <a:ext cx="9989979" cy="1414478"/>
            </a:xfrm>
            <a:prstGeom prst="rect">
              <a:avLst/>
            </a:prstGeom>
          </p:spPr>
          <p:txBody>
            <a:bodyPr wrap="square">
              <a:spAutoFit/>
            </a:bodyPr>
            <a:lstStyle/>
            <a:p>
              <a:pPr lvl="0" defTabSz="914400" hangingPunct="1">
                <a:defRPr/>
              </a:pPr>
              <a:r>
                <a:rPr lang="en-US" altLang="zh-CN" sz="18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HAM-A somatic anxiety score displayed statistical significance for Ansofaxine 80mg and 160mg vs placebo respectively. The anxiety symptom of MDD patients were improved significantly.</a:t>
              </a:r>
              <a:endPar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lvl="0" defTabSz="914400" hangingPunct="1">
                <a:defRPr/>
              </a:pPr>
              <a:endParaRPr lang="en-SG" altLang="zh-CN" sz="1600" kern="1200" dirty="0">
                <a:solidFill>
                  <a:srgbClr val="44546A"/>
                </a:solidFill>
                <a:latin typeface="+mn-lt"/>
                <a:ea typeface="微软雅黑" panose="020B0503020204020204" charset="-122"/>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sp>
          <p:nvSpPr>
            <p:cNvPr id="23"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4"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8330" y="107315"/>
            <a:ext cx="10211435" cy="487680"/>
          </a:xfrm>
        </p:spPr>
        <p:txBody>
          <a:bodyPr>
            <a:normAutofit/>
          </a:bodyPr>
          <a:lstStyle/>
          <a:p>
            <a:r>
              <a:rPr lang="en-SG" altLang="zh-CN" sz="2500" b="1" dirty="0">
                <a:solidFill>
                  <a:schemeClr val="accent1">
                    <a:lumMod val="50000"/>
                  </a:schemeClr>
                </a:solidFill>
                <a:latin typeface="+mn-lt"/>
                <a:ea typeface="+mn-ea"/>
                <a:cs typeface="+mn-cs"/>
                <a:sym typeface="Arial" panose="020B0604020202020204" pitchFamily="34" charset="0"/>
              </a:rPr>
              <a:t>CGI-S Score</a:t>
            </a:r>
            <a:r>
              <a:rPr lang="zh-CN" altLang="en-US" sz="2800" dirty="0">
                <a:latin typeface="+mj-lt"/>
                <a:ea typeface="微软雅黑" panose="020B0503020204020204" charset="-122"/>
                <a:sym typeface="Arial" panose="020B0604020202020204" pitchFamily="34" charset="0"/>
              </a:rPr>
              <a:t> </a:t>
            </a:r>
          </a:p>
        </p:txBody>
      </p:sp>
      <p:sp>
        <p:nvSpPr>
          <p:cNvPr id="13" name="TextBox 77"/>
          <p:cNvSpPr txBox="1"/>
          <p:nvPr/>
        </p:nvSpPr>
        <p:spPr>
          <a:xfrm>
            <a:off x="6109335" y="5250815"/>
            <a:ext cx="3692525" cy="706755"/>
          </a:xfrm>
          <a:prstGeom prst="rect">
            <a:avLst/>
          </a:prstGeom>
          <a:noFill/>
        </p:spPr>
        <p:txBody>
          <a:bodyPr wrap="square" rtlCol="0">
            <a:spAutoFit/>
          </a:bodyPr>
          <a:lstStyle/>
          <a:p>
            <a:pPr defTabSz="1375410" hangingPunct="1">
              <a:defRPr/>
            </a:pPr>
            <a:r>
              <a:rPr lang="zh-CN" altLang="en-US" sz="1000" dirty="0">
                <a:ea typeface="微软雅黑" panose="020B0503020204020204" charset="-122"/>
                <a:sym typeface="Arial" panose="020B0604020202020204" pitchFamily="34" charset="0"/>
              </a:rPr>
              <a:t>*</a:t>
            </a:r>
            <a:r>
              <a:rPr lang="zh-CN" altLang="en-US" sz="1000" kern="1200" dirty="0">
                <a:ea typeface="微软雅黑" panose="020B0503020204020204" charset="-122"/>
                <a:sym typeface="Arial" panose="020B0604020202020204" pitchFamily="34" charset="0"/>
              </a:rPr>
              <a:t> Indicates a statistical significance vs placebo </a:t>
            </a:r>
          </a:p>
          <a:p>
            <a:pPr lvl="0" defTabSz="1375410" hangingPunct="1">
              <a:defRPr/>
            </a:pPr>
            <a:r>
              <a:rPr kumimoji="0" lang="zh-CN" altLang="en-US" sz="1000" b="0" i="0" u="none" strike="noStrike" kern="1200" cap="none" spc="0" normalizeH="0" baseline="0" dirty="0">
                <a:ea typeface="微软雅黑" panose="020B0503020204020204" charset="-122"/>
                <a:sym typeface="Arial" panose="020B0604020202020204" pitchFamily="34" charset="0"/>
              </a:rPr>
              <a:t>CGI-S：</a:t>
            </a:r>
            <a:r>
              <a:rPr lang="zh-CN" altLang="en-US" sz="1000" kern="1200" dirty="0">
                <a:ea typeface="微软雅黑" panose="020B0503020204020204" charset="-122"/>
                <a:sym typeface="Arial" panose="020B0604020202020204" pitchFamily="34" charset="0"/>
              </a:rPr>
              <a:t>Clinical Total Impression Scale - Severity of disease </a:t>
            </a:r>
            <a:endParaRPr kumimoji="0" lang="zh-CN" altLang="en-US" sz="1000" b="0" i="0" u="none" strike="noStrike" kern="1200" cap="none" spc="0" normalizeH="0" baseline="0" dirty="0">
              <a:ea typeface="微软雅黑" panose="020B0503020204020204" charset="-122"/>
              <a:sym typeface="Arial" panose="020B0604020202020204" pitchFamily="34" charset="0"/>
            </a:endParaRPr>
          </a:p>
          <a:p>
            <a:pPr lvl="0" defTabSz="1375410" hangingPunct="1">
              <a:defRPr/>
            </a:pPr>
            <a:r>
              <a:rPr lang="zh-CN" altLang="en-US" sz="1000" kern="1200" dirty="0">
                <a:ea typeface="微软雅黑" panose="020B0503020204020204" charset="-122"/>
                <a:sym typeface="Arial" panose="020B0604020202020204" pitchFamily="34" charset="0"/>
              </a:rPr>
              <a:t>LSM：Least Square Mean</a:t>
            </a:r>
          </a:p>
          <a:p>
            <a:pPr lvl="0" defTabSz="1375410">
              <a:defRPr/>
            </a:pPr>
            <a:r>
              <a:rPr lang="zh-CN" altLang="en-US" sz="1000" kern="1200" dirty="0">
                <a:ea typeface="微软雅黑" panose="020B0503020204020204" charset="-122"/>
                <a:sym typeface="Arial" panose="020B0604020202020204" pitchFamily="34" charset="0"/>
              </a:rPr>
              <a:t>CI：Confidence interval</a:t>
            </a:r>
          </a:p>
        </p:txBody>
      </p:sp>
      <p:graphicFrame>
        <p:nvGraphicFramePr>
          <p:cNvPr id="14" name="表格 13"/>
          <p:cNvGraphicFramePr>
            <a:graphicFrameLocks noGrp="1"/>
          </p:cNvGraphicFramePr>
          <p:nvPr>
            <p:custDataLst>
              <p:tags r:id="rId1"/>
            </p:custDataLst>
          </p:nvPr>
        </p:nvGraphicFramePr>
        <p:xfrm>
          <a:off x="6109335" y="2923540"/>
          <a:ext cx="4916805" cy="1469390"/>
        </p:xfrm>
        <a:graphic>
          <a:graphicData uri="http://schemas.openxmlformats.org/drawingml/2006/table">
            <a:tbl>
              <a:tblPr firstRow="1" firstCol="1" bandRow="1">
                <a:tableStyleId>{B301B821-A1FF-4177-AEE7-76D212191A09}</a:tableStyleId>
              </a:tblPr>
              <a:tblGrid>
                <a:gridCol w="1812290">
                  <a:extLst>
                    <a:ext uri="{9D8B030D-6E8A-4147-A177-3AD203B41FA5}">
                      <a16:colId xmlns:a16="http://schemas.microsoft.com/office/drawing/2014/main" val="20000"/>
                    </a:ext>
                  </a:extLst>
                </a:gridCol>
                <a:gridCol w="1589405">
                  <a:extLst>
                    <a:ext uri="{9D8B030D-6E8A-4147-A177-3AD203B41FA5}">
                      <a16:colId xmlns:a16="http://schemas.microsoft.com/office/drawing/2014/main" val="20001"/>
                    </a:ext>
                  </a:extLst>
                </a:gridCol>
                <a:gridCol w="1515110">
                  <a:extLst>
                    <a:ext uri="{9D8B030D-6E8A-4147-A177-3AD203B41FA5}">
                      <a16:colId xmlns:a16="http://schemas.microsoft.com/office/drawing/2014/main" val="20002"/>
                    </a:ext>
                  </a:extLst>
                </a:gridCol>
              </a:tblGrid>
              <a:tr h="433070">
                <a:tc>
                  <a:txBody>
                    <a:bodyPr/>
                    <a:lstStyle/>
                    <a:p>
                      <a:pPr algn="l" fontAlgn="ctr"/>
                      <a:endParaRPr lang="zh-CN" sz="1400" u="none" strike="noStrike" dirty="0">
                        <a:effectLst/>
                      </a:endParaRPr>
                    </a:p>
                  </a:txBody>
                  <a:tcPr marL="6350" marR="6350" marT="6350" marB="0" anchor="ctr"/>
                </a:tc>
                <a:tc>
                  <a:txBody>
                    <a:body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tc>
                  <a:txBody>
                    <a:body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extLst>
                  <a:ext uri="{0D108BD9-81ED-4DB2-BD59-A6C34878D82A}">
                    <a16:rowId xmlns:a16="http://schemas.microsoft.com/office/drawing/2014/main" val="10000"/>
                  </a:ext>
                </a:extLst>
              </a:tr>
              <a:tr h="73152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b="0" kern="100" dirty="0">
                          <a:effectLst/>
                        </a:rPr>
                        <a:t>LSM</a:t>
                      </a:r>
                      <a:r>
                        <a:rPr lang="zh-CN" altLang="en-US" sz="1400" b="0" kern="100" dirty="0">
                          <a:effectLst/>
                        </a:rPr>
                        <a:t> </a:t>
                      </a:r>
                      <a:r>
                        <a:rPr lang="en-US" altLang="zh-CN" sz="1400" b="0" kern="100" dirty="0">
                          <a:effectLst/>
                        </a:rPr>
                        <a:t>(8w</a:t>
                      </a:r>
                      <a:r>
                        <a:rPr lang="zh-CN" altLang="en-US" sz="1400" b="0" kern="100" dirty="0">
                          <a:effectLst/>
                        </a:rPr>
                        <a:t> </a:t>
                      </a:r>
                      <a:r>
                        <a:rPr lang="en-US" altLang="zh-CN" sz="1400" b="0" kern="100" dirty="0" err="1">
                          <a:effectLst/>
                        </a:rPr>
                        <a:t>chg</a:t>
                      </a:r>
                      <a:r>
                        <a:rPr lang="zh-CN" altLang="en-US" sz="1400" b="0" kern="100" dirty="0">
                          <a:effectLst/>
                        </a:rPr>
                        <a:t> </a:t>
                      </a:r>
                      <a:r>
                        <a:rPr lang="en-US" altLang="zh-CN" sz="1400" b="0" kern="100" dirty="0">
                          <a:effectLst/>
                        </a:rPr>
                        <a:t>from</a:t>
                      </a:r>
                      <a:r>
                        <a:rPr lang="zh-CN" altLang="en-US" sz="1400" b="0" kern="100" dirty="0">
                          <a:effectLst/>
                        </a:rPr>
                        <a:t> </a:t>
                      </a:r>
                      <a:r>
                        <a:rPr lang="en-US" altLang="zh-CN" sz="1400" b="0" kern="100" dirty="0">
                          <a:effectLst/>
                        </a:rPr>
                        <a:t>baseline)</a:t>
                      </a:r>
                      <a:r>
                        <a:rPr lang="zh-CN" altLang="en-US" sz="1400" b="0" kern="100" dirty="0">
                          <a:effectLst/>
                        </a:rPr>
                        <a:t> </a:t>
                      </a:r>
                      <a:r>
                        <a:rPr lang="en-US" altLang="zh-CN" sz="1400" b="0" kern="100" dirty="0">
                          <a:effectLst/>
                        </a:rPr>
                        <a:t>and</a:t>
                      </a:r>
                      <a:r>
                        <a:rPr lang="zh-CN" altLang="en-US" sz="1400" b="0" kern="100" dirty="0">
                          <a:effectLst/>
                        </a:rPr>
                        <a:t> </a:t>
                      </a:r>
                      <a:r>
                        <a:rPr lang="en-US" altLang="zh-CN" sz="1400" b="0" kern="100" dirty="0">
                          <a:effectLst/>
                        </a:rPr>
                        <a:t>95%CI</a:t>
                      </a:r>
                    </a:p>
                  </a:txBody>
                  <a:tcPr anchor="ctr"/>
                </a:tc>
                <a:tc>
                  <a:txBody>
                    <a:bodyPr/>
                    <a:lstStyle/>
                    <a:p>
                      <a:pPr algn="ctr">
                        <a:spcAft>
                          <a:spcPts val="0"/>
                        </a:spcAft>
                      </a:pPr>
                      <a:r>
                        <a:rPr lang="en-US" sz="1400" kern="100" dirty="0">
                          <a:effectLst/>
                        </a:rPr>
                        <a:t>-0.69(-0.92, -0.46)</a:t>
                      </a:r>
                    </a:p>
                  </a:txBody>
                  <a:tcPr marL="12700" marR="12700" marT="0" marB="0" anchor="ctr"/>
                </a:tc>
                <a:tc>
                  <a:txBody>
                    <a:bodyPr/>
                    <a:lstStyle/>
                    <a:p>
                      <a:pPr algn="ctr">
                        <a:spcAft>
                          <a:spcPts val="0"/>
                        </a:spcAft>
                      </a:pPr>
                      <a:r>
                        <a:rPr lang="en-US" sz="1400" kern="100" dirty="0">
                          <a:effectLst/>
                        </a:rPr>
                        <a:t>-0.66(-0.89, -0.43)</a:t>
                      </a:r>
                    </a:p>
                  </a:txBody>
                  <a:tcPr marL="12700" marR="12700" marT="0" marB="0" anchor="ctr"/>
                </a:tc>
                <a:extLst>
                  <a:ext uri="{0D108BD9-81ED-4DB2-BD59-A6C34878D82A}">
                    <a16:rowId xmlns:a16="http://schemas.microsoft.com/office/drawing/2014/main" val="10001"/>
                  </a:ext>
                </a:extLst>
              </a:tr>
              <a:tr h="30480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altLang="zh-CN" sz="1400" kern="100" dirty="0">
                          <a:effectLst/>
                        </a:rPr>
                        <a:t>P</a:t>
                      </a:r>
                    </a:p>
                  </a:txBody>
                  <a:tcPr anchor="ctr"/>
                </a:tc>
                <a:tc>
                  <a:txBody>
                    <a:bodyPr/>
                    <a:lstStyle/>
                    <a:p>
                      <a:pPr algn="ctr">
                        <a:spcAft>
                          <a:spcPts val="0"/>
                        </a:spcAft>
                      </a:pPr>
                      <a:r>
                        <a:rPr lang="en-US" altLang="zh-CN" sz="1400" kern="100" dirty="0">
                          <a:effectLst/>
                        </a:rPr>
                        <a:t>&lt;0.0001</a:t>
                      </a:r>
                    </a:p>
                  </a:txBody>
                  <a:tcPr marL="12700" marR="12700" marT="0" marB="0" anchor="ctr"/>
                </a:tc>
                <a:tc>
                  <a:txBody>
                    <a:bodyPr/>
                    <a:lstStyle/>
                    <a:p>
                      <a:pPr algn="ctr">
                        <a:spcAft>
                          <a:spcPts val="0"/>
                        </a:spcAft>
                      </a:pPr>
                      <a:r>
                        <a:rPr lang="en-US" altLang="zh-CN" sz="1400" kern="100" dirty="0">
                          <a:effectLst/>
                        </a:rPr>
                        <a:t>&lt;0.0001</a:t>
                      </a:r>
                    </a:p>
                  </a:txBody>
                  <a:tcPr marL="12700" marR="12700" marT="0" marB="0" anchor="ctr"/>
                </a:tc>
                <a:extLst>
                  <a:ext uri="{0D108BD9-81ED-4DB2-BD59-A6C34878D82A}">
                    <a16:rowId xmlns:a16="http://schemas.microsoft.com/office/drawing/2014/main" val="10002"/>
                  </a:ext>
                </a:extLst>
              </a:tr>
            </a:tbl>
          </a:graphicData>
        </a:graphic>
      </p:graphicFrame>
      <p:grpSp>
        <p:nvGrpSpPr>
          <p:cNvPr id="18" name="Group 17"/>
          <p:cNvGrpSpPr/>
          <p:nvPr/>
        </p:nvGrpSpPr>
        <p:grpSpPr>
          <a:xfrm>
            <a:off x="1311596" y="707348"/>
            <a:ext cx="9517362" cy="645201"/>
            <a:chOff x="181656" y="1091151"/>
            <a:chExt cx="9517362" cy="645201"/>
          </a:xfrm>
        </p:grpSpPr>
        <p:sp>
          <p:nvSpPr>
            <p:cNvPr id="19" name="Rectangle 28"/>
            <p:cNvSpPr/>
            <p:nvPr/>
          </p:nvSpPr>
          <p:spPr>
            <a:xfrm>
              <a:off x="524538" y="1091192"/>
              <a:ext cx="9174480" cy="645160"/>
            </a:xfrm>
            <a:prstGeom prst="rect">
              <a:avLst/>
            </a:prstGeom>
          </p:spPr>
          <p:txBody>
            <a:bodyPr wrap="none">
              <a:spAutoFit/>
            </a:bodyPr>
            <a:lstStyle/>
            <a:p>
              <a:pPr lvl="0" algn="l" defTabSz="914400" hangingPunct="1">
                <a:buClrTx/>
                <a:buSzTx/>
                <a:buFontTx/>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CGI-S score displayed statistical significance for </a:t>
              </a:r>
            </a:p>
            <a:p>
              <a:pPr lvl="0" algn="l" defTabSz="914400" hangingPunct="1">
                <a:buClrTx/>
                <a:buSzTx/>
                <a:buFontTx/>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a:t>
              </a:r>
              <a:r>
                <a:rPr lang="zh-CN" altLang="en-US" sz="1800" kern="1200" dirty="0">
                  <a:solidFill>
                    <a:srgbClr val="44546A"/>
                  </a:solidFill>
                  <a:latin typeface="+mn-lt"/>
                  <a:ea typeface="微软雅黑" panose="020B0503020204020204" charset="-122"/>
                  <a:cs typeface="+mn-cs"/>
                  <a:sym typeface="Arial" panose="020B0604020202020204" pitchFamily="34" charset="0"/>
                </a:rPr>
                <a:t> </a:t>
              </a:r>
              <a:endParaRPr kumimoji="0" lang="zh-CN" altLang="en-US" sz="18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sp>
          <p:nvSpPr>
            <p:cNvPr id="26"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7"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5" name="Picture 4"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445" y="1695450"/>
            <a:ext cx="5158105" cy="4705985"/>
          </a:xfrm>
          <a:prstGeom prst="rect">
            <a:avLst/>
          </a:prstGeom>
        </p:spPr>
      </p:pic>
      <p:pic>
        <p:nvPicPr>
          <p:cNvPr id="6" name="图片 5"/>
          <p:cNvPicPr>
            <a:picLocks noChangeAspect="1"/>
          </p:cNvPicPr>
          <p:nvPr/>
        </p:nvPicPr>
        <p:blipFill>
          <a:blip r:embed="rId5"/>
          <a:stretch>
            <a:fillRect/>
          </a:stretch>
        </p:blipFill>
        <p:spPr>
          <a:xfrm>
            <a:off x="169764" y="18796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91440"/>
            <a:ext cx="10515600" cy="492760"/>
          </a:xfrm>
        </p:spPr>
        <p:txBody>
          <a:bodyPr>
            <a:normAutofit/>
          </a:bodyPr>
          <a:lstStyle/>
          <a:p>
            <a:r>
              <a:rPr lang="en-US" altLang="zh-CN" sz="2800" b="1" dirty="0" err="1">
                <a:solidFill>
                  <a:schemeClr val="accent1">
                    <a:lumMod val="50000"/>
                  </a:schemeClr>
                </a:solidFill>
                <a:latin typeface="+mn-lt"/>
                <a:ea typeface="+mn-ea"/>
                <a:cs typeface="+mn-cs"/>
                <a:sym typeface="Times New Roman" panose="02020603050405020304" pitchFamily="18" charset="0"/>
              </a:rPr>
              <a:t>Depression</a:t>
            </a:r>
            <a:endParaRPr lang="zh-CN" altLang="en-US" sz="2800" b="1" dirty="0">
              <a:solidFill>
                <a:schemeClr val="accent1">
                  <a:lumMod val="50000"/>
                </a:schemeClr>
              </a:solidFill>
              <a:latin typeface="+mn-lt"/>
              <a:ea typeface="+mn-ea"/>
              <a:cs typeface="+mn-cs"/>
              <a:sym typeface="Times New Roman" panose="02020603050405020304" pitchFamily="18" charset="0"/>
            </a:endParaRPr>
          </a:p>
        </p:txBody>
      </p:sp>
      <p:sp>
        <p:nvSpPr>
          <p:cNvPr id="12" name="文本框 11"/>
          <p:cNvSpPr txBox="1"/>
          <p:nvPr/>
        </p:nvSpPr>
        <p:spPr>
          <a:xfrm>
            <a:off x="427355" y="699135"/>
            <a:ext cx="5485765" cy="5647690"/>
          </a:xfrm>
          <a:prstGeom prst="rect">
            <a:avLst/>
          </a:prstGeom>
          <a:noFill/>
        </p:spPr>
        <p:txBody>
          <a:bodyPr wrap="square" lIns="0" tIns="0" rIns="0" bIns="0"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defTabSz="1219200" hangingPunct="1">
              <a:spcBef>
                <a:spcPct val="20000"/>
              </a:spcBef>
              <a:defRPr sz="1335" kern="1200">
                <a:solidFill>
                  <a:srgbClr val="262626">
                    <a:lumMod val="50000"/>
                    <a:lumOff val="50000"/>
                  </a:srgbClr>
                </a:solidFill>
                <a:latin typeface="Roboto Condensed"/>
                <a:ea typeface="+mn-ea"/>
              </a:defRPr>
            </a:lvl1pPr>
          </a:lstStyle>
          <a:p>
            <a:pPr marL="342900" indent="-342900">
              <a:lnSpc>
                <a:spcPct val="150000"/>
              </a:lnSpc>
              <a:spcBef>
                <a:spcPts val="1200"/>
              </a:spcBef>
              <a:buClr>
                <a:schemeClr val="accent1"/>
              </a:buClr>
              <a:buSzPct val="100000"/>
              <a:buFont typeface="Wingdings" panose="05000000000000000000" pitchFamily="2" charset="2"/>
              <a:buChar char="u"/>
            </a:pPr>
            <a:r>
              <a:rPr lang="en-US" altLang="zh-CN" sz="20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Depressive disorder：</a:t>
            </a:r>
            <a:r>
              <a:rPr lang="en-US" altLang="zh-CN" sz="1800" dirty="0">
                <a:solidFill>
                  <a:schemeClr val="tx1"/>
                </a:solidFill>
                <a:latin typeface="Times New Roman" panose="02020603050405020304" pitchFamily="18" charset="0"/>
                <a:ea typeface="微软雅黑" panose="020B0503020204020204" charset="-122"/>
                <a:cs typeface="Times New Roman" panose="02020603050405020304" pitchFamily="18" charset="0"/>
              </a:rPr>
              <a:t>sadness, loss of interest or pleasure, feelings of guilt or low selfworth, disturbed sleep or appetite, feelings of  tiredness, and poor concentration. Depression can be long lasting or recurrent, substantially impairing an individual’s ability to function at work or school or cope with daily life. At its most severe, depression can lead to suicide;</a:t>
            </a:r>
            <a:endParaRPr lang="en-US" altLang="zh-CN" sz="1800" dirty="0" err="1">
              <a:solidFill>
                <a:schemeClr val="accent1">
                  <a:lumMod val="50000"/>
                </a:schemeClr>
              </a:solidFill>
              <a:latin typeface="+mn-lt"/>
            </a:endParaRPr>
          </a:p>
          <a:p>
            <a:pPr marL="342900" indent="-342900">
              <a:lnSpc>
                <a:spcPct val="150000"/>
              </a:lnSpc>
              <a:spcBef>
                <a:spcPts val="1200"/>
              </a:spcBef>
              <a:buClr>
                <a:schemeClr val="accent1"/>
              </a:buClr>
              <a:buSzPct val="100000"/>
              <a:buFont typeface="Wingdings" panose="05000000000000000000" pitchFamily="2" charset="2"/>
              <a:buChar char="u"/>
            </a:pPr>
            <a:r>
              <a:rPr lang="en-US" altLang="zh-CN" sz="20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Major depressive disorder / depressive episode</a:t>
            </a:r>
            <a:r>
              <a:rPr lang="zh-CN" altLang="en-US" sz="1800" b="1" dirty="0" smtClean="0">
                <a:solidFill>
                  <a:schemeClr val="tx1"/>
                </a:solidFill>
                <a:latin typeface="微软雅黑" panose="020B0503020204020204" charset="-122"/>
                <a:ea typeface="微软雅黑" panose="020B0503020204020204" charset="-122"/>
              </a:rPr>
              <a:t>：</a:t>
            </a:r>
            <a:r>
              <a:rPr lang="en-US" altLang="zh-CN" sz="18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Relative"/>
              </a:rPr>
              <a:t>which involves symptoms such as depressed mood,loss of interest and enjoyment, and decreased energy; depending on the number and severity of symptoms, a depressive episode can be categorized as mild, moderate, or severe</a:t>
            </a:r>
            <a:r>
              <a:rPr lang="en-US" altLang="zh-CN" sz="1600" dirty="0" err="1">
                <a:solidFill>
                  <a:schemeClr val="accent1">
                    <a:lumMod val="50000"/>
                  </a:schemeClr>
                </a:solidFill>
                <a:latin typeface="+mn-lt"/>
                <a:sym typeface="Relative"/>
              </a:rPr>
              <a:t>。</a:t>
            </a:r>
          </a:p>
        </p:txBody>
      </p:sp>
      <p:pic>
        <p:nvPicPr>
          <p:cNvPr id="9" name="图片 8"/>
          <p:cNvPicPr>
            <a:picLocks noChangeAspect="1"/>
          </p:cNvPicPr>
          <p:nvPr/>
        </p:nvPicPr>
        <p:blipFill>
          <a:blip r:embed="rId4"/>
          <a:stretch>
            <a:fillRect/>
          </a:stretch>
        </p:blipFill>
        <p:spPr>
          <a:xfrm>
            <a:off x="6047740" y="426085"/>
            <a:ext cx="5306060" cy="6005830"/>
          </a:xfrm>
          <a:prstGeom prst="rect">
            <a:avLst/>
          </a:prstGeom>
        </p:spPr>
      </p:pic>
      <p:pic>
        <p:nvPicPr>
          <p:cNvPr id="8" name="图片 7"/>
          <p:cNvPicPr>
            <a:picLocks noChangeAspect="1"/>
          </p:cNvPicPr>
          <p:nvPr>
            <p:custDataLst>
              <p:tags r:id="rId1"/>
            </p:custDataLst>
          </p:nvPr>
        </p:nvPicPr>
        <p:blipFill>
          <a:blip r:embed="rId5"/>
          <a:stretch>
            <a:fillRect/>
          </a:stretch>
        </p:blipFill>
        <p:spPr>
          <a:xfrm>
            <a:off x="227330" y="181610"/>
            <a:ext cx="480060" cy="312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5785" y="40005"/>
            <a:ext cx="10165080" cy="626110"/>
          </a:xfrm>
        </p:spPr>
        <p:txBody>
          <a:bodyPr/>
          <a:lstStyle/>
          <a:p>
            <a:r>
              <a:rPr lang="en-SG" altLang="zh-CN" sz="2500" b="1" dirty="0">
                <a:solidFill>
                  <a:schemeClr val="accent1">
                    <a:lumMod val="50000"/>
                  </a:schemeClr>
                </a:solidFill>
                <a:latin typeface="+mn-lt"/>
                <a:ea typeface="+mn-ea"/>
                <a:cs typeface="+mn-cs"/>
                <a:sym typeface="Arial" panose="020B0604020202020204" pitchFamily="34" charset="0"/>
              </a:rPr>
              <a:t>CGI-I Score</a:t>
            </a:r>
          </a:p>
        </p:txBody>
      </p:sp>
      <p:sp>
        <p:nvSpPr>
          <p:cNvPr id="12" name="TextBox 77"/>
          <p:cNvSpPr txBox="1"/>
          <p:nvPr/>
        </p:nvSpPr>
        <p:spPr>
          <a:xfrm>
            <a:off x="9158605" y="5911850"/>
            <a:ext cx="2207895" cy="398780"/>
          </a:xfrm>
          <a:prstGeom prst="rect">
            <a:avLst/>
          </a:prstGeom>
          <a:noFill/>
        </p:spPr>
        <p:txBody>
          <a:bodyPr wrap="square" rtlCol="0">
            <a:spAutoFit/>
          </a:bodyPr>
          <a:lstStyle/>
          <a:p>
            <a:pPr defTabSz="1375410" hangingPunct="1">
              <a:defRPr/>
            </a:pPr>
            <a:r>
              <a:rPr lang="zh-CN" altLang="en-US" sz="1000" kern="1200" dirty="0">
                <a:latin typeface="+mn-lt"/>
                <a:ea typeface="微软雅黑" panose="020B0503020204020204" charset="-122"/>
                <a:sym typeface="Arial" panose="020B0604020202020204" pitchFamily="34" charset="0"/>
              </a:rPr>
              <a:t>CGI-I：Clinical Total Impression </a:t>
            </a:r>
          </a:p>
          <a:p>
            <a:pPr defTabSz="1375410" hangingPunct="1">
              <a:defRPr/>
            </a:pPr>
            <a:r>
              <a:rPr lang="zh-CN" altLang="en-US" sz="1000" kern="1200" dirty="0">
                <a:latin typeface="+mn-lt"/>
                <a:ea typeface="微软雅黑" panose="020B0503020204020204" charset="-122"/>
                <a:sym typeface="Arial" panose="020B0604020202020204" pitchFamily="34" charset="0"/>
              </a:rPr>
              <a:t>             Scale – Overall progress</a:t>
            </a:r>
          </a:p>
        </p:txBody>
      </p:sp>
      <p:grpSp>
        <p:nvGrpSpPr>
          <p:cNvPr id="17" name="Group 16"/>
          <p:cNvGrpSpPr/>
          <p:nvPr/>
        </p:nvGrpSpPr>
        <p:grpSpPr>
          <a:xfrm>
            <a:off x="2136775" y="762000"/>
            <a:ext cx="7023734" cy="368300"/>
            <a:chOff x="181656" y="1027057"/>
            <a:chExt cx="6364946" cy="368452"/>
          </a:xfrm>
        </p:grpSpPr>
        <p:sp>
          <p:nvSpPr>
            <p:cNvPr id="18" name="Rectangle 28"/>
            <p:cNvSpPr/>
            <p:nvPr/>
          </p:nvSpPr>
          <p:spPr>
            <a:xfrm>
              <a:off x="524618" y="1027057"/>
              <a:ext cx="6021984" cy="368452"/>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CGI-I score displayed a statistical significance among three groups</a:t>
              </a:r>
              <a:r>
                <a:rPr lang="en-SG" altLang="zh-CN" sz="1600" kern="1200" dirty="0">
                  <a:solidFill>
                    <a:srgbClr val="44546A"/>
                  </a:solidFill>
                  <a:latin typeface="+mn-lt"/>
                  <a:ea typeface="微软雅黑" panose="020B0503020204020204" charset="-122"/>
                  <a:cs typeface="+mn-cs"/>
                  <a:sym typeface="Arial" panose="020B0604020202020204" pitchFamily="34" charset="0"/>
                </a:rPr>
                <a:t>.</a:t>
              </a:r>
              <a:r>
                <a:rPr lang="zh-CN" altLang="en-US" sz="1600" kern="1200" dirty="0">
                  <a:solidFill>
                    <a:srgbClr val="44546A"/>
                  </a:solidFill>
                  <a:latin typeface="+mn-lt"/>
                  <a:ea typeface="微软雅黑" panose="020B0503020204020204" charset="-122"/>
                  <a:cs typeface="+mn-cs"/>
                  <a:sym typeface="Arial" panose="020B0604020202020204" pitchFamily="34" charset="0"/>
                </a:rPr>
                <a:t> </a:t>
              </a: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sp>
          <p:nvSpPr>
            <p:cNvPr id="19"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0" name="Freeform 19"/>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6" name="Picture 5" descr="Chart, bar 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405" y="1311275"/>
            <a:ext cx="7506970" cy="5075555"/>
          </a:xfrm>
          <a:prstGeom prst="rect">
            <a:avLst/>
          </a:prstGeom>
        </p:spPr>
      </p:pic>
      <p:pic>
        <p:nvPicPr>
          <p:cNvPr id="5" name="图片 4"/>
          <p:cNvPicPr>
            <a:picLocks noChangeAspect="1"/>
          </p:cNvPicPr>
          <p:nvPr/>
        </p:nvPicPr>
        <p:blipFill>
          <a:blip r:embed="rId4"/>
          <a:stretch>
            <a:fillRect/>
          </a:stretch>
        </p:blipFill>
        <p:spPr>
          <a:xfrm>
            <a:off x="169764" y="197488"/>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38930" y="104353"/>
            <a:ext cx="10515600" cy="477978"/>
          </a:xfrm>
        </p:spPr>
        <p:txBody>
          <a:bodyPr>
            <a:normAutofit/>
          </a:bodyPr>
          <a:lstStyle/>
          <a:p>
            <a:pPr algn="l">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SDS Score</a:t>
            </a:r>
          </a:p>
        </p:txBody>
      </p:sp>
      <p:sp>
        <p:nvSpPr>
          <p:cNvPr id="20" name="TextBox 77"/>
          <p:cNvSpPr txBox="1"/>
          <p:nvPr/>
        </p:nvSpPr>
        <p:spPr>
          <a:xfrm>
            <a:off x="4354195" y="6021070"/>
            <a:ext cx="3675380" cy="398780"/>
          </a:xfrm>
          <a:prstGeom prst="rect">
            <a:avLst/>
          </a:prstGeom>
          <a:noFill/>
        </p:spPr>
        <p:txBody>
          <a:bodyPr wrap="square" rtlCol="0">
            <a:spAutoFit/>
          </a:bodyPr>
          <a:lstStyle/>
          <a:p>
            <a:pPr algn="l" defTabSz="1375410" hangingPunct="1">
              <a:buClrTx/>
              <a:buSzTx/>
              <a:buNone/>
              <a:defRPr/>
            </a:pPr>
            <a:r>
              <a:rPr lang="zh-CN" altLang="en-US" sz="900" dirty="0">
                <a:solidFill>
                  <a:srgbClr val="FF0000"/>
                </a:solidFill>
                <a:latin typeface="Arial" panose="020B0604020202020204" pitchFamily="34" charset="0"/>
                <a:ea typeface="微软雅黑" panose="020B0503020204020204" charset="-122"/>
                <a:sym typeface="Arial" panose="020B0604020202020204" pitchFamily="34" charset="0"/>
              </a:rPr>
              <a:t>*</a:t>
            </a:r>
            <a:r>
              <a:rPr lang="en-SG" altLang="zh-CN" sz="900" kern="1200" dirty="0">
                <a:solidFill>
                  <a:srgbClr val="71685C"/>
                </a:solidFill>
                <a:latin typeface="Arial" panose="020B0604020202020204" pitchFamily="34" charset="0"/>
                <a:ea typeface="微软雅黑" panose="020B0503020204020204" charset="-122"/>
                <a:sym typeface="Arial" panose="020B0604020202020204" pitchFamily="34" charset="0"/>
              </a:rPr>
              <a:t> </a:t>
            </a:r>
            <a:r>
              <a:rPr lang="zh-CN" altLang="en-US" sz="1000" kern="1200" dirty="0">
                <a:ea typeface="微软雅黑" panose="020B0503020204020204" charset="-122"/>
                <a:sym typeface="Arial" panose="020B0604020202020204" pitchFamily="34" charset="0"/>
              </a:rPr>
              <a:t>Indicates a statistical significance vs placebo </a:t>
            </a:r>
          </a:p>
          <a:p>
            <a:pPr lvl="0" algn="l" defTabSz="1375410" hangingPunct="1">
              <a:buClrTx/>
              <a:buSzTx/>
              <a:buNone/>
              <a:defRPr/>
            </a:pPr>
            <a:r>
              <a:rPr kumimoji="0" lang="zh-CN" altLang="en-US" sz="1000" b="0" i="0" u="none" strike="noStrike" kern="1200" cap="none" spc="0" normalizeH="0" baseline="0" dirty="0">
                <a:ea typeface="微软雅黑" panose="020B0503020204020204" charset="-122"/>
                <a:cs typeface="+mn-cs"/>
                <a:sym typeface="Arial" panose="020B0604020202020204" pitchFamily="34" charset="0"/>
              </a:rPr>
              <a:t>SDS： </a:t>
            </a:r>
            <a:r>
              <a:rPr lang="zh-CN" altLang="en-US" sz="1000" kern="1200" dirty="0">
                <a:ea typeface="微软雅黑" panose="020B0503020204020204" charset="-122"/>
                <a:cs typeface="+mn-cs"/>
                <a:sym typeface="Arial" panose="020B0604020202020204" pitchFamily="34" charset="0"/>
              </a:rPr>
              <a:t>SHEEHAN Disability Scale</a:t>
            </a:r>
            <a:endParaRPr kumimoji="0" lang="zh-CN" altLang="en-US" sz="1000" b="0" i="0" u="none" strike="noStrike" kern="1200" cap="none" spc="0" normalizeH="0" baseline="0" dirty="0">
              <a:ea typeface="微软雅黑" panose="020B0503020204020204" charset="-122"/>
              <a:cs typeface="+mn-cs"/>
              <a:sym typeface="Arial" panose="020B0604020202020204" pitchFamily="34" charset="0"/>
            </a:endParaRPr>
          </a:p>
        </p:txBody>
      </p:sp>
      <p:grpSp>
        <p:nvGrpSpPr>
          <p:cNvPr id="21" name="Group 20"/>
          <p:cNvGrpSpPr/>
          <p:nvPr/>
        </p:nvGrpSpPr>
        <p:grpSpPr>
          <a:xfrm>
            <a:off x="726758" y="649708"/>
            <a:ext cx="11159631" cy="1168400"/>
            <a:chOff x="181656" y="1027057"/>
            <a:chExt cx="11622799" cy="1168400"/>
          </a:xfrm>
        </p:grpSpPr>
        <p:sp>
          <p:nvSpPr>
            <p:cNvPr id="22" name="Rectangle 28"/>
            <p:cNvSpPr/>
            <p:nvPr/>
          </p:nvSpPr>
          <p:spPr>
            <a:xfrm>
              <a:off x="524538" y="1027057"/>
              <a:ext cx="11279917" cy="1168400"/>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SDS total score displayed statistical significance for </a:t>
              </a:r>
            </a:p>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 The symptoms and social function of MDD patients were improved significantly.</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3" name="Oval 30"/>
            <p:cNvSpPr/>
            <p:nvPr/>
          </p:nvSpPr>
          <p:spPr>
            <a:xfrm>
              <a:off x="181656" y="1091151"/>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24" name="Freeform 26"/>
            <p:cNvSpPr/>
            <p:nvPr/>
          </p:nvSpPr>
          <p:spPr bwMode="auto">
            <a:xfrm>
              <a:off x="273725" y="1176833"/>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5" name="Picture 4" descr="Chart, bar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b="2086"/>
          <a:stretch>
            <a:fillRect/>
          </a:stretch>
        </p:blipFill>
        <p:spPr>
          <a:xfrm>
            <a:off x="5940468" y="1719913"/>
            <a:ext cx="5224131" cy="4069837"/>
          </a:xfrm>
          <a:prstGeom prst="rect">
            <a:avLst/>
          </a:prstGeom>
        </p:spPr>
      </p:pic>
      <p:pic>
        <p:nvPicPr>
          <p:cNvPr id="9" name="Picture 8"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05" y="1718509"/>
            <a:ext cx="5366896" cy="4092435"/>
          </a:xfrm>
          <a:prstGeom prst="rect">
            <a:avLst/>
          </a:prstGeom>
        </p:spPr>
      </p:pic>
      <p:pic>
        <p:nvPicPr>
          <p:cNvPr id="2" name="图片 1"/>
          <p:cNvPicPr>
            <a:picLocks noChangeAspect="1"/>
          </p:cNvPicPr>
          <p:nvPr/>
        </p:nvPicPr>
        <p:blipFill>
          <a:blip r:embed="rId5"/>
          <a:stretch>
            <a:fillRect/>
          </a:stretch>
        </p:blipFill>
        <p:spPr>
          <a:xfrm>
            <a:off x="169764" y="18796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8325" y="-19050"/>
            <a:ext cx="10515600" cy="742315"/>
          </a:xfrm>
        </p:spPr>
        <p:txBody>
          <a:bodyPr/>
          <a:lstStyle/>
          <a:p>
            <a:pPr marL="12700" algn="l">
              <a:lnSpc>
                <a:spcPct val="100000"/>
              </a:lnSpc>
              <a:spcBef>
                <a:spcPts val="95"/>
              </a:spcBef>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MADRS Response and Remission Rat</a:t>
            </a:r>
            <a:r>
              <a:rPr sz="2500" b="1" dirty="0">
                <a:solidFill>
                  <a:schemeClr val="accent1">
                    <a:lumMod val="50000"/>
                  </a:schemeClr>
                </a:solidFill>
                <a:latin typeface="+mn-lt"/>
                <a:ea typeface="+mn-ea"/>
                <a:cs typeface="+mn-cs"/>
                <a:sym typeface="Arial" panose="020B0604020202020204" pitchFamily="34" charset="0"/>
              </a:rPr>
              <a:t>e</a:t>
            </a:r>
          </a:p>
        </p:txBody>
      </p:sp>
      <p:sp>
        <p:nvSpPr>
          <p:cNvPr id="12" name="TextBox 77"/>
          <p:cNvSpPr txBox="1"/>
          <p:nvPr/>
        </p:nvSpPr>
        <p:spPr>
          <a:xfrm>
            <a:off x="8702040" y="5703570"/>
            <a:ext cx="2458085" cy="706755"/>
          </a:xfrm>
          <a:prstGeom prst="rect">
            <a:avLst/>
          </a:prstGeom>
          <a:noFill/>
        </p:spPr>
        <p:txBody>
          <a:bodyPr wrap="square" rtlCol="0">
            <a:spAutoFit/>
          </a:bodyPr>
          <a:lstStyle/>
          <a:p>
            <a:pPr marL="0" marR="0" lvl="0" algn="l" defTabSz="1375410" rtl="0" eaLnBrk="1" fontAlgn="auto" latinLnBrk="0" hangingPunct="1">
              <a:lnSpc>
                <a:spcPct val="100000"/>
              </a:lnSpc>
              <a:spcBef>
                <a:spcPts val="0"/>
              </a:spcBef>
              <a:buClrTx/>
              <a:buSzTx/>
              <a:buFontTx/>
              <a:buNone/>
              <a:defRPr/>
            </a:pPr>
            <a:r>
              <a:rPr kumimoji="0" lang="zh-CN" altLang="en-US" sz="900" b="0" i="0" u="none" strike="noStrike" kern="0" cap="none" spc="0" normalizeH="0" baseline="0" noProof="0" dirty="0">
                <a:ln>
                  <a:noFill/>
                </a:ln>
                <a:solidFill>
                  <a:srgbClr val="FF0000"/>
                </a:solidFill>
                <a:effectLst/>
                <a:uLnTx/>
                <a:uFillTx/>
                <a:latin typeface="Arial" panose="020B0604020202020204" pitchFamily="34" charset="0"/>
                <a:ea typeface="微软雅黑" panose="020B0503020204020204" charset="-122"/>
                <a:sym typeface="Arial" panose="020B0604020202020204" pitchFamily="34" charset="0"/>
              </a:rPr>
              <a:t>*</a:t>
            </a:r>
            <a:r>
              <a:rPr lang="zh-CN" altLang="en-US" sz="1000" kern="1200" dirty="0">
                <a:ea typeface="微软雅黑" panose="020B0503020204020204" charset="-122"/>
                <a:sym typeface="Arial" panose="020B0604020202020204" pitchFamily="34" charset="0"/>
              </a:rPr>
              <a:t> Indicates a statistical significance vs Placebo</a:t>
            </a:r>
            <a:endParaRPr kumimoji="0" lang="zh-CN" altLang="en-US" sz="1000" b="0" i="0" u="none" strike="noStrike" kern="1200" cap="none" spc="0" normalizeH="0" baseline="0" dirty="0">
              <a:ea typeface="微软雅黑" panose="020B0503020204020204" charset="-122"/>
              <a:sym typeface="Arial" panose="020B0604020202020204" pitchFamily="34" charset="0"/>
            </a:endParaRPr>
          </a:p>
          <a:p>
            <a:pPr lvl="0" algn="l" defTabSz="1375410" hangingPunct="1">
              <a:buClrTx/>
              <a:buSzTx/>
              <a:buNone/>
              <a:defRPr/>
            </a:pPr>
            <a:r>
              <a:rPr kumimoji="0" lang="zh-CN" altLang="en-US" sz="1000" b="0" i="0" u="none" strike="noStrike" kern="1200" cap="none" spc="0" normalizeH="0" baseline="0" dirty="0">
                <a:ea typeface="微软雅黑" panose="020B0503020204020204" charset="-122"/>
                <a:sym typeface="Arial" panose="020B0604020202020204" pitchFamily="34" charset="0"/>
              </a:rPr>
              <a:t>MADRS</a:t>
            </a:r>
            <a:r>
              <a:rPr lang="zh-CN" altLang="en-US" sz="1000" kern="1200" dirty="0">
                <a:ea typeface="微软雅黑" panose="020B0503020204020204" charset="-122"/>
                <a:sym typeface="Arial" panose="020B0604020202020204" pitchFamily="34" charset="0"/>
              </a:rPr>
              <a:t>  Montgomery- Åsberg Depression Scale </a:t>
            </a: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grpSp>
        <p:nvGrpSpPr>
          <p:cNvPr id="34" name="Group 10"/>
          <p:cNvGrpSpPr/>
          <p:nvPr/>
        </p:nvGrpSpPr>
        <p:grpSpPr>
          <a:xfrm>
            <a:off x="892493" y="756013"/>
            <a:ext cx="9983827" cy="1096208"/>
            <a:chOff x="6539727" y="3750148"/>
            <a:chExt cx="9983827" cy="1096208"/>
          </a:xfrm>
        </p:grpSpPr>
        <p:grpSp>
          <p:nvGrpSpPr>
            <p:cNvPr id="35" name="Group 344"/>
            <p:cNvGrpSpPr/>
            <p:nvPr/>
          </p:nvGrpSpPr>
          <p:grpSpPr>
            <a:xfrm>
              <a:off x="6539727" y="3750148"/>
              <a:ext cx="9983827" cy="645160"/>
              <a:chOff x="4643438" y="2751560"/>
              <a:chExt cx="9983827" cy="645160"/>
            </a:xfrm>
          </p:grpSpPr>
          <p:sp>
            <p:nvSpPr>
              <p:cNvPr id="37" name="Rectangle 28"/>
              <p:cNvSpPr/>
              <p:nvPr/>
            </p:nvSpPr>
            <p:spPr>
              <a:xfrm>
                <a:off x="5072066" y="2751560"/>
                <a:ext cx="9555199"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After 8w treatment</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and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160mg</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groups demonstrated significantly increased response and remission rate vs placebo respectively;</a:t>
                </a:r>
                <a:r>
                  <a:rPr lang="zh-CN" altLang="en-US" sz="1600" kern="1200" dirty="0">
                    <a:solidFill>
                      <a:srgbClr val="44546A"/>
                    </a:solidFill>
                    <a:latin typeface="+mn-lt"/>
                    <a:ea typeface="微软雅黑" panose="020B0503020204020204" charset="-122"/>
                    <a:cs typeface="+mn-cs"/>
                    <a:sym typeface="Arial" panose="020B0604020202020204" pitchFamily="34" charset="0"/>
                  </a:rPr>
                  <a:t> </a:t>
                </a:r>
                <a:endParaRPr kumimoji="0" lang="zh-CN" altLang="en-US" sz="1600" b="0" i="0" u="none" strike="noStrike" kern="1200" cap="none" spc="0" normalizeH="0" baseline="0" noProof="0" dirty="0">
                  <a:ln>
                    <a:noFill/>
                  </a:ln>
                  <a:solidFill>
                    <a:srgbClr val="44546A"/>
                  </a:solidFill>
                  <a:effectLst/>
                  <a:uLnTx/>
                  <a:uFillTx/>
                  <a:latin typeface="+mn-lt"/>
                  <a:ea typeface="微软雅黑" panose="020B0503020204020204" charset="-122"/>
                  <a:cs typeface="+mn-cs"/>
                  <a:sym typeface="Arial" panose="020B0604020202020204" pitchFamily="34" charset="0"/>
                </a:endParaRPr>
              </a:p>
            </p:txBody>
          </p:sp>
          <p:grpSp>
            <p:nvGrpSpPr>
              <p:cNvPr id="38" name="Group 332"/>
              <p:cNvGrpSpPr/>
              <p:nvPr/>
            </p:nvGrpSpPr>
            <p:grpSpPr>
              <a:xfrm>
                <a:off x="4643438" y="2786064"/>
                <a:ext cx="288476" cy="288476"/>
                <a:chOff x="4643438" y="2786064"/>
                <a:chExt cx="288476" cy="288476"/>
              </a:xfrm>
            </p:grpSpPr>
            <p:sp>
              <p:nvSpPr>
                <p:cNvPr id="39"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0"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36" name="Freeform 26"/>
            <p:cNvSpPr/>
            <p:nvPr/>
          </p:nvSpPr>
          <p:spPr bwMode="auto">
            <a:xfrm>
              <a:off x="6631795" y="47275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41" name="Group 341"/>
          <p:cNvGrpSpPr/>
          <p:nvPr/>
        </p:nvGrpSpPr>
        <p:grpSpPr>
          <a:xfrm>
            <a:off x="897573" y="1403419"/>
            <a:ext cx="288476" cy="288476"/>
            <a:chOff x="4643438" y="3643320"/>
            <a:chExt cx="288476" cy="288476"/>
          </a:xfrm>
        </p:grpSpPr>
        <p:sp>
          <p:nvSpPr>
            <p:cNvPr id="42" name="Oval 22"/>
            <p:cNvSpPr/>
            <p:nvPr/>
          </p:nvSpPr>
          <p:spPr>
            <a:xfrm>
              <a:off x="4643438" y="3643320"/>
              <a:ext cx="288476" cy="288476"/>
            </a:xfrm>
            <a:prstGeom prst="ellipse">
              <a:avLst/>
            </a:prstGeom>
            <a:solidFill>
              <a:srgbClr val="90B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3" name="Freeform 26"/>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44" name="Rectangle 43"/>
          <p:cNvSpPr/>
          <p:nvPr/>
        </p:nvSpPr>
        <p:spPr>
          <a:xfrm>
            <a:off x="1361126" y="1403370"/>
            <a:ext cx="9555199" cy="368300"/>
          </a:xfrm>
          <a:prstGeom prst="rect">
            <a:avLst/>
          </a:prstGeom>
        </p:spPr>
        <p:txBody>
          <a:bodyPr wrap="square">
            <a:spAutoFit/>
          </a:bodyPr>
          <a:lstStyle/>
          <a:p>
            <a:pPr lvl="0" defTabSz="914400" hangingPunct="1">
              <a:defRPr/>
            </a:pP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MADRS</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response rate</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：Change from </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baseline of MADRS score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≥50%;</a:t>
            </a:r>
          </a:p>
        </p:txBody>
      </p:sp>
      <p:grpSp>
        <p:nvGrpSpPr>
          <p:cNvPr id="45" name="组合 1"/>
          <p:cNvGrpSpPr/>
          <p:nvPr/>
        </p:nvGrpSpPr>
        <p:grpSpPr>
          <a:xfrm>
            <a:off x="897573" y="1894147"/>
            <a:ext cx="4973955" cy="368300"/>
            <a:chOff x="646113" y="1999427"/>
            <a:chExt cx="4973955" cy="368300"/>
          </a:xfrm>
        </p:grpSpPr>
        <p:sp>
          <p:nvSpPr>
            <p:cNvPr id="46" name="Rectangle 24"/>
            <p:cNvSpPr/>
            <p:nvPr/>
          </p:nvSpPr>
          <p:spPr>
            <a:xfrm>
              <a:off x="1074738" y="1999427"/>
              <a:ext cx="4545330" cy="368300"/>
            </a:xfrm>
            <a:prstGeom prst="rect">
              <a:avLst/>
            </a:prstGeom>
          </p:spPr>
          <p:txBody>
            <a:bodyPr wrap="square">
              <a:spAutoFit/>
            </a:bodyPr>
            <a:lstStyle/>
            <a:p>
              <a:pPr marL="0" marR="0" lvl="0" algn="l" defTabSz="914400" rtl="0" eaLnBrk="1" fontAlgn="auto" latinLnBrk="0" hangingPunct="1">
                <a:lnSpc>
                  <a:spcPct val="100000"/>
                </a:lnSpc>
                <a:spcBef>
                  <a:spcPts val="0"/>
                </a:spcBef>
                <a:buClrTx/>
                <a:buSzTx/>
                <a:buFontTx/>
                <a:buNone/>
                <a:defRPr/>
              </a:pP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MADRS</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remission rate</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：MADRS≤12</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points.</a:t>
              </a:r>
              <a:endPar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47" name="Oval 26"/>
            <p:cNvSpPr/>
            <p:nvPr/>
          </p:nvSpPr>
          <p:spPr>
            <a:xfrm>
              <a:off x="646113" y="2014667"/>
              <a:ext cx="288476" cy="288476"/>
            </a:xfrm>
            <a:prstGeom prst="ellipse">
              <a:avLst/>
            </a:prstGeom>
            <a:solidFill>
              <a:srgbClr val="00B09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8" name="Freeform 26"/>
            <p:cNvSpPr/>
            <p:nvPr/>
          </p:nvSpPr>
          <p:spPr bwMode="auto">
            <a:xfrm>
              <a:off x="732925" y="20973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pic>
        <p:nvPicPr>
          <p:cNvPr id="8" name="Picture 7" descr="Chart, bar 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160" y="2451735"/>
            <a:ext cx="5970905" cy="4025265"/>
          </a:xfrm>
          <a:prstGeom prst="rect">
            <a:avLst/>
          </a:prstGeom>
        </p:spPr>
      </p:pic>
      <p:pic>
        <p:nvPicPr>
          <p:cNvPr id="2" name="图片 1"/>
          <p:cNvPicPr>
            <a:picLocks noChangeAspect="1"/>
          </p:cNvPicPr>
          <p:nvPr/>
        </p:nvPicPr>
        <p:blipFill>
          <a:blip r:embed="rId4"/>
          <a:stretch>
            <a:fillRect/>
          </a:stretch>
        </p:blipFill>
        <p:spPr>
          <a:xfrm>
            <a:off x="158750" y="189865"/>
            <a:ext cx="409575" cy="323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5950" y="-22860"/>
            <a:ext cx="10515600" cy="829310"/>
          </a:xfrm>
        </p:spPr>
        <p:txBody>
          <a:bodyPr/>
          <a:lstStyle/>
          <a:p>
            <a:r>
              <a:rPr lang="en-SG" altLang="zh-CN" sz="2500" b="1" dirty="0">
                <a:solidFill>
                  <a:schemeClr val="accent1">
                    <a:lumMod val="50000"/>
                  </a:schemeClr>
                </a:solidFill>
                <a:latin typeface="+mn-lt"/>
                <a:ea typeface="+mn-ea"/>
                <a:cs typeface="+mn-cs"/>
                <a:sym typeface="Arial" panose="020B0604020202020204" pitchFamily="34" charset="0"/>
              </a:rPr>
              <a:t>HAM-D17 Response and Remission Rate</a:t>
            </a:r>
          </a:p>
        </p:txBody>
      </p:sp>
      <p:grpSp>
        <p:nvGrpSpPr>
          <p:cNvPr id="34" name="Group 10"/>
          <p:cNvGrpSpPr/>
          <p:nvPr/>
        </p:nvGrpSpPr>
        <p:grpSpPr>
          <a:xfrm>
            <a:off x="562928" y="716253"/>
            <a:ext cx="11480907" cy="1096394"/>
            <a:chOff x="6539727" y="3749962"/>
            <a:chExt cx="11480907" cy="1096394"/>
          </a:xfrm>
        </p:grpSpPr>
        <p:grpSp>
          <p:nvGrpSpPr>
            <p:cNvPr id="35" name="Group 344"/>
            <p:cNvGrpSpPr/>
            <p:nvPr/>
          </p:nvGrpSpPr>
          <p:grpSpPr>
            <a:xfrm>
              <a:off x="6539727" y="3749962"/>
              <a:ext cx="11480907" cy="646331"/>
              <a:chOff x="4643438" y="2751374"/>
              <a:chExt cx="11480907" cy="646331"/>
            </a:xfrm>
          </p:grpSpPr>
          <p:sp>
            <p:nvSpPr>
              <p:cNvPr id="37" name="Rectangle 28"/>
              <p:cNvSpPr/>
              <p:nvPr/>
            </p:nvSpPr>
            <p:spPr>
              <a:xfrm>
                <a:off x="5091890" y="2751374"/>
                <a:ext cx="11032455"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After 8w treatment,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and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160mg</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groups demonstrated significantly improved response and remission rate </a:t>
                </a:r>
                <a:r>
                  <a:rPr lang="en-US" altLang="zh-CN" sz="1800" kern="1200" dirty="0" smtClean="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vs </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placebo respectively;</a:t>
                </a:r>
                <a:endPar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38" name="Group 332"/>
              <p:cNvGrpSpPr/>
              <p:nvPr/>
            </p:nvGrpSpPr>
            <p:grpSpPr>
              <a:xfrm>
                <a:off x="4643438" y="2786064"/>
                <a:ext cx="288476" cy="288476"/>
                <a:chOff x="4643438" y="2786064"/>
                <a:chExt cx="288476" cy="288476"/>
              </a:xfrm>
            </p:grpSpPr>
            <p:sp>
              <p:nvSpPr>
                <p:cNvPr id="39" name="Oval 30"/>
                <p:cNvSpPr/>
                <p:nvPr/>
              </p:nvSpPr>
              <p:spPr>
                <a:xfrm>
                  <a:off x="4643438" y="2786064"/>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0" name="Freeform 26"/>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sp>
          <p:nvSpPr>
            <p:cNvPr id="36" name="Freeform 26"/>
            <p:cNvSpPr/>
            <p:nvPr/>
          </p:nvSpPr>
          <p:spPr bwMode="auto">
            <a:xfrm>
              <a:off x="6631795" y="47275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grpSp>
        <p:nvGrpSpPr>
          <p:cNvPr id="41" name="Group 341"/>
          <p:cNvGrpSpPr/>
          <p:nvPr/>
        </p:nvGrpSpPr>
        <p:grpSpPr>
          <a:xfrm>
            <a:off x="562928" y="1469308"/>
            <a:ext cx="288476" cy="288476"/>
            <a:chOff x="4643438" y="3643320"/>
            <a:chExt cx="288476" cy="288476"/>
          </a:xfrm>
        </p:grpSpPr>
        <p:sp>
          <p:nvSpPr>
            <p:cNvPr id="42" name="Oval 22"/>
            <p:cNvSpPr/>
            <p:nvPr/>
          </p:nvSpPr>
          <p:spPr>
            <a:xfrm>
              <a:off x="4643438" y="3643320"/>
              <a:ext cx="288476" cy="288476"/>
            </a:xfrm>
            <a:prstGeom prst="ellipse">
              <a:avLst/>
            </a:prstGeom>
            <a:solidFill>
              <a:srgbClr val="90BC3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3" name="Freeform 26"/>
            <p:cNvSpPr/>
            <p:nvPr/>
          </p:nvSpPr>
          <p:spPr bwMode="auto">
            <a:xfrm>
              <a:off x="4735506" y="3729002"/>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44" name="Rectangle 43"/>
          <p:cNvSpPr/>
          <p:nvPr/>
        </p:nvSpPr>
        <p:spPr>
          <a:xfrm>
            <a:off x="1000327" y="1445072"/>
            <a:ext cx="9555199" cy="368300"/>
          </a:xfrm>
          <a:prstGeom prst="rect">
            <a:avLst/>
          </a:prstGeom>
        </p:spPr>
        <p:txBody>
          <a:bodyPr wrap="square">
            <a:spAutoFit/>
          </a:bodyPr>
          <a:lstStyle/>
          <a:p>
            <a:pPr lvl="0" defTabSz="914400" hangingPunct="1">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HAM-D17 response rate</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reduction in HAM-D17 score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≥50% </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relative to the baseline value;</a:t>
            </a:r>
            <a:endPar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nvGrpSpPr>
          <p:cNvPr id="45" name="组合 1"/>
          <p:cNvGrpSpPr/>
          <p:nvPr/>
        </p:nvGrpSpPr>
        <p:grpSpPr>
          <a:xfrm>
            <a:off x="568008" y="1976498"/>
            <a:ext cx="5177932" cy="368300"/>
            <a:chOff x="646113" y="1961327"/>
            <a:chExt cx="5177932" cy="368300"/>
          </a:xfrm>
        </p:grpSpPr>
        <p:sp>
          <p:nvSpPr>
            <p:cNvPr id="46" name="Rectangle 24"/>
            <p:cNvSpPr/>
            <p:nvPr/>
          </p:nvSpPr>
          <p:spPr>
            <a:xfrm>
              <a:off x="1089485" y="1961327"/>
              <a:ext cx="4734560" cy="368300"/>
            </a:xfrm>
            <a:prstGeom prst="rect">
              <a:avLst/>
            </a:prstGeom>
          </p:spPr>
          <p:txBody>
            <a:bodyPr wrap="none">
              <a:spAutoFit/>
            </a:bodyPr>
            <a:lstStyle/>
            <a:p>
              <a:pPr marL="0" marR="0" lvl="0" algn="l" defTabSz="914400" rtl="0" eaLnBrk="1" fontAlgn="auto" latinLnBrk="0" hangingPunct="1">
                <a:lnSpc>
                  <a:spcPct val="100000"/>
                </a:lnSpc>
                <a:spcBef>
                  <a:spcPts val="0"/>
                </a:spcBef>
                <a:buClrTx/>
                <a:buSzTx/>
                <a:buFontTx/>
                <a:buNone/>
                <a:defRPr/>
              </a:pP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HAM-D17 remission rate</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HAM-D17 </a:t>
              </a:r>
              <a:r>
                <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t>
              </a:r>
              <a:r>
                <a:rPr lang="en-US" altLang="zh-CN" sz="1800" kern="120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7 points.</a:t>
              </a:r>
              <a:endParaRPr kumimoji="0" lang="en-US" altLang="zh-CN" sz="1800" b="0" i="0" u="none" strike="noStrike" kern="1200" cap="none" spc="0" normalizeH="0" baseline="0" dirty="0">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47" name="Oval 26"/>
            <p:cNvSpPr/>
            <p:nvPr/>
          </p:nvSpPr>
          <p:spPr>
            <a:xfrm>
              <a:off x="646113" y="1995617"/>
              <a:ext cx="288476" cy="288476"/>
            </a:xfrm>
            <a:prstGeom prst="ellipse">
              <a:avLst/>
            </a:prstGeom>
            <a:solidFill>
              <a:srgbClr val="00B09B"/>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sp>
          <p:nvSpPr>
            <p:cNvPr id="48" name="Freeform 26"/>
            <p:cNvSpPr/>
            <p:nvPr/>
          </p:nvSpPr>
          <p:spPr bwMode="auto">
            <a:xfrm>
              <a:off x="732925" y="209739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sp>
        <p:nvSpPr>
          <p:cNvPr id="27" name="TextBox 77"/>
          <p:cNvSpPr txBox="1"/>
          <p:nvPr/>
        </p:nvSpPr>
        <p:spPr>
          <a:xfrm>
            <a:off x="8877935" y="5789295"/>
            <a:ext cx="2152650" cy="706755"/>
          </a:xfrm>
          <a:prstGeom prst="rect">
            <a:avLst/>
          </a:prstGeom>
          <a:noFill/>
        </p:spPr>
        <p:txBody>
          <a:bodyPr wrap="square" rtlCol="0">
            <a:spAutoFit/>
          </a:bodyPr>
          <a:lstStyle/>
          <a:p>
            <a:pPr defTabSz="1375410">
              <a:defRPr/>
            </a:pPr>
            <a:r>
              <a:rPr lang="zh-CN" altLang="en-US" sz="1000" dirty="0">
                <a:solidFill>
                  <a:srgbClr val="FF0000"/>
                </a:solidFill>
                <a:ea typeface="微软雅黑" panose="020B0503020204020204" charset="-122"/>
                <a:sym typeface="Arial" panose="020B0604020202020204" pitchFamily="34" charset="0"/>
              </a:rPr>
              <a:t>*</a:t>
            </a:r>
            <a:r>
              <a:rPr lang="zh-CN" altLang="en-US" sz="1000" kern="1200" dirty="0">
                <a:ea typeface="微软雅黑" panose="020B0503020204020204" charset="-122"/>
                <a:sym typeface="Arial" panose="020B0604020202020204" pitchFamily="34" charset="0"/>
              </a:rPr>
              <a:t> Indicates a statistical significance vs. placebo </a:t>
            </a:r>
          </a:p>
          <a:p>
            <a:pPr lvl="0" defTabSz="1375410">
              <a:defRPr/>
            </a:pPr>
            <a:r>
              <a:rPr kumimoji="0" lang="zh-CN" altLang="en-US" sz="1000" b="0" i="0" u="none" strike="noStrike" kern="1200" cap="none" spc="0" normalizeH="0" baseline="0" dirty="0">
                <a:ea typeface="微软雅黑" panose="020B0503020204020204" charset="-122"/>
                <a:sym typeface="Arial" panose="020B0604020202020204" pitchFamily="34" charset="0"/>
              </a:rPr>
              <a:t>HAM-D17：17 </a:t>
            </a:r>
            <a:r>
              <a:rPr lang="zh-CN" altLang="en-US" sz="1000" kern="1200" dirty="0">
                <a:ea typeface="微软雅黑" panose="020B0503020204020204" charset="-122"/>
                <a:sym typeface="Arial" panose="020B0604020202020204" pitchFamily="34" charset="0"/>
              </a:rPr>
              <a:t>Hamilton Depression Scal</a:t>
            </a:r>
            <a:r>
              <a:rPr lang="en-SG" altLang="zh-CN" sz="900" kern="1200" dirty="0">
                <a:solidFill>
                  <a:srgbClr val="71685C"/>
                </a:solidFill>
                <a:latin typeface="Arial" panose="020B0604020202020204" pitchFamily="34" charset="0"/>
                <a:ea typeface="微软雅黑" panose="020B0503020204020204" charset="-122"/>
                <a:sym typeface="Arial" panose="020B0604020202020204" pitchFamily="34" charset="0"/>
              </a:rPr>
              <a:t>e</a:t>
            </a:r>
            <a:r>
              <a:rPr lang="zh-CN" altLang="en-US" sz="900" kern="1200" dirty="0">
                <a:solidFill>
                  <a:srgbClr val="71685C"/>
                </a:solidFill>
                <a:latin typeface="Arial" panose="020B0604020202020204" pitchFamily="34" charset="0"/>
                <a:ea typeface="微软雅黑" panose="020B0503020204020204" charset="-122"/>
                <a:sym typeface="Arial" panose="020B0604020202020204" pitchFamily="34" charset="0"/>
              </a:rPr>
              <a:t> </a:t>
            </a:r>
            <a:endParaRPr kumimoji="0" lang="en-US" altLang="zh-CN" sz="900" b="0" i="0" u="none" strike="noStrike" kern="1200" cap="none" spc="0" normalizeH="0" baseline="0" noProof="0" dirty="0">
              <a:ln>
                <a:noFill/>
              </a:ln>
              <a:solidFill>
                <a:srgbClr val="71685C"/>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28" name="Rectangle 27"/>
          <p:cNvSpPr/>
          <p:nvPr/>
        </p:nvSpPr>
        <p:spPr>
          <a:xfrm>
            <a:off x="6160027" y="5788409"/>
            <a:ext cx="1255879" cy="169484"/>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0">
            <a:noAutofit/>
          </a:bodyPr>
          <a:lstStyle/>
          <a:p>
            <a:pPr marL="0" marR="0" indent="0" algn="l" defTabSz="520065"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err="1">
              <a:ln>
                <a:noFill/>
              </a:ln>
              <a:solidFill>
                <a:srgbClr val="000000"/>
              </a:solidFill>
              <a:effectLst/>
              <a:uFillTx/>
              <a:latin typeface="+mn-lt"/>
              <a:ea typeface="Relative"/>
              <a:cs typeface="Relative"/>
              <a:sym typeface="Relative"/>
            </a:endParaRPr>
          </a:p>
        </p:txBody>
      </p:sp>
      <p:pic>
        <p:nvPicPr>
          <p:cNvPr id="6" name="Picture 5" descr="Chart, bar 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053" y="2460609"/>
            <a:ext cx="6605958" cy="3996381"/>
          </a:xfrm>
          <a:prstGeom prst="rect">
            <a:avLst/>
          </a:prstGeom>
        </p:spPr>
      </p:pic>
      <p:pic>
        <p:nvPicPr>
          <p:cNvPr id="2" name="图片 1"/>
          <p:cNvPicPr>
            <a:picLocks noChangeAspect="1"/>
          </p:cNvPicPr>
          <p:nvPr/>
        </p:nvPicPr>
        <p:blipFill>
          <a:blip r:embed="rId4"/>
          <a:stretch>
            <a:fillRect/>
          </a:stretch>
        </p:blipFill>
        <p:spPr>
          <a:xfrm>
            <a:off x="158115" y="147955"/>
            <a:ext cx="409575" cy="323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07</a:t>
            </a:r>
            <a:endParaRPr lang="zh-CN" altLang="en-US" sz="16600" b="1" spc="-150" dirty="0">
              <a:solidFill>
                <a:schemeClr val="accent1">
                  <a:lumMod val="50000"/>
                </a:schemeClr>
              </a:solidFill>
            </a:endParaRPr>
          </a:p>
        </p:txBody>
      </p:sp>
      <p:sp>
        <p:nvSpPr>
          <p:cNvPr id="22" name="矩形 21"/>
          <p:cNvSpPr/>
          <p:nvPr/>
        </p:nvSpPr>
        <p:spPr>
          <a:xfrm>
            <a:off x="4174565" y="3518467"/>
            <a:ext cx="2680970" cy="1014730"/>
          </a:xfrm>
          <a:prstGeom prst="rect">
            <a:avLst/>
          </a:prstGeom>
        </p:spPr>
        <p:txBody>
          <a:bodyPr wrap="none">
            <a:spAutoFit/>
          </a:bodyPr>
          <a:lstStyle/>
          <a:p>
            <a:r>
              <a:rPr lang="en-US" altLang="zh-CN" sz="6000" b="1" dirty="0" smtClean="0">
                <a:solidFill>
                  <a:schemeClr val="accent1">
                    <a:lumMod val="50000"/>
                  </a:schemeClr>
                </a:solidFill>
              </a:rPr>
              <a:t>Safety </a:t>
            </a:r>
            <a:endParaRPr lang="zh-CN" altLang="en-US" sz="6000" b="1"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44</a:t>
            </a:fld>
            <a:endParaRPr lang="zh-CN" altLang="en-US" sz="1600" dirty="0">
              <a:solidFill>
                <a:schemeClr val="accent1">
                  <a:lumMod val="50000"/>
                </a:schemeClr>
              </a:solidFill>
            </a:endParaRPr>
          </a:p>
        </p:txBody>
      </p:sp>
      <p:grpSp>
        <p:nvGrpSpPr>
          <p:cNvPr id="11" name="组合 10"/>
          <p:cNvGrpSpPr/>
          <p:nvPr/>
        </p:nvGrpSpPr>
        <p:grpSpPr>
          <a:xfrm>
            <a:off x="3650398" y="1794163"/>
            <a:ext cx="748923" cy="1111671"/>
            <a:chOff x="3650398" y="1794163"/>
            <a:chExt cx="748923" cy="1111671"/>
          </a:xfrm>
        </p:grpSpPr>
        <p:sp>
          <p:nvSpPr>
            <p:cNvPr id="9" name="矩形 8"/>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0" name="组合 9"/>
            <p:cNvGrpSpPr/>
            <p:nvPr/>
          </p:nvGrpSpPr>
          <p:grpSpPr>
            <a:xfrm>
              <a:off x="3816928" y="1794163"/>
              <a:ext cx="263236" cy="588820"/>
              <a:chOff x="3816928" y="1794163"/>
              <a:chExt cx="263236" cy="588820"/>
            </a:xfrm>
          </p:grpSpPr>
          <p:cxnSp>
            <p:nvCxnSpPr>
              <p:cNvPr id="4" name="直接连接符 3"/>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65785" y="28575"/>
            <a:ext cx="10515600" cy="629920"/>
          </a:xfrm>
        </p:spPr>
        <p:txBody>
          <a:bodyPr/>
          <a:lstStyle/>
          <a:p>
            <a:pPr algn="l">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TEAEs with Incidence &gt; 5%</a:t>
            </a:r>
          </a:p>
        </p:txBody>
      </p:sp>
      <p:graphicFrame>
        <p:nvGraphicFramePr>
          <p:cNvPr id="5" name="表格 4"/>
          <p:cNvGraphicFramePr>
            <a:graphicFrameLocks noGrp="1"/>
          </p:cNvGraphicFramePr>
          <p:nvPr>
            <p:custDataLst>
              <p:tags r:id="rId1"/>
            </p:custDataLst>
          </p:nvPr>
        </p:nvGraphicFramePr>
        <p:xfrm>
          <a:off x="370205" y="735330"/>
          <a:ext cx="10992485" cy="5537835"/>
        </p:xfrm>
        <a:graphic>
          <a:graphicData uri="http://schemas.openxmlformats.org/drawingml/2006/table">
            <a:tbl>
              <a:tblPr firstRow="1" firstCol="1" bandRow="1">
                <a:tableStyleId>{B301B821-A1FF-4177-AEE7-76D212191A09}</a:tableStyleId>
              </a:tblPr>
              <a:tblGrid>
                <a:gridCol w="1377950">
                  <a:extLst>
                    <a:ext uri="{9D8B030D-6E8A-4147-A177-3AD203B41FA5}">
                      <a16:colId xmlns:a16="http://schemas.microsoft.com/office/drawing/2014/main" val="20000"/>
                    </a:ext>
                  </a:extLst>
                </a:gridCol>
                <a:gridCol w="820420">
                  <a:extLst>
                    <a:ext uri="{9D8B030D-6E8A-4147-A177-3AD203B41FA5}">
                      <a16:colId xmlns:a16="http://schemas.microsoft.com/office/drawing/2014/main" val="20001"/>
                    </a:ext>
                  </a:extLst>
                </a:gridCol>
                <a:gridCol w="1099185">
                  <a:extLst>
                    <a:ext uri="{9D8B030D-6E8A-4147-A177-3AD203B41FA5}">
                      <a16:colId xmlns:a16="http://schemas.microsoft.com/office/drawing/2014/main" val="20002"/>
                    </a:ext>
                  </a:extLst>
                </a:gridCol>
                <a:gridCol w="1099185">
                  <a:extLst>
                    <a:ext uri="{9D8B030D-6E8A-4147-A177-3AD203B41FA5}">
                      <a16:colId xmlns:a16="http://schemas.microsoft.com/office/drawing/2014/main" val="20003"/>
                    </a:ext>
                  </a:extLst>
                </a:gridCol>
                <a:gridCol w="1099820">
                  <a:extLst>
                    <a:ext uri="{9D8B030D-6E8A-4147-A177-3AD203B41FA5}">
                      <a16:colId xmlns:a16="http://schemas.microsoft.com/office/drawing/2014/main" val="20004"/>
                    </a:ext>
                  </a:extLst>
                </a:gridCol>
                <a:gridCol w="1099185">
                  <a:extLst>
                    <a:ext uri="{9D8B030D-6E8A-4147-A177-3AD203B41FA5}">
                      <a16:colId xmlns:a16="http://schemas.microsoft.com/office/drawing/2014/main" val="20005"/>
                    </a:ext>
                  </a:extLst>
                </a:gridCol>
                <a:gridCol w="1099185">
                  <a:extLst>
                    <a:ext uri="{9D8B030D-6E8A-4147-A177-3AD203B41FA5}">
                      <a16:colId xmlns:a16="http://schemas.microsoft.com/office/drawing/2014/main" val="20006"/>
                    </a:ext>
                  </a:extLst>
                </a:gridCol>
                <a:gridCol w="1099185">
                  <a:extLst>
                    <a:ext uri="{9D8B030D-6E8A-4147-A177-3AD203B41FA5}">
                      <a16:colId xmlns:a16="http://schemas.microsoft.com/office/drawing/2014/main" val="20007"/>
                    </a:ext>
                  </a:extLst>
                </a:gridCol>
                <a:gridCol w="1098550">
                  <a:extLst>
                    <a:ext uri="{9D8B030D-6E8A-4147-A177-3AD203B41FA5}">
                      <a16:colId xmlns:a16="http://schemas.microsoft.com/office/drawing/2014/main" val="20008"/>
                    </a:ext>
                  </a:extLst>
                </a:gridCol>
                <a:gridCol w="1099820">
                  <a:extLst>
                    <a:ext uri="{9D8B030D-6E8A-4147-A177-3AD203B41FA5}">
                      <a16:colId xmlns:a16="http://schemas.microsoft.com/office/drawing/2014/main" val="20009"/>
                    </a:ext>
                  </a:extLst>
                </a:gridCol>
              </a:tblGrid>
              <a:tr h="210185">
                <a:tc rowSpan="2">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altLang="zh-CN" sz="1200" u="none" strike="noStrike" dirty="0">
                          <a:effectLst/>
                        </a:rPr>
                        <a:t>SOC</a:t>
                      </a:r>
                    </a:p>
                  </a:txBody>
                  <a:tcPr marL="6350" marR="6350" marT="6350" marB="0" anchor="ct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160mg</a:t>
                      </a:r>
                    </a:p>
                  </a:txBody>
                  <a:tcPr marL="6350" marR="6350" marT="6350" marB="0" anchor="ctr"/>
                </a:tc>
                <a:tc hMerge="1">
                  <a:txBody>
                    <a:bodyPr/>
                    <a:lstStyle/>
                    <a:p>
                      <a:endParaRPr lang="zh-CN"/>
                    </a:p>
                  </a:txBody>
                  <a:tcPr/>
                </a:tc>
                <a:tc hMerge="1">
                  <a:txBody>
                    <a:bodyPr/>
                    <a:lstStyle/>
                    <a:p>
                      <a:endParaRPr lang="zh-CN"/>
                    </a:p>
                  </a:txBody>
                  <a:tcP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80mg</a:t>
                      </a:r>
                    </a:p>
                  </a:txBody>
                  <a:tcPr marL="6350" marR="6350" marT="6350" marB="0" anchor="ctr"/>
                </a:tc>
                <a:tc hMerge="1">
                  <a:txBody>
                    <a:bodyPr/>
                    <a:lstStyle/>
                    <a:p>
                      <a:endParaRPr lang="zh-CN"/>
                    </a:p>
                  </a:txBody>
                  <a:tcPr/>
                </a:tc>
                <a:tc hMerge="1">
                  <a:txBody>
                    <a:bodyPr/>
                    <a:lstStyle/>
                    <a:p>
                      <a:endParaRPr lang="zh-CN"/>
                    </a:p>
                  </a:txBody>
                  <a:tcP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altLang="zh-CN" sz="1200" u="none" strike="noStrike" dirty="0">
                          <a:effectLst/>
                        </a:rPr>
                        <a:t>Placebo</a:t>
                      </a:r>
                    </a:p>
                  </a:txBody>
                  <a:tcPr marL="6350" marR="6350" marT="6350"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09550">
                <a:tc vMerge="1">
                  <a:txBody>
                    <a:bodyPr/>
                    <a:lstStyle/>
                    <a:p>
                      <a:endParaRPr lang="zh-CN"/>
                    </a:p>
                  </a:txBody>
                  <a:tcP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zh-CN" sz="1200" u="none" strike="noStrike" dirty="0">
                          <a:effectLst/>
                        </a:rPr>
                        <a:t>(N=184)  </a:t>
                      </a:r>
                    </a:p>
                  </a:txBody>
                  <a:tcPr marL="6350" marR="6350" marT="6350" marB="0" anchor="ctr"/>
                </a:tc>
                <a:tc hMerge="1">
                  <a:txBody>
                    <a:bodyPr/>
                    <a:lstStyle/>
                    <a:p>
                      <a:endParaRPr lang="zh-CN"/>
                    </a:p>
                  </a:txBody>
                  <a:tcPr/>
                </a:tc>
                <a:tc hMerge="1">
                  <a:txBody>
                    <a:bodyPr/>
                    <a:lstStyle/>
                    <a:p>
                      <a:endParaRPr lang="zh-CN"/>
                    </a:p>
                  </a:txBody>
                  <a:tcP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zh-CN" sz="1200" u="none" strike="noStrike" dirty="0">
                          <a:effectLst/>
                        </a:rPr>
                        <a:t>(N=184)  </a:t>
                      </a:r>
                    </a:p>
                  </a:txBody>
                  <a:tcPr marL="6350" marR="6350" marT="6350" marB="0" anchor="ctr"/>
                </a:tc>
                <a:tc hMerge="1">
                  <a:txBody>
                    <a:bodyPr/>
                    <a:lstStyle/>
                    <a:p>
                      <a:endParaRPr lang="zh-CN"/>
                    </a:p>
                  </a:txBody>
                  <a:tcPr/>
                </a:tc>
                <a:tc hMerge="1">
                  <a:txBody>
                    <a:bodyPr/>
                    <a:lstStyle/>
                    <a:p>
                      <a:endParaRPr lang="zh-CN"/>
                    </a:p>
                  </a:txBody>
                  <a:tcPr/>
                </a:tc>
                <a:tc gridSpan="3">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zh-CN" sz="1200" u="none" strike="noStrike" dirty="0">
                          <a:effectLst/>
                        </a:rPr>
                        <a:t>(N=184)  </a:t>
                      </a:r>
                    </a:p>
                  </a:txBody>
                  <a:tcPr marL="6350" marR="6350" marT="6350" marB="0"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101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altLang="zh-CN" sz="1200" u="none" strike="noStrike" dirty="0">
                          <a:effectLst/>
                        </a:rPr>
                        <a:t>PT</a:t>
                      </a:r>
                    </a:p>
                  </a:txBody>
                  <a:tcPr marL="6350" marR="6350" marT="6350" marB="0" anchor="ctr"/>
                </a:tc>
                <a:tc>
                  <a:txBody>
                    <a:bodyPr/>
                    <a:lstStyle/>
                    <a:p>
                      <a:pPr algn="ctr">
                        <a:spcAft>
                          <a:spcPts val="0"/>
                        </a:spcAft>
                      </a:pPr>
                      <a:r>
                        <a:rPr lang="en-US" altLang="zh-CN" sz="1200" kern="100" dirty="0">
                          <a:effectLst/>
                        </a:rPr>
                        <a:t>Events</a:t>
                      </a:r>
                    </a:p>
                  </a:txBody>
                  <a:tcPr marL="0" marR="0" marT="0" marB="0" anchor="ctr"/>
                </a:tc>
                <a:tc>
                  <a:txBody>
                    <a:bodyPr/>
                    <a:lstStyle/>
                    <a:p>
                      <a:pPr marL="0" marR="0" lvl="0" indent="0" algn="ctr" defTabSz="520065" rtl="0" eaLnBrk="1" fontAlgn="auto" latinLnBrk="0" hangingPunct="1">
                        <a:lnSpc>
                          <a:spcPct val="100000"/>
                        </a:lnSpc>
                        <a:spcBef>
                          <a:spcPts val="0"/>
                        </a:spcBef>
                        <a:spcAft>
                          <a:spcPts val="0"/>
                        </a:spcAft>
                        <a:buClrTx/>
                        <a:buSzTx/>
                        <a:buFontTx/>
                        <a:buNone/>
                        <a:defRPr/>
                      </a:pPr>
                      <a:r>
                        <a:rPr lang="en-US" altLang="zh-CN" sz="1200" kern="100" dirty="0">
                          <a:effectLst/>
                        </a:rPr>
                        <a:t>No</a:t>
                      </a:r>
                      <a:r>
                        <a:rPr lang="zh-CN" altLang="en-US" sz="1200" kern="100" dirty="0">
                          <a:effectLst/>
                        </a:rPr>
                        <a:t> </a:t>
                      </a:r>
                      <a:r>
                        <a:rPr lang="en-US" altLang="zh-CN" sz="1200" kern="100" dirty="0">
                          <a:effectLst/>
                        </a:rPr>
                        <a:t>of</a:t>
                      </a:r>
                      <a:r>
                        <a:rPr lang="zh-CN" altLang="en-US" sz="1200" kern="100" dirty="0">
                          <a:effectLst/>
                        </a:rPr>
                        <a:t> </a:t>
                      </a:r>
                      <a:r>
                        <a:rPr lang="en-US" altLang="zh-CN" sz="1200" kern="100" dirty="0">
                          <a:effectLst/>
                        </a:rPr>
                        <a:t>subj.</a:t>
                      </a:r>
                    </a:p>
                  </a:txBody>
                  <a:tcPr marL="0" marR="0" marT="0" marB="0" anchor="ctr"/>
                </a:tc>
                <a:tc>
                  <a:txBody>
                    <a:bodyPr/>
                    <a:lstStyle/>
                    <a:p>
                      <a:pPr algn="ctr">
                        <a:spcAft>
                          <a:spcPts val="0"/>
                        </a:spcAft>
                      </a:pPr>
                      <a:r>
                        <a:rPr lang="en-US" altLang="zh-CN" sz="1200" kern="100" dirty="0">
                          <a:effectLst/>
                        </a:rPr>
                        <a:t>Rate</a:t>
                      </a:r>
                      <a:r>
                        <a:rPr lang="en-US" sz="1200" kern="100" dirty="0">
                          <a:effectLst/>
                        </a:rPr>
                        <a:t>(%)</a:t>
                      </a:r>
                    </a:p>
                  </a:txBody>
                  <a:tcPr marL="0" marR="0" marT="0" marB="0" anchor="ctr"/>
                </a:tc>
                <a:tc>
                  <a:txBody>
                    <a:bodyPr/>
                    <a:lstStyle/>
                    <a:p>
                      <a:pPr algn="ctr">
                        <a:spcAft>
                          <a:spcPts val="0"/>
                        </a:spcAft>
                      </a:pPr>
                      <a:r>
                        <a:rPr lang="en-US" altLang="zh-CN" sz="1200" kern="100" dirty="0">
                          <a:effectLst/>
                        </a:rPr>
                        <a:t>Events</a:t>
                      </a:r>
                    </a:p>
                  </a:txBody>
                  <a:tcPr marL="0" marR="0" marT="0" marB="0" anchor="ctr"/>
                </a:tc>
                <a:tc>
                  <a:txBody>
                    <a:bodyPr/>
                    <a:lstStyle/>
                    <a:p>
                      <a:pPr marL="0" marR="0" lvl="0" indent="0" algn="ctr" defTabSz="520065" rtl="0" eaLnBrk="1" fontAlgn="auto" latinLnBrk="0" hangingPunct="1">
                        <a:lnSpc>
                          <a:spcPct val="100000"/>
                        </a:lnSpc>
                        <a:spcBef>
                          <a:spcPts val="0"/>
                        </a:spcBef>
                        <a:spcAft>
                          <a:spcPts val="0"/>
                        </a:spcAft>
                        <a:buClrTx/>
                        <a:buSzTx/>
                        <a:buFontTx/>
                        <a:buNone/>
                        <a:defRPr/>
                      </a:pPr>
                      <a:r>
                        <a:rPr lang="en-US" altLang="zh-CN" sz="1200" kern="100" dirty="0">
                          <a:effectLst/>
                        </a:rPr>
                        <a:t>No</a:t>
                      </a:r>
                      <a:r>
                        <a:rPr lang="zh-CN" altLang="en-US" sz="1200" kern="100" dirty="0">
                          <a:effectLst/>
                        </a:rPr>
                        <a:t> </a:t>
                      </a:r>
                      <a:r>
                        <a:rPr lang="en-US" altLang="zh-CN" sz="1200" kern="100" dirty="0">
                          <a:effectLst/>
                        </a:rPr>
                        <a:t>of</a:t>
                      </a:r>
                      <a:r>
                        <a:rPr lang="zh-CN" altLang="en-US" sz="1200" kern="100" dirty="0">
                          <a:effectLst/>
                        </a:rPr>
                        <a:t> </a:t>
                      </a:r>
                      <a:r>
                        <a:rPr lang="en-US" altLang="zh-CN" sz="1200" kern="100" dirty="0">
                          <a:effectLst/>
                        </a:rPr>
                        <a:t>subj.</a:t>
                      </a:r>
                    </a:p>
                  </a:txBody>
                  <a:tcPr marL="0" marR="0" marT="0" marB="0" anchor="ctr"/>
                </a:tc>
                <a:tc>
                  <a:txBody>
                    <a:bodyPr/>
                    <a:lstStyle/>
                    <a:p>
                      <a:pPr algn="ctr">
                        <a:spcAft>
                          <a:spcPts val="0"/>
                        </a:spcAft>
                      </a:pPr>
                      <a:r>
                        <a:rPr lang="en-US" altLang="zh-CN" sz="1200" kern="100" dirty="0">
                          <a:effectLst/>
                        </a:rPr>
                        <a:t>Rate</a:t>
                      </a:r>
                      <a:r>
                        <a:rPr lang="en-US" sz="1200" kern="100" dirty="0">
                          <a:effectLst/>
                        </a:rPr>
                        <a:t>(%)</a:t>
                      </a:r>
                    </a:p>
                  </a:txBody>
                  <a:tcPr marL="0" marR="0" marT="0" marB="0" anchor="ctr"/>
                </a:tc>
                <a:tc>
                  <a:txBody>
                    <a:bodyPr/>
                    <a:lstStyle/>
                    <a:p>
                      <a:pPr algn="ctr">
                        <a:spcAft>
                          <a:spcPts val="0"/>
                        </a:spcAft>
                      </a:pPr>
                      <a:r>
                        <a:rPr lang="en-US" altLang="zh-CN" sz="1200" kern="100" dirty="0">
                          <a:effectLst/>
                        </a:rPr>
                        <a:t>Events</a:t>
                      </a:r>
                    </a:p>
                  </a:txBody>
                  <a:tcPr marL="0" marR="0" marT="0" marB="0" anchor="ctr"/>
                </a:tc>
                <a:tc>
                  <a:txBody>
                    <a:bodyPr/>
                    <a:lstStyle/>
                    <a:p>
                      <a:pPr marL="0" marR="0" lvl="0" indent="0" algn="ctr" defTabSz="520065" rtl="0" eaLnBrk="1" fontAlgn="auto" latinLnBrk="0" hangingPunct="1">
                        <a:lnSpc>
                          <a:spcPct val="100000"/>
                        </a:lnSpc>
                        <a:spcBef>
                          <a:spcPts val="0"/>
                        </a:spcBef>
                        <a:spcAft>
                          <a:spcPts val="0"/>
                        </a:spcAft>
                        <a:buClrTx/>
                        <a:buSzTx/>
                        <a:buFontTx/>
                        <a:buNone/>
                        <a:defRPr/>
                      </a:pPr>
                      <a:r>
                        <a:rPr lang="en-US" altLang="zh-CN" sz="1200" kern="100" dirty="0">
                          <a:effectLst/>
                        </a:rPr>
                        <a:t>No</a:t>
                      </a:r>
                      <a:r>
                        <a:rPr lang="zh-CN" altLang="en-US" sz="1200" kern="100" dirty="0">
                          <a:effectLst/>
                        </a:rPr>
                        <a:t> </a:t>
                      </a:r>
                      <a:r>
                        <a:rPr lang="en-US" altLang="zh-CN" sz="1200" kern="100" dirty="0">
                          <a:effectLst/>
                        </a:rPr>
                        <a:t>of</a:t>
                      </a:r>
                      <a:r>
                        <a:rPr lang="zh-CN" altLang="en-US" sz="1200" kern="100" dirty="0">
                          <a:effectLst/>
                        </a:rPr>
                        <a:t> </a:t>
                      </a:r>
                      <a:r>
                        <a:rPr lang="en-US" altLang="zh-CN" sz="1200" kern="100" dirty="0">
                          <a:effectLst/>
                        </a:rPr>
                        <a:t>subj.</a:t>
                      </a:r>
                    </a:p>
                  </a:txBody>
                  <a:tcPr marL="0" marR="0" marT="0" marB="0" anchor="ctr"/>
                </a:tc>
                <a:tc>
                  <a:txBody>
                    <a:bodyPr/>
                    <a:lstStyle/>
                    <a:p>
                      <a:pPr algn="ctr">
                        <a:spcAft>
                          <a:spcPts val="0"/>
                        </a:spcAft>
                      </a:pPr>
                      <a:r>
                        <a:rPr lang="en-US" altLang="zh-CN" sz="1200" kern="100" dirty="0">
                          <a:effectLst/>
                        </a:rPr>
                        <a:t>Rate</a:t>
                      </a:r>
                      <a:r>
                        <a:rPr lang="en-US" sz="1200" kern="100" dirty="0">
                          <a:effectLst/>
                        </a:rPr>
                        <a:t>(%)</a:t>
                      </a:r>
                    </a:p>
                  </a:txBody>
                  <a:tcPr marL="0" marR="0" marT="0" marB="0" anchor="ctr"/>
                </a:tc>
                <a:extLst>
                  <a:ext uri="{0D108BD9-81ED-4DB2-BD59-A6C34878D82A}">
                    <a16:rowId xmlns:a16="http://schemas.microsoft.com/office/drawing/2014/main" val="10002"/>
                  </a:ext>
                </a:extLst>
              </a:tr>
              <a:tr h="4127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SG" altLang="zh-CN" sz="1200" u="none" strike="noStrike" dirty="0">
                          <a:effectLst/>
                        </a:rPr>
                        <a:t>Gastrointestinal disorders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03"/>
                  </a:ext>
                </a:extLst>
              </a:tr>
              <a:tr h="2101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Nausea</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50</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27.17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23.91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20</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10.87</a:t>
                      </a:r>
                    </a:p>
                  </a:txBody>
                  <a:tcPr marL="6350" marR="6350" marT="6350" marB="0" anchor="ctr"/>
                </a:tc>
                <a:extLst>
                  <a:ext uri="{0D108BD9-81ED-4DB2-BD59-A6C34878D82A}">
                    <a16:rowId xmlns:a16="http://schemas.microsoft.com/office/drawing/2014/main" val="10004"/>
                  </a:ext>
                </a:extLst>
              </a:tr>
              <a:tr h="2095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Dry mouth</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10.33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16</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16</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7.61</a:t>
                      </a:r>
                    </a:p>
                  </a:txBody>
                  <a:tcPr marL="6350" marR="6350" marT="6350" marB="0" anchor="ctr"/>
                </a:tc>
                <a:extLst>
                  <a:ext uri="{0D108BD9-81ED-4DB2-BD59-A6C34878D82A}">
                    <a16:rowId xmlns:a16="http://schemas.microsoft.com/office/drawing/2014/main" val="10005"/>
                  </a:ext>
                </a:extLst>
              </a:tr>
              <a:tr h="2101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Vomiting</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8.15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2.17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2.17</a:t>
                      </a:r>
                    </a:p>
                  </a:txBody>
                  <a:tcPr marL="6350" marR="6350" marT="6350" marB="0" anchor="ctr"/>
                </a:tc>
                <a:extLst>
                  <a:ext uri="{0D108BD9-81ED-4DB2-BD59-A6C34878D82A}">
                    <a16:rowId xmlns:a16="http://schemas.microsoft.com/office/drawing/2014/main" val="10006"/>
                  </a:ext>
                </a:extLst>
              </a:tr>
              <a:tr h="4133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Abdominal discomfort</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5.98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2.72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1.63</a:t>
                      </a:r>
                    </a:p>
                  </a:txBody>
                  <a:tcPr marL="6350" marR="6350" marT="6350" marB="0" anchor="ctr"/>
                </a:tc>
                <a:extLst>
                  <a:ext uri="{0D108BD9-81ED-4DB2-BD59-A6C34878D82A}">
                    <a16:rowId xmlns:a16="http://schemas.microsoft.com/office/drawing/2014/main" val="10007"/>
                  </a:ext>
                </a:extLst>
              </a:tr>
              <a:tr h="2095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Investigations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08"/>
                  </a:ext>
                </a:extLst>
              </a:tr>
              <a:tr h="2095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Weight decreased</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6.52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8.15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2.17</a:t>
                      </a:r>
                    </a:p>
                  </a:txBody>
                  <a:tcPr marL="6350" marR="6350" marT="6350" marB="0" anchor="ctr"/>
                </a:tc>
                <a:extLst>
                  <a:ext uri="{0D108BD9-81ED-4DB2-BD59-A6C34878D82A}">
                    <a16:rowId xmlns:a16="http://schemas.microsoft.com/office/drawing/2014/main" val="10009"/>
                  </a:ext>
                </a:extLst>
              </a:tr>
              <a:tr h="4133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Nervous system disorders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10"/>
                  </a:ext>
                </a:extLst>
              </a:tr>
              <a:tr h="2101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Dizziness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11.41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14.67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9.78</a:t>
                      </a:r>
                    </a:p>
                  </a:txBody>
                  <a:tcPr marL="6350" marR="6350" marT="6350" marB="0" anchor="ctr"/>
                </a:tc>
                <a:extLst>
                  <a:ext uri="{0D108BD9-81ED-4DB2-BD59-A6C34878D82A}">
                    <a16:rowId xmlns:a16="http://schemas.microsoft.com/office/drawing/2014/main" val="10011"/>
                  </a:ext>
                </a:extLst>
              </a:tr>
              <a:tr h="20891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Headache</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7.07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14</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7.61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3.8</a:t>
                      </a:r>
                    </a:p>
                  </a:txBody>
                  <a:tcPr marL="6350" marR="6350" marT="6350" marB="0" anchor="ctr"/>
                </a:tc>
                <a:extLst>
                  <a:ext uri="{0D108BD9-81ED-4DB2-BD59-A6C34878D82A}">
                    <a16:rowId xmlns:a16="http://schemas.microsoft.com/office/drawing/2014/main" val="10012"/>
                  </a:ext>
                </a:extLst>
              </a:tr>
              <a:tr h="21145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Lethargy</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6.52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4.89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1.09</a:t>
                      </a:r>
                    </a:p>
                  </a:txBody>
                  <a:tcPr marL="6350" marR="6350" marT="6350" marB="0" anchor="ctr"/>
                </a:tc>
                <a:extLst>
                  <a:ext uri="{0D108BD9-81ED-4DB2-BD59-A6C34878D82A}">
                    <a16:rowId xmlns:a16="http://schemas.microsoft.com/office/drawing/2014/main" val="10013"/>
                  </a:ext>
                </a:extLst>
              </a:tr>
              <a:tr h="4127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Infections and infestations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14"/>
                  </a:ext>
                </a:extLst>
              </a:tr>
              <a:tr h="412750">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Upper respiratory tract infection</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6.52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3.8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3.8</a:t>
                      </a:r>
                    </a:p>
                  </a:txBody>
                  <a:tcPr marL="6350" marR="6350" marT="6350" marB="0" anchor="ctr"/>
                </a:tc>
                <a:extLst>
                  <a:ext uri="{0D108BD9-81ED-4DB2-BD59-A6C34878D82A}">
                    <a16:rowId xmlns:a16="http://schemas.microsoft.com/office/drawing/2014/main" val="10015"/>
                  </a:ext>
                </a:extLst>
              </a:tr>
              <a:tr h="33083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Cardiac disorders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16"/>
                  </a:ext>
                </a:extLst>
              </a:tr>
              <a:tr h="20891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Palpitations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7.07</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4.89</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5.43</a:t>
                      </a:r>
                    </a:p>
                  </a:txBody>
                  <a:tcPr marL="6350" marR="6350" marT="6350" marB="0" anchor="ctr"/>
                </a:tc>
                <a:extLst>
                  <a:ext uri="{0D108BD9-81ED-4DB2-BD59-A6C34878D82A}">
                    <a16:rowId xmlns:a16="http://schemas.microsoft.com/office/drawing/2014/main" val="10017"/>
                  </a:ext>
                </a:extLst>
              </a:tr>
              <a:tr h="4133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SG" altLang="zh-CN" sz="1200" u="none" strike="noStrike" dirty="0">
                          <a:effectLst/>
                        </a:rPr>
                        <a:t>Metabolism and nutrition disorders</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endParaRPr lang="zh-CN" sz="1200" u="none" strike="noStrike" dirty="0">
                        <a:effectLst/>
                      </a:endParaRPr>
                    </a:p>
                  </a:txBody>
                  <a:tcPr marL="6350" marR="6350" marT="6350" marB="0" anchor="ctr"/>
                </a:tc>
                <a:extLst>
                  <a:ext uri="{0D108BD9-81ED-4DB2-BD59-A6C34878D82A}">
                    <a16:rowId xmlns:a16="http://schemas.microsoft.com/office/drawing/2014/main" val="10018"/>
                  </a:ext>
                </a:extLst>
              </a:tr>
              <a:tr h="210185">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l" fontAlgn="ctr"/>
                      <a:r>
                        <a:rPr lang="en-US" sz="1200" u="none" strike="noStrike" dirty="0">
                          <a:effectLst/>
                        </a:rPr>
                        <a:t>    Decreased appetite</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8</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4.35</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11</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5.43</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2</a:t>
                      </a:r>
                    </a:p>
                  </a:txBody>
                  <a:tcPr marL="6350" marR="6350" marT="6350" marB="0" anchor="ctr"/>
                </a:tc>
                <a:tc>
                  <a:txBody>
                    <a:bodyPr/>
                    <a:lstStyle>
                      <a:lvl1pPr marL="0" marR="0" indent="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1pPr>
                      <a:lvl2pPr marL="0" marR="0" indent="52006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2pPr>
                      <a:lvl3pPr marL="0" marR="0" indent="104013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3pPr>
                      <a:lvl4pPr marL="0" marR="0" indent="156019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4pPr>
                      <a:lvl5pPr marL="0" marR="0" indent="208026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5pPr>
                      <a:lvl6pPr marL="0" marR="0" indent="260032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6pPr>
                      <a:lvl7pPr marL="0" marR="0" indent="312039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7pPr>
                      <a:lvl8pPr marL="0" marR="0" indent="3639820"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8pPr>
                      <a:lvl9pPr marL="0" marR="0" indent="4159885" algn="l" defTabSz="520065" rtl="0" latinLnBrk="0">
                        <a:lnSpc>
                          <a:spcPct val="100000"/>
                        </a:lnSpc>
                        <a:spcBef>
                          <a:spcPts val="0"/>
                        </a:spcBef>
                        <a:spcAft>
                          <a:spcPts val="0"/>
                        </a:spcAft>
                        <a:buClrTx/>
                        <a:buSzTx/>
                        <a:buFontTx/>
                        <a:buNone/>
                        <a:defRPr sz="900" b="0" i="0" u="none" strike="noStrike" cap="none" spc="0" baseline="0">
                          <a:ln>
                            <a:noFill/>
                          </a:ln>
                          <a:solidFill>
                            <a:schemeClr val="tx1"/>
                          </a:solidFill>
                          <a:uFillTx/>
                          <a:latin typeface="Calibri" panose="020F0502020204030204"/>
                          <a:sym typeface="Relative"/>
                        </a:defRPr>
                      </a:lvl9pPr>
                    </a:lstStyle>
                    <a:p>
                      <a:pPr algn="ctr" fontAlgn="ctr"/>
                      <a:r>
                        <a:rPr lang="en-US" sz="1200" u="none" strike="noStrike" dirty="0">
                          <a:effectLst/>
                        </a:rPr>
                        <a:t>1.09</a:t>
                      </a:r>
                    </a:p>
                  </a:txBody>
                  <a:tcPr marL="6350" marR="6350" marT="6350" marB="0" anchor="ctr"/>
                </a:tc>
                <a:extLst>
                  <a:ext uri="{0D108BD9-81ED-4DB2-BD59-A6C34878D82A}">
                    <a16:rowId xmlns:a16="http://schemas.microsoft.com/office/drawing/2014/main" val="10019"/>
                  </a:ext>
                </a:extLst>
              </a:tr>
            </a:tbl>
          </a:graphicData>
        </a:graphic>
      </p:graphicFrame>
      <p:pic>
        <p:nvPicPr>
          <p:cNvPr id="2" name="图片 1"/>
          <p:cNvPicPr>
            <a:picLocks noChangeAspect="1"/>
          </p:cNvPicPr>
          <p:nvPr/>
        </p:nvPicPr>
        <p:blipFill>
          <a:blip r:embed="rId4"/>
          <a:stretch>
            <a:fillRect/>
          </a:stretch>
        </p:blipFill>
        <p:spPr>
          <a:xfrm>
            <a:off x="169764" y="18796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7695" y="103505"/>
            <a:ext cx="10240010" cy="488950"/>
          </a:xfrm>
        </p:spPr>
        <p:txBody>
          <a:bodyPr/>
          <a:lstStyle/>
          <a:p>
            <a:r>
              <a:rPr lang="en-SG" altLang="zh-CN" sz="2500" b="1" dirty="0">
                <a:solidFill>
                  <a:schemeClr val="accent1">
                    <a:lumMod val="50000"/>
                  </a:schemeClr>
                </a:solidFill>
                <a:latin typeface="+mn-lt"/>
                <a:ea typeface="+mn-ea"/>
                <a:cs typeface="+mn-cs"/>
                <a:sym typeface="Arial" panose="020B0604020202020204" pitchFamily="34" charset="0"/>
              </a:rPr>
              <a:t>ASEX Score</a:t>
            </a:r>
          </a:p>
        </p:txBody>
      </p:sp>
      <p:sp>
        <p:nvSpPr>
          <p:cNvPr id="9" name="TextBox 77"/>
          <p:cNvSpPr txBox="1"/>
          <p:nvPr/>
        </p:nvSpPr>
        <p:spPr>
          <a:xfrm>
            <a:off x="6482202" y="5191489"/>
            <a:ext cx="3281897" cy="553085"/>
          </a:xfrm>
          <a:prstGeom prst="rect">
            <a:avLst/>
          </a:prstGeom>
          <a:noFill/>
        </p:spPr>
        <p:txBody>
          <a:bodyPr wrap="square" rtlCol="0">
            <a:spAutoFit/>
          </a:bodyPr>
          <a:lstStyle/>
          <a:p>
            <a:pPr lvl="0" defTabSz="1375410" hangingPunct="1">
              <a:defRPr/>
            </a:pPr>
            <a:r>
              <a:rPr kumimoji="0" lang="zh-CN" altLang="en-US" sz="1000" b="0" i="0" u="none" strike="noStrike" kern="1200" cap="none" spc="0" normalizeH="0" baseline="0" dirty="0">
                <a:solidFill>
                  <a:schemeClr val="tx1"/>
                </a:solidFill>
                <a:ea typeface="微软雅黑" panose="020B0503020204020204" charset="-122"/>
                <a:sym typeface="Arial" panose="020B0604020202020204" pitchFamily="34" charset="0"/>
              </a:rPr>
              <a:t>ASEX：</a:t>
            </a:r>
            <a:r>
              <a:rPr lang="zh-CN" altLang="en-US" sz="1000" kern="1200" dirty="0">
                <a:solidFill>
                  <a:schemeClr val="tx1"/>
                </a:solidFill>
                <a:ea typeface="微软雅黑" panose="020B0503020204020204" charset="-122"/>
                <a:sym typeface="Arial" panose="020B0604020202020204" pitchFamily="34" charset="0"/>
              </a:rPr>
              <a:t>Arizona Sexual Experience Scale</a:t>
            </a:r>
            <a:endParaRPr kumimoji="0" lang="zh-CN" altLang="en-US" sz="1000" b="0" i="0" u="none" strike="noStrike" kern="1200" cap="none" spc="0" normalizeH="0" baseline="0" dirty="0">
              <a:solidFill>
                <a:schemeClr val="tx1"/>
              </a:solidFill>
              <a:ea typeface="微软雅黑" panose="020B0503020204020204" charset="-122"/>
              <a:sym typeface="Arial" panose="020B0604020202020204" pitchFamily="34" charset="0"/>
            </a:endParaRPr>
          </a:p>
          <a:p>
            <a:pPr lvl="0" defTabSz="1375410" hangingPunct="1">
              <a:defRPr/>
            </a:pPr>
            <a:r>
              <a:rPr lang="zh-CN" altLang="en-US" sz="1000" kern="1200" dirty="0">
                <a:solidFill>
                  <a:schemeClr val="tx1"/>
                </a:solidFill>
                <a:ea typeface="微软雅黑" panose="020B0503020204020204" charset="-122"/>
                <a:sym typeface="Arial" panose="020B0604020202020204" pitchFamily="34" charset="0"/>
              </a:rPr>
              <a:t>LSM：Least Square Mean</a:t>
            </a:r>
          </a:p>
          <a:p>
            <a:pPr lvl="0" defTabSz="1375410">
              <a:defRPr/>
            </a:pPr>
            <a:r>
              <a:rPr lang="zh-CN" altLang="en-US" sz="1000" kern="1200" dirty="0">
                <a:solidFill>
                  <a:schemeClr val="tx1"/>
                </a:solidFill>
                <a:ea typeface="微软雅黑" panose="020B0503020204020204" charset="-122"/>
                <a:sym typeface="Arial" panose="020B0604020202020204" pitchFamily="34" charset="0"/>
              </a:rPr>
              <a:t>CI：Confidence interval</a:t>
            </a:r>
          </a:p>
        </p:txBody>
      </p:sp>
      <p:graphicFrame>
        <p:nvGraphicFramePr>
          <p:cNvPr id="10" name="表格 9"/>
          <p:cNvGraphicFramePr>
            <a:graphicFrameLocks noGrp="1"/>
          </p:cNvGraphicFramePr>
          <p:nvPr>
            <p:custDataLst>
              <p:tags r:id="rId1"/>
            </p:custDataLst>
          </p:nvPr>
        </p:nvGraphicFramePr>
        <p:xfrm>
          <a:off x="6328410" y="2821940"/>
          <a:ext cx="4601210" cy="1348740"/>
        </p:xfrm>
        <a:graphic>
          <a:graphicData uri="http://schemas.openxmlformats.org/drawingml/2006/table">
            <a:tbl>
              <a:tblPr firstRow="1" firstCol="1" bandRow="1">
                <a:tableStyleId>{B301B821-A1FF-4177-AEE7-76D212191A09}</a:tableStyleId>
              </a:tblPr>
              <a:tblGrid>
                <a:gridCol w="1287145">
                  <a:extLst>
                    <a:ext uri="{9D8B030D-6E8A-4147-A177-3AD203B41FA5}">
                      <a16:colId xmlns:a16="http://schemas.microsoft.com/office/drawing/2014/main" val="20000"/>
                    </a:ext>
                  </a:extLst>
                </a:gridCol>
                <a:gridCol w="1681480">
                  <a:extLst>
                    <a:ext uri="{9D8B030D-6E8A-4147-A177-3AD203B41FA5}">
                      <a16:colId xmlns:a16="http://schemas.microsoft.com/office/drawing/2014/main" val="20001"/>
                    </a:ext>
                  </a:extLst>
                </a:gridCol>
                <a:gridCol w="1632585">
                  <a:extLst>
                    <a:ext uri="{9D8B030D-6E8A-4147-A177-3AD203B41FA5}">
                      <a16:colId xmlns:a16="http://schemas.microsoft.com/office/drawing/2014/main" val="20002"/>
                    </a:ext>
                  </a:extLst>
                </a:gridCol>
              </a:tblGrid>
              <a:tr h="433070">
                <a:tc>
                  <a:txBody>
                    <a:bodyPr/>
                    <a:lstStyle/>
                    <a:p>
                      <a:pPr algn="l" fontAlgn="ctr"/>
                      <a:endParaRPr lang="zh-CN" sz="1400" u="none" strike="noStrike" dirty="0">
                        <a:effectLst/>
                      </a:endParaRPr>
                    </a:p>
                  </a:txBody>
                  <a:tcPr marL="6350" marR="6350" marT="6350" marB="0" anchor="ctr"/>
                </a:tc>
                <a:tc>
                  <a:txBody>
                    <a:bodyPr/>
                    <a:lstStyle/>
                    <a:p>
                      <a:pPr algn="l" fontAlgn="ctr"/>
                      <a:r>
                        <a:rPr lang="zh-CN" sz="1400" u="none" strike="noStrike" dirty="0">
                          <a:effectLst/>
                        </a:rPr>
                        <a:t>160mg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tc>
                  <a:txBody>
                    <a:bodyPr/>
                    <a:lstStyle/>
                    <a:p>
                      <a:pPr algn="l" fontAlgn="ctr"/>
                      <a:r>
                        <a:rPr lang="zh-CN" sz="1400" u="none" strike="noStrike" dirty="0">
                          <a:effectLst/>
                        </a:rPr>
                        <a:t>80mg</a:t>
                      </a:r>
                      <a:r>
                        <a:rPr lang="zh-CN" altLang="en-US" sz="1400" u="none" strike="noStrike" dirty="0">
                          <a:effectLst/>
                        </a:rPr>
                        <a:t> </a:t>
                      </a:r>
                      <a:r>
                        <a:rPr lang="en-US" altLang="zh-CN" sz="1400" u="none" strike="noStrike" dirty="0">
                          <a:effectLst/>
                        </a:rPr>
                        <a:t>vs.</a:t>
                      </a:r>
                      <a:r>
                        <a:rPr lang="zh-CN" altLang="en-US" sz="1400" u="none" strike="noStrike" dirty="0">
                          <a:effectLst/>
                        </a:rPr>
                        <a:t> </a:t>
                      </a:r>
                      <a:r>
                        <a:rPr lang="en-US" altLang="zh-CN" sz="1400" u="none" strike="noStrike" dirty="0">
                          <a:effectLst/>
                        </a:rPr>
                        <a:t>placebo</a:t>
                      </a:r>
                    </a:p>
                  </a:txBody>
                  <a:tcPr marL="6350" marR="6350" marT="6350" marB="0" anchor="ctr"/>
                </a:tc>
                <a:extLst>
                  <a:ext uri="{0D108BD9-81ED-4DB2-BD59-A6C34878D82A}">
                    <a16:rowId xmlns:a16="http://schemas.microsoft.com/office/drawing/2014/main" val="10000"/>
                  </a:ext>
                </a:extLst>
              </a:tr>
              <a:tr h="915670">
                <a:tc>
                  <a:txBody>
                    <a:bodyPr/>
                    <a:lstStyle/>
                    <a:p>
                      <a:pPr marL="0" marR="0" lvl="0" indent="0" algn="l" defTabSz="520065" rtl="0" eaLnBrk="1" fontAlgn="auto" latinLnBrk="0" hangingPunct="1">
                        <a:lnSpc>
                          <a:spcPct val="100000"/>
                        </a:lnSpc>
                        <a:spcBef>
                          <a:spcPts val="145"/>
                        </a:spcBef>
                        <a:spcAft>
                          <a:spcPts val="50"/>
                        </a:spcAft>
                        <a:buClrTx/>
                        <a:buSzTx/>
                        <a:buFontTx/>
                        <a:buNone/>
                        <a:defRPr/>
                      </a:pPr>
                      <a:r>
                        <a:rPr lang="en-US" sz="1400" b="0" kern="100" dirty="0">
                          <a:effectLst/>
                        </a:rPr>
                        <a:t>LSM</a:t>
                      </a:r>
                      <a:r>
                        <a:rPr lang="zh-CN" altLang="en-US" sz="1400" b="0" kern="100" dirty="0">
                          <a:effectLst/>
                        </a:rPr>
                        <a:t> </a:t>
                      </a:r>
                      <a:r>
                        <a:rPr lang="en-US" altLang="zh-CN" sz="1400" b="0" kern="100" dirty="0">
                          <a:effectLst/>
                        </a:rPr>
                        <a:t>(8w</a:t>
                      </a:r>
                      <a:r>
                        <a:rPr lang="zh-CN" altLang="en-US" sz="1400" b="0" kern="100" dirty="0">
                          <a:effectLst/>
                        </a:rPr>
                        <a:t> </a:t>
                      </a:r>
                      <a:r>
                        <a:rPr lang="en-US" altLang="zh-CN" sz="1400" b="0" kern="100" dirty="0">
                          <a:effectLst/>
                        </a:rPr>
                        <a:t>chg</a:t>
                      </a:r>
                      <a:r>
                        <a:rPr lang="zh-CN" altLang="en-US" sz="1400" b="0" kern="100" dirty="0">
                          <a:effectLst/>
                        </a:rPr>
                        <a:t> </a:t>
                      </a:r>
                      <a:r>
                        <a:rPr lang="en-US" altLang="zh-CN" sz="1400" b="0" kern="100" dirty="0">
                          <a:effectLst/>
                        </a:rPr>
                        <a:t>from</a:t>
                      </a:r>
                      <a:r>
                        <a:rPr lang="zh-CN" altLang="en-US" sz="1400" b="0" kern="100" dirty="0">
                          <a:effectLst/>
                        </a:rPr>
                        <a:t> </a:t>
                      </a:r>
                      <a:r>
                        <a:rPr lang="en-US" altLang="zh-CN" sz="1400" b="0" kern="100" dirty="0">
                          <a:effectLst/>
                        </a:rPr>
                        <a:t>baseline)</a:t>
                      </a:r>
                      <a:r>
                        <a:rPr lang="zh-CN" altLang="en-US" sz="1400" b="0" kern="100" dirty="0">
                          <a:effectLst/>
                        </a:rPr>
                        <a:t> </a:t>
                      </a:r>
                      <a:r>
                        <a:rPr lang="en-US" altLang="zh-CN" sz="1400" b="0" kern="100" dirty="0">
                          <a:effectLst/>
                        </a:rPr>
                        <a:t>and</a:t>
                      </a:r>
                      <a:r>
                        <a:rPr lang="zh-CN" altLang="en-US" sz="1400" b="0" kern="100" dirty="0">
                          <a:effectLst/>
                        </a:rPr>
                        <a:t> </a:t>
                      </a:r>
                      <a:r>
                        <a:rPr lang="en-US" altLang="zh-CN" sz="1400" b="0" kern="100" dirty="0">
                          <a:effectLst/>
                        </a:rPr>
                        <a:t>95%CI</a:t>
                      </a:r>
                    </a:p>
                  </a:txBody>
                  <a:tcPr anchor="ctr"/>
                </a:tc>
                <a:tc>
                  <a:txBody>
                    <a:bodyPr/>
                    <a:lstStyle/>
                    <a:p>
                      <a:pPr algn="ctr">
                        <a:spcAft>
                          <a:spcPts val="0"/>
                        </a:spcAft>
                      </a:pPr>
                      <a:r>
                        <a:rPr lang="en-US" sz="1400" kern="100" dirty="0">
                          <a:effectLst/>
                        </a:rPr>
                        <a:t>-0.63 (-1.64, 0.38)</a:t>
                      </a:r>
                    </a:p>
                  </a:txBody>
                  <a:tcPr marL="12700" marR="12700" marT="0" marB="0" anchor="ctr"/>
                </a:tc>
                <a:tc>
                  <a:txBody>
                    <a:bodyPr/>
                    <a:lstStyle/>
                    <a:p>
                      <a:pPr algn="ctr">
                        <a:spcAft>
                          <a:spcPts val="0"/>
                        </a:spcAft>
                      </a:pPr>
                      <a:r>
                        <a:rPr lang="en-US" sz="1400" kern="100" dirty="0">
                          <a:effectLst/>
                        </a:rPr>
                        <a:t>-1.01 (-2.02, 0.01)</a:t>
                      </a:r>
                    </a:p>
                  </a:txBody>
                  <a:tcPr marL="12700" marR="12700" marT="0" marB="0" anchor="ctr"/>
                </a:tc>
                <a:extLst>
                  <a:ext uri="{0D108BD9-81ED-4DB2-BD59-A6C34878D82A}">
                    <a16:rowId xmlns:a16="http://schemas.microsoft.com/office/drawing/2014/main" val="10001"/>
                  </a:ext>
                </a:extLst>
              </a:tr>
            </a:tbl>
          </a:graphicData>
        </a:graphic>
      </p:graphicFrame>
      <p:sp>
        <p:nvSpPr>
          <p:cNvPr id="13" name="Rectangle 28"/>
          <p:cNvSpPr/>
          <p:nvPr/>
        </p:nvSpPr>
        <p:spPr>
          <a:xfrm>
            <a:off x="1164590" y="741045"/>
            <a:ext cx="9532620" cy="645160"/>
          </a:xfrm>
          <a:prstGeom prst="rect">
            <a:avLst/>
          </a:prstGeom>
        </p:spPr>
        <p:txBody>
          <a:bodyPr wrap="square">
            <a:spAutoFit/>
          </a:bodyPr>
          <a:lstStyle/>
          <a:p>
            <a:pPr lvl="0" defTabSz="914400" hangingPunct="1">
              <a:defRPr/>
            </a:pPr>
            <a:r>
              <a:rPr lang="en-US" altLang="zh-CN" sz="18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The adjusted mean changes from baseline in the ASEX score did not show statistical significance for </a:t>
            </a:r>
          </a:p>
          <a:p>
            <a:pPr lvl="0" defTabSz="914400" hangingPunct="1">
              <a:defRPr/>
            </a:pPr>
            <a:r>
              <a:rPr lang="en-US" altLang="zh-CN" sz="18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vs placebo respectively</a:t>
            </a:r>
            <a:r>
              <a:rPr lang="en-US" altLang="zh-CN" sz="1600" kern="1200" dirty="0">
                <a:solidFill>
                  <a:schemeClr val="tx1"/>
                </a:solidFill>
                <a:latin typeface="+mn-lt"/>
                <a:ea typeface="微软雅黑" panose="020B0503020204020204" charset="-122"/>
                <a:cs typeface="+mn-cs"/>
                <a:sym typeface="Arial" panose="020B0604020202020204" pitchFamily="34" charset="0"/>
              </a:rPr>
              <a:t>.</a:t>
            </a:r>
            <a:endParaRPr kumimoji="0" lang="zh-CN" altLang="en-US" sz="1600" b="0" i="0" u="none" strike="noStrike" kern="1200" cap="none" spc="0" normalizeH="0" baseline="0" noProof="0" dirty="0">
              <a:ln>
                <a:noFill/>
              </a:ln>
              <a:solidFill>
                <a:schemeClr val="tx1"/>
              </a:solidFill>
              <a:effectLst/>
              <a:uLnTx/>
              <a:uFillTx/>
              <a:latin typeface="+mn-lt"/>
              <a:ea typeface="微软雅黑" panose="020B0503020204020204" charset="-122"/>
              <a:cs typeface="+mn-cs"/>
              <a:sym typeface="Arial" panose="020B0604020202020204" pitchFamily="34" charset="0"/>
            </a:endParaRPr>
          </a:p>
        </p:txBody>
      </p:sp>
      <p:pic>
        <p:nvPicPr>
          <p:cNvPr id="5" name="Picture 4" descr="Chart, line char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95" y="1668780"/>
            <a:ext cx="5595620" cy="4554220"/>
          </a:xfrm>
          <a:prstGeom prst="rect">
            <a:avLst/>
          </a:prstGeom>
        </p:spPr>
      </p:pic>
      <p:grpSp>
        <p:nvGrpSpPr>
          <p:cNvPr id="18" name="Group 17"/>
          <p:cNvGrpSpPr/>
          <p:nvPr/>
        </p:nvGrpSpPr>
        <p:grpSpPr>
          <a:xfrm>
            <a:off x="712964" y="797900"/>
            <a:ext cx="288476" cy="288476"/>
            <a:chOff x="444827" y="1119065"/>
            <a:chExt cx="288476" cy="288476"/>
          </a:xfrm>
        </p:grpSpPr>
        <p:sp>
          <p:nvSpPr>
            <p:cNvPr id="19" name="Oval 30"/>
            <p:cNvSpPr/>
            <p:nvPr/>
          </p:nvSpPr>
          <p:spPr>
            <a:xfrm>
              <a:off x="444827" y="1119065"/>
              <a:ext cx="288476" cy="288476"/>
            </a:xfrm>
            <a:prstGeom prst="ellipse">
              <a:avLst/>
            </a:prstGeom>
            <a:solidFill>
              <a:srgbClr val="0175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Calibri" panose="020F0502020204030204" charset="0"/>
                <a:ea typeface="微软雅黑" panose="020B0503020204020204" charset="-122"/>
                <a:cs typeface="Calibri" panose="020F0502020204030204" charset="0"/>
                <a:sym typeface="Arial" panose="020B0604020202020204" pitchFamily="34" charset="0"/>
              </a:endParaRPr>
            </a:p>
          </p:txBody>
        </p:sp>
        <p:sp>
          <p:nvSpPr>
            <p:cNvPr id="20" name="Freeform 26"/>
            <p:cNvSpPr/>
            <p:nvPr/>
          </p:nvSpPr>
          <p:spPr bwMode="auto">
            <a:xfrm>
              <a:off x="531806" y="1203920"/>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600" b="0" i="0" u="none" strike="noStrike" kern="1200" cap="none" spc="0" normalizeH="0" baseline="0" noProof="0" dirty="0">
                <a:ln>
                  <a:noFill/>
                </a:ln>
                <a:solidFill>
                  <a:srgbClr val="44546A"/>
                </a:solidFill>
                <a:effectLst/>
                <a:uLnTx/>
                <a:uFillTx/>
                <a:latin typeface="Calibri" panose="020F0502020204030204" charset="0"/>
                <a:ea typeface="微软雅黑" panose="020B0503020204020204" charset="-122"/>
                <a:cs typeface="Calibri" panose="020F0502020204030204" charset="0"/>
                <a:sym typeface="Arial" panose="020B0604020202020204" pitchFamily="34" charset="0"/>
              </a:endParaRPr>
            </a:p>
          </p:txBody>
        </p:sp>
      </p:grpSp>
      <p:pic>
        <p:nvPicPr>
          <p:cNvPr id="2" name="图片 1"/>
          <p:cNvPicPr>
            <a:picLocks noChangeAspect="1"/>
          </p:cNvPicPr>
          <p:nvPr/>
        </p:nvPicPr>
        <p:blipFill>
          <a:blip r:embed="rId5"/>
          <a:stretch>
            <a:fillRect/>
          </a:stretch>
        </p:blipFill>
        <p:spPr>
          <a:xfrm>
            <a:off x="169764" y="18796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74015" y="1276350"/>
            <a:ext cx="5753735" cy="4245610"/>
          </a:xfrm>
          <a:prstGeom prst="rect">
            <a:avLst/>
          </a:prstGeom>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5719" tIns="45719" rIns="45719" bIns="45719" numCol="1" spcCol="38100" rtlCol="0" anchor="t" anchorCtr="0">
            <a:noAutofit/>
          </a:bodyPr>
          <a:lstStyle/>
          <a:p>
            <a:pPr marL="0" marR="0" indent="0" algn="l" defTabSz="520065"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mn-lt"/>
              <a:ea typeface="Relative"/>
              <a:cs typeface="Relative"/>
              <a:sym typeface="Relative"/>
            </a:endParaRPr>
          </a:p>
        </p:txBody>
      </p:sp>
      <p:sp>
        <p:nvSpPr>
          <p:cNvPr id="3" name="标题 2"/>
          <p:cNvSpPr>
            <a:spLocks noGrp="1"/>
          </p:cNvSpPr>
          <p:nvPr>
            <p:ph type="title"/>
          </p:nvPr>
        </p:nvSpPr>
        <p:spPr>
          <a:xfrm>
            <a:off x="565785" y="67310"/>
            <a:ext cx="10438130" cy="696595"/>
          </a:xfrm>
        </p:spPr>
        <p:txBody>
          <a:bodyPr/>
          <a:lstStyle/>
          <a:p>
            <a:pPr algn="l">
              <a:buClrTx/>
              <a:buSzTx/>
              <a:buFontTx/>
            </a:pPr>
            <a:r>
              <a:rPr lang="en-SG" altLang="zh-CN" sz="2500" b="1" dirty="0">
                <a:solidFill>
                  <a:schemeClr val="accent1">
                    <a:lumMod val="50000"/>
                  </a:schemeClr>
                </a:solidFill>
                <a:latin typeface="+mn-lt"/>
                <a:ea typeface="+mn-ea"/>
                <a:cs typeface="+mn-cs"/>
                <a:sym typeface="Arial" panose="020B0604020202020204" pitchFamily="34" charset="0"/>
              </a:rPr>
              <a:t>No Obvious Influence on Body Weight</a:t>
            </a:r>
          </a:p>
        </p:txBody>
      </p:sp>
      <p:graphicFrame>
        <p:nvGraphicFramePr>
          <p:cNvPr id="6" name="表格 5"/>
          <p:cNvGraphicFramePr>
            <a:graphicFrameLocks noGrp="1"/>
          </p:cNvGraphicFramePr>
          <p:nvPr>
            <p:custDataLst>
              <p:tags r:id="rId1"/>
            </p:custDataLst>
          </p:nvPr>
        </p:nvGraphicFramePr>
        <p:xfrm>
          <a:off x="6539230" y="2172335"/>
          <a:ext cx="4728210" cy="3018155"/>
        </p:xfrm>
        <a:graphic>
          <a:graphicData uri="http://schemas.openxmlformats.org/drawingml/2006/table">
            <a:tbl>
              <a:tblPr firstRow="1" firstCol="1" bandRow="1">
                <a:tableStyleId>{B301B821-A1FF-4177-AEE7-76D212191A09}</a:tableStyleId>
              </a:tblPr>
              <a:tblGrid>
                <a:gridCol w="1108075">
                  <a:extLst>
                    <a:ext uri="{9D8B030D-6E8A-4147-A177-3AD203B41FA5}">
                      <a16:colId xmlns:a16="http://schemas.microsoft.com/office/drawing/2014/main" val="20000"/>
                    </a:ext>
                  </a:extLst>
                </a:gridCol>
                <a:gridCol w="1276985">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gridCol w="1171575">
                  <a:extLst>
                    <a:ext uri="{9D8B030D-6E8A-4147-A177-3AD203B41FA5}">
                      <a16:colId xmlns:a16="http://schemas.microsoft.com/office/drawing/2014/main" val="20003"/>
                    </a:ext>
                  </a:extLst>
                </a:gridCol>
              </a:tblGrid>
              <a:tr h="431165">
                <a:tc>
                  <a:txBody>
                    <a:bodyPr/>
                    <a:lstStyle/>
                    <a:p>
                      <a:pPr algn="l" fontAlgn="ctr"/>
                      <a:r>
                        <a:rPr lang="en-US" altLang="zh-CN" sz="1400" u="none" strike="noStrike" dirty="0">
                          <a:effectLst/>
                        </a:rPr>
                        <a:t>Time</a:t>
                      </a:r>
                    </a:p>
                  </a:txBody>
                  <a:tcPr anchor="ctr"/>
                </a:tc>
                <a:tc>
                  <a:txBody>
                    <a:bodyPr/>
                    <a:lstStyle/>
                    <a:p>
                      <a:pPr algn="ctr" fontAlgn="ctr"/>
                      <a:r>
                        <a:rPr lang="en-US" sz="1400" u="none" strike="noStrike" dirty="0">
                          <a:effectLst/>
                        </a:rPr>
                        <a:t>160mg</a:t>
                      </a:r>
                      <a:endParaRPr lang="en-US" altLang="en-US" sz="1400" u="none" strike="noStrike" dirty="0">
                        <a:effectLst/>
                      </a:endParaRPr>
                    </a:p>
                  </a:txBody>
                  <a:tcPr marL="0" marR="0" marT="0" marB="0" anchor="ctr"/>
                </a:tc>
                <a:tc>
                  <a:txBody>
                    <a:bodyPr/>
                    <a:lstStyle/>
                    <a:p>
                      <a:pPr algn="ctr" fontAlgn="ctr"/>
                      <a:r>
                        <a:rPr lang="en-US" sz="1400" u="none" strike="noStrike" dirty="0">
                          <a:effectLst/>
                        </a:rPr>
                        <a:t>80mg</a:t>
                      </a:r>
                      <a:endParaRPr lang="en-US" altLang="en-US" sz="1400" u="none" strike="noStrike" dirty="0">
                        <a:effectLst/>
                      </a:endParaRPr>
                    </a:p>
                  </a:txBody>
                  <a:tcPr marL="0" marR="0" marT="0" marB="0" anchor="ctr"/>
                </a:tc>
                <a:tc>
                  <a:txBody>
                    <a:bodyPr/>
                    <a:lstStyle/>
                    <a:p>
                      <a:pPr algn="ctr" fontAlgn="ctr"/>
                      <a:r>
                        <a:rPr lang="en-US" altLang="zh-CN" sz="1400" u="none" strike="noStrike" dirty="0">
                          <a:effectLst/>
                        </a:rPr>
                        <a:t>Placebo</a:t>
                      </a:r>
                    </a:p>
                  </a:txBody>
                  <a:tcPr marL="0" marR="0" marT="0" marB="0" anchor="ctr"/>
                </a:tc>
                <a:extLst>
                  <a:ext uri="{0D108BD9-81ED-4DB2-BD59-A6C34878D82A}">
                    <a16:rowId xmlns:a16="http://schemas.microsoft.com/office/drawing/2014/main" val="10000"/>
                  </a:ext>
                </a:extLst>
              </a:tr>
              <a:tr h="431165">
                <a:tc>
                  <a:txBody>
                    <a:bodyPr/>
                    <a:lstStyle/>
                    <a:p>
                      <a:pPr algn="l" fontAlgn="ctr"/>
                      <a:r>
                        <a:rPr lang="en-US" altLang="zh-CN" sz="1400" u="none" strike="noStrike" dirty="0">
                          <a:effectLst/>
                        </a:rPr>
                        <a:t>Baseline</a:t>
                      </a:r>
                    </a:p>
                  </a:txBody>
                  <a:tcPr anchor="ctr"/>
                </a:tc>
                <a:tc>
                  <a:txBody>
                    <a:bodyPr/>
                    <a:lstStyle/>
                    <a:p>
                      <a:pPr algn="ctr" fontAlgn="ctr"/>
                      <a:r>
                        <a:rPr lang="en-US" altLang="zh-CN" sz="1400" u="none" strike="noStrike" dirty="0">
                          <a:effectLst/>
                        </a:rPr>
                        <a:t>57.931</a:t>
                      </a:r>
                    </a:p>
                  </a:txBody>
                  <a:tcPr marL="0" marR="0" marT="0" marB="0" anchor="ctr"/>
                </a:tc>
                <a:tc>
                  <a:txBody>
                    <a:bodyPr/>
                    <a:lstStyle/>
                    <a:p>
                      <a:pPr algn="ctr" fontAlgn="ctr"/>
                      <a:r>
                        <a:rPr lang="en-US" altLang="zh-CN" sz="1400" u="none" strike="noStrike" dirty="0">
                          <a:effectLst/>
                        </a:rPr>
                        <a:t>59.868</a:t>
                      </a:r>
                    </a:p>
                  </a:txBody>
                  <a:tcPr marL="0" marR="0" marT="0" marB="0" anchor="ctr"/>
                </a:tc>
                <a:tc>
                  <a:txBody>
                    <a:bodyPr/>
                    <a:lstStyle/>
                    <a:p>
                      <a:pPr algn="ctr" fontAlgn="ctr"/>
                      <a:r>
                        <a:rPr lang="en-US" altLang="zh-CN" sz="1400" u="none" strike="noStrike" dirty="0">
                          <a:effectLst/>
                        </a:rPr>
                        <a:t>59.543</a:t>
                      </a:r>
                    </a:p>
                  </a:txBody>
                  <a:tcPr marL="0" marR="0" marT="0" marB="0" anchor="ctr"/>
                </a:tc>
                <a:extLst>
                  <a:ext uri="{0D108BD9-81ED-4DB2-BD59-A6C34878D82A}">
                    <a16:rowId xmlns:a16="http://schemas.microsoft.com/office/drawing/2014/main" val="10001"/>
                  </a:ext>
                </a:extLst>
              </a:tr>
              <a:tr h="431165">
                <a:tc>
                  <a:txBody>
                    <a:bodyPr/>
                    <a:lstStyle/>
                    <a:p>
                      <a:pPr algn="l" fontAlgn="ctr"/>
                      <a:r>
                        <a:rPr lang="en-US" altLang="zh-CN" sz="1400" u="none" strike="noStrike" dirty="0">
                          <a:effectLst/>
                        </a:rPr>
                        <a:t>1w</a:t>
                      </a:r>
                    </a:p>
                  </a:txBody>
                  <a:tcPr anchor="ctr"/>
                </a:tc>
                <a:tc>
                  <a:txBody>
                    <a:bodyPr/>
                    <a:lstStyle/>
                    <a:p>
                      <a:pPr algn="ctr" fontAlgn="ctr"/>
                      <a:r>
                        <a:rPr lang="en-US" altLang="zh-CN" sz="1400" u="none" strike="noStrike" dirty="0">
                          <a:effectLst/>
                        </a:rPr>
                        <a:t>57.491</a:t>
                      </a:r>
                    </a:p>
                  </a:txBody>
                  <a:tcPr marL="0" marR="0" marT="0" marB="0" anchor="ctr"/>
                </a:tc>
                <a:tc>
                  <a:txBody>
                    <a:bodyPr/>
                    <a:lstStyle/>
                    <a:p>
                      <a:pPr algn="ctr" fontAlgn="ctr"/>
                      <a:r>
                        <a:rPr lang="en-US" altLang="zh-CN" sz="1400" u="none" strike="noStrike" dirty="0">
                          <a:effectLst/>
                        </a:rPr>
                        <a:t>59.649</a:t>
                      </a:r>
                    </a:p>
                  </a:txBody>
                  <a:tcPr marL="0" marR="0" marT="0" marB="0" anchor="ctr"/>
                </a:tc>
                <a:tc>
                  <a:txBody>
                    <a:bodyPr/>
                    <a:lstStyle/>
                    <a:p>
                      <a:pPr algn="ctr" fontAlgn="ctr"/>
                      <a:r>
                        <a:rPr lang="en-US" altLang="zh-CN" sz="1400" u="none" strike="noStrike" dirty="0">
                          <a:effectLst/>
                        </a:rPr>
                        <a:t>59.657</a:t>
                      </a:r>
                    </a:p>
                  </a:txBody>
                  <a:tcPr marL="0" marR="0" marT="0" marB="0" anchor="ctr"/>
                </a:tc>
                <a:extLst>
                  <a:ext uri="{0D108BD9-81ED-4DB2-BD59-A6C34878D82A}">
                    <a16:rowId xmlns:a16="http://schemas.microsoft.com/office/drawing/2014/main" val="10002"/>
                  </a:ext>
                </a:extLst>
              </a:tr>
              <a:tr h="431165">
                <a:tc>
                  <a:txBody>
                    <a:bodyPr/>
                    <a:lstStyle/>
                    <a:p>
                      <a:pPr algn="l" fontAlgn="ctr"/>
                      <a:r>
                        <a:rPr lang="en-US" altLang="zh-CN" sz="1400" u="none" strike="noStrike" dirty="0">
                          <a:effectLst/>
                        </a:rPr>
                        <a:t>2w</a:t>
                      </a:r>
                    </a:p>
                  </a:txBody>
                  <a:tcPr anchor="ctr"/>
                </a:tc>
                <a:tc>
                  <a:txBody>
                    <a:bodyPr/>
                    <a:lstStyle/>
                    <a:p>
                      <a:pPr algn="ctr" fontAlgn="ctr"/>
                      <a:r>
                        <a:rPr lang="en-US" altLang="zh-CN" sz="1400" u="none" strike="noStrike" dirty="0">
                          <a:effectLst/>
                        </a:rPr>
                        <a:t>57.406</a:t>
                      </a:r>
                    </a:p>
                  </a:txBody>
                  <a:tcPr marL="0" marR="0" marT="0" marB="0" anchor="ctr"/>
                </a:tc>
                <a:tc>
                  <a:txBody>
                    <a:bodyPr/>
                    <a:lstStyle/>
                    <a:p>
                      <a:pPr algn="ctr" fontAlgn="ctr"/>
                      <a:r>
                        <a:rPr lang="en-US" altLang="zh-CN" sz="1400" u="none" strike="noStrike" dirty="0">
                          <a:effectLst/>
                        </a:rPr>
                        <a:t>59.444</a:t>
                      </a:r>
                    </a:p>
                  </a:txBody>
                  <a:tcPr marL="0" marR="0" marT="0" marB="0" anchor="ctr"/>
                </a:tc>
                <a:tc>
                  <a:txBody>
                    <a:bodyPr/>
                    <a:lstStyle/>
                    <a:p>
                      <a:pPr algn="ctr" fontAlgn="ctr"/>
                      <a:r>
                        <a:rPr lang="en-US" altLang="zh-CN" sz="1400" u="none" strike="noStrike" dirty="0">
                          <a:effectLst/>
                        </a:rPr>
                        <a:t>59.827</a:t>
                      </a:r>
                    </a:p>
                  </a:txBody>
                  <a:tcPr marL="0" marR="0" marT="0" marB="0" anchor="ctr"/>
                </a:tc>
                <a:extLst>
                  <a:ext uri="{0D108BD9-81ED-4DB2-BD59-A6C34878D82A}">
                    <a16:rowId xmlns:a16="http://schemas.microsoft.com/office/drawing/2014/main" val="10003"/>
                  </a:ext>
                </a:extLst>
              </a:tr>
              <a:tr h="431165">
                <a:tc>
                  <a:txBody>
                    <a:bodyPr/>
                    <a:lstStyle/>
                    <a:p>
                      <a:pPr algn="l" fontAlgn="ctr"/>
                      <a:r>
                        <a:rPr lang="en-US" altLang="zh-CN" sz="1400" u="none" strike="noStrike" dirty="0">
                          <a:effectLst/>
                        </a:rPr>
                        <a:t>4w</a:t>
                      </a:r>
                    </a:p>
                  </a:txBody>
                  <a:tcPr anchor="ctr"/>
                </a:tc>
                <a:tc>
                  <a:txBody>
                    <a:bodyPr/>
                    <a:lstStyle/>
                    <a:p>
                      <a:pPr algn="ctr" fontAlgn="ctr"/>
                      <a:r>
                        <a:rPr lang="en-US" altLang="zh-CN" sz="1400" u="none" strike="noStrike" dirty="0">
                          <a:effectLst/>
                        </a:rPr>
                        <a:t>57.214</a:t>
                      </a:r>
                    </a:p>
                  </a:txBody>
                  <a:tcPr marL="0" marR="0" marT="0" marB="0" anchor="ctr"/>
                </a:tc>
                <a:tc>
                  <a:txBody>
                    <a:bodyPr/>
                    <a:lstStyle/>
                    <a:p>
                      <a:pPr algn="ctr" fontAlgn="ctr"/>
                      <a:r>
                        <a:rPr lang="en-US" altLang="zh-CN" sz="1400" u="none" strike="noStrike" dirty="0">
                          <a:effectLst/>
                        </a:rPr>
                        <a:t>59.235</a:t>
                      </a:r>
                    </a:p>
                  </a:txBody>
                  <a:tcPr marL="0" marR="0" marT="0" marB="0" anchor="ctr"/>
                </a:tc>
                <a:tc>
                  <a:txBody>
                    <a:bodyPr/>
                    <a:lstStyle/>
                    <a:p>
                      <a:pPr algn="ctr" fontAlgn="ctr"/>
                      <a:r>
                        <a:rPr lang="en-US" altLang="zh-CN" sz="1400" u="none" strike="noStrike" dirty="0">
                          <a:effectLst/>
                        </a:rPr>
                        <a:t>59.764</a:t>
                      </a:r>
                    </a:p>
                  </a:txBody>
                  <a:tcPr marL="0" marR="0" marT="0" marB="0" anchor="ctr"/>
                </a:tc>
                <a:extLst>
                  <a:ext uri="{0D108BD9-81ED-4DB2-BD59-A6C34878D82A}">
                    <a16:rowId xmlns:a16="http://schemas.microsoft.com/office/drawing/2014/main" val="10004"/>
                  </a:ext>
                </a:extLst>
              </a:tr>
              <a:tr h="431165">
                <a:tc>
                  <a:txBody>
                    <a:bodyPr/>
                    <a:lstStyle/>
                    <a:p>
                      <a:pPr algn="l" fontAlgn="ctr"/>
                      <a:r>
                        <a:rPr lang="en-US" altLang="zh-CN" sz="1400" u="none" strike="noStrike" dirty="0">
                          <a:effectLst/>
                        </a:rPr>
                        <a:t>6w</a:t>
                      </a:r>
                    </a:p>
                  </a:txBody>
                  <a:tcPr anchor="ctr"/>
                </a:tc>
                <a:tc>
                  <a:txBody>
                    <a:bodyPr/>
                    <a:lstStyle/>
                    <a:p>
                      <a:pPr algn="ctr" fontAlgn="ctr"/>
                      <a:r>
                        <a:rPr lang="en-US" altLang="zh-CN" sz="1400" u="none" strike="noStrike" dirty="0">
                          <a:effectLst/>
                        </a:rPr>
                        <a:t>57.216</a:t>
                      </a:r>
                    </a:p>
                  </a:txBody>
                  <a:tcPr marL="0" marR="0" marT="0" marB="0" anchor="ctr"/>
                </a:tc>
                <a:tc>
                  <a:txBody>
                    <a:bodyPr/>
                    <a:lstStyle/>
                    <a:p>
                      <a:pPr algn="ctr" fontAlgn="ctr"/>
                      <a:r>
                        <a:rPr lang="en-US" altLang="zh-CN" sz="1400" u="none" strike="noStrike" dirty="0">
                          <a:effectLst/>
                        </a:rPr>
                        <a:t>59.074</a:t>
                      </a:r>
                    </a:p>
                  </a:txBody>
                  <a:tcPr marL="0" marR="0" marT="0" marB="0" anchor="ctr"/>
                </a:tc>
                <a:tc>
                  <a:txBody>
                    <a:bodyPr/>
                    <a:lstStyle/>
                    <a:p>
                      <a:pPr algn="ctr" fontAlgn="ctr"/>
                      <a:r>
                        <a:rPr lang="en-US" altLang="zh-CN" sz="1400" u="none" strike="noStrike" dirty="0">
                          <a:effectLst/>
                        </a:rPr>
                        <a:t>59.776</a:t>
                      </a:r>
                    </a:p>
                  </a:txBody>
                  <a:tcPr marL="0" marR="0" marT="0" marB="0" anchor="ctr"/>
                </a:tc>
                <a:extLst>
                  <a:ext uri="{0D108BD9-81ED-4DB2-BD59-A6C34878D82A}">
                    <a16:rowId xmlns:a16="http://schemas.microsoft.com/office/drawing/2014/main" val="10005"/>
                  </a:ext>
                </a:extLst>
              </a:tr>
              <a:tr h="431165">
                <a:tc>
                  <a:txBody>
                    <a:bodyPr/>
                    <a:lstStyle/>
                    <a:p>
                      <a:pPr algn="l" fontAlgn="ctr"/>
                      <a:r>
                        <a:rPr lang="en-US" altLang="zh-CN" sz="1400" u="none" strike="noStrike" dirty="0">
                          <a:effectLst/>
                        </a:rPr>
                        <a:t>8w</a:t>
                      </a:r>
                    </a:p>
                  </a:txBody>
                  <a:tcPr anchor="ctr"/>
                </a:tc>
                <a:tc>
                  <a:txBody>
                    <a:bodyPr/>
                    <a:lstStyle/>
                    <a:p>
                      <a:pPr algn="ctr" fontAlgn="ctr"/>
                      <a:r>
                        <a:rPr lang="en-US" altLang="zh-CN" sz="1400" u="none" strike="noStrike" dirty="0">
                          <a:effectLst/>
                        </a:rPr>
                        <a:t>57.294</a:t>
                      </a:r>
                    </a:p>
                  </a:txBody>
                  <a:tcPr marL="0" marR="0" marT="0" marB="0" anchor="ctr"/>
                </a:tc>
                <a:tc>
                  <a:txBody>
                    <a:bodyPr/>
                    <a:lstStyle/>
                    <a:p>
                      <a:pPr algn="ctr" fontAlgn="ctr"/>
                      <a:r>
                        <a:rPr lang="en-US" altLang="zh-CN" sz="1400" u="none" strike="noStrike" dirty="0">
                          <a:effectLst/>
                        </a:rPr>
                        <a:t>59.032</a:t>
                      </a:r>
                    </a:p>
                  </a:txBody>
                  <a:tcPr marL="0" marR="0" marT="0" marB="0" anchor="ctr"/>
                </a:tc>
                <a:tc>
                  <a:txBody>
                    <a:bodyPr/>
                    <a:lstStyle/>
                    <a:p>
                      <a:pPr algn="ctr" fontAlgn="ctr"/>
                      <a:r>
                        <a:rPr lang="en-US" altLang="zh-CN" sz="1400" u="none" strike="noStrike" dirty="0">
                          <a:effectLst/>
                        </a:rPr>
                        <a:t>59.903</a:t>
                      </a:r>
                    </a:p>
                  </a:txBody>
                  <a:tcPr marL="0" marR="0" marT="0" marB="0" anchor="ctr"/>
                </a:tc>
                <a:extLst>
                  <a:ext uri="{0D108BD9-81ED-4DB2-BD59-A6C34878D82A}">
                    <a16:rowId xmlns:a16="http://schemas.microsoft.com/office/drawing/2014/main" val="10006"/>
                  </a:ext>
                </a:extLst>
              </a:tr>
            </a:tbl>
          </a:graphicData>
        </a:graphic>
      </p:graphicFrame>
      <p:sp>
        <p:nvSpPr>
          <p:cNvPr id="7" name="文本框 6"/>
          <p:cNvSpPr txBox="1"/>
          <p:nvPr/>
        </p:nvSpPr>
        <p:spPr>
          <a:xfrm>
            <a:off x="7211695" y="1646555"/>
            <a:ext cx="3383280" cy="340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marL="0" marR="0" lvl="0" indent="0" algn="l" defTabSz="520065" rtl="0" eaLnBrk="1" fontAlgn="auto" latinLnBrk="0" hangingPunct="0">
              <a:lnSpc>
                <a:spcPct val="100000"/>
              </a:lnSpc>
              <a:spcBef>
                <a:spcPts val="0"/>
              </a:spcBef>
              <a:spcAft>
                <a:spcPts val="0"/>
              </a:spcAft>
              <a:buClrTx/>
              <a:buSzTx/>
              <a:buFontTx/>
              <a:buNone/>
              <a:defRPr/>
            </a:pPr>
            <a:r>
              <a:rPr lang="en-US" altLang="zh-CN" sz="1600" dirty="0">
                <a:latin typeface="+mn-lt"/>
                <a:ea typeface="微软雅黑" panose="020B0503020204020204" charset="-122"/>
                <a:sym typeface="Arial" panose="020B0604020202020204" pitchFamily="34" charset="0"/>
              </a:rPr>
              <a:t>Weight</a:t>
            </a:r>
            <a:r>
              <a:rPr lang="zh-CN" altLang="en-US" sz="1600" dirty="0">
                <a:latin typeface="+mn-lt"/>
                <a:ea typeface="微软雅黑" panose="020B0503020204020204" charset="-122"/>
                <a:sym typeface="Arial" panose="020B0604020202020204" pitchFamily="34" charset="0"/>
              </a:rPr>
              <a:t> </a:t>
            </a:r>
            <a:r>
              <a:rPr lang="en-US" altLang="zh-CN" sz="1600" dirty="0">
                <a:latin typeface="+mn-lt"/>
                <a:ea typeface="微软雅黑" panose="020B0503020204020204" charset="-122"/>
                <a:sym typeface="Arial" panose="020B0604020202020204" pitchFamily="34" charset="0"/>
              </a:rPr>
              <a:t>at</a:t>
            </a:r>
            <a:r>
              <a:rPr lang="zh-CN" altLang="en-US" sz="1600" dirty="0">
                <a:latin typeface="+mn-lt"/>
                <a:ea typeface="微软雅黑" panose="020B0503020204020204" charset="-122"/>
                <a:sym typeface="Arial" panose="020B0604020202020204" pitchFamily="34" charset="0"/>
              </a:rPr>
              <a:t> </a:t>
            </a:r>
            <a:r>
              <a:rPr lang="en-US" altLang="zh-CN" sz="1600" dirty="0">
                <a:latin typeface="+mn-lt"/>
                <a:ea typeface="微软雅黑" panose="020B0503020204020204" charset="-122"/>
                <a:sym typeface="Arial" panose="020B0604020202020204" pitchFamily="34" charset="0"/>
              </a:rPr>
              <a:t>different</a:t>
            </a:r>
            <a:r>
              <a:rPr lang="zh-CN" altLang="en-US" sz="1600" dirty="0">
                <a:latin typeface="+mn-lt"/>
                <a:ea typeface="微软雅黑" panose="020B0503020204020204" charset="-122"/>
                <a:sym typeface="Arial" panose="020B0604020202020204" pitchFamily="34" charset="0"/>
              </a:rPr>
              <a:t> </a:t>
            </a:r>
            <a:r>
              <a:rPr lang="en-US" altLang="zh-CN" sz="1600" dirty="0">
                <a:latin typeface="+mn-lt"/>
                <a:ea typeface="微软雅黑" panose="020B0503020204020204" charset="-122"/>
                <a:sym typeface="Arial" panose="020B0604020202020204" pitchFamily="34" charset="0"/>
              </a:rPr>
              <a:t>time</a:t>
            </a:r>
            <a:r>
              <a:rPr lang="zh-CN" altLang="en-US" sz="1600" dirty="0">
                <a:latin typeface="+mn-lt"/>
                <a:ea typeface="微软雅黑" panose="020B0503020204020204" charset="-122"/>
                <a:sym typeface="Arial" panose="020B0604020202020204" pitchFamily="34" charset="0"/>
              </a:rPr>
              <a:t> </a:t>
            </a:r>
            <a:r>
              <a:rPr lang="en-US" altLang="zh-CN" sz="1600" dirty="0">
                <a:latin typeface="+mn-lt"/>
                <a:ea typeface="微软雅黑" panose="020B0503020204020204" charset="-122"/>
                <a:sym typeface="Arial" panose="020B0604020202020204" pitchFamily="34" charset="0"/>
              </a:rPr>
              <a:t>points</a:t>
            </a:r>
            <a:r>
              <a:rPr kumimoji="0" lang="zh-CN" altLang="en-US" sz="1600" b="0" i="0" u="none" strike="noStrike" kern="0" cap="none" spc="0" normalizeH="0" baseline="0" noProof="0" dirty="0">
                <a:ln>
                  <a:noFill/>
                </a:ln>
                <a:solidFill>
                  <a:srgbClr val="000000"/>
                </a:solidFill>
                <a:effectLst/>
                <a:uLnTx/>
                <a:uFillTx/>
                <a:latin typeface="+mn-lt"/>
                <a:ea typeface="微软雅黑" panose="020B0503020204020204" charset="-122"/>
                <a:sym typeface="Arial" panose="020B0604020202020204" pitchFamily="34" charset="0"/>
              </a:rPr>
              <a:t>（</a:t>
            </a:r>
            <a:r>
              <a:rPr kumimoji="0" lang="en-US" altLang="zh-CN" sz="1600" b="0" i="0" u="none" strike="noStrike" kern="0" cap="none" spc="0" normalizeH="0" baseline="0" noProof="0" dirty="0">
                <a:ln>
                  <a:noFill/>
                </a:ln>
                <a:solidFill>
                  <a:srgbClr val="000000"/>
                </a:solidFill>
                <a:effectLst/>
                <a:uLnTx/>
                <a:uFillTx/>
                <a:latin typeface="+mn-lt"/>
                <a:ea typeface="微软雅黑" panose="020B0503020204020204" charset="-122"/>
                <a:sym typeface="Arial" panose="020B0604020202020204" pitchFamily="34" charset="0"/>
              </a:rPr>
              <a:t>kg</a:t>
            </a:r>
            <a:r>
              <a:rPr kumimoji="0" lang="zh-CN" altLang="en-US" sz="1600" b="0" i="0" u="none" strike="noStrike" kern="0" cap="none" spc="0" normalizeH="0" baseline="0" noProof="0" dirty="0">
                <a:ln>
                  <a:noFill/>
                </a:ln>
                <a:solidFill>
                  <a:srgbClr val="000000"/>
                </a:solidFill>
                <a:effectLst/>
                <a:uLnTx/>
                <a:uFillTx/>
                <a:latin typeface="+mn-lt"/>
                <a:ea typeface="微软雅黑" panose="020B0503020204020204" charset="-122"/>
                <a:sym typeface="Arial" panose="020B0604020202020204" pitchFamily="34" charset="0"/>
              </a:rPr>
              <a:t>）</a:t>
            </a:r>
          </a:p>
        </p:txBody>
      </p:sp>
      <p:pic>
        <p:nvPicPr>
          <p:cNvPr id="8" name="Picture 7" descr="Chart, line chart&#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13288" t="5114" r="5153" b="4625"/>
          <a:stretch>
            <a:fillRect/>
          </a:stretch>
        </p:blipFill>
        <p:spPr>
          <a:xfrm>
            <a:off x="524257" y="1522497"/>
            <a:ext cx="5890056" cy="3756699"/>
          </a:xfrm>
          <a:prstGeom prst="rect">
            <a:avLst/>
          </a:prstGeom>
        </p:spPr>
      </p:pic>
      <p:pic>
        <p:nvPicPr>
          <p:cNvPr id="5" name="图片 4"/>
          <p:cNvPicPr>
            <a:picLocks noChangeAspect="1"/>
          </p:cNvPicPr>
          <p:nvPr/>
        </p:nvPicPr>
        <p:blipFill>
          <a:blip r:embed="rId4"/>
          <a:stretch>
            <a:fillRect/>
          </a:stretch>
        </p:blipFill>
        <p:spPr>
          <a:xfrm>
            <a:off x="169764" y="187963"/>
            <a:ext cx="396274"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20700" y="217170"/>
            <a:ext cx="10400030" cy="604520"/>
          </a:xfrm>
        </p:spPr>
        <p:txBody>
          <a:bodyPr/>
          <a:lstStyle/>
          <a:p>
            <a:r>
              <a:rPr lang="en-SG" altLang="zh-CN" sz="2500" b="1" dirty="0">
                <a:solidFill>
                  <a:schemeClr val="accent1">
                    <a:lumMod val="50000"/>
                  </a:schemeClr>
                </a:solidFill>
                <a:latin typeface="+mn-lt"/>
                <a:ea typeface="+mn-ea"/>
                <a:cs typeface="+mn-cs"/>
                <a:sym typeface="Arial" panose="020B0604020202020204" pitchFamily="34" charset="0"/>
              </a:rPr>
              <a:t>Summary of Safety Results: Good Safety and Tolerability</a:t>
            </a:r>
          </a:p>
        </p:txBody>
      </p:sp>
      <p:grpSp>
        <p:nvGrpSpPr>
          <p:cNvPr id="32" name="Group 3"/>
          <p:cNvGrpSpPr/>
          <p:nvPr/>
        </p:nvGrpSpPr>
        <p:grpSpPr>
          <a:xfrm>
            <a:off x="626428" y="1150163"/>
            <a:ext cx="2606350" cy="1152002"/>
            <a:chOff x="2190177" y="1987643"/>
            <a:chExt cx="2606350" cy="1152002"/>
          </a:xfrm>
        </p:grpSpPr>
        <p:sp>
          <p:nvSpPr>
            <p:cNvPr id="33" name="Freeform 4"/>
            <p:cNvSpPr/>
            <p:nvPr/>
          </p:nvSpPr>
          <p:spPr>
            <a:xfrm>
              <a:off x="2765701" y="2191381"/>
              <a:ext cx="2030826" cy="74452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4E67C8">
                <a:lumMod val="60000"/>
                <a:lumOff val="40000"/>
                <a:alpha val="50000"/>
              </a:srgbClr>
            </a:solidFill>
            <a:ln w="12700" cap="flat" cmpd="sng" algn="ctr">
              <a:noFill/>
              <a:prstDash val="solid"/>
              <a:miter lim="800000"/>
            </a:ln>
            <a:effectLst/>
          </p:spPr>
          <p:txBody>
            <a:bodyPr spcFirstLastPara="0" vert="horz" wrap="square" lIns="582137" tIns="121839" rIns="280904" bIns="121839" numCol="1" spcCol="1270" anchor="ctr" anchorCtr="0">
              <a:noAutofit/>
            </a:bodyPr>
            <a:lstStyle/>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34" name="Freeform 7"/>
            <p:cNvSpPr/>
            <p:nvPr/>
          </p:nvSpPr>
          <p:spPr>
            <a:xfrm>
              <a:off x="2190177" y="1987643"/>
              <a:ext cx="1152002" cy="1152002"/>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4E67C8"/>
            </a:solidFill>
            <a:ln w="38100" cap="flat" cmpd="sng" algn="ctr">
              <a:solidFill>
                <a:sysClr val="window" lastClr="FFFFFF"/>
              </a:solidFill>
              <a:prstDash val="solid"/>
              <a:miter lim="800000"/>
            </a:ln>
            <a:effectLst/>
          </p:spPr>
          <p:txBody>
            <a:bodyPr spcFirstLastPara="0" vert="horz" wrap="square" lIns="185852" tIns="185852" rIns="185852" bIns="185852" numCol="1" spcCol="1270" anchor="ctr"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defRPr/>
              </a:pPr>
              <a:endParaRPr kumimoji="0" lang="id-ID" sz="27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35" name="Freeform 6"/>
            <p:cNvSpPr/>
            <p:nvPr/>
          </p:nvSpPr>
          <p:spPr>
            <a:xfrm>
              <a:off x="3422858" y="2400379"/>
              <a:ext cx="1268892"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a:noFill/>
            <a:ln>
              <a:noFill/>
            </a:ln>
            <a:effectLst/>
          </p:spPr>
          <p:txBody>
            <a:bodyPr spcFirstLastPara="0" vert="horz" wrap="square" lIns="45719" tIns="-1" rIns="0" bIns="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Adverse</a:t>
              </a:r>
              <a:r>
                <a:rPr lang="zh-CN" altLang="en-US"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 </a:t>
              </a: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Events</a:t>
              </a:r>
              <a:endParaRPr kumimoji="0" lang="id-ID"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endParaRPr>
            </a:p>
          </p:txBody>
        </p:sp>
      </p:grpSp>
      <p:grpSp>
        <p:nvGrpSpPr>
          <p:cNvPr id="36" name="Group 9"/>
          <p:cNvGrpSpPr/>
          <p:nvPr/>
        </p:nvGrpSpPr>
        <p:grpSpPr>
          <a:xfrm>
            <a:off x="3416652" y="1150163"/>
            <a:ext cx="2606349" cy="1152002"/>
            <a:chOff x="4947381" y="1987643"/>
            <a:chExt cx="2606349" cy="1152002"/>
          </a:xfrm>
        </p:grpSpPr>
        <p:sp>
          <p:nvSpPr>
            <p:cNvPr id="37" name="Freeform 10"/>
            <p:cNvSpPr/>
            <p:nvPr/>
          </p:nvSpPr>
          <p:spPr>
            <a:xfrm>
              <a:off x="5536713" y="2191381"/>
              <a:ext cx="2017017" cy="74452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DCEAF">
                <a:lumMod val="60000"/>
                <a:lumOff val="40000"/>
                <a:alpha val="50000"/>
              </a:srgbClr>
            </a:solidFill>
            <a:ln w="12700" cap="flat" cmpd="sng" algn="ctr">
              <a:noFill/>
              <a:prstDash val="solid"/>
              <a:miter lim="800000"/>
            </a:ln>
            <a:effectLst/>
          </p:spPr>
          <p:txBody>
            <a:bodyPr spcFirstLastPara="0" vert="horz" wrap="square" lIns="582137" tIns="121839" rIns="280904" bIns="121839" numCol="1" spcCol="1270" anchor="ctr" anchorCtr="0">
              <a:noAutofit/>
            </a:bodyPr>
            <a:lstStyle/>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38" name="Freeform 13"/>
            <p:cNvSpPr/>
            <p:nvPr/>
          </p:nvSpPr>
          <p:spPr>
            <a:xfrm>
              <a:off x="4947381" y="1987643"/>
              <a:ext cx="1152002" cy="1152002"/>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DCEAF"/>
            </a:solidFill>
            <a:ln w="38100" cap="flat" cmpd="sng" algn="ctr">
              <a:solidFill>
                <a:sysClr val="window" lastClr="FFFFFF"/>
              </a:solidFill>
              <a:prstDash val="solid"/>
              <a:miter lim="800000"/>
            </a:ln>
            <a:effectLst/>
          </p:spPr>
          <p:txBody>
            <a:bodyPr spcFirstLastPara="0" vert="horz" wrap="square" lIns="185852" tIns="185852" rIns="185852" bIns="185852" numCol="1" spcCol="1270" anchor="ctr"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defRPr/>
              </a:pPr>
              <a:endParaRPr kumimoji="0" lang="id-ID" sz="27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39" name="Freeform 12"/>
            <p:cNvSpPr/>
            <p:nvPr/>
          </p:nvSpPr>
          <p:spPr>
            <a:xfrm>
              <a:off x="6234742" y="2400379"/>
              <a:ext cx="1115673" cy="383749"/>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a:noFill/>
            <a:ln>
              <a:noFill/>
            </a:ln>
            <a:effectLst/>
          </p:spPr>
          <p:txBody>
            <a:bodyPr spcFirstLastPara="0" vert="horz" wrap="square" lIns="45719" tIns="-1" rIns="0" bIns="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defRPr/>
              </a:pP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Adverse</a:t>
              </a:r>
              <a:r>
                <a:rPr lang="zh-CN" altLang="en-US"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 </a:t>
              </a: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Reaction</a:t>
              </a:r>
              <a:endParaRPr kumimoji="0" lang="id-ID"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endParaRPr>
            </a:p>
          </p:txBody>
        </p:sp>
      </p:grpSp>
      <p:grpSp>
        <p:nvGrpSpPr>
          <p:cNvPr id="40" name="Group 15"/>
          <p:cNvGrpSpPr/>
          <p:nvPr/>
        </p:nvGrpSpPr>
        <p:grpSpPr>
          <a:xfrm>
            <a:off x="6189097" y="1150163"/>
            <a:ext cx="2515241" cy="1152002"/>
            <a:chOff x="7704586" y="1987643"/>
            <a:chExt cx="2515241" cy="1152002"/>
          </a:xfrm>
        </p:grpSpPr>
        <p:sp>
          <p:nvSpPr>
            <p:cNvPr id="41" name="Freeform 16"/>
            <p:cNvSpPr/>
            <p:nvPr/>
          </p:nvSpPr>
          <p:spPr>
            <a:xfrm>
              <a:off x="8314278" y="2191381"/>
              <a:ext cx="1898557" cy="74452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5ECCF3">
                <a:lumMod val="60000"/>
                <a:lumOff val="40000"/>
                <a:alpha val="45000"/>
              </a:srgbClr>
            </a:solidFill>
            <a:ln w="12700" cap="flat" cmpd="sng" algn="ctr">
              <a:noFill/>
              <a:prstDash val="solid"/>
              <a:miter lim="800000"/>
            </a:ln>
            <a:effectLst/>
          </p:spPr>
          <p:txBody>
            <a:bodyPr spcFirstLastPara="0" vert="horz" wrap="square" lIns="582137" tIns="121839" rIns="280904" bIns="121839" numCol="1" spcCol="1270" anchor="ctr" anchorCtr="0">
              <a:noAutofit/>
            </a:bodyPr>
            <a:lstStyle/>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42" name="Freeform 19"/>
            <p:cNvSpPr/>
            <p:nvPr/>
          </p:nvSpPr>
          <p:spPr>
            <a:xfrm>
              <a:off x="7704586" y="1987643"/>
              <a:ext cx="1152002" cy="1152002"/>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5ECCF3"/>
            </a:solidFill>
            <a:ln w="38100" cap="flat" cmpd="sng" algn="ctr">
              <a:solidFill>
                <a:sysClr val="window" lastClr="FFFFFF"/>
              </a:solidFill>
              <a:prstDash val="solid"/>
              <a:miter lim="800000"/>
            </a:ln>
            <a:effectLst/>
          </p:spPr>
          <p:txBody>
            <a:bodyPr spcFirstLastPara="0" vert="horz" wrap="square" lIns="185852" tIns="185852" rIns="185852" bIns="185852" numCol="1" spcCol="1270" anchor="ctr"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defRPr/>
              </a:pPr>
              <a:endParaRPr kumimoji="0" lang="id-ID" sz="27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43" name="Freeform 18"/>
            <p:cNvSpPr/>
            <p:nvPr/>
          </p:nvSpPr>
          <p:spPr>
            <a:xfrm>
              <a:off x="9014413" y="2367639"/>
              <a:ext cx="1205414" cy="41305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a:noFill/>
            <a:ln>
              <a:noFill/>
            </a:ln>
            <a:effectLst/>
          </p:spPr>
          <p:txBody>
            <a:bodyPr spcFirstLastPara="0" vert="horz" wrap="square" lIns="45719" tIns="-1" rIns="0" bIns="0"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rPr>
                <a:t>Sexual</a:t>
              </a:r>
              <a:r>
                <a:rPr lang="zh-CN" altLang="en-US"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 </a:t>
              </a: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E</a:t>
              </a:r>
              <a:r>
                <a:rPr kumimoji="0" lang="en-US" altLang="zh-CN"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rPr>
                <a:t>xperience</a:t>
              </a:r>
              <a:r>
                <a:rPr kumimoji="0" lang="zh-CN" altLang="en-US"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rPr>
                <a:t> </a:t>
              </a:r>
              <a:endParaRPr kumimoji="0" lang="id-ID"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endParaRPr>
            </a:p>
          </p:txBody>
        </p:sp>
      </p:grpSp>
      <p:cxnSp>
        <p:nvCxnSpPr>
          <p:cNvPr id="44" name="Straight Connector 21"/>
          <p:cNvCxnSpPr/>
          <p:nvPr/>
        </p:nvCxnSpPr>
        <p:spPr>
          <a:xfrm>
            <a:off x="1202587" y="2408752"/>
            <a:ext cx="0" cy="395692"/>
          </a:xfrm>
          <a:prstGeom prst="line">
            <a:avLst/>
          </a:prstGeom>
          <a:noFill/>
          <a:ln w="25400" cap="flat" cmpd="sng" algn="ctr">
            <a:solidFill>
              <a:sysClr val="window" lastClr="FFFFFF">
                <a:lumMod val="65000"/>
              </a:sysClr>
            </a:solidFill>
            <a:prstDash val="sysDot"/>
            <a:miter lim="800000"/>
            <a:tailEnd type="oval" w="lg" len="lg"/>
          </a:ln>
          <a:effectLst/>
        </p:spPr>
      </p:cxnSp>
      <p:cxnSp>
        <p:nvCxnSpPr>
          <p:cNvPr id="45" name="Straight Connector 22"/>
          <p:cNvCxnSpPr/>
          <p:nvPr/>
        </p:nvCxnSpPr>
        <p:spPr>
          <a:xfrm>
            <a:off x="4005985" y="2408752"/>
            <a:ext cx="0" cy="395692"/>
          </a:xfrm>
          <a:prstGeom prst="line">
            <a:avLst/>
          </a:prstGeom>
          <a:noFill/>
          <a:ln w="25400" cap="flat" cmpd="sng" algn="ctr">
            <a:solidFill>
              <a:sysClr val="window" lastClr="FFFFFF">
                <a:lumMod val="65000"/>
              </a:sysClr>
            </a:solidFill>
            <a:prstDash val="sysDot"/>
            <a:miter lim="800000"/>
            <a:tailEnd type="oval" w="lg" len="lg"/>
          </a:ln>
          <a:effectLst/>
        </p:spPr>
      </p:cxnSp>
      <p:cxnSp>
        <p:nvCxnSpPr>
          <p:cNvPr id="46" name="Straight Connector 23"/>
          <p:cNvCxnSpPr/>
          <p:nvPr/>
        </p:nvCxnSpPr>
        <p:spPr>
          <a:xfrm>
            <a:off x="6828000" y="2408752"/>
            <a:ext cx="0" cy="395692"/>
          </a:xfrm>
          <a:prstGeom prst="line">
            <a:avLst/>
          </a:prstGeom>
          <a:noFill/>
          <a:ln w="25400" cap="flat" cmpd="sng" algn="ctr">
            <a:solidFill>
              <a:sysClr val="window" lastClr="FFFFFF">
                <a:lumMod val="65000"/>
              </a:sysClr>
            </a:solidFill>
            <a:prstDash val="sysDot"/>
            <a:miter lim="800000"/>
            <a:tailEnd type="oval" w="lg" len="lg"/>
          </a:ln>
          <a:effectLst/>
        </p:spPr>
      </p:cxnSp>
      <p:grpSp>
        <p:nvGrpSpPr>
          <p:cNvPr id="47" name="Group 28"/>
          <p:cNvGrpSpPr/>
          <p:nvPr/>
        </p:nvGrpSpPr>
        <p:grpSpPr>
          <a:xfrm>
            <a:off x="8744972" y="1150163"/>
            <a:ext cx="2508249" cy="1152002"/>
            <a:chOff x="7704586" y="1987643"/>
            <a:chExt cx="2508249" cy="1152002"/>
          </a:xfrm>
        </p:grpSpPr>
        <p:sp>
          <p:nvSpPr>
            <p:cNvPr id="48" name="Freeform 29"/>
            <p:cNvSpPr/>
            <p:nvPr/>
          </p:nvSpPr>
          <p:spPr>
            <a:xfrm>
              <a:off x="8314278" y="2191381"/>
              <a:ext cx="1898557" cy="744527"/>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 h="21600">
                  <a:moveTo>
                    <a:pt x="3475" y="0"/>
                  </a:moveTo>
                  <a:lnTo>
                    <a:pt x="18125" y="0"/>
                  </a:lnTo>
                  <a:cubicBezTo>
                    <a:pt x="20044" y="0"/>
                    <a:pt x="21600" y="4835"/>
                    <a:pt x="21600" y="10800"/>
                  </a:cubicBezTo>
                  <a:cubicBezTo>
                    <a:pt x="21600" y="16765"/>
                    <a:pt x="20044" y="21600"/>
                    <a:pt x="18125" y="21600"/>
                  </a:cubicBezTo>
                  <a:lnTo>
                    <a:pt x="3475" y="21600"/>
                  </a:lnTo>
                  <a:cubicBezTo>
                    <a:pt x="1556" y="21600"/>
                    <a:pt x="0" y="16765"/>
                    <a:pt x="0" y="10800"/>
                  </a:cubicBezTo>
                  <a:cubicBezTo>
                    <a:pt x="0" y="4835"/>
                    <a:pt x="1556" y="0"/>
                    <a:pt x="3475" y="0"/>
                  </a:cubicBezTo>
                  <a:close/>
                </a:path>
              </a:pathLst>
            </a:custGeom>
            <a:solidFill>
              <a:srgbClr val="A7EA52">
                <a:lumMod val="60000"/>
                <a:lumOff val="40000"/>
                <a:alpha val="45000"/>
              </a:srgbClr>
            </a:solidFill>
            <a:ln w="12700" cap="flat" cmpd="sng" algn="ctr">
              <a:noFill/>
              <a:prstDash val="solid"/>
              <a:miter lim="800000"/>
            </a:ln>
            <a:effectLst/>
          </p:spPr>
          <p:txBody>
            <a:bodyPr spcFirstLastPara="0" vert="horz" wrap="square" lIns="582137" tIns="121839" rIns="280904" bIns="121839" numCol="1" spcCol="1270" anchor="ctr" anchorCtr="0">
              <a:noAutofit/>
            </a:bodyPr>
            <a:lstStyle/>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a:p>
              <a:pPr marL="171450" marR="0" lvl="1" indent="-171450" algn="l" defTabSz="711200" rtl="0" eaLnBrk="1" fontAlgn="auto" latinLnBrk="0" hangingPunct="1">
                <a:lnSpc>
                  <a:spcPct val="90000"/>
                </a:lnSpc>
                <a:spcBef>
                  <a:spcPct val="0"/>
                </a:spcBef>
                <a:spcAft>
                  <a:spcPct val="15000"/>
                </a:spcAft>
                <a:buClrTx/>
                <a:buSzTx/>
                <a:buFontTx/>
                <a:buChar char="•"/>
                <a:defRPr/>
              </a:pPr>
              <a:endParaRPr kumimoji="0" lang="id-ID" sz="16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49" name="Freeform 32"/>
            <p:cNvSpPr/>
            <p:nvPr/>
          </p:nvSpPr>
          <p:spPr>
            <a:xfrm>
              <a:off x="7704586" y="1987643"/>
              <a:ext cx="1152002" cy="1152002"/>
            </a:xfrm>
            <a:custGeom>
              <a:avLst/>
              <a:gdLst>
                <a:gd name="connsiteX0" fmla="*/ 0 w 1152002"/>
                <a:gd name="connsiteY0" fmla="*/ 576001 h 1152002"/>
                <a:gd name="connsiteX1" fmla="*/ 576001 w 1152002"/>
                <a:gd name="connsiteY1" fmla="*/ 0 h 1152002"/>
                <a:gd name="connsiteX2" fmla="*/ 1152002 w 1152002"/>
                <a:gd name="connsiteY2" fmla="*/ 576001 h 1152002"/>
                <a:gd name="connsiteX3" fmla="*/ 576001 w 1152002"/>
                <a:gd name="connsiteY3" fmla="*/ 1152002 h 1152002"/>
                <a:gd name="connsiteX4" fmla="*/ 0 w 1152002"/>
                <a:gd name="connsiteY4" fmla="*/ 576001 h 1152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002" h="1152002">
                  <a:moveTo>
                    <a:pt x="0" y="576001"/>
                  </a:moveTo>
                  <a:cubicBezTo>
                    <a:pt x="0" y="257884"/>
                    <a:pt x="257884" y="0"/>
                    <a:pt x="576001" y="0"/>
                  </a:cubicBezTo>
                  <a:cubicBezTo>
                    <a:pt x="894118" y="0"/>
                    <a:pt x="1152002" y="257884"/>
                    <a:pt x="1152002" y="576001"/>
                  </a:cubicBezTo>
                  <a:cubicBezTo>
                    <a:pt x="1152002" y="894118"/>
                    <a:pt x="894118" y="1152002"/>
                    <a:pt x="576001" y="1152002"/>
                  </a:cubicBezTo>
                  <a:cubicBezTo>
                    <a:pt x="257884" y="1152002"/>
                    <a:pt x="0" y="894118"/>
                    <a:pt x="0" y="576001"/>
                  </a:cubicBezTo>
                  <a:close/>
                </a:path>
              </a:pathLst>
            </a:custGeom>
            <a:solidFill>
              <a:srgbClr val="A7EA52"/>
            </a:solidFill>
            <a:ln w="38100" cap="flat" cmpd="sng" algn="ctr">
              <a:solidFill>
                <a:sysClr val="window" lastClr="FFFFFF"/>
              </a:solidFill>
              <a:prstDash val="solid"/>
              <a:miter lim="800000"/>
            </a:ln>
            <a:effectLst/>
          </p:spPr>
          <p:txBody>
            <a:bodyPr spcFirstLastPara="0" vert="horz" wrap="square" lIns="185852" tIns="185852" rIns="185852" bIns="185852" numCol="1" spcCol="1270" anchor="ctr"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defRPr/>
              </a:pPr>
              <a:endParaRPr kumimoji="0" lang="id-ID" sz="27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50" name="Freeform 31"/>
            <p:cNvSpPr/>
            <p:nvPr/>
          </p:nvSpPr>
          <p:spPr>
            <a:xfrm>
              <a:off x="9014413" y="2400379"/>
              <a:ext cx="982150"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a:noFill/>
            <a:ln>
              <a:noFill/>
            </a:ln>
            <a:effectLst/>
          </p:spPr>
          <p:txBody>
            <a:bodyPr spcFirstLastPara="0" vert="horz" wrap="square" lIns="45719" tIns="-1" rIns="0" bIns="0" numCol="1" spcCol="1270" anchor="ctr" anchorCtr="0">
              <a:noAutofit/>
            </a:bodyPr>
            <a:lstStyle/>
            <a:p>
              <a:pPr marL="0" marR="0" lvl="0" indent="0" algn="l" defTabSz="800100" rtl="0" eaLnBrk="1" fontAlgn="auto" latinLnBrk="0" hangingPunct="1">
                <a:lnSpc>
                  <a:spcPct val="90000"/>
                </a:lnSpc>
                <a:spcBef>
                  <a:spcPct val="0"/>
                </a:spcBef>
                <a:spcAft>
                  <a:spcPct val="35000"/>
                </a:spcAft>
                <a:buClrTx/>
                <a:buSzTx/>
                <a:buFontTx/>
                <a:buNone/>
                <a:defRPr/>
              </a:pPr>
              <a:r>
                <a:rPr lang="en-US" altLang="zh-CN" sz="1600" kern="1200" dirty="0">
                  <a:solidFill>
                    <a:prstClr val="black">
                      <a:lumMod val="75000"/>
                      <a:lumOff val="25000"/>
                    </a:prstClr>
                  </a:solidFill>
                  <a:latin typeface="+mn-lt"/>
                  <a:ea typeface="微软雅黑" panose="020B0503020204020204" charset="-122"/>
                  <a:cs typeface="Clear Sans" panose="020B0503030202020304" pitchFamily="34" charset="0"/>
                  <a:sym typeface="Arial" panose="020B0604020202020204" pitchFamily="34" charset="0"/>
                </a:rPr>
                <a:t>Others</a:t>
              </a:r>
              <a:endParaRPr kumimoji="0" lang="id-ID" sz="1600" b="0" i="0" u="none" strike="noStrike" kern="1200" cap="none" spc="0" normalizeH="0" baseline="0" noProof="0" dirty="0">
                <a:ln>
                  <a:noFill/>
                </a:ln>
                <a:solidFill>
                  <a:prstClr val="black">
                    <a:lumMod val="75000"/>
                    <a:lumOff val="25000"/>
                  </a:prstClr>
                </a:solidFill>
                <a:effectLst/>
                <a:uLnTx/>
                <a:uFillTx/>
                <a:latin typeface="+mn-lt"/>
                <a:ea typeface="微软雅黑" panose="020B0503020204020204" charset="-122"/>
                <a:cs typeface="Clear Sans" panose="020B0503030202020304" pitchFamily="34" charset="0"/>
                <a:sym typeface="Arial" panose="020B0604020202020204" pitchFamily="34" charset="0"/>
              </a:endParaRPr>
            </a:p>
          </p:txBody>
        </p:sp>
      </p:grpSp>
      <p:cxnSp>
        <p:nvCxnSpPr>
          <p:cNvPr id="51" name="Straight Connector 34"/>
          <p:cNvCxnSpPr/>
          <p:nvPr/>
        </p:nvCxnSpPr>
        <p:spPr>
          <a:xfrm>
            <a:off x="9354665" y="2408752"/>
            <a:ext cx="0" cy="395692"/>
          </a:xfrm>
          <a:prstGeom prst="line">
            <a:avLst/>
          </a:prstGeom>
          <a:noFill/>
          <a:ln w="25400" cap="flat" cmpd="sng" algn="ctr">
            <a:solidFill>
              <a:sysClr val="window" lastClr="FFFFFF">
                <a:lumMod val="65000"/>
              </a:sysClr>
            </a:solidFill>
            <a:prstDash val="sysDot"/>
            <a:miter lim="800000"/>
            <a:tailEnd type="oval" w="lg" len="lg"/>
          </a:ln>
          <a:effectLst/>
        </p:spPr>
      </p:cxnSp>
      <p:sp>
        <p:nvSpPr>
          <p:cNvPr id="52" name="Rectangle 35"/>
          <p:cNvSpPr/>
          <p:nvPr/>
        </p:nvSpPr>
        <p:spPr>
          <a:xfrm>
            <a:off x="695325" y="3279140"/>
            <a:ext cx="76200" cy="1981835"/>
          </a:xfrm>
          <a:prstGeom prst="rect">
            <a:avLst/>
          </a:prstGeom>
          <a:solidFill>
            <a:srgbClr val="4E67C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54" name="Rectangle 37"/>
          <p:cNvSpPr/>
          <p:nvPr/>
        </p:nvSpPr>
        <p:spPr>
          <a:xfrm>
            <a:off x="906780" y="3193415"/>
            <a:ext cx="2324735" cy="2526665"/>
          </a:xfrm>
          <a:prstGeom prst="rect">
            <a:avLst/>
          </a:prstGeom>
        </p:spPr>
        <p:txBody>
          <a:bodyPr wrap="square">
            <a:spAutoFit/>
          </a:bodyPr>
          <a:lstStyle/>
          <a:p>
            <a:pPr marL="285750" marR="0" lvl="0" indent="-285750" algn="l" defTabSz="914400" rtl="0" fontAlgn="auto">
              <a:lnSpc>
                <a:spcPct val="110000"/>
              </a:lnSpc>
              <a:spcBef>
                <a:spcPts val="0"/>
              </a:spcBef>
              <a:buClrTx/>
              <a:buSzTx/>
              <a:buFont typeface="Wingdings" panose="05000000000000000000" charset="0"/>
              <a:buChar char="ü"/>
              <a:defRPr/>
            </a:pP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Placebo: 67.93%</a:t>
            </a:r>
          </a:p>
          <a:p>
            <a:pPr marL="285750" lvl="0" indent="-285750" algn="l" defTabSz="914400" fontAlgn="auto">
              <a:lnSpc>
                <a:spcPct val="110000"/>
              </a:lnSpc>
              <a:buClrTx/>
              <a:buSzTx/>
              <a:buFont typeface="Wingdings" panose="05000000000000000000" charset="0"/>
              <a:buChar char="ü"/>
              <a:defRPr/>
            </a:pP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80mg and 160mg: 74.46%, 78.26% </a:t>
            </a:r>
          </a:p>
          <a:p>
            <a:pPr marL="285750" marR="0" lvl="0" indent="-285750" algn="l" defTabSz="914400" rtl="0" fontAlgn="auto">
              <a:lnSpc>
                <a:spcPct val="110000"/>
              </a:lnSpc>
              <a:spcBef>
                <a:spcPts val="0"/>
              </a:spcBef>
              <a:buClrTx/>
              <a:buSzTx/>
              <a:buFont typeface="Wingdings" panose="05000000000000000000" charset="0"/>
              <a:buChar char="ü"/>
              <a:defRPr/>
            </a:pP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Most of the </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AEs were mild and moderate</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with short duration and </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few therapeutic termination</a:t>
            </a:r>
          </a:p>
        </p:txBody>
      </p:sp>
      <p:sp>
        <p:nvSpPr>
          <p:cNvPr id="55" name="Rectangle 38"/>
          <p:cNvSpPr/>
          <p:nvPr/>
        </p:nvSpPr>
        <p:spPr>
          <a:xfrm>
            <a:off x="3466465" y="3279140"/>
            <a:ext cx="76200" cy="1981835"/>
          </a:xfrm>
          <a:prstGeom prst="rect">
            <a:avLst/>
          </a:prstGeom>
          <a:solidFill>
            <a:srgbClr val="5DCEA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57" name="Rectangle 40"/>
          <p:cNvSpPr/>
          <p:nvPr/>
        </p:nvSpPr>
        <p:spPr>
          <a:xfrm>
            <a:off x="3683026" y="3226581"/>
            <a:ext cx="2355462" cy="2830195"/>
          </a:xfrm>
          <a:prstGeom prst="rect">
            <a:avLst/>
          </a:prstGeom>
        </p:spPr>
        <p:txBody>
          <a:bodyPr wrap="square">
            <a:spAutoFit/>
          </a:bodyPr>
          <a:lstStyle/>
          <a:p>
            <a:pPr marL="171450" lvl="0" indent="-171450" defTabSz="914400" fontAlgn="auto">
              <a:lnSpc>
                <a:spcPct val="150000"/>
              </a:lnSpc>
              <a:spcAft>
                <a:spcPts val="600"/>
              </a:spcAft>
              <a:buFont typeface="Wingdings" panose="05000000000000000000" pitchFamily="2" charset="2"/>
              <a:buChar char="ü"/>
              <a:defRPr/>
            </a:pP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Placebo</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45.11%</a:t>
            </a:r>
          </a:p>
          <a:p>
            <a:pPr marL="171450" lvl="0" indent="-171450" defTabSz="914400" fontAlgn="auto">
              <a:lnSpc>
                <a:spcPct val="150000"/>
              </a:lnSpc>
              <a:spcAft>
                <a:spcPts val="600"/>
              </a:spcAft>
              <a:buFont typeface="Wingdings" panose="05000000000000000000" pitchFamily="2" charset="2"/>
              <a:buChar char="ü"/>
              <a:defRPr/>
            </a:pP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Ansofaxine 80 and 160mg：59.24%, 65.22%</a:t>
            </a:r>
            <a:endPar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a:p>
            <a:pPr marL="171450" marR="0" lvl="0" indent="-171450" algn="l" defTabSz="914400" rtl="0" fontAlgn="auto">
              <a:lnSpc>
                <a:spcPct val="150000"/>
              </a:lnSpc>
              <a:spcBef>
                <a:spcPts val="0"/>
              </a:spcBef>
              <a:spcAft>
                <a:spcPts val="600"/>
              </a:spcAft>
              <a:buClrTx/>
              <a:buSzTx/>
              <a:buFont typeface="Wingdings" panose="05000000000000000000" pitchFamily="2" charset="2"/>
              <a:buChar char="ü"/>
              <a:defRPr/>
            </a:pP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Have a similar spectrum as other anti-depressants，</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no </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SAE</a:t>
            </a:r>
          </a:p>
        </p:txBody>
      </p:sp>
      <p:sp>
        <p:nvSpPr>
          <p:cNvPr id="58" name="Rectangle 44"/>
          <p:cNvSpPr/>
          <p:nvPr/>
        </p:nvSpPr>
        <p:spPr>
          <a:xfrm>
            <a:off x="6362700" y="3271520"/>
            <a:ext cx="85090" cy="1981200"/>
          </a:xfrm>
          <a:prstGeom prst="rect">
            <a:avLst/>
          </a:prstGeom>
          <a:solidFill>
            <a:srgbClr val="5ECCF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60" name="Rectangle 46"/>
          <p:cNvSpPr/>
          <p:nvPr/>
        </p:nvSpPr>
        <p:spPr>
          <a:xfrm>
            <a:off x="6489700" y="3477895"/>
            <a:ext cx="2221865" cy="1568450"/>
          </a:xfrm>
          <a:prstGeom prst="rect">
            <a:avLst/>
          </a:prstGeom>
        </p:spPr>
        <p:txBody>
          <a:bodyPr wrap="square">
            <a:spAutoFit/>
          </a:bodyPr>
          <a:lstStyle/>
          <a:p>
            <a:pPr lvl="0" indent="0" algn="l" defTabSz="914400" fontAlgn="auto">
              <a:lnSpc>
                <a:spcPct val="150000"/>
              </a:lnSpc>
              <a:spcBef>
                <a:spcPts val="0"/>
              </a:spcBef>
              <a:spcAft>
                <a:spcPts val="600"/>
              </a:spcAft>
              <a:buClrTx/>
              <a:buSzTx/>
              <a:buFont typeface="Wingdings" panose="05000000000000000000" pitchFamily="2" charset="2"/>
              <a:buNone/>
              <a:defRPr/>
            </a:pP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No significant difference between Ansofaxine and placebo  in ASEX score at the visit time points</a:t>
            </a:r>
            <a:endPar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61" name="Rectangle 47"/>
          <p:cNvSpPr/>
          <p:nvPr/>
        </p:nvSpPr>
        <p:spPr>
          <a:xfrm>
            <a:off x="9016365" y="3270250"/>
            <a:ext cx="76200" cy="1982470"/>
          </a:xfrm>
          <a:prstGeom prst="rect">
            <a:avLst/>
          </a:prstGeom>
          <a:solidFill>
            <a:srgbClr val="A7EA5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63" name="Rectangle 49"/>
          <p:cNvSpPr/>
          <p:nvPr/>
        </p:nvSpPr>
        <p:spPr>
          <a:xfrm>
            <a:off x="9267825" y="3477895"/>
            <a:ext cx="2075815" cy="2061210"/>
          </a:xfrm>
          <a:prstGeom prst="rect">
            <a:avLst/>
          </a:prstGeom>
        </p:spPr>
        <p:txBody>
          <a:bodyPr wrap="square">
            <a:spAutoFit/>
          </a:bodyPr>
          <a:lstStyle/>
          <a:p>
            <a:pPr lvl="0" defTabSz="914400" hangingPunct="1">
              <a:defRPr/>
            </a:pP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Few abnormal lab tests,</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vital signs and </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ECG, </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defined as clinical significance,</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related to study drug and</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 m</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ost of them are mild and  </a:t>
            </a:r>
            <a:r>
              <a:rPr lang="en-US" altLang="zh-CN" sz="1600" kern="120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recover</a:t>
            </a:r>
            <a:r>
              <a:rPr kumimoji="0" lang="en-US" altLang="zh-CN" sz="1600" b="0" i="0" u="none" strike="noStrike" kern="1200" cap="none" spc="0" normalizeH="0" baseline="0" dirty="0">
                <a:solidFill>
                  <a:schemeClr val="tx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ed automatically</a:t>
            </a:r>
            <a:endParaRPr kumimoji="0" lang="zh-CN" altLang="en-US" sz="1300" b="0" i="0" u="none" strike="noStrike" kern="1200" cap="none" spc="0" normalizeH="0" baseline="0" noProof="0" dirty="0">
              <a:ln>
                <a:noFill/>
              </a:ln>
              <a:solidFill>
                <a:schemeClr val="tx1"/>
              </a:solidFill>
              <a:effectLst/>
              <a:uLnTx/>
              <a:uFillTx/>
              <a:latin typeface="+mn-lt"/>
              <a:ea typeface="微软雅黑" panose="020B0503020204020204" charset="-122"/>
              <a:cs typeface="+mn-cs"/>
              <a:sym typeface="Arial" panose="020B0604020202020204" pitchFamily="34" charset="0"/>
            </a:endParaRPr>
          </a:p>
        </p:txBody>
      </p:sp>
      <p:sp>
        <p:nvSpPr>
          <p:cNvPr id="64" name="Shape 4428"/>
          <p:cNvSpPr/>
          <p:nvPr/>
        </p:nvSpPr>
        <p:spPr>
          <a:xfrm>
            <a:off x="1015506" y="1572130"/>
            <a:ext cx="348510" cy="481591"/>
          </a:xfrm>
          <a:custGeom>
            <a:avLst/>
            <a:gdLst/>
            <a:ahLst/>
            <a:cxnLst>
              <a:cxn ang="0">
                <a:pos x="wd2" y="hd2"/>
              </a:cxn>
              <a:cxn ang="5400000">
                <a:pos x="wd2" y="hd2"/>
              </a:cxn>
              <a:cxn ang="10800000">
                <a:pos x="wd2" y="hd2"/>
              </a:cxn>
              <a:cxn ang="16200000">
                <a:pos x="wd2" y="hd2"/>
              </a:cxn>
            </a:cxnLst>
            <a:rect l="0" t="0" r="r" b="b"/>
            <a:pathLst>
              <a:path w="21565" h="21086" extrusionOk="0">
                <a:moveTo>
                  <a:pt x="21023" y="5250"/>
                </a:moveTo>
                <a:lnTo>
                  <a:pt x="7163" y="195"/>
                </a:lnTo>
                <a:cubicBezTo>
                  <a:pt x="5264" y="-514"/>
                  <a:pt x="1521" y="853"/>
                  <a:pt x="445" y="2057"/>
                </a:cubicBezTo>
                <a:cubicBezTo>
                  <a:pt x="-35" y="2595"/>
                  <a:pt x="0" y="2983"/>
                  <a:pt x="0" y="3203"/>
                </a:cubicBezTo>
                <a:lnTo>
                  <a:pt x="173" y="14619"/>
                </a:lnTo>
                <a:cubicBezTo>
                  <a:pt x="184" y="14862"/>
                  <a:pt x="614" y="15188"/>
                  <a:pt x="983" y="15348"/>
                </a:cubicBezTo>
                <a:cubicBezTo>
                  <a:pt x="1753" y="15682"/>
                  <a:pt x="13399" y="20826"/>
                  <a:pt x="13729" y="20972"/>
                </a:cubicBezTo>
                <a:cubicBezTo>
                  <a:pt x="13905" y="21051"/>
                  <a:pt x="14115" y="21086"/>
                  <a:pt x="14322" y="21086"/>
                </a:cubicBezTo>
                <a:cubicBezTo>
                  <a:pt x="14499" y="21086"/>
                  <a:pt x="14675" y="21058"/>
                  <a:pt x="14834" y="21002"/>
                </a:cubicBezTo>
                <a:cubicBezTo>
                  <a:pt x="15185" y="20881"/>
                  <a:pt x="15404" y="20645"/>
                  <a:pt x="15404" y="20388"/>
                </a:cubicBezTo>
                <a:lnTo>
                  <a:pt x="15404" y="8397"/>
                </a:lnTo>
                <a:cubicBezTo>
                  <a:pt x="15404" y="8148"/>
                  <a:pt x="15198" y="7917"/>
                  <a:pt x="14862" y="7792"/>
                </a:cubicBezTo>
                <a:lnTo>
                  <a:pt x="2263" y="2817"/>
                </a:lnTo>
                <a:cubicBezTo>
                  <a:pt x="2408" y="2620"/>
                  <a:pt x="2968" y="2205"/>
                  <a:pt x="3997" y="1825"/>
                </a:cubicBezTo>
                <a:cubicBezTo>
                  <a:pt x="5082" y="1422"/>
                  <a:pt x="5896" y="1574"/>
                  <a:pt x="6082" y="1625"/>
                </a:cubicBezTo>
                <a:cubicBezTo>
                  <a:pt x="6082" y="1625"/>
                  <a:pt x="18173" y="6203"/>
                  <a:pt x="18544" y="6339"/>
                </a:cubicBezTo>
                <a:cubicBezTo>
                  <a:pt x="18911" y="6476"/>
                  <a:pt x="18918" y="6495"/>
                  <a:pt x="18918" y="6729"/>
                </a:cubicBezTo>
                <a:cubicBezTo>
                  <a:pt x="18918" y="6961"/>
                  <a:pt x="18918" y="18107"/>
                  <a:pt x="18918" y="18107"/>
                </a:cubicBezTo>
                <a:cubicBezTo>
                  <a:pt x="18918" y="18674"/>
                  <a:pt x="19733" y="18906"/>
                  <a:pt x="20330" y="18906"/>
                </a:cubicBezTo>
                <a:cubicBezTo>
                  <a:pt x="20927" y="18906"/>
                  <a:pt x="21565" y="18493"/>
                  <a:pt x="21565" y="18107"/>
                </a:cubicBezTo>
                <a:lnTo>
                  <a:pt x="21565" y="5855"/>
                </a:lnTo>
                <a:cubicBezTo>
                  <a:pt x="21565" y="5605"/>
                  <a:pt x="21357" y="5375"/>
                  <a:pt x="21023" y="5250"/>
                </a:cubicBezTo>
                <a:close/>
              </a:path>
            </a:pathLst>
          </a:custGeom>
          <a:solidFill>
            <a:sysClr val="window" lastClr="FFFFFF"/>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charset="0"/>
              <a:ea typeface="微软雅黑" panose="020B0503020204020204" charset="-122"/>
              <a:cs typeface="Sinkin Sans 400 Regular"/>
              <a:sym typeface="Arial" panose="020B0604020202020204" pitchFamily="34" charset="0"/>
            </a:endParaRPr>
          </a:p>
        </p:txBody>
      </p:sp>
      <p:sp>
        <p:nvSpPr>
          <p:cNvPr id="65" name="AutoShape 127"/>
          <p:cNvSpPr/>
          <p:nvPr/>
        </p:nvSpPr>
        <p:spPr bwMode="auto">
          <a:xfrm>
            <a:off x="3786966" y="1616519"/>
            <a:ext cx="393586" cy="392010"/>
          </a:xfrm>
          <a:custGeom>
            <a:avLst/>
            <a:gdLst>
              <a:gd name="T0" fmla="*/ 198438 w 21600"/>
              <a:gd name="T1" fmla="*/ 197644 h 21600"/>
              <a:gd name="T2" fmla="*/ 198438 w 21600"/>
              <a:gd name="T3" fmla="*/ 197644 h 21600"/>
              <a:gd name="T4" fmla="*/ 198438 w 21600"/>
              <a:gd name="T5" fmla="*/ 197644 h 21600"/>
              <a:gd name="T6" fmla="*/ 198438 w 21600"/>
              <a:gd name="T7" fmla="*/ 1976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139" y="11870"/>
                </a:moveTo>
                <a:cubicBezTo>
                  <a:pt x="21267" y="11870"/>
                  <a:pt x="21374" y="11920"/>
                  <a:pt x="21462" y="12023"/>
                </a:cubicBezTo>
                <a:cubicBezTo>
                  <a:pt x="21553" y="12129"/>
                  <a:pt x="21599" y="12261"/>
                  <a:pt x="21599" y="12417"/>
                </a:cubicBezTo>
                <a:lnTo>
                  <a:pt x="21599" y="21053"/>
                </a:lnTo>
                <a:cubicBezTo>
                  <a:pt x="21599" y="21418"/>
                  <a:pt x="21448" y="21599"/>
                  <a:pt x="21139" y="21599"/>
                </a:cubicBezTo>
                <a:lnTo>
                  <a:pt x="457" y="21599"/>
                </a:lnTo>
                <a:cubicBezTo>
                  <a:pt x="154" y="21599"/>
                  <a:pt x="0" y="21417"/>
                  <a:pt x="0" y="21053"/>
                </a:cubicBezTo>
                <a:lnTo>
                  <a:pt x="0" y="12417"/>
                </a:lnTo>
                <a:cubicBezTo>
                  <a:pt x="0" y="12267"/>
                  <a:pt x="46" y="12138"/>
                  <a:pt x="134" y="12029"/>
                </a:cubicBezTo>
                <a:cubicBezTo>
                  <a:pt x="225" y="11923"/>
                  <a:pt x="332" y="11870"/>
                  <a:pt x="457" y="11870"/>
                </a:cubicBezTo>
                <a:lnTo>
                  <a:pt x="3143" y="11870"/>
                </a:lnTo>
                <a:cubicBezTo>
                  <a:pt x="3267" y="11870"/>
                  <a:pt x="3375" y="11920"/>
                  <a:pt x="3466" y="12023"/>
                </a:cubicBezTo>
                <a:cubicBezTo>
                  <a:pt x="3554" y="12129"/>
                  <a:pt x="3600" y="12261"/>
                  <a:pt x="3600" y="12416"/>
                </a:cubicBezTo>
                <a:lnTo>
                  <a:pt x="3600" y="17281"/>
                </a:lnTo>
                <a:lnTo>
                  <a:pt x="18004" y="17281"/>
                </a:lnTo>
                <a:lnTo>
                  <a:pt x="18004" y="12416"/>
                </a:lnTo>
                <a:cubicBezTo>
                  <a:pt x="18004" y="12267"/>
                  <a:pt x="18050" y="12137"/>
                  <a:pt x="18138" y="12029"/>
                </a:cubicBezTo>
                <a:cubicBezTo>
                  <a:pt x="18229" y="11923"/>
                  <a:pt x="18337" y="11870"/>
                  <a:pt x="18461" y="11870"/>
                </a:cubicBezTo>
                <a:lnTo>
                  <a:pt x="21139" y="11870"/>
                </a:lnTo>
                <a:close/>
                <a:moveTo>
                  <a:pt x="17379" y="7426"/>
                </a:moveTo>
                <a:cubicBezTo>
                  <a:pt x="17558" y="7640"/>
                  <a:pt x="17619" y="7822"/>
                  <a:pt x="17561" y="7969"/>
                </a:cubicBezTo>
                <a:cubicBezTo>
                  <a:pt x="17502" y="8110"/>
                  <a:pt x="17350" y="8187"/>
                  <a:pt x="17108" y="8187"/>
                </a:cubicBezTo>
                <a:lnTo>
                  <a:pt x="13509" y="8187"/>
                </a:lnTo>
                <a:lnTo>
                  <a:pt x="13509" y="15201"/>
                </a:lnTo>
                <a:cubicBezTo>
                  <a:pt x="13509" y="15513"/>
                  <a:pt x="13421" y="15771"/>
                  <a:pt x="13247" y="15983"/>
                </a:cubicBezTo>
                <a:cubicBezTo>
                  <a:pt x="13071" y="16194"/>
                  <a:pt x="12856" y="16300"/>
                  <a:pt x="12596" y="16300"/>
                </a:cubicBezTo>
                <a:lnTo>
                  <a:pt x="8998" y="16300"/>
                </a:lnTo>
                <a:cubicBezTo>
                  <a:pt x="8741" y="16300"/>
                  <a:pt x="8528" y="16194"/>
                  <a:pt x="8359" y="15983"/>
                </a:cubicBezTo>
                <a:cubicBezTo>
                  <a:pt x="8190" y="15771"/>
                  <a:pt x="8104" y="15513"/>
                  <a:pt x="8104" y="15201"/>
                </a:cubicBezTo>
                <a:lnTo>
                  <a:pt x="8104" y="8187"/>
                </a:lnTo>
                <a:lnTo>
                  <a:pt x="4506" y="8187"/>
                </a:lnTo>
                <a:cubicBezTo>
                  <a:pt x="4251" y="8187"/>
                  <a:pt x="4097" y="8110"/>
                  <a:pt x="4048" y="7969"/>
                </a:cubicBezTo>
                <a:cubicBezTo>
                  <a:pt x="4002" y="7822"/>
                  <a:pt x="4065" y="7640"/>
                  <a:pt x="4237" y="7426"/>
                </a:cubicBezTo>
                <a:lnTo>
                  <a:pt x="10141" y="323"/>
                </a:lnTo>
                <a:cubicBezTo>
                  <a:pt x="10320" y="108"/>
                  <a:pt x="10538" y="0"/>
                  <a:pt x="10795" y="0"/>
                </a:cubicBezTo>
                <a:cubicBezTo>
                  <a:pt x="11049" y="0"/>
                  <a:pt x="11262" y="108"/>
                  <a:pt x="11443" y="323"/>
                </a:cubicBezTo>
                <a:lnTo>
                  <a:pt x="17379" y="7426"/>
                </a:lnTo>
                <a:close/>
              </a:path>
            </a:pathLst>
          </a:custGeom>
          <a:solidFill>
            <a:sysClr val="window" lastClr="FFFFFF"/>
          </a:solidFill>
          <a:ln>
            <a:noFill/>
          </a:ln>
          <a:effectLst/>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charset="0"/>
              <a:ea typeface="微软雅黑" panose="020B0503020204020204" charset="-122"/>
              <a:cs typeface="+mn-cs"/>
              <a:sym typeface="Arial" panose="020B0604020202020204" pitchFamily="34" charset="0"/>
            </a:endParaRPr>
          </a:p>
        </p:txBody>
      </p:sp>
      <p:sp>
        <p:nvSpPr>
          <p:cNvPr id="66" name="Shape 4431"/>
          <p:cNvSpPr/>
          <p:nvPr/>
        </p:nvSpPr>
        <p:spPr>
          <a:xfrm>
            <a:off x="6576167" y="1501625"/>
            <a:ext cx="534576" cy="502488"/>
          </a:xfrm>
          <a:custGeom>
            <a:avLst/>
            <a:gdLst/>
            <a:ahLst/>
            <a:cxnLst>
              <a:cxn ang="0">
                <a:pos x="wd2" y="hd2"/>
              </a:cxn>
              <a:cxn ang="5400000">
                <a:pos x="wd2" y="hd2"/>
              </a:cxn>
              <a:cxn ang="10800000">
                <a:pos x="wd2" y="hd2"/>
              </a:cxn>
              <a:cxn ang="16200000">
                <a:pos x="wd2" y="hd2"/>
              </a:cxn>
            </a:cxnLst>
            <a:rect l="0" t="0" r="r" b="b"/>
            <a:pathLst>
              <a:path w="21600" h="21600" extrusionOk="0">
                <a:moveTo>
                  <a:pt x="5778" y="21600"/>
                </a:moveTo>
                <a:lnTo>
                  <a:pt x="7938" y="21600"/>
                </a:lnTo>
                <a:lnTo>
                  <a:pt x="12785" y="12409"/>
                </a:lnTo>
                <a:lnTo>
                  <a:pt x="18360" y="12409"/>
                </a:lnTo>
                <a:cubicBezTo>
                  <a:pt x="18360" y="12409"/>
                  <a:pt x="21600" y="12409"/>
                  <a:pt x="21600" y="10800"/>
                </a:cubicBezTo>
                <a:cubicBezTo>
                  <a:pt x="21600" y="9191"/>
                  <a:pt x="18360" y="9191"/>
                  <a:pt x="18360" y="9191"/>
                </a:cubicBezTo>
                <a:lnTo>
                  <a:pt x="12785" y="9191"/>
                </a:lnTo>
                <a:lnTo>
                  <a:pt x="7938" y="0"/>
                </a:lnTo>
                <a:lnTo>
                  <a:pt x="5778" y="0"/>
                </a:lnTo>
                <a:lnTo>
                  <a:pt x="8465" y="9191"/>
                </a:lnTo>
                <a:lnTo>
                  <a:pt x="4591" y="9191"/>
                </a:lnTo>
                <a:lnTo>
                  <a:pt x="2160" y="6893"/>
                </a:lnTo>
                <a:lnTo>
                  <a:pt x="0" y="6893"/>
                </a:lnTo>
                <a:lnTo>
                  <a:pt x="1728" y="10800"/>
                </a:lnTo>
                <a:lnTo>
                  <a:pt x="0" y="14707"/>
                </a:lnTo>
                <a:lnTo>
                  <a:pt x="2160" y="14707"/>
                </a:lnTo>
                <a:lnTo>
                  <a:pt x="4591" y="12409"/>
                </a:lnTo>
                <a:lnTo>
                  <a:pt x="8465" y="12409"/>
                </a:lnTo>
                <a:cubicBezTo>
                  <a:pt x="8465" y="12409"/>
                  <a:pt x="5778" y="21600"/>
                  <a:pt x="5778" y="21600"/>
                </a:cubicBezTo>
                <a:close/>
              </a:path>
            </a:pathLst>
          </a:custGeom>
          <a:solidFill>
            <a:sysClr val="window" lastClr="FFFFFF"/>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charset="0"/>
              <a:ea typeface="微软雅黑" panose="020B0503020204020204" charset="-122"/>
              <a:cs typeface="Sinkin Sans 400 Regular"/>
              <a:sym typeface="Arial" panose="020B0604020202020204" pitchFamily="34" charset="0"/>
            </a:endParaRPr>
          </a:p>
        </p:txBody>
      </p:sp>
      <p:sp>
        <p:nvSpPr>
          <p:cNvPr id="67" name="Shape 4404"/>
          <p:cNvSpPr/>
          <p:nvPr/>
        </p:nvSpPr>
        <p:spPr>
          <a:xfrm>
            <a:off x="9092610" y="1505403"/>
            <a:ext cx="486008" cy="437404"/>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ysClr val="window" lastClr="FFFFFF"/>
          </a:solidFill>
          <a:ln w="12700">
            <a:miter lim="400000"/>
          </a:ln>
        </p:spPr>
        <p:txBody>
          <a:bodyPr lIns="38100" tIns="38100" rIns="38100" bIns="38100" anchor="ctr"/>
          <a:lstStyle/>
          <a:p>
            <a:pPr marL="0" marR="0" lvl="0" indent="0" algn="ctr" defTabSz="4572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charset="0"/>
              <a:ea typeface="微软雅黑" panose="020B0503020204020204" charset="-122"/>
              <a:cs typeface="Sinkin Sans 400 Regular"/>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20650" y="362585"/>
            <a:ext cx="400050" cy="3143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08</a:t>
            </a:r>
            <a:endParaRPr lang="zh-CN" altLang="en-US" sz="16600" b="1" spc="-150" dirty="0">
              <a:solidFill>
                <a:schemeClr val="accent1">
                  <a:lumMod val="50000"/>
                </a:schemeClr>
              </a:solidFill>
            </a:endParaRPr>
          </a:p>
        </p:txBody>
      </p:sp>
      <p:sp>
        <p:nvSpPr>
          <p:cNvPr id="22" name="矩形 21"/>
          <p:cNvSpPr/>
          <p:nvPr/>
        </p:nvSpPr>
        <p:spPr>
          <a:xfrm>
            <a:off x="1761589" y="3342640"/>
            <a:ext cx="8944610" cy="1938020"/>
          </a:xfrm>
          <a:prstGeom prst="rect">
            <a:avLst/>
          </a:prstGeom>
        </p:spPr>
        <p:txBody>
          <a:bodyPr wrap="none">
            <a:spAutoFit/>
          </a:bodyPr>
          <a:lstStyle/>
          <a:p>
            <a:pPr algn="l"/>
            <a:r>
              <a:rPr lang="en-US" altLang="zh-CN" sz="6000" b="1" dirty="0" smtClean="0">
                <a:solidFill>
                  <a:schemeClr val="accent1">
                    <a:lumMod val="50000"/>
                  </a:schemeClr>
                </a:solidFill>
              </a:rPr>
              <a:t>Conclusion</a:t>
            </a:r>
            <a:r>
              <a:rPr lang="en-US" altLang="zh-CN" sz="6000" b="1" dirty="0" smtClean="0">
                <a:solidFill>
                  <a:schemeClr val="accent1">
                    <a:lumMod val="50000"/>
                  </a:schemeClr>
                </a:solidFill>
                <a:sym typeface="+mn-ea"/>
              </a:rPr>
              <a:t>&amp;Limitations</a:t>
            </a:r>
            <a:endParaRPr lang="zh-CN" altLang="en-US" sz="6000"/>
          </a:p>
          <a:p>
            <a:pPr algn="l"/>
            <a:endParaRPr lang="en-US" altLang="zh-CN" sz="6000" b="1" dirty="0" smtClean="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49</a:t>
            </a:fld>
            <a:endParaRPr lang="zh-CN" altLang="en-US" sz="1600" dirty="0">
              <a:solidFill>
                <a:schemeClr val="accent1">
                  <a:lumMod val="50000"/>
                </a:schemeClr>
              </a:solidFill>
            </a:endParaRPr>
          </a:p>
        </p:txBody>
      </p:sp>
      <p:grpSp>
        <p:nvGrpSpPr>
          <p:cNvPr id="11" name="组合 10"/>
          <p:cNvGrpSpPr/>
          <p:nvPr/>
        </p:nvGrpSpPr>
        <p:grpSpPr>
          <a:xfrm>
            <a:off x="3650398" y="1794163"/>
            <a:ext cx="748923" cy="1111671"/>
            <a:chOff x="3650398" y="1794163"/>
            <a:chExt cx="748923" cy="1111671"/>
          </a:xfrm>
        </p:grpSpPr>
        <p:sp>
          <p:nvSpPr>
            <p:cNvPr id="9" name="矩形 8"/>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0" name="组合 9"/>
            <p:cNvGrpSpPr/>
            <p:nvPr/>
          </p:nvGrpSpPr>
          <p:grpSpPr>
            <a:xfrm>
              <a:off x="3816928" y="1794163"/>
              <a:ext cx="263236" cy="588820"/>
              <a:chOff x="3816928" y="1794163"/>
              <a:chExt cx="263236" cy="588820"/>
            </a:xfrm>
          </p:grpSpPr>
          <p:cxnSp>
            <p:nvCxnSpPr>
              <p:cNvPr id="4" name="直接连接符 3"/>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7245856" y="684775"/>
            <a:ext cx="4619696" cy="4111353"/>
          </a:xfrm>
          <a:prstGeom prst="rect">
            <a:avLst/>
          </a:prstGeom>
        </p:spPr>
      </p:pic>
      <p:sp>
        <p:nvSpPr>
          <p:cNvPr id="3" name="标题 2"/>
          <p:cNvSpPr>
            <a:spLocks noGrp="1"/>
          </p:cNvSpPr>
          <p:nvPr>
            <p:ph type="title"/>
          </p:nvPr>
        </p:nvSpPr>
        <p:spPr>
          <a:xfrm>
            <a:off x="723265" y="-12065"/>
            <a:ext cx="10515600" cy="828040"/>
          </a:xfrm>
        </p:spPr>
        <p:txBody>
          <a:bodyPr>
            <a:normAutofit/>
          </a:bodyPr>
          <a:lstStyle/>
          <a:p>
            <a:pPr algn="l">
              <a:buClrTx/>
              <a:buSzTx/>
              <a:buFontTx/>
            </a:pPr>
            <a:r>
              <a:rPr lang="en-US" altLang="zh-CN" sz="2800" b="1" dirty="0" err="1">
                <a:solidFill>
                  <a:schemeClr val="accent1">
                    <a:lumMod val="50000"/>
                  </a:schemeClr>
                </a:solidFill>
                <a:latin typeface="+mn-lt"/>
                <a:ea typeface="+mn-ea"/>
                <a:cs typeface="+mn-cs"/>
              </a:rPr>
              <a:t>Epidemiology</a:t>
            </a:r>
          </a:p>
        </p:txBody>
      </p:sp>
      <p:sp>
        <p:nvSpPr>
          <p:cNvPr id="8" name="TextBox 149"/>
          <p:cNvSpPr txBox="1"/>
          <p:nvPr/>
        </p:nvSpPr>
        <p:spPr>
          <a:xfrm flipH="1">
            <a:off x="322620" y="895984"/>
            <a:ext cx="6798615" cy="5293360"/>
          </a:xfrm>
          <a:prstGeom prst="rect">
            <a:avLst/>
          </a:prstGeom>
          <a:noFill/>
        </p:spPr>
        <p:txBody>
          <a:bodyPr wrap="square" lIns="0" tIns="0" rIns="0" bIns="0" rtlCol="0">
            <a:spAutoFit/>
          </a:bodyPr>
          <a:lstStyle/>
          <a:p>
            <a:pPr marL="342900" indent="-342900" defTabSz="1219200">
              <a:lnSpc>
                <a:spcPct val="150000"/>
              </a:lnSpc>
              <a:spcBef>
                <a:spcPts val="1200"/>
              </a:spcBef>
              <a:buClr>
                <a:schemeClr val="accent1"/>
              </a:buClr>
              <a:buSzPct val="100000"/>
              <a:buFont typeface="Wingdings" panose="05000000000000000000" pitchFamily="2" charset="2"/>
              <a:buChar char="u"/>
            </a:pPr>
            <a:r>
              <a:rPr lang="zh-CN" altLang="en-US"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According </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to the booklet of  Word Health Organization</a:t>
            </a:r>
            <a:r>
              <a:rPr lang="zh-CN" altLang="en-US"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WHO</a:t>
            </a:r>
            <a:r>
              <a:rPr lang="zh-CN" altLang="en-US"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on </a:t>
            </a:r>
            <a:r>
              <a:rPr lang="en-US" altLang="zh-CN" dirty="0">
                <a:latin typeface="Times New Roman" panose="02020603050405020304" pitchFamily="18" charset="0"/>
                <a:ea typeface="微软雅黑" panose="020B0503020204020204" charset="-122"/>
                <a:cs typeface="Times New Roman" panose="02020603050405020304" pitchFamily="18" charset="0"/>
              </a:rPr>
              <a:t>January 2017</a:t>
            </a:r>
            <a:r>
              <a:rPr lang="zh-CN" altLang="en-US"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Times New Roman" panose="02020603050405020304" pitchFamily="18" charset="0"/>
                <a:ea typeface="微软雅黑" panose="020B0503020204020204" charset="-122"/>
                <a:cs typeface="Times New Roman" panose="02020603050405020304" pitchFamily="18" charset="0"/>
              </a:rPr>
              <a:t>The total number of people living with depression in the world is </a:t>
            </a:r>
            <a:r>
              <a:rPr lang="en-US" altLang="zh-CN"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322</a:t>
            </a:r>
            <a:r>
              <a:rPr lang="en-US" altLang="zh-CN" dirty="0">
                <a:latin typeface="Times New Roman" panose="02020603050405020304" pitchFamily="18" charset="0"/>
                <a:ea typeface="微软雅黑" panose="020B0503020204020204" charset="-122"/>
                <a:cs typeface="Times New Roman" panose="02020603050405020304" pitchFamily="18" charset="0"/>
              </a:rPr>
              <a:t> </a:t>
            </a:r>
            <a:r>
              <a:rPr lang="en-US" altLang="zh-CN"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million</a:t>
            </a:r>
            <a:r>
              <a:rPr lang="zh-CN" altLang="en-US" dirty="0" smtClean="0">
                <a:latin typeface="Times New Roman" panose="02020603050405020304" pitchFamily="18" charset="0"/>
                <a:ea typeface="微软雅黑" panose="020B0503020204020204" charset="-122"/>
                <a:cs typeface="Times New Roman" panose="02020603050405020304" pitchFamily="18" charset="0"/>
              </a:rPr>
              <a:t>，</a:t>
            </a:r>
            <a:r>
              <a:rPr lang="en-US" altLang="zh-CN" dirty="0" smtClean="0">
                <a:latin typeface="Times New Roman" panose="02020603050405020304" pitchFamily="18" charset="0"/>
                <a:ea typeface="微软雅黑" panose="020B0503020204020204" charset="-122"/>
                <a:cs typeface="Times New Roman" panose="02020603050405020304" pitchFamily="18" charset="0"/>
              </a:rPr>
              <a:t>accounting </a:t>
            </a:r>
            <a:r>
              <a:rPr lang="en-US" altLang="zh-CN" dirty="0">
                <a:latin typeface="Times New Roman" panose="02020603050405020304" pitchFamily="18" charset="0"/>
                <a:ea typeface="微软雅黑" panose="020B0503020204020204" charset="-122"/>
                <a:cs typeface="Times New Roman" panose="02020603050405020304" pitchFamily="18" charset="0"/>
              </a:rPr>
              <a:t>for </a:t>
            </a:r>
            <a:r>
              <a:rPr lang="en-US" altLang="zh-CN"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4.3% </a:t>
            </a:r>
            <a:r>
              <a:rPr lang="en-US" altLang="zh-CN" dirty="0">
                <a:latin typeface="Times New Roman" panose="02020603050405020304" pitchFamily="18" charset="0"/>
                <a:ea typeface="微软雅黑" panose="020B0503020204020204" charset="-122"/>
                <a:cs typeface="Times New Roman" panose="02020603050405020304" pitchFamily="18" charset="0"/>
              </a:rPr>
              <a:t>of the global population</a:t>
            </a:r>
            <a:r>
              <a:rPr lang="zh-CN" altLang="en-US"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Times New Roman" panose="02020603050405020304" pitchFamily="18" charset="0"/>
                <a:ea typeface="微软雅黑" panose="020B0503020204020204" charset="-122"/>
                <a:cs typeface="Times New Roman" panose="02020603050405020304" pitchFamily="18" charset="0"/>
              </a:rPr>
              <a:t>The total estimated number of people living with depression increased by </a:t>
            </a:r>
            <a:r>
              <a:rPr lang="en-US" altLang="zh-CN"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18.4%</a:t>
            </a:r>
            <a:r>
              <a:rPr lang="en-US" altLang="zh-CN" dirty="0">
                <a:latin typeface="Times New Roman" panose="02020603050405020304" pitchFamily="18" charset="0"/>
                <a:ea typeface="微软雅黑" panose="020B0503020204020204" charset="-122"/>
                <a:cs typeface="Times New Roman" panose="02020603050405020304" pitchFamily="18" charset="0"/>
              </a:rPr>
              <a:t>  between 2005 and 2015;</a:t>
            </a:r>
          </a:p>
          <a:p>
            <a:pPr marL="342900" indent="-342900" defTabSz="1219200">
              <a:lnSpc>
                <a:spcPct val="150000"/>
              </a:lnSpc>
              <a:spcBef>
                <a:spcPts val="1200"/>
              </a:spcBef>
              <a:buClr>
                <a:schemeClr val="accent1"/>
              </a:buClr>
              <a:buSzPct val="100000"/>
              <a:buFont typeface="Wingdings" panose="05000000000000000000" pitchFamily="2" charset="2"/>
              <a:buChar char="u"/>
            </a:pPr>
            <a:r>
              <a:rPr lang="en-US" altLang="zh-CN" sz="1600" dirty="0">
                <a:latin typeface="Times New Roman" panose="02020603050405020304" pitchFamily="18" charset="0"/>
                <a:ea typeface="微软雅黑" panose="020B0503020204020204" charset="-122"/>
                <a:sym typeface="Times New Roman" panose="02020603050405020304" pitchFamily="18" charset="0"/>
              </a:rPr>
              <a:t> </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Major depressive disorder (MDD) is one of the most common of depressive disorders, with an estimated 12-month prevalence rate of </a:t>
            </a:r>
            <a:r>
              <a:rPr lang="en-US" altLang="zh-CN" b="1"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6.6% </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and a lifetime prevalence rate of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a:t>
            </a:r>
            <a:r>
              <a:rPr lang="en-US" altLang="zh-CN" b="1" dirty="0" smtClean="0">
                <a:solidFill>
                  <a:srgbClr val="FF0000"/>
                </a:solidFill>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16.2%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t>
            </a:r>
          </a:p>
          <a:p>
            <a:pPr marL="342900" indent="-342900" defTabSz="1219200">
              <a:lnSpc>
                <a:spcPct val="150000"/>
              </a:lnSpc>
              <a:spcBef>
                <a:spcPts val="1200"/>
              </a:spcBef>
              <a:buClr>
                <a:schemeClr val="accent1"/>
              </a:buClr>
              <a:buSzPct val="100000"/>
              <a:buFont typeface="Wingdings" panose="05000000000000000000" pitchFamily="2" charset="2"/>
              <a:buChar char="u"/>
            </a:pP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Furthermore, coronavirus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disease 2019 </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(COVID-19) pandemic seems aggravate the burden of depression disorder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since studies </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indicate that the mental health symptoms including depression,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anxiety, insomnia</a:t>
            </a:r>
            <a:r>
              <a:rPr lang="en-US" altLang="zh-CN"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and acute stress are prevalent during COVID-19 </a:t>
            </a:r>
            <a:r>
              <a:rPr lang="en-US" altLang="zh-CN" dirty="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pandemic.</a:t>
            </a:r>
            <a:endParaRPr lang="zh-CN" altLang="en-US" dirty="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endParaRPr>
          </a:p>
        </p:txBody>
      </p:sp>
      <p:pic>
        <p:nvPicPr>
          <p:cNvPr id="12" name="图片 11"/>
          <p:cNvPicPr>
            <a:picLocks noChangeAspect="1"/>
          </p:cNvPicPr>
          <p:nvPr/>
        </p:nvPicPr>
        <p:blipFill>
          <a:blip r:embed="rId4"/>
          <a:stretch>
            <a:fillRect/>
          </a:stretch>
        </p:blipFill>
        <p:spPr>
          <a:xfrm>
            <a:off x="8208935" y="4699608"/>
            <a:ext cx="2828636" cy="1761834"/>
          </a:xfrm>
          <a:prstGeom prst="rect">
            <a:avLst/>
          </a:prstGeom>
        </p:spPr>
      </p:pic>
      <p:pic>
        <p:nvPicPr>
          <p:cNvPr id="4" name="图片 3"/>
          <p:cNvPicPr>
            <a:picLocks noChangeAspect="1"/>
          </p:cNvPicPr>
          <p:nvPr/>
        </p:nvPicPr>
        <p:blipFill>
          <a:blip r:embed="rId5"/>
          <a:stretch>
            <a:fillRect/>
          </a:stretch>
        </p:blipFill>
        <p:spPr>
          <a:xfrm>
            <a:off x="157773" y="246348"/>
            <a:ext cx="481626" cy="3109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395" y="193040"/>
            <a:ext cx="10393680" cy="532130"/>
          </a:xfrm>
        </p:spPr>
        <p:txBody>
          <a:bodyPr>
            <a:normAutofit fontScale="90000"/>
          </a:bodyPr>
          <a:lstStyle/>
          <a:p>
            <a:r>
              <a:rPr lang="en-US" altLang="zh-CN" b="1" dirty="0" smtClean="0">
                <a:solidFill>
                  <a:schemeClr val="accent1">
                    <a:lumMod val="50000"/>
                  </a:schemeClr>
                </a:solidFill>
                <a:sym typeface="+mn-ea"/>
              </a:rPr>
              <a:t>Conclusion&amp;Limitations</a:t>
            </a:r>
            <a:endParaRPr lang="zh-CN" altLang="en-US"/>
          </a:p>
        </p:txBody>
      </p:sp>
      <p:sp>
        <p:nvSpPr>
          <p:cNvPr id="23" name="矩形 22"/>
          <p:cNvSpPr/>
          <p:nvPr>
            <p:custDataLst>
              <p:tags r:id="rId2"/>
            </p:custDataLst>
          </p:nvPr>
        </p:nvSpPr>
        <p:spPr>
          <a:xfrm>
            <a:off x="273050" y="1043940"/>
            <a:ext cx="220345" cy="2369185"/>
          </a:xfrm>
          <a:prstGeom prst="rect">
            <a:avLst/>
          </a:prstGeom>
          <a:solidFill>
            <a:srgbClr val="D6DCE4">
              <a:lumMod val="25000"/>
            </a:srgbClr>
          </a:solid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2" name="矩形 21"/>
          <p:cNvSpPr/>
          <p:nvPr>
            <p:custDataLst>
              <p:tags r:id="rId3"/>
            </p:custDataLst>
          </p:nvPr>
        </p:nvSpPr>
        <p:spPr>
          <a:xfrm>
            <a:off x="273162" y="2153670"/>
            <a:ext cx="11451772" cy="4124666"/>
          </a:xfrm>
          <a:prstGeom prst="rect">
            <a:avLst/>
          </a:prstGeom>
          <a:pattFill prst="ltUpDiag">
            <a:fgClr>
              <a:srgbClr val="D6DCE4">
                <a:lumMod val="75000"/>
              </a:srgbClr>
            </a:fgClr>
            <a:bgClr>
              <a:srgbClr val="D6DCE4"/>
            </a:bgClr>
          </a:pattFill>
          <a:ln>
            <a:no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sp>
        <p:nvSpPr>
          <p:cNvPr id="21" name="矩形 20"/>
          <p:cNvSpPr/>
          <p:nvPr>
            <p:custDataLst>
              <p:tags r:id="rId4"/>
            </p:custDataLst>
          </p:nvPr>
        </p:nvSpPr>
        <p:spPr>
          <a:xfrm>
            <a:off x="504825" y="1043940"/>
            <a:ext cx="11219815" cy="5038090"/>
          </a:xfrm>
          <a:prstGeom prst="rect">
            <a:avLst/>
          </a:prstGeom>
          <a:solidFill>
            <a:srgbClr val="FFFFFF"/>
          </a:solidFill>
          <a:ln w="28575">
            <a:solidFill>
              <a:srgbClr val="D6DCE4">
                <a:lumMod val="75000"/>
              </a:srgbClr>
            </a:solidFill>
          </a:ln>
        </p:spPr>
        <p:style>
          <a:lnRef idx="2">
            <a:srgbClr val="D6DCE4">
              <a:shade val="50000"/>
            </a:srgbClr>
          </a:lnRef>
          <a:fillRef idx="1">
            <a:srgbClr val="D6DCE4"/>
          </a:fillRef>
          <a:effectRef idx="0">
            <a:srgbClr val="D6DCE4"/>
          </a:effectRef>
          <a:fontRef idx="minor">
            <a:srgbClr val="FFFFFF"/>
          </a:fontRef>
        </p:style>
        <p:txBody>
          <a:bodyPr rtlCol="0" anchor="ctr"/>
          <a:lstStyle/>
          <a:p>
            <a:pPr algn="ctr"/>
            <a:endParaRPr kumimoji="1" lang="zh-CN" altLang="en-US" sz="1600" b="1">
              <a:solidFill>
                <a:srgbClr val="FFFFFF"/>
              </a:solidFill>
              <a:latin typeface="微软雅黑" panose="020B0503020204020204" charset="-122"/>
            </a:endParaRPr>
          </a:p>
        </p:txBody>
      </p:sp>
      <p:grpSp>
        <p:nvGrpSpPr>
          <p:cNvPr id="19" name="组合 18"/>
          <p:cNvGrpSpPr/>
          <p:nvPr>
            <p:custDataLst>
              <p:tags r:id="rId5"/>
            </p:custDataLst>
          </p:nvPr>
        </p:nvGrpSpPr>
        <p:grpSpPr>
          <a:xfrm>
            <a:off x="648335" y="4295775"/>
            <a:ext cx="10873740" cy="1623060"/>
            <a:chOff x="669882" y="1122812"/>
            <a:chExt cx="10949393" cy="1334857"/>
          </a:xfrm>
        </p:grpSpPr>
        <p:sp>
          <p:nvSpPr>
            <p:cNvPr id="17" name="文本框 16"/>
            <p:cNvSpPr txBox="1"/>
            <p:nvPr>
              <p:custDataLst>
                <p:tags r:id="rId9"/>
              </p:custDataLst>
            </p:nvPr>
          </p:nvSpPr>
          <p:spPr>
            <a:xfrm>
              <a:off x="669882" y="1646086"/>
              <a:ext cx="10852237" cy="811583"/>
            </a:xfrm>
            <a:prstGeom prst="rect">
              <a:avLst/>
            </a:prstGeom>
            <a:noFill/>
          </p:spPr>
          <p:txBody>
            <a:bodyPr wrap="square" lIns="101600" tIns="0" rIns="82550" bIns="0" rtlCol="0">
              <a:norm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Arial" panose="020B0604020202020204" pitchFamily="34" charset="0"/>
                <a:buNone/>
              </a:pPr>
              <a:r>
                <a:rPr lang="en-US" altLang="zh-CN" sz="1800" dirty="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 </a:t>
              </a:r>
              <a:r>
                <a:rPr lang="en-US" altLang="zh-CN" dirty="0" smtClean="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B</a:t>
              </a:r>
              <a:r>
                <a:rPr lang="zh-CN" altLang="en-US" dirty="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oth dosages of </a:t>
              </a:r>
              <a:r>
                <a:rPr lang="en-US" altLang="zh-CN" dirty="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A</a:t>
              </a:r>
              <a:r>
                <a:rPr lang="zh-CN" altLang="en-US" dirty="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nsofaxine 80mg and 160 mg are safe, generally well tolerated, and remarkably effective at a clinically relevant level for the treatment of MD</a:t>
              </a:r>
              <a:r>
                <a:rPr lang="en-US" altLang="zh-CN" dirty="0" smtClean="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rPr>
                <a:t>D</a:t>
              </a:r>
              <a:endParaRPr lang="en-US" altLang="zh-CN" dirty="0">
                <a:solidFill>
                  <a:srgbClr val="000000">
                    <a:lumMod val="75000"/>
                    <a:lumOff val="25000"/>
                  </a:srgbClr>
                </a:solidFill>
                <a:uFillTx/>
                <a:latin typeface="Adobe Devanagari" panose="02040503050201020203" pitchFamily="18" charset="0"/>
                <a:ea typeface="微软雅黑" panose="020B0503020204020204" charset="-122"/>
                <a:cs typeface="Adobe Devanagari" panose="02040503050201020203" pitchFamily="18" charset="0"/>
              </a:endParaRPr>
            </a:p>
          </p:txBody>
        </p:sp>
        <p:sp>
          <p:nvSpPr>
            <p:cNvPr id="18" name="文本框 17"/>
            <p:cNvSpPr txBox="1"/>
            <p:nvPr>
              <p:custDataLst>
                <p:tags r:id="rId10"/>
              </p:custDataLst>
            </p:nvPr>
          </p:nvSpPr>
          <p:spPr>
            <a:xfrm>
              <a:off x="767038" y="1122812"/>
              <a:ext cx="10852237" cy="383540"/>
            </a:xfrm>
            <a:prstGeom prst="rect">
              <a:avLst/>
            </a:prstGeom>
            <a:noFill/>
          </p:spPr>
          <p:txBody>
            <a:bodyPr wrap="none" lIns="101600" tIns="38100" rIns="76200" bIns="38100" rtlCol="0"/>
            <a:lstStyle>
              <a:defPPr>
                <a:defRPr lang="zh-CN"/>
              </a:defPPr>
              <a:lvl1pPr>
                <a:defRPr sz="2400" spc="200">
                  <a:latin typeface="微软雅黑" panose="020B0503020204020204" charset="-122"/>
                  <a:ea typeface="微软雅黑" panose="020B0503020204020204" charset="-122"/>
                </a:defRPr>
              </a:lvl1pPr>
            </a:lstStyle>
            <a:p>
              <a:pPr marL="342900" indent="-342900" algn="l" fontAlgn="ctr">
                <a:buClr>
                  <a:srgbClr val="D6DCE5"/>
                </a:buClr>
                <a:buSzPct val="130000"/>
                <a:buFont typeface="Wingdings" panose="05000000000000000000" pitchFamily="2" charset="2"/>
                <a:buChar char="Ø"/>
              </a:pPr>
              <a:r>
                <a:rPr lang="en-US" altLang="zh-CN" sz="2000" b="1" dirty="0" smtClean="0">
                  <a:solidFill>
                    <a:schemeClr val="accent1">
                      <a:lumMod val="50000"/>
                    </a:schemeClr>
                  </a:solidFill>
                  <a:latin typeface="Times New Roman" panose="02020603050405020304" pitchFamily="18" charset="0"/>
                  <a:cs typeface="Times New Roman" panose="02020603050405020304" pitchFamily="18" charset="0"/>
                  <a:sym typeface="+mn-ea"/>
                </a:rPr>
                <a:t>Conclusion</a:t>
              </a:r>
              <a:endParaRPr lang="en-US" altLang="zh-CN" sz="2000" b="1" dirty="0" smtClean="0">
                <a:solidFill>
                  <a:schemeClr val="accent1">
                    <a:lumMod val="50000"/>
                  </a:schemeClr>
                </a:solidFill>
                <a:uFillTx/>
                <a:latin typeface="Times New Roman" panose="02020603050405020304" pitchFamily="18" charset="0"/>
                <a:cs typeface="Times New Roman" panose="02020603050405020304" pitchFamily="18" charset="0"/>
                <a:sym typeface="+mn-ea"/>
              </a:endParaRPr>
            </a:p>
          </p:txBody>
        </p:sp>
      </p:grpSp>
      <p:pic>
        <p:nvPicPr>
          <p:cNvPr id="3" name="图片 2"/>
          <p:cNvPicPr>
            <a:picLocks noChangeAspect="1"/>
          </p:cNvPicPr>
          <p:nvPr/>
        </p:nvPicPr>
        <p:blipFill>
          <a:blip r:embed="rId12"/>
          <a:stretch>
            <a:fillRect/>
          </a:stretch>
        </p:blipFill>
        <p:spPr>
          <a:xfrm>
            <a:off x="93345" y="193040"/>
            <a:ext cx="400050" cy="314325"/>
          </a:xfrm>
          <a:prstGeom prst="rect">
            <a:avLst/>
          </a:prstGeom>
        </p:spPr>
      </p:pic>
      <p:grpSp>
        <p:nvGrpSpPr>
          <p:cNvPr id="5" name="组合 4"/>
          <p:cNvGrpSpPr/>
          <p:nvPr>
            <p:custDataLst>
              <p:tags r:id="rId6"/>
            </p:custDataLst>
          </p:nvPr>
        </p:nvGrpSpPr>
        <p:grpSpPr>
          <a:xfrm>
            <a:off x="572770" y="1247775"/>
            <a:ext cx="10852150" cy="2790825"/>
            <a:chOff x="669882" y="1400960"/>
            <a:chExt cx="10852237" cy="1584974"/>
          </a:xfrm>
        </p:grpSpPr>
        <p:sp>
          <p:nvSpPr>
            <p:cNvPr id="6" name="文本框 5"/>
            <p:cNvSpPr txBox="1"/>
            <p:nvPr>
              <p:custDataLst>
                <p:tags r:id="rId7"/>
              </p:custDataLst>
            </p:nvPr>
          </p:nvSpPr>
          <p:spPr>
            <a:xfrm>
              <a:off x="669882" y="1710021"/>
              <a:ext cx="10852237" cy="1275913"/>
            </a:xfrm>
            <a:prstGeom prst="rect">
              <a:avLst/>
            </a:prstGeom>
            <a:noFill/>
          </p:spPr>
          <p:txBody>
            <a:bodyPr wrap="square" lIns="101600" tIns="0" rIns="82550" bIns="0" rtlCol="0">
              <a:normAutofit fontScale="47500" lnSpcReduction="20000"/>
            </a:bodyPr>
            <a:lstStyle>
              <a:defPPr>
                <a:defRPr lang="zh-CN"/>
              </a:defPPr>
              <a:lvl1pPr fontAlgn="auto">
                <a:lnSpc>
                  <a:spcPct val="130000"/>
                </a:lnSpc>
                <a:spcAft>
                  <a:spcPts val="1000"/>
                </a:spcAft>
                <a:defRPr sz="1600" spc="150"/>
              </a:lvl1pPr>
            </a:lstStyle>
            <a:p>
              <a:pPr marL="171450" indent="-171450" algn="l" fontAlgn="ctr">
                <a:spcBef>
                  <a:spcPts val="1000"/>
                </a:spcBef>
                <a:spcAft>
                  <a:spcPts val="0"/>
                </a:spcAft>
                <a:buClrTx/>
                <a:buSzTx/>
                <a:buFont typeface="Wingdings" panose="05000000000000000000" charset="0"/>
                <a:buChar char="ü"/>
              </a:pPr>
              <a:r>
                <a:rPr lang="en-US" altLang="zh-CN" sz="35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 </a:t>
              </a:r>
              <a:r>
                <a:rPr lang="en-US" altLang="zh-CN" sz="30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The control used in this study was only placebo,  did not include active comparators such as venlafaxine and </a:t>
              </a:r>
              <a:r>
                <a:rPr lang="en-US" altLang="zh-CN" sz="3000" dirty="0" smtClean="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   </a:t>
              </a:r>
            </a:p>
            <a:p>
              <a:pPr algn="l" fontAlgn="ctr">
                <a:spcBef>
                  <a:spcPts val="1000"/>
                </a:spcBef>
                <a:spcAft>
                  <a:spcPts val="0"/>
                </a:spcAft>
                <a:buClrTx/>
                <a:buSzTx/>
              </a:pPr>
              <a:r>
                <a:rPr lang="en-US" altLang="zh-CN" sz="3000" dirty="0">
                  <a:solidFill>
                    <a:srgbClr val="000000">
                      <a:lumMod val="75000"/>
                      <a:lumOff val="25000"/>
                    </a:srgbClr>
                  </a:solidFill>
                  <a:latin typeface="Times New Roman" panose="02020603050405020304" pitchFamily="18" charset="0"/>
                  <a:ea typeface="微软雅黑" panose="020B0503020204020204" charset="-122"/>
                  <a:cs typeface="Times New Roman" panose="02020603050405020304" pitchFamily="18" charset="0"/>
                </a:rPr>
                <a:t> </a:t>
              </a:r>
              <a:r>
                <a:rPr lang="en-US" altLang="zh-CN" sz="3000" dirty="0" smtClean="0">
                  <a:solidFill>
                    <a:srgbClr val="000000">
                      <a:lumMod val="75000"/>
                      <a:lumOff val="25000"/>
                    </a:srgbClr>
                  </a:solidFill>
                  <a:latin typeface="Times New Roman" panose="02020603050405020304" pitchFamily="18" charset="0"/>
                  <a:ea typeface="微软雅黑" panose="020B0503020204020204" charset="-122"/>
                  <a:cs typeface="Times New Roman" panose="02020603050405020304" pitchFamily="18" charset="0"/>
                </a:rPr>
                <a:t>   </a:t>
              </a:r>
              <a:r>
                <a:rPr lang="en-US" altLang="zh-CN" sz="3000" dirty="0" err="1" smtClean="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desvenlafaxine</a:t>
              </a:r>
              <a:endParaRPr lang="en-US" altLang="zh-CN" sz="30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endParaRPr>
            </a:p>
            <a:p>
              <a:pPr marL="285750" indent="-285750" algn="l" fontAlgn="ctr">
                <a:spcBef>
                  <a:spcPts val="1000"/>
                </a:spcBef>
                <a:spcAft>
                  <a:spcPts val="0"/>
                </a:spcAft>
                <a:buClrTx/>
                <a:buSzTx/>
                <a:buFont typeface="Wingdings" panose="05000000000000000000" charset="0"/>
                <a:buChar char="ü"/>
              </a:pPr>
              <a:r>
                <a:rPr lang="en-US" altLang="zh-CN" sz="30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The observational period of this study was only 8 weeks , we could not know the long-term efficacy of ansofaxine in MDD </a:t>
              </a:r>
              <a:r>
                <a:rPr lang="en-US" altLang="zh-CN" sz="3000" dirty="0" smtClean="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patients</a:t>
              </a:r>
              <a:endParaRPr lang="en-US" altLang="zh-CN" sz="30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endParaRPr>
            </a:p>
            <a:p>
              <a:pPr marL="285750" indent="-285750" algn="l" fontAlgn="ctr">
                <a:spcBef>
                  <a:spcPts val="1000"/>
                </a:spcBef>
                <a:spcAft>
                  <a:spcPts val="0"/>
                </a:spcAft>
                <a:buClrTx/>
                <a:buSzTx/>
                <a:buFont typeface="Wingdings" panose="05000000000000000000" charset="0"/>
                <a:buChar char="ü"/>
              </a:pPr>
              <a:r>
                <a:rPr lang="en-US" altLang="zh-CN" sz="3000" dirty="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The sample size was limited, and the majority of MDD patients (approximately 65% in each study group) being under 30 years of age and only approximately 6% of MDD patients enrolled in the study being over 65 years of </a:t>
              </a:r>
              <a:r>
                <a:rPr lang="en-US" altLang="zh-CN" sz="3000" dirty="0" smtClean="0">
                  <a:solidFill>
                    <a:srgbClr val="000000">
                      <a:lumMod val="75000"/>
                      <a:lumOff val="25000"/>
                    </a:srgbClr>
                  </a:solidFill>
                  <a:uFillTx/>
                  <a:latin typeface="Times New Roman" panose="02020603050405020304" pitchFamily="18" charset="0"/>
                  <a:ea typeface="微软雅黑" panose="020B0503020204020204" charset="-122"/>
                  <a:cs typeface="Times New Roman" panose="02020603050405020304" pitchFamily="18" charset="0"/>
                </a:rPr>
                <a:t>age</a:t>
              </a:r>
            </a:p>
            <a:p>
              <a:pPr marL="285750" indent="-285750" algn="l" fontAlgn="ctr">
                <a:spcBef>
                  <a:spcPts val="1000"/>
                </a:spcBef>
                <a:spcAft>
                  <a:spcPts val="0"/>
                </a:spcAft>
                <a:buClrTx/>
                <a:buSzTx/>
                <a:buFont typeface="Wingdings" panose="05000000000000000000" charset="0"/>
                <a:buChar char="ü"/>
              </a:pPr>
              <a:endParaRPr lang="zh-CN" altLang="en-US" sz="13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7" name="文本框 6"/>
            <p:cNvSpPr txBox="1"/>
            <p:nvPr>
              <p:custDataLst>
                <p:tags r:id="rId8"/>
              </p:custDataLst>
            </p:nvPr>
          </p:nvSpPr>
          <p:spPr>
            <a:xfrm>
              <a:off x="669882" y="1400960"/>
              <a:ext cx="10852237" cy="383540"/>
            </a:xfrm>
            <a:prstGeom prst="rect">
              <a:avLst/>
            </a:prstGeom>
            <a:noFill/>
          </p:spPr>
          <p:txBody>
            <a:bodyPr wrap="none" lIns="101600" tIns="38100" rIns="76200" bIns="38100" rtlCol="0"/>
            <a:lstStyle>
              <a:defPPr>
                <a:defRPr lang="zh-CN"/>
              </a:defPPr>
              <a:lvl1pPr>
                <a:defRPr sz="2400" spc="200">
                  <a:latin typeface="微软雅黑" panose="020B0503020204020204" charset="-122"/>
                  <a:ea typeface="微软雅黑" panose="020B0503020204020204" charset="-122"/>
                </a:defRPr>
              </a:lvl1pPr>
            </a:lstStyle>
            <a:p>
              <a:pPr marL="342900" indent="-342900" algn="l" fontAlgn="ctr">
                <a:buClr>
                  <a:srgbClr val="D6DCE5"/>
                </a:buClr>
                <a:buSzPct val="130000"/>
                <a:buFont typeface="Wingdings" panose="05000000000000000000" pitchFamily="2" charset="2"/>
                <a:buChar char="Ø"/>
              </a:pPr>
              <a:r>
                <a:rPr lang="en-US" altLang="zh-CN" sz="2000" b="1" dirty="0" smtClean="0">
                  <a:solidFill>
                    <a:schemeClr val="accent1">
                      <a:lumMod val="50000"/>
                    </a:schemeClr>
                  </a:solidFill>
                  <a:sym typeface="+mn-ea"/>
                </a:rPr>
                <a:t>Limitations</a:t>
              </a:r>
              <a:endParaRPr lang="en-US" altLang="zh-CN" sz="2000" b="1" dirty="0" smtClean="0">
                <a:solidFill>
                  <a:schemeClr val="accent1">
                    <a:lumMod val="50000"/>
                  </a:schemeClr>
                </a:solidFill>
                <a:uFillTx/>
                <a:latin typeface="Times New Roman" panose="02020603050405020304" pitchFamily="18" charset="0"/>
                <a:cs typeface="Times New Roman" panose="02020603050405020304" pitchFamily="18" charset="0"/>
                <a:sym typeface="+mn-ea"/>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74142" y="2683575"/>
            <a:ext cx="8643713" cy="1015663"/>
          </a:xfrm>
          <a:prstGeom prst="rect">
            <a:avLst/>
          </a:prstGeom>
        </p:spPr>
        <p:txBody>
          <a:bodyPr wrap="none">
            <a:spAutoFit/>
          </a:bodyPr>
          <a:lstStyle/>
          <a:p>
            <a:r>
              <a:rPr lang="en-US" altLang="zh-CN" sz="6000" b="1" dirty="0" smtClean="0">
                <a:solidFill>
                  <a:schemeClr val="accent1">
                    <a:lumMod val="50000"/>
                  </a:schemeClr>
                </a:solidFill>
                <a:cs typeface="+mn-ea"/>
                <a:sym typeface="+mn-lt"/>
              </a:rPr>
              <a:t>Thank you for listening</a:t>
            </a:r>
            <a:endParaRPr lang="zh-CN" altLang="en-US" sz="6000" b="1" dirty="0">
              <a:solidFill>
                <a:schemeClr val="accent1">
                  <a:lumMod val="50000"/>
                </a:schemeClr>
              </a:solidFill>
              <a:cs typeface="+mn-ea"/>
              <a:sym typeface="+mn-lt"/>
            </a:endParaRPr>
          </a:p>
        </p:txBody>
      </p:sp>
      <p:sp>
        <p:nvSpPr>
          <p:cNvPr id="50" name="Freeform 5"/>
          <p:cNvSpPr>
            <a:spLocks noEditPoints="1"/>
          </p:cNvSpPr>
          <p:nvPr/>
        </p:nvSpPr>
        <p:spPr bwMode="auto">
          <a:xfrm>
            <a:off x="5760018" y="520406"/>
            <a:ext cx="671963" cy="769033"/>
          </a:xfrm>
          <a:custGeom>
            <a:avLst/>
            <a:gdLst>
              <a:gd name="T0" fmla="*/ 1898 w 2872"/>
              <a:gd name="T1" fmla="*/ 1941 h 3284"/>
              <a:gd name="T2" fmla="*/ 2681 w 2872"/>
              <a:gd name="T3" fmla="*/ 328 h 3284"/>
              <a:gd name="T4" fmla="*/ 332 w 2872"/>
              <a:gd name="T5" fmla="*/ 0 h 3284"/>
              <a:gd name="T6" fmla="*/ 4 w 2872"/>
              <a:gd name="T7" fmla="*/ 3014 h 3284"/>
              <a:gd name="T8" fmla="*/ 378 w 2872"/>
              <a:gd name="T9" fmla="*/ 3234 h 3284"/>
              <a:gd name="T10" fmla="*/ 1491 w 2872"/>
              <a:gd name="T11" fmla="*/ 2781 h 3284"/>
              <a:gd name="T12" fmla="*/ 987 w 2872"/>
              <a:gd name="T13" fmla="*/ 1006 h 3284"/>
              <a:gd name="T14" fmla="*/ 1069 w 2872"/>
              <a:gd name="T15" fmla="*/ 924 h 3284"/>
              <a:gd name="T16" fmla="*/ 2073 w 2872"/>
              <a:gd name="T17" fmla="*/ 948 h 3284"/>
              <a:gd name="T18" fmla="*/ 2097 w 2872"/>
              <a:gd name="T19" fmla="*/ 1114 h 3284"/>
              <a:gd name="T20" fmla="*/ 2015 w 2872"/>
              <a:gd name="T21" fmla="*/ 1196 h 3284"/>
              <a:gd name="T22" fmla="*/ 1011 w 2872"/>
              <a:gd name="T23" fmla="*/ 1172 h 3284"/>
              <a:gd name="T24" fmla="*/ 987 w 2872"/>
              <a:gd name="T25" fmla="*/ 1006 h 3284"/>
              <a:gd name="T26" fmla="*/ 672 w 2872"/>
              <a:gd name="T27" fmla="*/ 1885 h 3284"/>
              <a:gd name="T28" fmla="*/ 590 w 2872"/>
              <a:gd name="T29" fmla="*/ 1803 h 3284"/>
              <a:gd name="T30" fmla="*/ 614 w 2872"/>
              <a:gd name="T31" fmla="*/ 1641 h 3284"/>
              <a:gd name="T32" fmla="*/ 778 w 2872"/>
              <a:gd name="T33" fmla="*/ 1617 h 3284"/>
              <a:gd name="T34" fmla="*/ 860 w 2872"/>
              <a:gd name="T35" fmla="*/ 1699 h 3284"/>
              <a:gd name="T36" fmla="*/ 836 w 2872"/>
              <a:gd name="T37" fmla="*/ 1861 h 3284"/>
              <a:gd name="T38" fmla="*/ 778 w 2872"/>
              <a:gd name="T39" fmla="*/ 1192 h 3284"/>
              <a:gd name="T40" fmla="*/ 614 w 2872"/>
              <a:gd name="T41" fmla="*/ 1168 h 3284"/>
              <a:gd name="T42" fmla="*/ 590 w 2872"/>
              <a:gd name="T43" fmla="*/ 1006 h 3284"/>
              <a:gd name="T44" fmla="*/ 672 w 2872"/>
              <a:gd name="T45" fmla="*/ 924 h 3284"/>
              <a:gd name="T46" fmla="*/ 836 w 2872"/>
              <a:gd name="T47" fmla="*/ 948 h 3284"/>
              <a:gd name="T48" fmla="*/ 860 w 2872"/>
              <a:gd name="T49" fmla="*/ 1113 h 3284"/>
              <a:gd name="T50" fmla="*/ 778 w 2872"/>
              <a:gd name="T51" fmla="*/ 1195 h 3284"/>
              <a:gd name="T52" fmla="*/ 1069 w 2872"/>
              <a:gd name="T53" fmla="*/ 1885 h 3284"/>
              <a:gd name="T54" fmla="*/ 987 w 2872"/>
              <a:gd name="T55" fmla="*/ 1803 h 3284"/>
              <a:gd name="T56" fmla="*/ 1011 w 2872"/>
              <a:gd name="T57" fmla="*/ 1641 h 3284"/>
              <a:gd name="T58" fmla="*/ 2015 w 2872"/>
              <a:gd name="T59" fmla="*/ 1617 h 3284"/>
              <a:gd name="T60" fmla="*/ 2097 w 2872"/>
              <a:gd name="T61" fmla="*/ 1699 h 3284"/>
              <a:gd name="T62" fmla="*/ 2073 w 2872"/>
              <a:gd name="T63" fmla="*/ 1861 h 3284"/>
              <a:gd name="T64" fmla="*/ 1069 w 2872"/>
              <a:gd name="T65" fmla="*/ 1885 h 3284"/>
              <a:gd name="T66" fmla="*/ 1579 w 2872"/>
              <a:gd name="T67" fmla="*/ 2633 h 3284"/>
              <a:gd name="T68" fmla="*/ 2872 w 2872"/>
              <a:gd name="T69" fmla="*/ 2627 h 3284"/>
              <a:gd name="T70" fmla="*/ 2216 w 2872"/>
              <a:gd name="T71" fmla="*/ 1980 h 3284"/>
              <a:gd name="T72" fmla="*/ 1770 w 2872"/>
              <a:gd name="T73" fmla="*/ 2622 h 3284"/>
              <a:gd name="T74" fmla="*/ 2131 w 2872"/>
              <a:gd name="T75" fmla="*/ 2655 h 3284"/>
              <a:gd name="T76" fmla="*/ 2671 w 2872"/>
              <a:gd name="T77" fmla="*/ 2460 h 3284"/>
              <a:gd name="T78" fmla="*/ 2128 w 2872"/>
              <a:gd name="T79" fmla="*/ 2950 h 3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72" h="3284">
                <a:moveTo>
                  <a:pt x="1468" y="2605"/>
                </a:moveTo>
                <a:cubicBezTo>
                  <a:pt x="1471" y="2320"/>
                  <a:pt x="1638" y="2061"/>
                  <a:pt x="1898" y="1941"/>
                </a:cubicBezTo>
                <a:cubicBezTo>
                  <a:pt x="2158" y="1822"/>
                  <a:pt x="2463" y="1864"/>
                  <a:pt x="2681" y="2048"/>
                </a:cubicBezTo>
                <a:cubicBezTo>
                  <a:pt x="2681" y="328"/>
                  <a:pt x="2681" y="328"/>
                  <a:pt x="2681" y="328"/>
                </a:cubicBezTo>
                <a:cubicBezTo>
                  <a:pt x="2681" y="147"/>
                  <a:pt x="2535" y="0"/>
                  <a:pt x="2354" y="0"/>
                </a:cubicBezTo>
                <a:cubicBezTo>
                  <a:pt x="332" y="0"/>
                  <a:pt x="332" y="0"/>
                  <a:pt x="332" y="0"/>
                </a:cubicBezTo>
                <a:cubicBezTo>
                  <a:pt x="151" y="0"/>
                  <a:pt x="4" y="147"/>
                  <a:pt x="4" y="328"/>
                </a:cubicBezTo>
                <a:cubicBezTo>
                  <a:pt x="4" y="3014"/>
                  <a:pt x="4" y="3014"/>
                  <a:pt x="4" y="3014"/>
                </a:cubicBezTo>
                <a:cubicBezTo>
                  <a:pt x="0" y="3105"/>
                  <a:pt x="44" y="3191"/>
                  <a:pt x="121" y="3240"/>
                </a:cubicBezTo>
                <a:cubicBezTo>
                  <a:pt x="201" y="3284"/>
                  <a:pt x="299" y="3282"/>
                  <a:pt x="378" y="3234"/>
                </a:cubicBezTo>
                <a:cubicBezTo>
                  <a:pt x="1350" y="2704"/>
                  <a:pt x="1350" y="2704"/>
                  <a:pt x="1350" y="2704"/>
                </a:cubicBezTo>
                <a:cubicBezTo>
                  <a:pt x="1491" y="2781"/>
                  <a:pt x="1491" y="2781"/>
                  <a:pt x="1491" y="2781"/>
                </a:cubicBezTo>
                <a:cubicBezTo>
                  <a:pt x="1476" y="2723"/>
                  <a:pt x="1469" y="2665"/>
                  <a:pt x="1468" y="2605"/>
                </a:cubicBezTo>
                <a:close/>
                <a:moveTo>
                  <a:pt x="987" y="1006"/>
                </a:moveTo>
                <a:cubicBezTo>
                  <a:pt x="987" y="985"/>
                  <a:pt x="996" y="964"/>
                  <a:pt x="1011" y="948"/>
                </a:cubicBezTo>
                <a:cubicBezTo>
                  <a:pt x="1027" y="933"/>
                  <a:pt x="1048" y="924"/>
                  <a:pt x="1069" y="924"/>
                </a:cubicBezTo>
                <a:cubicBezTo>
                  <a:pt x="2015" y="924"/>
                  <a:pt x="2015" y="924"/>
                  <a:pt x="2015" y="924"/>
                </a:cubicBezTo>
                <a:cubicBezTo>
                  <a:pt x="2036" y="924"/>
                  <a:pt x="2057" y="933"/>
                  <a:pt x="2073" y="948"/>
                </a:cubicBezTo>
                <a:cubicBezTo>
                  <a:pt x="2088" y="964"/>
                  <a:pt x="2097" y="985"/>
                  <a:pt x="2097" y="1006"/>
                </a:cubicBezTo>
                <a:cubicBezTo>
                  <a:pt x="2097" y="1114"/>
                  <a:pt x="2097" y="1114"/>
                  <a:pt x="2097" y="1114"/>
                </a:cubicBezTo>
                <a:cubicBezTo>
                  <a:pt x="2097" y="1135"/>
                  <a:pt x="2088" y="1156"/>
                  <a:pt x="2073" y="1172"/>
                </a:cubicBezTo>
                <a:cubicBezTo>
                  <a:pt x="2057" y="1187"/>
                  <a:pt x="2036" y="1196"/>
                  <a:pt x="2015" y="1196"/>
                </a:cubicBezTo>
                <a:cubicBezTo>
                  <a:pt x="1069" y="1196"/>
                  <a:pt x="1069" y="1196"/>
                  <a:pt x="1069" y="1196"/>
                </a:cubicBezTo>
                <a:cubicBezTo>
                  <a:pt x="1048" y="1196"/>
                  <a:pt x="1027" y="1187"/>
                  <a:pt x="1011" y="1172"/>
                </a:cubicBezTo>
                <a:cubicBezTo>
                  <a:pt x="996" y="1156"/>
                  <a:pt x="987" y="1135"/>
                  <a:pt x="987" y="1114"/>
                </a:cubicBezTo>
                <a:lnTo>
                  <a:pt x="987" y="1006"/>
                </a:lnTo>
                <a:close/>
                <a:moveTo>
                  <a:pt x="778" y="1885"/>
                </a:moveTo>
                <a:cubicBezTo>
                  <a:pt x="672" y="1885"/>
                  <a:pt x="672" y="1885"/>
                  <a:pt x="672" y="1885"/>
                </a:cubicBezTo>
                <a:cubicBezTo>
                  <a:pt x="650" y="1885"/>
                  <a:pt x="629" y="1876"/>
                  <a:pt x="614" y="1861"/>
                </a:cubicBezTo>
                <a:cubicBezTo>
                  <a:pt x="599" y="1845"/>
                  <a:pt x="590" y="1824"/>
                  <a:pt x="590" y="1803"/>
                </a:cubicBezTo>
                <a:cubicBezTo>
                  <a:pt x="590" y="1699"/>
                  <a:pt x="590" y="1699"/>
                  <a:pt x="590" y="1699"/>
                </a:cubicBezTo>
                <a:cubicBezTo>
                  <a:pt x="590" y="1678"/>
                  <a:pt x="599" y="1657"/>
                  <a:pt x="614" y="1641"/>
                </a:cubicBezTo>
                <a:cubicBezTo>
                  <a:pt x="629" y="1626"/>
                  <a:pt x="650" y="1617"/>
                  <a:pt x="672" y="1617"/>
                </a:cubicBezTo>
                <a:cubicBezTo>
                  <a:pt x="778" y="1617"/>
                  <a:pt x="778" y="1617"/>
                  <a:pt x="778" y="1617"/>
                </a:cubicBezTo>
                <a:cubicBezTo>
                  <a:pt x="799" y="1617"/>
                  <a:pt x="820" y="1626"/>
                  <a:pt x="836" y="1641"/>
                </a:cubicBezTo>
                <a:cubicBezTo>
                  <a:pt x="851" y="1657"/>
                  <a:pt x="860" y="1678"/>
                  <a:pt x="860" y="1699"/>
                </a:cubicBezTo>
                <a:cubicBezTo>
                  <a:pt x="860" y="1803"/>
                  <a:pt x="860" y="1803"/>
                  <a:pt x="860" y="1803"/>
                </a:cubicBezTo>
                <a:cubicBezTo>
                  <a:pt x="860" y="1824"/>
                  <a:pt x="851" y="1845"/>
                  <a:pt x="836" y="1861"/>
                </a:cubicBezTo>
                <a:cubicBezTo>
                  <a:pt x="820" y="1876"/>
                  <a:pt x="799" y="1885"/>
                  <a:pt x="778" y="1885"/>
                </a:cubicBezTo>
                <a:close/>
                <a:moveTo>
                  <a:pt x="778" y="1192"/>
                </a:moveTo>
                <a:cubicBezTo>
                  <a:pt x="672" y="1192"/>
                  <a:pt x="672" y="1192"/>
                  <a:pt x="672" y="1192"/>
                </a:cubicBezTo>
                <a:cubicBezTo>
                  <a:pt x="650" y="1192"/>
                  <a:pt x="629" y="1183"/>
                  <a:pt x="614" y="1168"/>
                </a:cubicBezTo>
                <a:cubicBezTo>
                  <a:pt x="599" y="1152"/>
                  <a:pt x="590" y="1131"/>
                  <a:pt x="590" y="1110"/>
                </a:cubicBezTo>
                <a:cubicBezTo>
                  <a:pt x="590" y="1006"/>
                  <a:pt x="590" y="1006"/>
                  <a:pt x="590" y="1006"/>
                </a:cubicBezTo>
                <a:cubicBezTo>
                  <a:pt x="590" y="984"/>
                  <a:pt x="599" y="963"/>
                  <a:pt x="614" y="948"/>
                </a:cubicBezTo>
                <a:cubicBezTo>
                  <a:pt x="629" y="932"/>
                  <a:pt x="650" y="924"/>
                  <a:pt x="672" y="924"/>
                </a:cubicBezTo>
                <a:cubicBezTo>
                  <a:pt x="778" y="924"/>
                  <a:pt x="778" y="924"/>
                  <a:pt x="778" y="924"/>
                </a:cubicBezTo>
                <a:cubicBezTo>
                  <a:pt x="800" y="924"/>
                  <a:pt x="821" y="932"/>
                  <a:pt x="836" y="948"/>
                </a:cubicBezTo>
                <a:cubicBezTo>
                  <a:pt x="852" y="963"/>
                  <a:pt x="860" y="984"/>
                  <a:pt x="860" y="1006"/>
                </a:cubicBezTo>
                <a:cubicBezTo>
                  <a:pt x="860" y="1113"/>
                  <a:pt x="860" y="1113"/>
                  <a:pt x="860" y="1113"/>
                </a:cubicBezTo>
                <a:cubicBezTo>
                  <a:pt x="860" y="1135"/>
                  <a:pt x="852" y="1155"/>
                  <a:pt x="836" y="1171"/>
                </a:cubicBezTo>
                <a:cubicBezTo>
                  <a:pt x="821" y="1186"/>
                  <a:pt x="800" y="1195"/>
                  <a:pt x="778" y="1195"/>
                </a:cubicBezTo>
                <a:lnTo>
                  <a:pt x="778" y="1192"/>
                </a:lnTo>
                <a:close/>
                <a:moveTo>
                  <a:pt x="1069" y="1885"/>
                </a:moveTo>
                <a:cubicBezTo>
                  <a:pt x="1048" y="1885"/>
                  <a:pt x="1027" y="1876"/>
                  <a:pt x="1011" y="1861"/>
                </a:cubicBezTo>
                <a:cubicBezTo>
                  <a:pt x="996" y="1845"/>
                  <a:pt x="987" y="1824"/>
                  <a:pt x="987" y="1803"/>
                </a:cubicBezTo>
                <a:cubicBezTo>
                  <a:pt x="987" y="1699"/>
                  <a:pt x="987" y="1699"/>
                  <a:pt x="987" y="1699"/>
                </a:cubicBezTo>
                <a:cubicBezTo>
                  <a:pt x="987" y="1678"/>
                  <a:pt x="996" y="1657"/>
                  <a:pt x="1011" y="1641"/>
                </a:cubicBezTo>
                <a:cubicBezTo>
                  <a:pt x="1027" y="1626"/>
                  <a:pt x="1048" y="1617"/>
                  <a:pt x="1069" y="1617"/>
                </a:cubicBezTo>
                <a:cubicBezTo>
                  <a:pt x="2015" y="1617"/>
                  <a:pt x="2015" y="1617"/>
                  <a:pt x="2015" y="1617"/>
                </a:cubicBezTo>
                <a:cubicBezTo>
                  <a:pt x="2036" y="1617"/>
                  <a:pt x="2057" y="1626"/>
                  <a:pt x="2073" y="1641"/>
                </a:cubicBezTo>
                <a:cubicBezTo>
                  <a:pt x="2088" y="1657"/>
                  <a:pt x="2097" y="1678"/>
                  <a:pt x="2097" y="1699"/>
                </a:cubicBezTo>
                <a:cubicBezTo>
                  <a:pt x="2097" y="1803"/>
                  <a:pt x="2097" y="1803"/>
                  <a:pt x="2097" y="1803"/>
                </a:cubicBezTo>
                <a:cubicBezTo>
                  <a:pt x="2097" y="1824"/>
                  <a:pt x="2088" y="1845"/>
                  <a:pt x="2073" y="1861"/>
                </a:cubicBezTo>
                <a:cubicBezTo>
                  <a:pt x="2057" y="1876"/>
                  <a:pt x="2036" y="1885"/>
                  <a:pt x="2015" y="1885"/>
                </a:cubicBezTo>
                <a:lnTo>
                  <a:pt x="1069" y="1885"/>
                </a:lnTo>
                <a:close/>
                <a:moveTo>
                  <a:pt x="2216" y="1980"/>
                </a:moveTo>
                <a:cubicBezTo>
                  <a:pt x="1860" y="1985"/>
                  <a:pt x="1576" y="2277"/>
                  <a:pt x="1579" y="2633"/>
                </a:cubicBezTo>
                <a:cubicBezTo>
                  <a:pt x="1582" y="2988"/>
                  <a:pt x="1872" y="3275"/>
                  <a:pt x="2228" y="3273"/>
                </a:cubicBezTo>
                <a:cubicBezTo>
                  <a:pt x="2584" y="3271"/>
                  <a:pt x="2872" y="2983"/>
                  <a:pt x="2872" y="2627"/>
                </a:cubicBezTo>
                <a:cubicBezTo>
                  <a:pt x="2872" y="2454"/>
                  <a:pt x="2802" y="2288"/>
                  <a:pt x="2679" y="2167"/>
                </a:cubicBezTo>
                <a:cubicBezTo>
                  <a:pt x="2556" y="2045"/>
                  <a:pt x="2389" y="1978"/>
                  <a:pt x="2216" y="1980"/>
                </a:cubicBezTo>
                <a:close/>
                <a:moveTo>
                  <a:pt x="2128" y="2950"/>
                </a:moveTo>
                <a:cubicBezTo>
                  <a:pt x="1770" y="2622"/>
                  <a:pt x="1770" y="2622"/>
                  <a:pt x="1770" y="2622"/>
                </a:cubicBezTo>
                <a:cubicBezTo>
                  <a:pt x="1934" y="2476"/>
                  <a:pt x="1934" y="2476"/>
                  <a:pt x="1934" y="2476"/>
                </a:cubicBezTo>
                <a:cubicBezTo>
                  <a:pt x="2131" y="2655"/>
                  <a:pt x="2131" y="2655"/>
                  <a:pt x="2131" y="2655"/>
                </a:cubicBezTo>
                <a:cubicBezTo>
                  <a:pt x="2507" y="2314"/>
                  <a:pt x="2507" y="2314"/>
                  <a:pt x="2507" y="2314"/>
                </a:cubicBezTo>
                <a:cubicBezTo>
                  <a:pt x="2671" y="2460"/>
                  <a:pt x="2671" y="2460"/>
                  <a:pt x="2671" y="2460"/>
                </a:cubicBezTo>
                <a:lnTo>
                  <a:pt x="2128" y="2950"/>
                </a:lnTo>
                <a:close/>
                <a:moveTo>
                  <a:pt x="2128" y="2950"/>
                </a:moveTo>
                <a:cubicBezTo>
                  <a:pt x="2128" y="2950"/>
                  <a:pt x="2128" y="2950"/>
                  <a:pt x="2128" y="2950"/>
                </a:cubicBezTo>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168" y="5477055"/>
            <a:ext cx="973182" cy="973182"/>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350" y="5533349"/>
            <a:ext cx="1014546" cy="9168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66631" y="971434"/>
            <a:ext cx="2515432" cy="2646878"/>
          </a:xfrm>
          <a:prstGeom prst="rect">
            <a:avLst/>
          </a:prstGeom>
        </p:spPr>
        <p:txBody>
          <a:bodyPr wrap="none">
            <a:spAutoFit/>
          </a:bodyPr>
          <a:lstStyle/>
          <a:p>
            <a:r>
              <a:rPr lang="en-US" altLang="zh-CN" sz="16600" b="1" spc="-150" dirty="0">
                <a:solidFill>
                  <a:schemeClr val="accent1">
                    <a:lumMod val="50000"/>
                  </a:schemeClr>
                </a:solidFill>
              </a:rPr>
              <a:t>02</a:t>
            </a:r>
            <a:endParaRPr lang="zh-CN" altLang="en-US" sz="16600" b="1" spc="-150" dirty="0">
              <a:solidFill>
                <a:schemeClr val="accent1">
                  <a:lumMod val="50000"/>
                </a:schemeClr>
              </a:solidFill>
            </a:endParaRPr>
          </a:p>
        </p:txBody>
      </p:sp>
      <p:sp>
        <p:nvSpPr>
          <p:cNvPr id="51" name="矩形 50"/>
          <p:cNvSpPr/>
          <p:nvPr/>
        </p:nvSpPr>
        <p:spPr>
          <a:xfrm flipV="1">
            <a:off x="2019300" y="4660001"/>
            <a:ext cx="8153400" cy="596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 name="灯片编号占位符 5"/>
          <p:cNvSpPr txBox="1"/>
          <p:nvPr/>
        </p:nvSpPr>
        <p:spPr>
          <a:xfrm>
            <a:off x="11217390" y="6324917"/>
            <a:ext cx="524423"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015B73C-FE37-48BC-8A31-84F8B5A93988}" type="slidenum">
              <a:rPr lang="zh-CN" altLang="en-US" sz="1600" smtClean="0">
                <a:solidFill>
                  <a:schemeClr val="accent1">
                    <a:lumMod val="50000"/>
                  </a:schemeClr>
                </a:solidFill>
              </a:rPr>
              <a:t>6</a:t>
            </a:fld>
            <a:endParaRPr lang="zh-CN" altLang="en-US" sz="1600" dirty="0">
              <a:solidFill>
                <a:schemeClr val="accent1">
                  <a:lumMod val="50000"/>
                </a:schemeClr>
              </a:solidFill>
            </a:endParaRPr>
          </a:p>
        </p:txBody>
      </p:sp>
      <p:grpSp>
        <p:nvGrpSpPr>
          <p:cNvPr id="9" name="组合 8"/>
          <p:cNvGrpSpPr/>
          <p:nvPr/>
        </p:nvGrpSpPr>
        <p:grpSpPr>
          <a:xfrm>
            <a:off x="4017708" y="1794163"/>
            <a:ext cx="748923" cy="1111671"/>
            <a:chOff x="3650398" y="1794163"/>
            <a:chExt cx="748923" cy="1111671"/>
          </a:xfrm>
        </p:grpSpPr>
        <p:sp>
          <p:nvSpPr>
            <p:cNvPr id="10" name="矩形 9"/>
            <p:cNvSpPr/>
            <p:nvPr/>
          </p:nvSpPr>
          <p:spPr>
            <a:xfrm>
              <a:off x="3650398" y="2444169"/>
              <a:ext cx="748923" cy="461665"/>
            </a:xfrm>
            <a:prstGeom prst="rect">
              <a:avLst/>
            </a:prstGeom>
          </p:spPr>
          <p:txBody>
            <a:bodyPr wrap="none">
              <a:spAutoFit/>
            </a:bodyPr>
            <a:lstStyle/>
            <a:p>
              <a:r>
                <a:rPr lang="en-US" altLang="zh-CN" sz="2400" dirty="0">
                  <a:solidFill>
                    <a:schemeClr val="accent1">
                      <a:lumMod val="50000"/>
                    </a:schemeClr>
                  </a:solidFill>
                </a:rPr>
                <a:t>Part</a:t>
              </a:r>
              <a:endParaRPr lang="zh-CN" altLang="en-US" sz="2400" dirty="0">
                <a:solidFill>
                  <a:schemeClr val="accent1">
                    <a:lumMod val="50000"/>
                  </a:schemeClr>
                </a:solidFill>
              </a:endParaRPr>
            </a:p>
          </p:txBody>
        </p:sp>
        <p:grpSp>
          <p:nvGrpSpPr>
            <p:cNvPr id="11" name="组合 10"/>
            <p:cNvGrpSpPr/>
            <p:nvPr/>
          </p:nvGrpSpPr>
          <p:grpSpPr>
            <a:xfrm>
              <a:off x="3816928" y="1794163"/>
              <a:ext cx="263236" cy="588820"/>
              <a:chOff x="3816928" y="1794163"/>
              <a:chExt cx="263236" cy="588820"/>
            </a:xfrm>
          </p:grpSpPr>
          <p:cxnSp>
            <p:nvCxnSpPr>
              <p:cNvPr id="12" name="直接连接符 11"/>
              <p:cNvCxnSpPr/>
              <p:nvPr/>
            </p:nvCxnSpPr>
            <p:spPr>
              <a:xfrm flipV="1">
                <a:off x="3948546" y="1794163"/>
                <a:ext cx="0" cy="58882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80164" y="2026227"/>
                <a:ext cx="0" cy="356756"/>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3816928" y="2294873"/>
                <a:ext cx="0" cy="88110"/>
              </a:xfrm>
              <a:prstGeom prst="line">
                <a:avLst/>
              </a:prstGeom>
              <a:ln w="317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p:cNvSpPr/>
          <p:nvPr/>
        </p:nvSpPr>
        <p:spPr>
          <a:xfrm>
            <a:off x="2734132" y="3524885"/>
            <a:ext cx="6490970" cy="1014730"/>
          </a:xfrm>
          <a:prstGeom prst="rect">
            <a:avLst/>
          </a:prstGeom>
        </p:spPr>
        <p:txBody>
          <a:bodyPr wrap="none">
            <a:spAutoFit/>
          </a:bodyPr>
          <a:lstStyle/>
          <a:p>
            <a:pPr algn="l"/>
            <a:r>
              <a:rPr lang="en-US" altLang="zh-CN" sz="6000" b="1" dirty="0">
                <a:solidFill>
                  <a:schemeClr val="accent1">
                    <a:lumMod val="50000"/>
                  </a:schemeClr>
                </a:solidFill>
                <a:sym typeface="+mn-ea"/>
              </a:rPr>
              <a:t>Drug Developmet</a:t>
            </a:r>
            <a:endParaRPr lang="zh-CN" altLang="en-US" sz="6000" b="1"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838200" y="-1270"/>
            <a:ext cx="10515600" cy="749935"/>
          </a:xfrm>
        </p:spPr>
        <p:txBody>
          <a:bodyPr>
            <a:normAutofit/>
          </a:bodyPr>
          <a:lstStyle/>
          <a:p>
            <a:r>
              <a:rPr lang="en-US" altLang="zh-CN" sz="2500" b="1" dirty="0" smtClean="0">
                <a:solidFill>
                  <a:schemeClr val="accent1">
                    <a:lumMod val="50000"/>
                  </a:schemeClr>
                </a:solidFill>
                <a:latin typeface="+mn-lt"/>
                <a:ea typeface="+mn-ea"/>
                <a:cs typeface="+mn-cs"/>
              </a:rPr>
              <a:t>Ansofaxine: Binding Affinity and Reuptake Inhibitor in vitro</a:t>
            </a:r>
          </a:p>
        </p:txBody>
      </p:sp>
      <p:sp>
        <p:nvSpPr>
          <p:cNvPr id="15" name="テキスト ボックス 14"/>
          <p:cNvSpPr txBox="1"/>
          <p:nvPr/>
        </p:nvSpPr>
        <p:spPr>
          <a:xfrm>
            <a:off x="523240" y="5878830"/>
            <a:ext cx="11146155" cy="7689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0" tIns="0" rIns="0" bIns="0" anchor="b">
            <a:spAutoFit/>
          </a:bodyPr>
          <a:lstStyle/>
          <a:p>
            <a:r>
              <a:rPr kumimoji="0" lang="en-US" altLang="ja-JP" sz="1000" b="0" i="0" u="none" strike="noStrike" cap="none" normalizeH="0" baseline="0" dirty="0">
                <a:ln>
                  <a:noFill/>
                </a:ln>
                <a:solidFill>
                  <a:schemeClr val="tx1"/>
                </a:solidFill>
                <a:effectLst/>
                <a:latin typeface="+mn-ea"/>
                <a:cs typeface="Calibri" panose="020F0502020204030204" charset="0"/>
              </a:rPr>
              <a:t>SERT: serotonin transporter, </a:t>
            </a:r>
            <a:r>
              <a:rPr kumimoji="0" lang="en-US" altLang="ja-JP" sz="1000" b="0" i="0" u="none" strike="noStrike" cap="none" normalizeH="0" baseline="0" dirty="0" smtClean="0">
                <a:ln>
                  <a:noFill/>
                </a:ln>
                <a:solidFill>
                  <a:schemeClr val="tx1"/>
                </a:solidFill>
                <a:effectLst/>
                <a:latin typeface="+mn-ea"/>
                <a:cs typeface="Calibri" panose="020F0502020204030204" charset="0"/>
              </a:rPr>
              <a:t>NET</a:t>
            </a:r>
            <a:r>
              <a:rPr kumimoji="0" lang="en-US" altLang="ja-JP" sz="1000" b="0" i="0" u="none" strike="noStrike" cap="none" normalizeH="0" baseline="0" dirty="0">
                <a:ln>
                  <a:noFill/>
                </a:ln>
                <a:solidFill>
                  <a:schemeClr val="tx1"/>
                </a:solidFill>
                <a:effectLst/>
                <a:latin typeface="+mn-ea"/>
                <a:cs typeface="Calibri" panose="020F0502020204030204" charset="0"/>
              </a:rPr>
              <a:t>: norepinephrine transporter, DAT: dopamine transporter, </a:t>
            </a:r>
            <a:r>
              <a:rPr kumimoji="0" lang="en-US" altLang="ja-JP" sz="1000" b="0" i="0" u="none" strike="noStrike" cap="none" normalizeH="0" baseline="0" dirty="0" smtClean="0">
                <a:ln>
                  <a:noFill/>
                </a:ln>
                <a:solidFill>
                  <a:schemeClr val="tx1"/>
                </a:solidFill>
                <a:effectLst/>
                <a:latin typeface="+mn-ea"/>
                <a:cs typeface="Calibri" panose="020F0502020204030204" charset="0"/>
              </a:rPr>
              <a:t>5-HT: </a:t>
            </a:r>
            <a:r>
              <a:rPr kumimoji="0" lang="en-US" altLang="ja-JP" sz="1000" b="0" i="0" u="none" strike="noStrike" cap="none" normalizeH="0" baseline="0" dirty="0">
                <a:ln>
                  <a:noFill/>
                </a:ln>
                <a:solidFill>
                  <a:schemeClr val="tx1"/>
                </a:solidFill>
                <a:effectLst/>
                <a:latin typeface="+mn-ea"/>
                <a:cs typeface="Calibri" panose="020F0502020204030204" charset="0"/>
              </a:rPr>
              <a:t>serotonin, NE: norepinephrine,  </a:t>
            </a:r>
            <a:br>
              <a:rPr kumimoji="0" lang="en-US" altLang="ja-JP" sz="1000" b="0" i="0" u="none" strike="noStrike" cap="none" normalizeH="0" baseline="0" dirty="0">
                <a:ln>
                  <a:noFill/>
                </a:ln>
                <a:solidFill>
                  <a:schemeClr val="tx1"/>
                </a:solidFill>
                <a:effectLst/>
                <a:latin typeface="+mn-ea"/>
                <a:cs typeface="Calibri" panose="020F0502020204030204" charset="0"/>
              </a:rPr>
            </a:br>
            <a:r>
              <a:rPr kumimoji="0" lang="en-US" altLang="ja-JP" sz="1000" b="0" i="0" u="none" strike="noStrike" cap="none" normalizeH="0" baseline="0" dirty="0">
                <a:ln>
                  <a:noFill/>
                </a:ln>
                <a:solidFill>
                  <a:schemeClr val="tx1"/>
                </a:solidFill>
                <a:effectLst/>
                <a:latin typeface="+mn-ea"/>
                <a:cs typeface="Calibri" panose="020F0502020204030204" charset="0"/>
              </a:rPr>
              <a:t>DA: dopamine, </a:t>
            </a:r>
            <a:r>
              <a:rPr lang="en-US" altLang="ja-JP" sz="1000" dirty="0" smtClean="0">
                <a:solidFill>
                  <a:schemeClr val="tx1"/>
                </a:solidFill>
                <a:latin typeface="+mn-ea"/>
                <a:cs typeface="Calibri" panose="020F0502020204030204" charset="0"/>
              </a:rPr>
              <a:t>Ki</a:t>
            </a:r>
            <a:r>
              <a:rPr lang="en-US" altLang="ja-JP" sz="1000" dirty="0">
                <a:solidFill>
                  <a:schemeClr val="tx1"/>
                </a:solidFill>
                <a:latin typeface="+mn-ea"/>
                <a:cs typeface="Calibri" panose="020F0502020204030204" charset="0"/>
              </a:rPr>
              <a:t>: inhibitor constant (indication of how potent an inhibitor is. The lower value indicates higher affinity.), IC50: half maximal (50%) inhibitory concentration </a:t>
            </a:r>
            <a:br>
              <a:rPr lang="en-US" altLang="ja-JP" sz="1000" dirty="0">
                <a:solidFill>
                  <a:schemeClr val="tx1"/>
                </a:solidFill>
                <a:latin typeface="+mn-ea"/>
                <a:cs typeface="Calibri" panose="020F0502020204030204" charset="0"/>
              </a:rPr>
            </a:br>
            <a:r>
              <a:rPr lang="en-US" altLang="ja-JP" sz="1000" dirty="0">
                <a:solidFill>
                  <a:schemeClr val="tx1"/>
                </a:solidFill>
                <a:latin typeface="+mn-ea"/>
                <a:cs typeface="Calibri" panose="020F0502020204030204" charset="0"/>
              </a:rPr>
              <a:t>(the concentration of an inhibitor required to reduce the rate of a reaction by 50%. The lower value indicates higher inhibitory effect.)  </a:t>
            </a:r>
            <a:r>
              <a:rPr lang="en-US" altLang="zh-CN" sz="1000" dirty="0">
                <a:latin typeface="+mn-ea"/>
              </a:rPr>
              <a:t>DOV21947, also known as </a:t>
            </a:r>
            <a:r>
              <a:rPr lang="en-US" altLang="zh-CN" sz="1000" dirty="0" err="1">
                <a:latin typeface="+mn-ea"/>
              </a:rPr>
              <a:t>amitifadine</a:t>
            </a:r>
            <a:r>
              <a:rPr lang="en-US" altLang="zh-CN" sz="1000" dirty="0">
                <a:latin typeface="+mn-ea"/>
              </a:rPr>
              <a:t> or EB-1010</a:t>
            </a:r>
            <a:endParaRPr lang="zh-CN" altLang="en-US" sz="1000" dirty="0">
              <a:latin typeface="+mn-ea"/>
            </a:endParaRPr>
          </a:p>
          <a:p>
            <a:endParaRPr lang="en-US" altLang="ja-JP" sz="1000" dirty="0">
              <a:solidFill>
                <a:schemeClr val="tx1"/>
              </a:solidFill>
              <a:latin typeface="+mn-ea"/>
              <a:cs typeface="Calibri" panose="020F0502020204030204" charset="0"/>
            </a:endParaRPr>
          </a:p>
        </p:txBody>
      </p:sp>
      <p:graphicFrame>
        <p:nvGraphicFramePr>
          <p:cNvPr id="16" name="object 3"/>
          <p:cNvGraphicFramePr>
            <a:graphicFrameLocks noGrp="1"/>
          </p:cNvGraphicFramePr>
          <p:nvPr>
            <p:custDataLst>
              <p:tags r:id="rId1"/>
            </p:custDataLst>
          </p:nvPr>
        </p:nvGraphicFramePr>
        <p:xfrm>
          <a:off x="5846081" y="1503798"/>
          <a:ext cx="5680177" cy="1193042"/>
        </p:xfrm>
        <a:graphic>
          <a:graphicData uri="http://schemas.openxmlformats.org/drawingml/2006/table">
            <a:tbl>
              <a:tblPr firstRow="1" firstCol="1" bandRow="1">
                <a:tableStyleId>{5C22544A-7EE6-4342-B048-85BDC9FD1C3A}</a:tableStyleId>
              </a:tblPr>
              <a:tblGrid>
                <a:gridCol w="1879600">
                  <a:extLst>
                    <a:ext uri="{9D8B030D-6E8A-4147-A177-3AD203B41FA5}">
                      <a16:colId xmlns:a16="http://schemas.microsoft.com/office/drawing/2014/main" val="20000"/>
                    </a:ext>
                  </a:extLst>
                </a:gridCol>
                <a:gridCol w="1899274">
                  <a:extLst>
                    <a:ext uri="{9D8B030D-6E8A-4147-A177-3AD203B41FA5}">
                      <a16:colId xmlns:a16="http://schemas.microsoft.com/office/drawing/2014/main" val="20001"/>
                    </a:ext>
                  </a:extLst>
                </a:gridCol>
                <a:gridCol w="1901303">
                  <a:extLst>
                    <a:ext uri="{9D8B030D-6E8A-4147-A177-3AD203B41FA5}">
                      <a16:colId xmlns:a16="http://schemas.microsoft.com/office/drawing/2014/main" val="20002"/>
                    </a:ext>
                  </a:extLst>
                </a:gridCol>
              </a:tblGrid>
              <a:tr h="299085">
                <a:tc>
                  <a:txBody>
                    <a:bodyPr/>
                    <a:lstStyle/>
                    <a:p>
                      <a:pPr algn="ctr">
                        <a:lnSpc>
                          <a:spcPct val="100000"/>
                        </a:lnSpc>
                        <a:spcBef>
                          <a:spcPts val="405"/>
                        </a:spcBef>
                      </a:pPr>
                      <a:r>
                        <a:rPr sz="1400" spc="-5" dirty="0"/>
                        <a:t>Transporter</a:t>
                      </a:r>
                    </a:p>
                  </a:txBody>
                  <a:tcPr marL="0" marR="0" marT="51435" marB="0"/>
                </a:tc>
                <a:tc>
                  <a:txBody>
                    <a:bodyPr/>
                    <a:lstStyle/>
                    <a:p>
                      <a:pPr algn="ctr">
                        <a:lnSpc>
                          <a:spcPct val="100000"/>
                        </a:lnSpc>
                        <a:spcBef>
                          <a:spcPts val="405"/>
                        </a:spcBef>
                      </a:pPr>
                      <a:r>
                        <a:rPr sz="1400" spc="-10"/>
                        <a:t>Ki</a:t>
                      </a:r>
                      <a:r>
                        <a:rPr sz="1400" spc="-20"/>
                        <a:t> </a:t>
                      </a:r>
                      <a:r>
                        <a:rPr sz="1400" spc="-5"/>
                        <a:t>(</a:t>
                      </a:r>
                      <a:r>
                        <a:rPr lang="en-US" altLang="zh-CN" sz="1400" spc="-5"/>
                        <a:t>n</a:t>
                      </a:r>
                      <a:r>
                        <a:rPr sz="1400" spc="-5"/>
                        <a:t>M</a:t>
                      </a:r>
                      <a:r>
                        <a:rPr sz="1400" spc="-5" dirty="0"/>
                        <a:t>)</a:t>
                      </a:r>
                    </a:p>
                  </a:txBody>
                  <a:tcPr marL="0" marR="0" marT="51435" marB="0"/>
                </a:tc>
                <a:tc>
                  <a:txBody>
                    <a:bodyPr/>
                    <a:lstStyle/>
                    <a:p>
                      <a:pPr algn="ctr">
                        <a:lnSpc>
                          <a:spcPct val="100000"/>
                        </a:lnSpc>
                        <a:spcBef>
                          <a:spcPts val="405"/>
                        </a:spcBef>
                      </a:pPr>
                      <a:r>
                        <a:rPr sz="1400"/>
                        <a:t>IC</a:t>
                      </a:r>
                      <a:r>
                        <a:rPr sz="1400" baseline="-21000"/>
                        <a:t>50</a:t>
                      </a:r>
                      <a:r>
                        <a:rPr sz="1400" spc="-52" baseline="-21000"/>
                        <a:t> </a:t>
                      </a:r>
                      <a:r>
                        <a:rPr sz="1400" spc="-5"/>
                        <a:t>(</a:t>
                      </a:r>
                      <a:r>
                        <a:rPr lang="en-US" sz="1400" spc="-5"/>
                        <a:t>n</a:t>
                      </a:r>
                      <a:r>
                        <a:rPr sz="1400" spc="-5"/>
                        <a:t>M</a:t>
                      </a:r>
                      <a:r>
                        <a:rPr sz="1400" spc="-5" dirty="0"/>
                        <a:t>)</a:t>
                      </a:r>
                    </a:p>
                  </a:txBody>
                  <a:tcPr marL="0" marR="0" marT="51435" marB="0"/>
                </a:tc>
                <a:extLst>
                  <a:ext uri="{0D108BD9-81ED-4DB2-BD59-A6C34878D82A}">
                    <a16:rowId xmlns:a16="http://schemas.microsoft.com/office/drawing/2014/main" val="10000"/>
                  </a:ext>
                </a:extLst>
              </a:tr>
              <a:tr h="299396">
                <a:tc>
                  <a:txBody>
                    <a:bodyPr/>
                    <a:lstStyle/>
                    <a:p>
                      <a:pPr algn="ctr">
                        <a:lnSpc>
                          <a:spcPct val="100000"/>
                        </a:lnSpc>
                        <a:spcBef>
                          <a:spcPts val="405"/>
                        </a:spcBef>
                      </a:pPr>
                      <a:r>
                        <a:rPr sz="1400" spc="-10" dirty="0"/>
                        <a:t>SERT</a:t>
                      </a:r>
                    </a:p>
                  </a:txBody>
                  <a:tcPr marL="0" marR="0" marT="51435" marB="0"/>
                </a:tc>
                <a:tc>
                  <a:txBody>
                    <a:bodyPr/>
                    <a:lstStyle/>
                    <a:p>
                      <a:pPr algn="ctr">
                        <a:lnSpc>
                          <a:spcPct val="100000"/>
                        </a:lnSpc>
                        <a:spcBef>
                          <a:spcPts val="405"/>
                        </a:spcBef>
                      </a:pPr>
                      <a:r>
                        <a:rPr sz="1400"/>
                        <a:t>7</a:t>
                      </a:r>
                      <a:r>
                        <a:rPr lang="en-US" sz="1400"/>
                        <a:t>63</a:t>
                      </a:r>
                      <a:r>
                        <a:rPr sz="1400" spc="150" baseline="26000"/>
                        <a:t> </a:t>
                      </a:r>
                      <a:r>
                        <a:rPr sz="1400" spc="-5"/>
                        <a:t>±</a:t>
                      </a:r>
                      <a:r>
                        <a:rPr sz="1400" spc="-30"/>
                        <a:t> </a:t>
                      </a:r>
                      <a:r>
                        <a:rPr sz="1400"/>
                        <a:t>48</a:t>
                      </a:r>
                      <a:r>
                        <a:rPr lang="en-US" sz="1400"/>
                        <a:t>.</a:t>
                      </a:r>
                      <a:r>
                        <a:rPr sz="1400"/>
                        <a:t>7</a:t>
                      </a:r>
                      <a:endParaRPr sz="1400" baseline="26000" dirty="0"/>
                    </a:p>
                  </a:txBody>
                  <a:tcPr marL="0" marR="0" marT="51435" marB="0"/>
                </a:tc>
                <a:tc>
                  <a:txBody>
                    <a:bodyPr/>
                    <a:lstStyle/>
                    <a:p>
                      <a:pPr algn="ctr">
                        <a:lnSpc>
                          <a:spcPct val="100000"/>
                        </a:lnSpc>
                        <a:spcBef>
                          <a:spcPts val="405"/>
                        </a:spcBef>
                      </a:pPr>
                      <a:r>
                        <a:rPr sz="1400"/>
                        <a:t>1</a:t>
                      </a:r>
                      <a:r>
                        <a:rPr lang="en-US" sz="1400"/>
                        <a:t>330</a:t>
                      </a:r>
                      <a:r>
                        <a:rPr sz="1400" spc="-5"/>
                        <a:t>±</a:t>
                      </a:r>
                      <a:r>
                        <a:rPr sz="1400" spc="-25"/>
                        <a:t> </a:t>
                      </a:r>
                      <a:r>
                        <a:rPr sz="1400"/>
                        <a:t>82</a:t>
                      </a:r>
                      <a:r>
                        <a:rPr lang="en-US" sz="1400"/>
                        <a:t>.</a:t>
                      </a:r>
                      <a:r>
                        <a:rPr sz="1400"/>
                        <a:t>5</a:t>
                      </a:r>
                      <a:endParaRPr sz="1400" baseline="26000" dirty="0"/>
                    </a:p>
                  </a:txBody>
                  <a:tcPr marL="0" marR="0" marT="51435" marB="0"/>
                </a:tc>
                <a:extLst>
                  <a:ext uri="{0D108BD9-81ED-4DB2-BD59-A6C34878D82A}">
                    <a16:rowId xmlns:a16="http://schemas.microsoft.com/office/drawing/2014/main" val="10001"/>
                  </a:ext>
                </a:extLst>
              </a:tr>
              <a:tr h="304157">
                <a:tc>
                  <a:txBody>
                    <a:bodyPr/>
                    <a:lstStyle/>
                    <a:p>
                      <a:pPr algn="ctr">
                        <a:lnSpc>
                          <a:spcPct val="100000"/>
                        </a:lnSpc>
                        <a:spcBef>
                          <a:spcPts val="405"/>
                        </a:spcBef>
                      </a:pPr>
                      <a:r>
                        <a:rPr sz="1400" spc="-5" dirty="0"/>
                        <a:t>NET</a:t>
                      </a:r>
                    </a:p>
                  </a:txBody>
                  <a:tcPr marL="0" marR="0" marT="51435" marB="0"/>
                </a:tc>
                <a:tc>
                  <a:txBody>
                    <a:bodyPr/>
                    <a:lstStyle/>
                    <a:p>
                      <a:pPr algn="ctr">
                        <a:lnSpc>
                          <a:spcPct val="100000"/>
                        </a:lnSpc>
                        <a:spcBef>
                          <a:spcPts val="405"/>
                        </a:spcBef>
                      </a:pPr>
                      <a:r>
                        <a:rPr lang="en-US" sz="1400"/>
                        <a:t>2040</a:t>
                      </a:r>
                      <a:r>
                        <a:rPr sz="1400" spc="-60" baseline="26000"/>
                        <a:t> </a:t>
                      </a:r>
                      <a:r>
                        <a:rPr sz="1400" spc="-5"/>
                        <a:t>±</a:t>
                      </a:r>
                      <a:r>
                        <a:rPr sz="1400" spc="-20"/>
                        <a:t> </a:t>
                      </a:r>
                      <a:r>
                        <a:rPr sz="1400"/>
                        <a:t>258</a:t>
                      </a:r>
                      <a:endParaRPr sz="1400" baseline="26000" dirty="0"/>
                    </a:p>
                  </a:txBody>
                  <a:tcPr marL="0" marR="0" marT="51435" marB="0"/>
                </a:tc>
                <a:tc>
                  <a:txBody>
                    <a:bodyPr/>
                    <a:lstStyle/>
                    <a:p>
                      <a:pPr algn="ctr">
                        <a:lnSpc>
                          <a:spcPct val="100000"/>
                        </a:lnSpc>
                        <a:spcBef>
                          <a:spcPts val="405"/>
                        </a:spcBef>
                      </a:pPr>
                      <a:r>
                        <a:rPr sz="1400"/>
                        <a:t>2</a:t>
                      </a:r>
                      <a:r>
                        <a:rPr lang="en-US" sz="1400"/>
                        <a:t>200</a:t>
                      </a:r>
                      <a:r>
                        <a:rPr sz="1400" spc="-60" baseline="26000"/>
                        <a:t> </a:t>
                      </a:r>
                      <a:r>
                        <a:rPr sz="1400" spc="-5"/>
                        <a:t>±</a:t>
                      </a:r>
                      <a:r>
                        <a:rPr sz="1400" spc="-25"/>
                        <a:t> </a:t>
                      </a:r>
                      <a:r>
                        <a:rPr sz="1400"/>
                        <a:t>278</a:t>
                      </a:r>
                      <a:endParaRPr sz="1400" baseline="26000" dirty="0"/>
                    </a:p>
                  </a:txBody>
                  <a:tcPr marL="0" marR="0" marT="51435" marB="0"/>
                </a:tc>
                <a:extLst>
                  <a:ext uri="{0D108BD9-81ED-4DB2-BD59-A6C34878D82A}">
                    <a16:rowId xmlns:a16="http://schemas.microsoft.com/office/drawing/2014/main" val="10002"/>
                  </a:ext>
                </a:extLst>
              </a:tr>
              <a:tr h="290404">
                <a:tc>
                  <a:txBody>
                    <a:bodyPr/>
                    <a:lstStyle/>
                    <a:p>
                      <a:pPr algn="ctr">
                        <a:lnSpc>
                          <a:spcPct val="100000"/>
                        </a:lnSpc>
                        <a:spcBef>
                          <a:spcPts val="360"/>
                        </a:spcBef>
                      </a:pPr>
                      <a:r>
                        <a:rPr sz="1400" spc="-10" dirty="0"/>
                        <a:t>DAT</a:t>
                      </a:r>
                    </a:p>
                  </a:txBody>
                  <a:tcPr marL="0" marR="0" marB="0"/>
                </a:tc>
                <a:tc>
                  <a:txBody>
                    <a:bodyPr/>
                    <a:lstStyle/>
                    <a:p>
                      <a:pPr algn="ctr">
                        <a:lnSpc>
                          <a:spcPct val="100000"/>
                        </a:lnSpc>
                        <a:spcBef>
                          <a:spcPts val="360"/>
                        </a:spcBef>
                      </a:pPr>
                      <a:r>
                        <a:rPr lang="en-US" sz="1400"/>
                        <a:t>197</a:t>
                      </a:r>
                      <a:r>
                        <a:rPr sz="1400" spc="-60" baseline="26000"/>
                        <a:t> </a:t>
                      </a:r>
                      <a:r>
                        <a:rPr sz="1400" spc="-5"/>
                        <a:t>±</a:t>
                      </a:r>
                      <a:r>
                        <a:rPr sz="1400" spc="-25"/>
                        <a:t> </a:t>
                      </a:r>
                      <a:r>
                        <a:rPr sz="1400"/>
                        <a:t>18</a:t>
                      </a:r>
                      <a:r>
                        <a:rPr lang="en-US" sz="1400"/>
                        <a:t>.</a:t>
                      </a:r>
                      <a:r>
                        <a:rPr sz="1400"/>
                        <a:t>7</a:t>
                      </a:r>
                      <a:endParaRPr sz="1400" baseline="26000" dirty="0"/>
                    </a:p>
                  </a:txBody>
                  <a:tcPr marL="0" marR="0" marB="0"/>
                </a:tc>
                <a:tc>
                  <a:txBody>
                    <a:bodyPr/>
                    <a:lstStyle/>
                    <a:p>
                      <a:pPr algn="ctr">
                        <a:lnSpc>
                          <a:spcPct val="100000"/>
                        </a:lnSpc>
                        <a:spcBef>
                          <a:spcPts val="360"/>
                        </a:spcBef>
                      </a:pPr>
                      <a:r>
                        <a:rPr sz="1400" dirty="0"/>
                        <a:t>227</a:t>
                      </a:r>
                      <a:r>
                        <a:rPr sz="1400" spc="-5" dirty="0"/>
                        <a:t>±</a:t>
                      </a:r>
                      <a:r>
                        <a:rPr sz="1400" spc="-25" dirty="0"/>
                        <a:t> </a:t>
                      </a:r>
                      <a:r>
                        <a:rPr sz="1400" dirty="0"/>
                        <a:t>21</a:t>
                      </a:r>
                      <a:r>
                        <a:rPr lang="en-US" sz="1400" dirty="0"/>
                        <a:t>.</a:t>
                      </a:r>
                      <a:r>
                        <a:rPr sz="1400" dirty="0"/>
                        <a:t>7</a:t>
                      </a:r>
                      <a:endParaRPr sz="1400" baseline="26000" dirty="0"/>
                    </a:p>
                  </a:txBody>
                  <a:tcPr marL="0" marR="0" marB="0"/>
                </a:tc>
                <a:extLst>
                  <a:ext uri="{0D108BD9-81ED-4DB2-BD59-A6C34878D82A}">
                    <a16:rowId xmlns:a16="http://schemas.microsoft.com/office/drawing/2014/main" val="10003"/>
                  </a:ext>
                </a:extLst>
              </a:tr>
            </a:tbl>
          </a:graphicData>
        </a:graphic>
      </p:graphicFrame>
      <p:graphicFrame>
        <p:nvGraphicFramePr>
          <p:cNvPr id="17" name="object 4"/>
          <p:cNvGraphicFramePr>
            <a:graphicFrameLocks noGrp="1"/>
          </p:cNvGraphicFramePr>
          <p:nvPr>
            <p:custDataLst>
              <p:tags r:id="rId2"/>
            </p:custDataLst>
          </p:nvPr>
        </p:nvGraphicFramePr>
        <p:xfrm>
          <a:off x="5846081" y="3692782"/>
          <a:ext cx="5859684" cy="1643311"/>
        </p:xfrm>
        <a:graphic>
          <a:graphicData uri="http://schemas.openxmlformats.org/drawingml/2006/table">
            <a:tbl>
              <a:tblPr firstRow="1" firstCol="1" bandRow="1">
                <a:tableStyleId>{5C22544A-7EE6-4342-B048-85BDC9FD1C3A}</a:tableStyleId>
              </a:tblPr>
              <a:tblGrid>
                <a:gridCol w="1461770">
                  <a:extLst>
                    <a:ext uri="{9D8B030D-6E8A-4147-A177-3AD203B41FA5}">
                      <a16:colId xmlns:a16="http://schemas.microsoft.com/office/drawing/2014/main" val="20000"/>
                    </a:ext>
                  </a:extLst>
                </a:gridCol>
                <a:gridCol w="1467188">
                  <a:extLst>
                    <a:ext uri="{9D8B030D-6E8A-4147-A177-3AD203B41FA5}">
                      <a16:colId xmlns:a16="http://schemas.microsoft.com/office/drawing/2014/main" val="20001"/>
                    </a:ext>
                  </a:extLst>
                </a:gridCol>
                <a:gridCol w="1485951">
                  <a:extLst>
                    <a:ext uri="{9D8B030D-6E8A-4147-A177-3AD203B41FA5}">
                      <a16:colId xmlns:a16="http://schemas.microsoft.com/office/drawing/2014/main" val="20002"/>
                    </a:ext>
                  </a:extLst>
                </a:gridCol>
                <a:gridCol w="1444775">
                  <a:extLst>
                    <a:ext uri="{9D8B030D-6E8A-4147-A177-3AD203B41FA5}">
                      <a16:colId xmlns:a16="http://schemas.microsoft.com/office/drawing/2014/main" val="20003"/>
                    </a:ext>
                  </a:extLst>
                </a:gridCol>
              </a:tblGrid>
              <a:tr h="315731">
                <a:tc rowSpan="2">
                  <a:txBody>
                    <a:bodyPr/>
                    <a:lstStyle/>
                    <a:p>
                      <a:pPr>
                        <a:lnSpc>
                          <a:spcPct val="100000"/>
                        </a:lnSpc>
                        <a:spcBef>
                          <a:spcPts val="45"/>
                        </a:spcBef>
                      </a:pPr>
                      <a:endParaRPr sz="1400" dirty="0"/>
                    </a:p>
                    <a:p>
                      <a:pPr marL="407035">
                        <a:lnSpc>
                          <a:spcPct val="100000"/>
                        </a:lnSpc>
                      </a:pPr>
                      <a:r>
                        <a:rPr sz="1400" spc="-10" dirty="0"/>
                        <a:t>Compound</a:t>
                      </a:r>
                    </a:p>
                  </a:txBody>
                  <a:tcPr marL="0" marR="0" marT="5715" marB="0"/>
                </a:tc>
                <a:tc gridSpan="3">
                  <a:txBody>
                    <a:bodyPr/>
                    <a:lstStyle/>
                    <a:p>
                      <a:pPr marL="635" algn="ctr">
                        <a:lnSpc>
                          <a:spcPct val="100000"/>
                        </a:lnSpc>
                        <a:spcBef>
                          <a:spcPts val="560"/>
                        </a:spcBef>
                      </a:pPr>
                      <a:r>
                        <a:rPr sz="1400" dirty="0"/>
                        <a:t>IC</a:t>
                      </a:r>
                      <a:r>
                        <a:rPr sz="1400" baseline="-21000" dirty="0"/>
                        <a:t>50</a:t>
                      </a:r>
                      <a:r>
                        <a:rPr sz="1400" spc="-52" baseline="-21000" dirty="0"/>
                        <a:t> </a:t>
                      </a:r>
                      <a:r>
                        <a:rPr sz="1400" spc="-5" dirty="0"/>
                        <a:t>(nM)</a:t>
                      </a:r>
                    </a:p>
                  </a:txBody>
                  <a:tcPr marL="0" marR="0" marT="71120" marB="0"/>
                </a:tc>
                <a:tc hMerge="1">
                  <a:txBody>
                    <a:bodyPr/>
                    <a:lstStyle/>
                    <a:p>
                      <a:endParaRPr lang="zh-CN"/>
                    </a:p>
                  </a:txBody>
                  <a:tcPr marL="0" marR="0" marT="0" marB="0"/>
                </a:tc>
                <a:tc hMerge="1">
                  <a:txBody>
                    <a:bodyPr/>
                    <a:lstStyle/>
                    <a:p>
                      <a:endParaRPr lang="zh-CN"/>
                    </a:p>
                  </a:txBody>
                  <a:tcPr marL="0" marR="0" marT="0" marB="0"/>
                </a:tc>
                <a:extLst>
                  <a:ext uri="{0D108BD9-81ED-4DB2-BD59-A6C34878D82A}">
                    <a16:rowId xmlns:a16="http://schemas.microsoft.com/office/drawing/2014/main" val="10000"/>
                  </a:ext>
                </a:extLst>
              </a:tr>
              <a:tr h="296547">
                <a:tc vMerge="1">
                  <a:txBody>
                    <a:bodyPr/>
                    <a:lstStyle/>
                    <a:p>
                      <a:endParaRPr lang="zh-CN"/>
                    </a:p>
                  </a:txBody>
                  <a:tcPr marL="0" marR="0" marT="5715" marB="0"/>
                </a:tc>
                <a:tc>
                  <a:txBody>
                    <a:bodyPr/>
                    <a:lstStyle/>
                    <a:p>
                      <a:pPr algn="ctr">
                        <a:lnSpc>
                          <a:spcPct val="100000"/>
                        </a:lnSpc>
                        <a:spcBef>
                          <a:spcPts val="560"/>
                        </a:spcBef>
                      </a:pPr>
                      <a:r>
                        <a:rPr sz="1400" spc="-10" dirty="0"/>
                        <a:t>DA</a:t>
                      </a:r>
                    </a:p>
                  </a:txBody>
                  <a:tcPr marL="0" marR="0" marT="71120" marB="0"/>
                </a:tc>
                <a:tc>
                  <a:txBody>
                    <a:bodyPr/>
                    <a:lstStyle/>
                    <a:p>
                      <a:pPr marR="18415" algn="ctr">
                        <a:lnSpc>
                          <a:spcPct val="100000"/>
                        </a:lnSpc>
                        <a:spcBef>
                          <a:spcPts val="560"/>
                        </a:spcBef>
                      </a:pPr>
                      <a:r>
                        <a:rPr sz="1400" spc="-10" dirty="0"/>
                        <a:t>NE</a:t>
                      </a:r>
                    </a:p>
                  </a:txBody>
                  <a:tcPr marL="0" marR="0" marT="71120" marB="0"/>
                </a:tc>
                <a:tc>
                  <a:txBody>
                    <a:bodyPr/>
                    <a:lstStyle/>
                    <a:p>
                      <a:pPr marR="19050" algn="ctr">
                        <a:lnSpc>
                          <a:spcPct val="100000"/>
                        </a:lnSpc>
                        <a:spcBef>
                          <a:spcPts val="560"/>
                        </a:spcBef>
                      </a:pPr>
                      <a:r>
                        <a:rPr sz="1400" spc="-5" dirty="0"/>
                        <a:t>5-HT</a:t>
                      </a:r>
                    </a:p>
                  </a:txBody>
                  <a:tcPr marL="0" marR="0" marT="71120" marB="0"/>
                </a:tc>
                <a:extLst>
                  <a:ext uri="{0D108BD9-81ED-4DB2-BD59-A6C34878D82A}">
                    <a16:rowId xmlns:a16="http://schemas.microsoft.com/office/drawing/2014/main" val="10001"/>
                  </a:ext>
                </a:extLst>
              </a:tr>
              <a:tr h="413274">
                <a:tc>
                  <a:txBody>
                    <a:bodyPr/>
                    <a:lstStyle/>
                    <a:p>
                      <a:pPr algn="ctr">
                        <a:lnSpc>
                          <a:spcPct val="100000"/>
                        </a:lnSpc>
                        <a:spcBef>
                          <a:spcPts val="730"/>
                        </a:spcBef>
                      </a:pPr>
                      <a:r>
                        <a:rPr lang="en-US" altLang="zh-CN" sz="1400" spc="-5"/>
                        <a:t>Ansofaxine</a:t>
                      </a:r>
                    </a:p>
                  </a:txBody>
                  <a:tcPr marL="0" marR="0" marT="92710" marB="0"/>
                </a:tc>
                <a:tc>
                  <a:txBody>
                    <a:bodyPr/>
                    <a:lstStyle/>
                    <a:p>
                      <a:pPr marL="635" algn="ctr">
                        <a:lnSpc>
                          <a:spcPct val="100000"/>
                        </a:lnSpc>
                        <a:spcBef>
                          <a:spcPts val="730"/>
                        </a:spcBef>
                      </a:pPr>
                      <a:r>
                        <a:rPr sz="1400" dirty="0"/>
                        <a:t>733.20</a:t>
                      </a:r>
                      <a:r>
                        <a:rPr sz="1400" spc="-55" dirty="0"/>
                        <a:t> </a:t>
                      </a:r>
                      <a:r>
                        <a:rPr sz="1400" dirty="0"/>
                        <a:t>±10.26</a:t>
                      </a:r>
                    </a:p>
                  </a:txBody>
                  <a:tcPr marL="0" marR="0" marT="92710" marB="0"/>
                </a:tc>
                <a:tc>
                  <a:txBody>
                    <a:bodyPr/>
                    <a:lstStyle/>
                    <a:p>
                      <a:pPr marR="17780" algn="ctr">
                        <a:lnSpc>
                          <a:spcPct val="100000"/>
                        </a:lnSpc>
                        <a:spcBef>
                          <a:spcPts val="730"/>
                        </a:spcBef>
                      </a:pPr>
                      <a:r>
                        <a:rPr sz="1400" dirty="0"/>
                        <a:t>586.70</a:t>
                      </a:r>
                      <a:r>
                        <a:rPr sz="1400" spc="-45" dirty="0"/>
                        <a:t> </a:t>
                      </a:r>
                      <a:r>
                        <a:rPr sz="1400" spc="-5" dirty="0"/>
                        <a:t>±</a:t>
                      </a:r>
                      <a:r>
                        <a:rPr sz="1400" spc="-30" dirty="0"/>
                        <a:t> </a:t>
                      </a:r>
                      <a:r>
                        <a:rPr sz="1400" dirty="0"/>
                        <a:t>83.57</a:t>
                      </a:r>
                    </a:p>
                  </a:txBody>
                  <a:tcPr marL="0" marR="0" marT="92710" marB="0"/>
                </a:tc>
                <a:tc>
                  <a:txBody>
                    <a:bodyPr/>
                    <a:lstStyle/>
                    <a:p>
                      <a:pPr marR="16510" algn="ctr">
                        <a:lnSpc>
                          <a:spcPct val="100000"/>
                        </a:lnSpc>
                        <a:spcBef>
                          <a:spcPts val="730"/>
                        </a:spcBef>
                      </a:pPr>
                      <a:r>
                        <a:rPr sz="1400" dirty="0"/>
                        <a:t>31.40</a:t>
                      </a:r>
                      <a:r>
                        <a:rPr sz="1400" spc="-45" dirty="0"/>
                        <a:t> </a:t>
                      </a:r>
                      <a:r>
                        <a:rPr sz="1400" spc="-5" dirty="0"/>
                        <a:t>±</a:t>
                      </a:r>
                      <a:r>
                        <a:rPr sz="1400" spc="-25" dirty="0"/>
                        <a:t> </a:t>
                      </a:r>
                      <a:r>
                        <a:rPr sz="1400" dirty="0"/>
                        <a:t>0.43</a:t>
                      </a:r>
                    </a:p>
                  </a:txBody>
                  <a:tcPr marL="0" marR="0" marT="92710" marB="0"/>
                </a:tc>
                <a:extLst>
                  <a:ext uri="{0D108BD9-81ED-4DB2-BD59-A6C34878D82A}">
                    <a16:rowId xmlns:a16="http://schemas.microsoft.com/office/drawing/2014/main" val="10002"/>
                  </a:ext>
                </a:extLst>
              </a:tr>
              <a:tr h="314087">
                <a:tc>
                  <a:txBody>
                    <a:bodyPr/>
                    <a:lstStyle/>
                    <a:p>
                      <a:pPr marL="635" algn="ctr">
                        <a:lnSpc>
                          <a:spcPct val="100000"/>
                        </a:lnSpc>
                        <a:spcBef>
                          <a:spcPts val="565"/>
                        </a:spcBef>
                      </a:pPr>
                      <a:r>
                        <a:rPr sz="1400" spc="-5" dirty="0"/>
                        <a:t>DOV21947</a:t>
                      </a:r>
                    </a:p>
                  </a:txBody>
                  <a:tcPr marL="0" marR="0" marT="71755" marB="0"/>
                </a:tc>
                <a:tc>
                  <a:txBody>
                    <a:bodyPr/>
                    <a:lstStyle/>
                    <a:p>
                      <a:pPr algn="ctr">
                        <a:lnSpc>
                          <a:spcPct val="100000"/>
                        </a:lnSpc>
                        <a:spcBef>
                          <a:spcPts val="565"/>
                        </a:spcBef>
                      </a:pPr>
                      <a:r>
                        <a:rPr sz="1400" dirty="0"/>
                        <a:t>197.15</a:t>
                      </a:r>
                      <a:r>
                        <a:rPr sz="1400" spc="-45" dirty="0"/>
                        <a:t> </a:t>
                      </a:r>
                      <a:r>
                        <a:rPr sz="1400" spc="-5" dirty="0"/>
                        <a:t>±</a:t>
                      </a:r>
                      <a:r>
                        <a:rPr sz="1400" spc="-30" dirty="0"/>
                        <a:t> </a:t>
                      </a:r>
                      <a:r>
                        <a:rPr sz="1400" dirty="0"/>
                        <a:t>25.80</a:t>
                      </a:r>
                    </a:p>
                  </a:txBody>
                  <a:tcPr marL="0" marR="0" marT="71755" marB="0"/>
                </a:tc>
                <a:tc>
                  <a:txBody>
                    <a:bodyPr/>
                    <a:lstStyle/>
                    <a:p>
                      <a:pPr marR="17145" algn="ctr">
                        <a:lnSpc>
                          <a:spcPct val="100000"/>
                        </a:lnSpc>
                        <a:spcBef>
                          <a:spcPts val="565"/>
                        </a:spcBef>
                      </a:pPr>
                      <a:r>
                        <a:rPr sz="1400" dirty="0"/>
                        <a:t>223.10</a:t>
                      </a:r>
                      <a:r>
                        <a:rPr sz="1400" spc="-45" dirty="0"/>
                        <a:t> </a:t>
                      </a:r>
                      <a:r>
                        <a:rPr sz="1400" spc="-5" dirty="0"/>
                        <a:t>±</a:t>
                      </a:r>
                      <a:r>
                        <a:rPr sz="1400" spc="-30" dirty="0"/>
                        <a:t> </a:t>
                      </a:r>
                      <a:r>
                        <a:rPr sz="1400" dirty="0"/>
                        <a:t>97.98</a:t>
                      </a:r>
                    </a:p>
                  </a:txBody>
                  <a:tcPr marL="0" marR="0" marT="71755" marB="0"/>
                </a:tc>
                <a:tc>
                  <a:txBody>
                    <a:bodyPr/>
                    <a:lstStyle/>
                    <a:p>
                      <a:pPr marR="17780" algn="ctr">
                        <a:lnSpc>
                          <a:spcPct val="100000"/>
                        </a:lnSpc>
                        <a:spcBef>
                          <a:spcPts val="565"/>
                        </a:spcBef>
                      </a:pPr>
                      <a:r>
                        <a:rPr sz="1400" dirty="0"/>
                        <a:t>78.58</a:t>
                      </a:r>
                      <a:r>
                        <a:rPr sz="1400" spc="-45" dirty="0"/>
                        <a:t> </a:t>
                      </a:r>
                      <a:r>
                        <a:rPr sz="1400" spc="-5" dirty="0"/>
                        <a:t>±</a:t>
                      </a:r>
                      <a:r>
                        <a:rPr sz="1400" spc="-20" dirty="0"/>
                        <a:t> </a:t>
                      </a:r>
                      <a:r>
                        <a:rPr sz="1400" dirty="0"/>
                        <a:t>16.19</a:t>
                      </a:r>
                    </a:p>
                  </a:txBody>
                  <a:tcPr marL="0" marR="0" marT="71755" marB="0"/>
                </a:tc>
                <a:extLst>
                  <a:ext uri="{0D108BD9-81ED-4DB2-BD59-A6C34878D82A}">
                    <a16:rowId xmlns:a16="http://schemas.microsoft.com/office/drawing/2014/main" val="10003"/>
                  </a:ext>
                </a:extLst>
              </a:tr>
              <a:tr h="303672">
                <a:tc>
                  <a:txBody>
                    <a:bodyPr/>
                    <a:lstStyle/>
                    <a:p>
                      <a:pPr algn="ctr">
                        <a:lnSpc>
                          <a:spcPct val="100000"/>
                        </a:lnSpc>
                        <a:spcBef>
                          <a:spcPts val="580"/>
                        </a:spcBef>
                      </a:pPr>
                      <a:r>
                        <a:rPr sz="1400" spc="-10" dirty="0"/>
                        <a:t>DVS</a:t>
                      </a:r>
                      <a:r>
                        <a:rPr sz="1400" spc="-40" dirty="0"/>
                        <a:t> </a:t>
                      </a:r>
                      <a:r>
                        <a:rPr sz="1400" spc="-5" dirty="0"/>
                        <a:t>(Pristiq)</a:t>
                      </a:r>
                    </a:p>
                  </a:txBody>
                  <a:tcPr marL="0" marR="0" marT="73660" marB="0"/>
                </a:tc>
                <a:tc>
                  <a:txBody>
                    <a:bodyPr/>
                    <a:lstStyle/>
                    <a:p>
                      <a:pPr algn="ctr">
                        <a:lnSpc>
                          <a:spcPct val="100000"/>
                        </a:lnSpc>
                        <a:spcBef>
                          <a:spcPts val="580"/>
                        </a:spcBef>
                      </a:pPr>
                      <a:r>
                        <a:rPr sz="1400" dirty="0"/>
                        <a:t>—</a:t>
                      </a:r>
                    </a:p>
                  </a:txBody>
                  <a:tcPr marL="0" marR="0" marT="73660" marB="0"/>
                </a:tc>
                <a:tc>
                  <a:txBody>
                    <a:bodyPr/>
                    <a:lstStyle/>
                    <a:p>
                      <a:pPr marR="16510" algn="ctr">
                        <a:lnSpc>
                          <a:spcPct val="100000"/>
                        </a:lnSpc>
                        <a:spcBef>
                          <a:spcPts val="580"/>
                        </a:spcBef>
                      </a:pPr>
                      <a:r>
                        <a:rPr sz="1400" dirty="0"/>
                        <a:t>568.70</a:t>
                      </a:r>
                      <a:r>
                        <a:rPr sz="1400" spc="-45" dirty="0"/>
                        <a:t> </a:t>
                      </a:r>
                      <a:r>
                        <a:rPr sz="1400" spc="-5" dirty="0"/>
                        <a:t>±</a:t>
                      </a:r>
                      <a:r>
                        <a:rPr sz="1400" spc="-30" dirty="0"/>
                        <a:t> </a:t>
                      </a:r>
                      <a:r>
                        <a:rPr sz="1400" dirty="0"/>
                        <a:t>29.85</a:t>
                      </a:r>
                    </a:p>
                  </a:txBody>
                  <a:tcPr marL="0" marR="0" marT="73660" marB="0"/>
                </a:tc>
                <a:tc>
                  <a:txBody>
                    <a:bodyPr/>
                    <a:lstStyle/>
                    <a:p>
                      <a:pPr marR="15875" algn="ctr">
                        <a:lnSpc>
                          <a:spcPct val="100000"/>
                        </a:lnSpc>
                        <a:spcBef>
                          <a:spcPts val="580"/>
                        </a:spcBef>
                      </a:pPr>
                      <a:r>
                        <a:rPr sz="1400" dirty="0"/>
                        <a:t>53.46</a:t>
                      </a:r>
                      <a:r>
                        <a:rPr sz="1400" spc="-45" dirty="0"/>
                        <a:t> </a:t>
                      </a:r>
                      <a:r>
                        <a:rPr sz="1400" spc="-5" dirty="0"/>
                        <a:t>±</a:t>
                      </a:r>
                      <a:r>
                        <a:rPr sz="1400" spc="-25" dirty="0"/>
                        <a:t> </a:t>
                      </a:r>
                      <a:r>
                        <a:rPr sz="1400" dirty="0"/>
                        <a:t>7.55</a:t>
                      </a:r>
                    </a:p>
                  </a:txBody>
                  <a:tcPr marL="0" marR="0" marT="73660" marB="0"/>
                </a:tc>
                <a:extLst>
                  <a:ext uri="{0D108BD9-81ED-4DB2-BD59-A6C34878D82A}">
                    <a16:rowId xmlns:a16="http://schemas.microsoft.com/office/drawing/2014/main" val="10004"/>
                  </a:ext>
                </a:extLst>
              </a:tr>
            </a:tbl>
          </a:graphicData>
        </a:graphic>
      </p:graphicFrame>
      <p:sp>
        <p:nvSpPr>
          <p:cNvPr id="18" name="object 5"/>
          <p:cNvSpPr txBox="1"/>
          <p:nvPr/>
        </p:nvSpPr>
        <p:spPr>
          <a:xfrm>
            <a:off x="6111875" y="1038860"/>
            <a:ext cx="5414010" cy="227330"/>
          </a:xfrm>
          <a:prstGeom prst="rect">
            <a:avLst/>
          </a:prstGeom>
        </p:spPr>
        <p:txBody>
          <a:bodyPr vert="horz" wrap="square" lIns="0" tIns="12065" rIns="0" bIns="0" rtlCol="0">
            <a:spAutoFit/>
          </a:bodyPr>
          <a:lstStyle/>
          <a:p>
            <a:pPr marL="12700" algn="ctr">
              <a:lnSpc>
                <a:spcPct val="100000"/>
              </a:lnSpc>
              <a:spcBef>
                <a:spcPts val="95"/>
              </a:spcBef>
            </a:pPr>
            <a:r>
              <a:rPr lang="en-US" sz="1400" b="1" spc="-5" dirty="0" err="1" smtClean="0">
                <a:latin typeface="Times New Roman" panose="02020603050405020304" pitchFamily="18" charset="0"/>
                <a:cs typeface="Times New Roman" panose="02020603050405020304" pitchFamily="18" charset="0"/>
              </a:rPr>
              <a:t>Ansofaxine</a:t>
            </a:r>
            <a:r>
              <a:rPr sz="1400" b="1" spc="5" dirty="0" smtClean="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had</a:t>
            </a:r>
            <a:r>
              <a:rPr sz="1400" b="1" spc="1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high</a:t>
            </a:r>
            <a:r>
              <a:rPr sz="1400" b="1" spc="1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binding</a:t>
            </a:r>
            <a:r>
              <a:rPr sz="1400" b="1" spc="2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affinity</a:t>
            </a:r>
            <a:r>
              <a:rPr sz="1400" b="1" spc="1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to SERT,</a:t>
            </a:r>
            <a:r>
              <a:rPr sz="1400" b="1" spc="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NET</a:t>
            </a:r>
            <a:r>
              <a:rPr sz="1400" b="1" spc="-1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and</a:t>
            </a:r>
            <a:r>
              <a:rPr sz="1400" b="1" dirty="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DAT</a:t>
            </a:r>
            <a:r>
              <a:rPr lang="en-US" sz="1400" b="1" spc="-5" dirty="0" smtClean="0">
                <a:latin typeface="Times New Roman" panose="02020603050405020304" pitchFamily="18" charset="0"/>
                <a:cs typeface="Times New Roman" panose="02020603050405020304" pitchFamily="18" charset="0"/>
              </a:rPr>
              <a:t> </a:t>
            </a:r>
            <a:r>
              <a:rPr lang="en-US" sz="1400" b="1" i="1" spc="-5" dirty="0" smtClean="0">
                <a:latin typeface="Times New Roman" panose="02020603050405020304" pitchFamily="18" charset="0"/>
                <a:cs typeface="Times New Roman" panose="02020603050405020304" pitchFamily="18" charset="0"/>
              </a:rPr>
              <a:t>in Vitro</a:t>
            </a:r>
            <a:endParaRPr sz="1400" i="1" dirty="0">
              <a:latin typeface="Times New Roman" panose="02020603050405020304" pitchFamily="18" charset="0"/>
              <a:cs typeface="Times New Roman" panose="02020603050405020304" pitchFamily="18" charset="0"/>
            </a:endParaRPr>
          </a:p>
        </p:txBody>
      </p:sp>
      <p:sp>
        <p:nvSpPr>
          <p:cNvPr id="19" name="object 6"/>
          <p:cNvSpPr txBox="1"/>
          <p:nvPr/>
        </p:nvSpPr>
        <p:spPr>
          <a:xfrm>
            <a:off x="6511485" y="3092656"/>
            <a:ext cx="4842247" cy="442595"/>
          </a:xfrm>
          <a:prstGeom prst="rect">
            <a:avLst/>
          </a:prstGeom>
        </p:spPr>
        <p:txBody>
          <a:bodyPr vert="horz" wrap="square" lIns="0" tIns="12065" rIns="0" bIns="0" rtlCol="0">
            <a:spAutoFit/>
          </a:bodyPr>
          <a:lstStyle/>
          <a:p>
            <a:pPr marL="38100" algn="ctr">
              <a:lnSpc>
                <a:spcPct val="100000"/>
              </a:lnSpc>
              <a:spcBef>
                <a:spcPts val="95"/>
              </a:spcBef>
            </a:pPr>
            <a:r>
              <a:rPr sz="1400" b="1" spc="-5" dirty="0">
                <a:latin typeface="Times New Roman" panose="02020603050405020304" pitchFamily="18" charset="0"/>
                <a:cs typeface="Times New Roman" panose="02020603050405020304" pitchFamily="18" charset="0"/>
              </a:rPr>
              <a:t>Inhibitory</a:t>
            </a:r>
            <a:r>
              <a:rPr sz="1400" b="1" spc="2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Effects</a:t>
            </a:r>
            <a:r>
              <a:rPr sz="1400" b="1" spc="2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and</a:t>
            </a:r>
            <a:r>
              <a:rPr sz="1400" b="1" spc="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IC</a:t>
            </a:r>
            <a:r>
              <a:rPr sz="1400" b="1" spc="-7" baseline="-21000" dirty="0">
                <a:latin typeface="Times New Roman" panose="02020603050405020304" pitchFamily="18" charset="0"/>
                <a:cs typeface="Times New Roman" panose="02020603050405020304" pitchFamily="18" charset="0"/>
              </a:rPr>
              <a:t>50</a:t>
            </a:r>
            <a:r>
              <a:rPr sz="1400" b="1" spc="202" baseline="-2100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Values </a:t>
            </a:r>
            <a:r>
              <a:rPr sz="1400" b="1" dirty="0">
                <a:latin typeface="Times New Roman" panose="02020603050405020304" pitchFamily="18" charset="0"/>
                <a:cs typeface="Times New Roman" panose="02020603050405020304" pitchFamily="18" charset="0"/>
              </a:rPr>
              <a:t>of</a:t>
            </a:r>
            <a:r>
              <a:rPr sz="1400" b="1" spc="5" dirty="0">
                <a:latin typeface="Times New Roman" panose="02020603050405020304" pitchFamily="18" charset="0"/>
                <a:cs typeface="Times New Roman" panose="02020603050405020304" pitchFamily="18" charset="0"/>
              </a:rPr>
              <a:t> </a:t>
            </a:r>
            <a:r>
              <a:rPr lang="en-US" sz="1400" b="1" spc="-5" dirty="0" err="1" smtClean="0">
                <a:latin typeface="Times New Roman" panose="02020603050405020304" pitchFamily="18" charset="0"/>
                <a:cs typeface="Times New Roman" panose="02020603050405020304" pitchFamily="18" charset="0"/>
              </a:rPr>
              <a:t>Ansofaxine</a:t>
            </a:r>
            <a:r>
              <a:rPr sz="1400" b="1" spc="50" dirty="0" smtClean="0">
                <a:solidFill>
                  <a:srgbClr val="FF0000"/>
                </a:solidFill>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on</a:t>
            </a:r>
            <a:r>
              <a:rPr sz="1400" b="1" spc="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5-HT,</a:t>
            </a:r>
            <a:r>
              <a:rPr sz="1400" b="1" spc="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NE</a:t>
            </a:r>
            <a:r>
              <a:rPr sz="1400" b="1" spc="-1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and</a:t>
            </a:r>
            <a:r>
              <a:rPr sz="1400" b="1" spc="1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DA</a:t>
            </a:r>
            <a:r>
              <a:rPr sz="1400" b="1" spc="15" dirty="0">
                <a:latin typeface="Times New Roman" panose="02020603050405020304" pitchFamily="18" charset="0"/>
                <a:cs typeface="Times New Roman" panose="02020603050405020304" pitchFamily="18" charset="0"/>
              </a:rPr>
              <a:t> </a:t>
            </a:r>
            <a:r>
              <a:rPr sz="1400" b="1" spc="-5" dirty="0" smtClean="0">
                <a:latin typeface="Times New Roman" panose="02020603050405020304" pitchFamily="18" charset="0"/>
                <a:cs typeface="Times New Roman" panose="02020603050405020304" pitchFamily="18" charset="0"/>
              </a:rPr>
              <a:t>Reuptake</a:t>
            </a:r>
            <a:r>
              <a:rPr lang="en-US" sz="1400" b="1" spc="-5" dirty="0" smtClean="0">
                <a:latin typeface="Times New Roman" panose="02020603050405020304" pitchFamily="18" charset="0"/>
                <a:cs typeface="Times New Roman" panose="02020603050405020304" pitchFamily="18" charset="0"/>
              </a:rPr>
              <a:t> </a:t>
            </a:r>
            <a:r>
              <a:rPr lang="en-US" sz="1400" b="1" i="1" spc="-5" dirty="0" smtClean="0">
                <a:latin typeface="Times New Roman" panose="02020603050405020304" pitchFamily="18" charset="0"/>
                <a:cs typeface="Times New Roman" panose="02020603050405020304" pitchFamily="18" charset="0"/>
              </a:rPr>
              <a:t>in Vitro</a:t>
            </a:r>
            <a:endParaRPr sz="1400" i="1" dirty="0">
              <a:latin typeface="Times New Roman" panose="02020603050405020304" pitchFamily="18" charset="0"/>
              <a:cs typeface="Times New Roman" panose="02020603050405020304" pitchFamily="18" charset="0"/>
            </a:endParaRPr>
          </a:p>
        </p:txBody>
      </p:sp>
      <p:sp>
        <p:nvSpPr>
          <p:cNvPr id="21" name="文本占位符 12"/>
          <p:cNvSpPr txBox="1"/>
          <p:nvPr/>
        </p:nvSpPr>
        <p:spPr>
          <a:xfrm>
            <a:off x="385445" y="1275715"/>
            <a:ext cx="5288915" cy="4541520"/>
          </a:xfrm>
          <a:prstGeom prst="rect">
            <a:avLst/>
          </a:prstGeom>
        </p:spPr>
        <p:txBody>
          <a:bodyPr/>
          <a:lstStyle>
            <a:lvl1pPr marL="0" marR="0" indent="0" algn="l" defTabSz="914400" rtl="0" latinLnBrk="0">
              <a:lnSpc>
                <a:spcPct val="90000"/>
              </a:lnSpc>
              <a:spcBef>
                <a:spcPts val="600"/>
              </a:spcBef>
              <a:spcAft>
                <a:spcPts val="0"/>
              </a:spcAft>
              <a:buClrTx/>
              <a:buSzTx/>
              <a:buFontTx/>
              <a:buNone/>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1pPr>
            <a:lvl2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accent2"/>
                </a:solidFill>
                <a:uFillTx/>
                <a:latin typeface="+mn-lt"/>
                <a:ea typeface="Calibri" panose="020F0502020204030204" charset="0"/>
                <a:cs typeface="Calibri" panose="020F0502020204030204" charset="0"/>
                <a:sym typeface="Relative"/>
              </a:defRPr>
            </a:lvl2pPr>
            <a:lvl3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bg2"/>
                </a:solidFill>
                <a:uFillTx/>
                <a:latin typeface="+mn-lt"/>
                <a:ea typeface="Calibri" panose="020F0502020204030204" charset="0"/>
                <a:cs typeface="Calibri" panose="020F0502020204030204" charset="0"/>
                <a:sym typeface="Relative"/>
              </a:defRPr>
            </a:lvl3pPr>
            <a:lvl4pPr marL="204470"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4pPr>
            <a:lvl5pPr marL="409575"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5pPr>
            <a:lvl6pPr marL="61531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6pPr>
            <a:lvl7pPr marL="82105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7pPr>
            <a:lvl8pPr marL="1026160"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8pPr>
            <a:lvl9pPr marL="123126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9pPr>
          </a:lstStyle>
          <a:p>
            <a:pPr marL="342900" indent="-342900" hangingPunct="1">
              <a:lnSpc>
                <a:spcPct val="150000"/>
              </a:lnSpc>
              <a:spcAft>
                <a:spcPts val="600"/>
              </a:spcAft>
              <a:buClr>
                <a:schemeClr val="accent1"/>
              </a:buClr>
              <a:buFont typeface="Wingdings" panose="05000000000000000000" pitchFamily="2" charset="2"/>
              <a:buChar char="u"/>
            </a:pPr>
            <a:r>
              <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rPr>
              <a:t>Ansofaxine had high binding affinity to SERT, NET and DAT</a:t>
            </a:r>
            <a:r>
              <a:rPr lang="en-US" altLang="zh-CN" dirty="0" smtClean="0">
                <a:solidFill>
                  <a:schemeClr val="tx1"/>
                </a:solidFill>
                <a:latin typeface="Times New Roman" panose="02020603050405020304" pitchFamily="18" charset="0"/>
                <a:ea typeface="微软雅黑" panose="020B0503020204020204" charset="-122"/>
                <a:cs typeface="Times New Roman" panose="02020603050405020304" pitchFamily="18" charset="0"/>
              </a:rPr>
              <a:t>.</a:t>
            </a:r>
          </a:p>
          <a:p>
            <a:pPr hangingPunct="1">
              <a:lnSpc>
                <a:spcPct val="150000"/>
              </a:lnSpc>
              <a:spcAft>
                <a:spcPts val="600"/>
              </a:spcAft>
              <a:buClr>
                <a:schemeClr val="accent1"/>
              </a:buClr>
              <a:buFont typeface="Wingdings" panose="05000000000000000000" pitchFamily="2" charset="2"/>
            </a:pPr>
            <a:endPar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marL="342900" indent="-342900" hangingPunct="1">
              <a:lnSpc>
                <a:spcPct val="150000"/>
              </a:lnSpc>
              <a:spcAft>
                <a:spcPts val="600"/>
              </a:spcAft>
              <a:buClr>
                <a:schemeClr val="accent1"/>
              </a:buClr>
              <a:buFont typeface="Wingdings" panose="05000000000000000000" pitchFamily="2" charset="2"/>
              <a:buChar char="u"/>
            </a:pPr>
            <a:r>
              <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rPr>
              <a:t>Ansofaxine inhibit the reuptake of 5-HT, NE and DA, with IC50 of 31.40±0.43 nM,586.70±83.57 nM and 733.20±10.26 nM, respectively. However, Pristiq only inhibit the reuptake of 5-HT and NE, with IC50 of 53.46±7.55 nM and 568.70±29.85 nM.</a:t>
            </a:r>
            <a:endParaRPr lang="zh-CN" altLang="en-US"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2" name="组合 1"/>
          <p:cNvGrpSpPr/>
          <p:nvPr/>
        </p:nvGrpSpPr>
        <p:grpSpPr>
          <a:xfrm>
            <a:off x="359410" y="203835"/>
            <a:ext cx="411480" cy="311785"/>
            <a:chOff x="377024" y="308837"/>
            <a:chExt cx="463343" cy="363854"/>
          </a:xfrm>
        </p:grpSpPr>
        <p:sp>
          <p:nvSpPr>
            <p:cNvPr id="5" name="等腰三角形 4"/>
            <p:cNvSpPr/>
            <p:nvPr/>
          </p:nvSpPr>
          <p:spPr>
            <a:xfrm rot="5400000">
              <a:off x="501606" y="333930"/>
              <a:ext cx="363854" cy="31366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356429" y="362045"/>
              <a:ext cx="298630" cy="257440"/>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GB" dirty="0"/>
              <a:t>CONFIDENTIAL</a:t>
            </a:r>
          </a:p>
        </p:txBody>
      </p:sp>
      <p:sp>
        <p:nvSpPr>
          <p:cNvPr id="4" name="灯片编号占位符 3"/>
          <p:cNvSpPr>
            <a:spLocks noGrp="1"/>
          </p:cNvSpPr>
          <p:nvPr>
            <p:ph type="sldNum" sz="quarter" idx="12"/>
          </p:nvPr>
        </p:nvSpPr>
        <p:spPr/>
        <p:txBody>
          <a:bodyPr/>
          <a:lstStyle/>
          <a:p>
            <a:fld id="{86CB4B4D-7CA3-9044-876B-883B54F8677D}" type="slidenum">
              <a:rPr lang="en-GB" smtClean="0"/>
              <a:t>8</a:t>
            </a:fld>
            <a:endParaRPr lang="en-GB" dirty="0"/>
          </a:p>
        </p:txBody>
      </p:sp>
      <p:graphicFrame>
        <p:nvGraphicFramePr>
          <p:cNvPr id="5" name="表格 4"/>
          <p:cNvGraphicFramePr>
            <a:graphicFrameLocks noGrp="1"/>
          </p:cNvGraphicFramePr>
          <p:nvPr>
            <p:custDataLst>
              <p:tags r:id="rId1"/>
            </p:custDataLst>
          </p:nvPr>
        </p:nvGraphicFramePr>
        <p:xfrm>
          <a:off x="288290" y="4907280"/>
          <a:ext cx="11643360" cy="1830022"/>
        </p:xfrm>
        <a:graphic>
          <a:graphicData uri="http://schemas.openxmlformats.org/drawingml/2006/table">
            <a:tbl>
              <a:tblPr firstRow="1" firstCol="1" bandRow="1">
                <a:tableStyleId>{B301B821-A1FF-4177-AEE7-76D212191A09}</a:tableStyleId>
              </a:tblPr>
              <a:tblGrid>
                <a:gridCol w="571500">
                  <a:extLst>
                    <a:ext uri="{9D8B030D-6E8A-4147-A177-3AD203B41FA5}">
                      <a16:colId xmlns:a16="http://schemas.microsoft.com/office/drawing/2014/main" val="20000"/>
                    </a:ext>
                  </a:extLst>
                </a:gridCol>
                <a:gridCol w="1040130">
                  <a:extLst>
                    <a:ext uri="{9D8B030D-6E8A-4147-A177-3AD203B41FA5}">
                      <a16:colId xmlns:a16="http://schemas.microsoft.com/office/drawing/2014/main" val="20001"/>
                    </a:ext>
                  </a:extLst>
                </a:gridCol>
                <a:gridCol w="1052830">
                  <a:extLst>
                    <a:ext uri="{9D8B030D-6E8A-4147-A177-3AD203B41FA5}">
                      <a16:colId xmlns:a16="http://schemas.microsoft.com/office/drawing/2014/main" val="20002"/>
                    </a:ext>
                  </a:extLst>
                </a:gridCol>
                <a:gridCol w="11957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1183005">
                  <a:extLst>
                    <a:ext uri="{9D8B030D-6E8A-4147-A177-3AD203B41FA5}">
                      <a16:colId xmlns:a16="http://schemas.microsoft.com/office/drawing/2014/main" val="20005"/>
                    </a:ext>
                  </a:extLst>
                </a:gridCol>
                <a:gridCol w="1104900">
                  <a:extLst>
                    <a:ext uri="{9D8B030D-6E8A-4147-A177-3AD203B41FA5}">
                      <a16:colId xmlns:a16="http://schemas.microsoft.com/office/drawing/2014/main" val="20006"/>
                    </a:ext>
                  </a:extLst>
                </a:gridCol>
                <a:gridCol w="1261110">
                  <a:extLst>
                    <a:ext uri="{9D8B030D-6E8A-4147-A177-3AD203B41FA5}">
                      <a16:colId xmlns:a16="http://schemas.microsoft.com/office/drawing/2014/main" val="20007"/>
                    </a:ext>
                  </a:extLst>
                </a:gridCol>
                <a:gridCol w="1169670">
                  <a:extLst>
                    <a:ext uri="{9D8B030D-6E8A-4147-A177-3AD203B41FA5}">
                      <a16:colId xmlns:a16="http://schemas.microsoft.com/office/drawing/2014/main" val="20008"/>
                    </a:ext>
                  </a:extLst>
                </a:gridCol>
                <a:gridCol w="909955">
                  <a:extLst>
                    <a:ext uri="{9D8B030D-6E8A-4147-A177-3AD203B41FA5}">
                      <a16:colId xmlns:a16="http://schemas.microsoft.com/office/drawing/2014/main" val="20009"/>
                    </a:ext>
                  </a:extLst>
                </a:gridCol>
                <a:gridCol w="984250">
                  <a:extLst>
                    <a:ext uri="{9D8B030D-6E8A-4147-A177-3AD203B41FA5}">
                      <a16:colId xmlns:a16="http://schemas.microsoft.com/office/drawing/2014/main" val="20010"/>
                    </a:ext>
                  </a:extLst>
                </a:gridCol>
              </a:tblGrid>
              <a:tr h="549862">
                <a:tc rowSpan="2">
                  <a:txBody>
                    <a:bodyPr/>
                    <a:lstStyle/>
                    <a:p>
                      <a:pPr algn="ctr">
                        <a:spcAft>
                          <a:spcPts val="0"/>
                        </a:spcAft>
                      </a:pPr>
                      <a:r>
                        <a:rPr lang="en-US" sz="1400" kern="0" dirty="0">
                          <a:effectLst/>
                        </a:rPr>
                        <a:t>Time</a:t>
                      </a:r>
                    </a:p>
                  </a:txBody>
                  <a:tcPr marL="68580" marR="68580" marT="0" marB="0" anchor="ctr"/>
                </a:tc>
                <a:tc gridSpan="2">
                  <a:txBody>
                    <a:bodyPr/>
                    <a:lstStyle/>
                    <a:p>
                      <a:pPr algn="ctr">
                        <a:spcAft>
                          <a:spcPts val="0"/>
                        </a:spcAft>
                      </a:pPr>
                      <a:r>
                        <a:rPr lang="en-US" altLang="zh-CN" sz="1400" kern="0" smtClean="0">
                          <a:effectLst/>
                        </a:rPr>
                        <a:t>Plasma</a:t>
                      </a:r>
                    </a:p>
                    <a:p>
                      <a:pPr algn="ctr">
                        <a:spcAft>
                          <a:spcPts val="0"/>
                        </a:spcAft>
                      </a:pPr>
                      <a:r>
                        <a:rPr lang="zh-CN" sz="1400" kern="0" smtClean="0">
                          <a:effectLst/>
                        </a:rPr>
                        <a:t>（</a:t>
                      </a:r>
                      <a:r>
                        <a:rPr lang="en-US" sz="1400" kern="0" dirty="0">
                          <a:effectLst/>
                        </a:rPr>
                        <a:t>ng/mL</a:t>
                      </a:r>
                      <a:r>
                        <a:rPr lang="zh-CN" sz="1400" kern="0" dirty="0">
                          <a:effectLst/>
                        </a:rPr>
                        <a:t>）</a:t>
                      </a:r>
                    </a:p>
                  </a:txBody>
                  <a:tcPr marL="68580" marR="68580" marT="0" marB="0" anchor="ctr"/>
                </a:tc>
                <a:tc hMerge="1">
                  <a:txBody>
                    <a:bodyPr/>
                    <a:lstStyle/>
                    <a:p>
                      <a:endParaRPr lang="zh-CN"/>
                    </a:p>
                  </a:txBody>
                  <a:tcPr/>
                </a:tc>
                <a:tc gridSpan="2">
                  <a:txBody>
                    <a:bodyPr/>
                    <a:lstStyle/>
                    <a:p>
                      <a:pPr algn="ctr">
                        <a:spcAft>
                          <a:spcPts val="0"/>
                        </a:spcAft>
                      </a:pPr>
                      <a:r>
                        <a:rPr lang="en-US" altLang="zh-CN" sz="1400" kern="0" dirty="0">
                          <a:effectLst/>
                        </a:rPr>
                        <a:t>Cerebrospinal fluid</a:t>
                      </a:r>
                      <a:r>
                        <a:rPr lang="zh-CN" sz="1400" kern="0" dirty="0">
                          <a:effectLst/>
                        </a:rPr>
                        <a:t>（</a:t>
                      </a:r>
                      <a:r>
                        <a:rPr lang="en-US" sz="1400" kern="0" dirty="0">
                          <a:effectLst/>
                        </a:rPr>
                        <a:t>ng/mL</a:t>
                      </a:r>
                      <a:r>
                        <a:rPr lang="zh-CN" sz="1400" kern="0" dirty="0">
                          <a:effectLst/>
                        </a:rPr>
                        <a:t>）</a:t>
                      </a:r>
                    </a:p>
                  </a:txBody>
                  <a:tcPr marL="68580" marR="68580" marT="0" marB="0" anchor="ctr"/>
                </a:tc>
                <a:tc hMerge="1">
                  <a:txBody>
                    <a:bodyPr/>
                    <a:lstStyle/>
                    <a:p>
                      <a:endParaRPr lang="zh-CN"/>
                    </a:p>
                  </a:txBody>
                  <a:tcPr/>
                </a:tc>
                <a:tc gridSpan="2">
                  <a:txBody>
                    <a:bodyPr/>
                    <a:lstStyle/>
                    <a:p>
                      <a:pPr algn="ctr">
                        <a:spcAft>
                          <a:spcPts val="0"/>
                        </a:spcAft>
                      </a:pPr>
                      <a:r>
                        <a:rPr lang="en-US" altLang="zh-CN" sz="1400" kern="0" smtClean="0">
                          <a:effectLst/>
                        </a:rPr>
                        <a:t>Cortex</a:t>
                      </a:r>
                    </a:p>
                    <a:p>
                      <a:pPr algn="ctr">
                        <a:spcAft>
                          <a:spcPts val="0"/>
                        </a:spcAft>
                      </a:pPr>
                      <a:r>
                        <a:rPr lang="zh-CN" sz="1400" kern="0" smtClean="0">
                          <a:effectLst/>
                        </a:rPr>
                        <a:t>（</a:t>
                      </a:r>
                      <a:r>
                        <a:rPr lang="en-US" sz="1400" kern="0" dirty="0">
                          <a:effectLst/>
                        </a:rPr>
                        <a:t>ng/g</a:t>
                      </a:r>
                      <a:r>
                        <a:rPr lang="zh-CN" sz="1400" kern="0" dirty="0">
                          <a:effectLst/>
                        </a:rPr>
                        <a:t>）</a:t>
                      </a:r>
                    </a:p>
                  </a:txBody>
                  <a:tcPr marL="68580" marR="68580" marT="0" marB="0" anchor="ctr"/>
                </a:tc>
                <a:tc hMerge="1">
                  <a:txBody>
                    <a:bodyPr/>
                    <a:lstStyle/>
                    <a:p>
                      <a:endParaRPr lang="zh-CN"/>
                    </a:p>
                  </a:txBody>
                  <a:tcPr/>
                </a:tc>
                <a:tc gridSpan="2">
                  <a:txBody>
                    <a:bodyPr/>
                    <a:lstStyle/>
                    <a:p>
                      <a:pPr algn="ctr">
                        <a:spcAft>
                          <a:spcPts val="0"/>
                        </a:spcAft>
                      </a:pPr>
                      <a:r>
                        <a:rPr lang="en-US" altLang="zh-CN" sz="1400" kern="0" smtClean="0">
                          <a:effectLst/>
                        </a:rPr>
                        <a:t>Hypothalamus</a:t>
                      </a:r>
                    </a:p>
                    <a:p>
                      <a:pPr algn="ctr">
                        <a:spcAft>
                          <a:spcPts val="0"/>
                        </a:spcAft>
                      </a:pPr>
                      <a:r>
                        <a:rPr lang="zh-CN" sz="1400" kern="0" smtClean="0">
                          <a:effectLst/>
                        </a:rPr>
                        <a:t>（</a:t>
                      </a:r>
                      <a:r>
                        <a:rPr lang="en-US" sz="1400" kern="0" dirty="0">
                          <a:effectLst/>
                        </a:rPr>
                        <a:t>ng/g</a:t>
                      </a:r>
                      <a:r>
                        <a:rPr lang="zh-CN" sz="1400" kern="0" dirty="0">
                          <a:effectLst/>
                        </a:rPr>
                        <a:t>）</a:t>
                      </a:r>
                    </a:p>
                  </a:txBody>
                  <a:tcPr marL="68580" marR="68580" marT="0" marB="0" anchor="ctr"/>
                </a:tc>
                <a:tc hMerge="1">
                  <a:txBody>
                    <a:bodyPr/>
                    <a:lstStyle/>
                    <a:p>
                      <a:endParaRPr lang="zh-CN"/>
                    </a:p>
                  </a:txBody>
                  <a:tcPr/>
                </a:tc>
                <a:tc gridSpan="2">
                  <a:txBody>
                    <a:bodyPr/>
                    <a:lstStyle/>
                    <a:p>
                      <a:pPr marL="0" marR="0" indent="0" algn="ctr" defTabSz="520065" rtl="0" eaLnBrk="1" fontAlgn="auto" latinLnBrk="0" hangingPunct="1">
                        <a:lnSpc>
                          <a:spcPct val="100000"/>
                        </a:lnSpc>
                        <a:spcBef>
                          <a:spcPts val="0"/>
                        </a:spcBef>
                        <a:spcAft>
                          <a:spcPts val="0"/>
                        </a:spcAft>
                        <a:buClrTx/>
                        <a:buSzTx/>
                        <a:buFontTx/>
                        <a:buNone/>
                        <a:defRPr/>
                      </a:pPr>
                      <a:r>
                        <a:rPr lang="en-US" altLang="zh-CN" sz="1400" kern="0" smtClean="0">
                          <a:effectLst/>
                        </a:rPr>
                        <a:t>Hypothalamus/Plasma Ratio</a:t>
                      </a:r>
                      <a:endParaRPr lang="en-US" altLang="zh-CN" sz="1400" kern="0" dirty="0" smtClean="0">
                        <a:effectLst/>
                      </a:endParaRPr>
                    </a:p>
                  </a:txBody>
                  <a:tcPr marL="68580" marR="68580" marT="0" marB="0" anchor="ctr"/>
                </a:tc>
                <a:tc hMerge="1">
                  <a:txBody>
                    <a:bodyPr/>
                    <a:lstStyle/>
                    <a:p>
                      <a:endParaRPr lang="zh-CN"/>
                    </a:p>
                  </a:txBody>
                  <a:tcPr marL="68580" marR="68580" marT="0" marB="0" anchor="ctr"/>
                </a:tc>
                <a:extLst>
                  <a:ext uri="{0D108BD9-81ED-4DB2-BD59-A6C34878D82A}">
                    <a16:rowId xmlns:a16="http://schemas.microsoft.com/office/drawing/2014/main" val="10000"/>
                  </a:ext>
                </a:extLst>
              </a:tr>
              <a:tr h="324722">
                <a:tc vMerge="1">
                  <a:txBody>
                    <a:bodyPr/>
                    <a:lstStyle/>
                    <a:p>
                      <a:endParaRPr lang="zh-CN"/>
                    </a:p>
                  </a:txBody>
                  <a:tcP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extLst>
                  <a:ext uri="{0D108BD9-81ED-4DB2-BD59-A6C34878D82A}">
                    <a16:rowId xmlns:a16="http://schemas.microsoft.com/office/drawing/2014/main" val="10001"/>
                  </a:ext>
                </a:extLst>
              </a:tr>
              <a:tr h="324722">
                <a:tc>
                  <a:txBody>
                    <a:bodyPr/>
                    <a:lstStyle/>
                    <a:p>
                      <a:pPr algn="ctr">
                        <a:spcAft>
                          <a:spcPts val="0"/>
                        </a:spcAft>
                      </a:pPr>
                      <a:r>
                        <a:rPr lang="en-US" sz="1400" kern="0" dirty="0">
                          <a:effectLst/>
                        </a:rPr>
                        <a:t>2 h</a:t>
                      </a:r>
                    </a:p>
                  </a:txBody>
                  <a:tcPr marL="68580" marR="68580" marT="0" marB="0" anchor="ctr"/>
                </a:tc>
                <a:tc>
                  <a:txBody>
                    <a:bodyPr/>
                    <a:lstStyle/>
                    <a:p>
                      <a:pPr algn="ctr">
                        <a:spcAft>
                          <a:spcPts val="0"/>
                        </a:spcAft>
                      </a:pPr>
                      <a:r>
                        <a:rPr lang="en-US" sz="1400" kern="0" dirty="0">
                          <a:effectLst/>
                        </a:rPr>
                        <a:t>37.16±16.14</a:t>
                      </a:r>
                    </a:p>
                  </a:txBody>
                  <a:tcPr marL="68580" marR="68580" marT="0" marB="0" anchor="ctr"/>
                </a:tc>
                <a:tc>
                  <a:txBody>
                    <a:bodyPr/>
                    <a:lstStyle/>
                    <a:p>
                      <a:pPr algn="ctr">
                        <a:spcAft>
                          <a:spcPts val="0"/>
                        </a:spcAft>
                      </a:pPr>
                      <a:r>
                        <a:rPr lang="en-US" sz="1400" kern="0" dirty="0">
                          <a:effectLst/>
                        </a:rPr>
                        <a:t>0.46±0.11</a:t>
                      </a:r>
                    </a:p>
                  </a:txBody>
                  <a:tcPr marL="68580" marR="68580" marT="0" marB="0" anchor="ctr"/>
                </a:tc>
                <a:tc>
                  <a:txBody>
                    <a:bodyPr/>
                    <a:lstStyle/>
                    <a:p>
                      <a:pPr algn="ctr">
                        <a:spcAft>
                          <a:spcPts val="0"/>
                        </a:spcAft>
                      </a:pPr>
                      <a:r>
                        <a:rPr lang="en-US" sz="1400" kern="0" dirty="0">
                          <a:effectLst/>
                        </a:rPr>
                        <a:t>19.73±8.51</a:t>
                      </a:r>
                    </a:p>
                  </a:txBody>
                  <a:tcPr marL="68580" marR="68580" marT="0" marB="0" anchor="ctr"/>
                </a:tc>
                <a:tc>
                  <a:txBody>
                    <a:bodyPr/>
                    <a:lstStyle/>
                    <a:p>
                      <a:pPr algn="ctr">
                        <a:spcAft>
                          <a:spcPts val="0"/>
                        </a:spcAft>
                      </a:pPr>
                      <a:r>
                        <a:rPr lang="en-US" sz="1400" kern="0" dirty="0">
                          <a:effectLst/>
                        </a:rPr>
                        <a:t>0.29±0.18</a:t>
                      </a:r>
                    </a:p>
                  </a:txBody>
                  <a:tcPr marL="68580" marR="68580" marT="0" marB="0" anchor="ctr"/>
                </a:tc>
                <a:tc>
                  <a:txBody>
                    <a:bodyPr/>
                    <a:lstStyle/>
                    <a:p>
                      <a:pPr algn="ctr">
                        <a:spcAft>
                          <a:spcPts val="0"/>
                        </a:spcAft>
                      </a:pPr>
                      <a:r>
                        <a:rPr lang="en-US" sz="1400" kern="0" dirty="0">
                          <a:effectLst/>
                        </a:rPr>
                        <a:t>66.15±31.38</a:t>
                      </a:r>
                    </a:p>
                  </a:txBody>
                  <a:tcPr marL="68580" marR="68580" marT="0" marB="0" anchor="ctr"/>
                </a:tc>
                <a:tc>
                  <a:txBody>
                    <a:bodyPr/>
                    <a:lstStyle/>
                    <a:p>
                      <a:pPr algn="ctr">
                        <a:spcAft>
                          <a:spcPts val="0"/>
                        </a:spcAft>
                      </a:pPr>
                      <a:r>
                        <a:rPr lang="en-US" sz="1400" kern="0" dirty="0">
                          <a:effectLst/>
                        </a:rPr>
                        <a:t>11.25±5.46</a:t>
                      </a:r>
                    </a:p>
                  </a:txBody>
                  <a:tcPr marL="68580" marR="68580" marT="0" marB="0" anchor="ctr"/>
                </a:tc>
                <a:tc>
                  <a:txBody>
                    <a:bodyPr/>
                    <a:lstStyle/>
                    <a:p>
                      <a:pPr algn="ctr">
                        <a:spcAft>
                          <a:spcPts val="0"/>
                        </a:spcAft>
                      </a:pPr>
                      <a:r>
                        <a:rPr lang="en-US" sz="1400" kern="0" dirty="0">
                          <a:effectLst/>
                        </a:rPr>
                        <a:t>48.84±17.77</a:t>
                      </a:r>
                    </a:p>
                  </a:txBody>
                  <a:tcPr marL="68580" marR="68580" marT="0" marB="0" anchor="ctr"/>
                </a:tc>
                <a:tc>
                  <a:txBody>
                    <a:bodyPr/>
                    <a:lstStyle/>
                    <a:p>
                      <a:pPr algn="ctr">
                        <a:spcAft>
                          <a:spcPts val="0"/>
                        </a:spcAft>
                      </a:pPr>
                      <a:r>
                        <a:rPr lang="en-US" sz="1400" kern="0" dirty="0">
                          <a:effectLst/>
                        </a:rPr>
                        <a:t>28.53±30.95</a:t>
                      </a:r>
                    </a:p>
                  </a:txBody>
                  <a:tcPr marL="68580" marR="68580" marT="0" marB="0" anchor="ctr"/>
                </a:tc>
                <a:tc>
                  <a:txBody>
                    <a:bodyPr/>
                    <a:lstStyle/>
                    <a:p>
                      <a:pPr marL="0" marR="0" indent="0" algn="ctr" defTabSz="520065" rtl="0" fontAlgn="b" latinLnBrk="0">
                        <a:lnSpc>
                          <a:spcPct val="100000"/>
                        </a:lnSpc>
                        <a:spcBef>
                          <a:spcPts val="0"/>
                        </a:spcBef>
                        <a:spcAft>
                          <a:spcPts val="0"/>
                        </a:spcAft>
                        <a:buClrTx/>
                        <a:buSzTx/>
                        <a:buFontTx/>
                        <a:buNone/>
                      </a:pPr>
                      <a:r>
                        <a:rPr lang="en-US" altLang="zh-CN" sz="1400" u="none" strike="noStrike" cap="none" spc="0" baseline="0" dirty="0" smtClean="0">
                          <a:ln>
                            <a:noFill/>
                          </a:ln>
                          <a:effectLst/>
                          <a:uFillTx/>
                        </a:rPr>
                        <a:t>1.31</a:t>
                      </a:r>
                    </a:p>
                  </a:txBody>
                  <a:tcPr marL="68580" marR="68580" marT="0" marB="0" anchor="ctr"/>
                </a:tc>
                <a:tc>
                  <a:txBody>
                    <a:bodyPr/>
                    <a:lstStyle/>
                    <a:p>
                      <a:pPr marL="0" marR="0" indent="0" algn="ctr" defTabSz="520065" rtl="0" fontAlgn="b" latinLnBrk="0">
                        <a:lnSpc>
                          <a:spcPct val="100000"/>
                        </a:lnSpc>
                        <a:spcBef>
                          <a:spcPts val="0"/>
                        </a:spcBef>
                        <a:spcAft>
                          <a:spcPts val="0"/>
                        </a:spcAft>
                        <a:buClrTx/>
                        <a:buSzTx/>
                        <a:buFontTx/>
                        <a:buNone/>
                      </a:pPr>
                      <a:r>
                        <a:rPr lang="en-US" altLang="zh-CN" sz="1400" u="none" strike="noStrike" cap="none" spc="0" baseline="0" dirty="0" smtClean="0">
                          <a:ln>
                            <a:noFill/>
                          </a:ln>
                          <a:effectLst/>
                          <a:uFillTx/>
                        </a:rPr>
                        <a:t>62.0</a:t>
                      </a:r>
                    </a:p>
                  </a:txBody>
                  <a:tcPr marL="68580" marR="68580" marT="0" marB="0" anchor="ctr"/>
                </a:tc>
                <a:extLst>
                  <a:ext uri="{0D108BD9-81ED-4DB2-BD59-A6C34878D82A}">
                    <a16:rowId xmlns:a16="http://schemas.microsoft.com/office/drawing/2014/main" val="10002"/>
                  </a:ext>
                </a:extLst>
              </a:tr>
              <a:tr h="324722">
                <a:tc>
                  <a:txBody>
                    <a:bodyPr/>
                    <a:lstStyle/>
                    <a:p>
                      <a:pPr algn="ctr">
                        <a:spcAft>
                          <a:spcPts val="0"/>
                        </a:spcAft>
                      </a:pPr>
                      <a:r>
                        <a:rPr lang="en-US" sz="1400" kern="0" dirty="0">
                          <a:effectLst/>
                        </a:rPr>
                        <a:t>4 h</a:t>
                      </a:r>
                    </a:p>
                  </a:txBody>
                  <a:tcPr marL="68580" marR="68580" marT="0" marB="0" anchor="ctr"/>
                </a:tc>
                <a:tc>
                  <a:txBody>
                    <a:bodyPr/>
                    <a:lstStyle/>
                    <a:p>
                      <a:pPr algn="ctr">
                        <a:spcAft>
                          <a:spcPts val="0"/>
                        </a:spcAft>
                      </a:pPr>
                      <a:r>
                        <a:rPr lang="en-US" sz="1400" kern="0">
                          <a:effectLst/>
                        </a:rPr>
                        <a:t>30.52±17.70</a:t>
                      </a:r>
                    </a:p>
                  </a:txBody>
                  <a:tcPr marL="68580" marR="68580" marT="0" marB="0" anchor="ctr"/>
                </a:tc>
                <a:tc>
                  <a:txBody>
                    <a:bodyPr/>
                    <a:lstStyle/>
                    <a:p>
                      <a:pPr algn="ctr">
                        <a:spcAft>
                          <a:spcPts val="0"/>
                        </a:spcAft>
                      </a:pPr>
                      <a:r>
                        <a:rPr lang="en-US" sz="1400" kern="0">
                          <a:effectLst/>
                        </a:rPr>
                        <a:t>0.38±0.00</a:t>
                      </a:r>
                    </a:p>
                  </a:txBody>
                  <a:tcPr marL="68580" marR="68580" marT="0" marB="0" anchor="ctr"/>
                </a:tc>
                <a:tc>
                  <a:txBody>
                    <a:bodyPr/>
                    <a:lstStyle/>
                    <a:p>
                      <a:pPr algn="ctr">
                        <a:spcAft>
                          <a:spcPts val="0"/>
                        </a:spcAft>
                      </a:pPr>
                      <a:r>
                        <a:rPr lang="en-US" sz="1400" kern="0" dirty="0">
                          <a:effectLst/>
                        </a:rPr>
                        <a:t>18.15±10.55</a:t>
                      </a:r>
                    </a:p>
                  </a:txBody>
                  <a:tcPr marL="68580" marR="68580" marT="0" marB="0" anchor="ctr"/>
                </a:tc>
                <a:tc>
                  <a:txBody>
                    <a:bodyPr/>
                    <a:lstStyle/>
                    <a:p>
                      <a:pPr algn="ctr">
                        <a:spcAft>
                          <a:spcPts val="0"/>
                        </a:spcAft>
                      </a:pPr>
                      <a:r>
                        <a:rPr lang="en-US" sz="1400" kern="0" dirty="0">
                          <a:effectLst/>
                        </a:rPr>
                        <a:t>0.34±0.18</a:t>
                      </a:r>
                    </a:p>
                  </a:txBody>
                  <a:tcPr marL="68580" marR="68580" marT="0" marB="0" anchor="ctr"/>
                </a:tc>
                <a:tc>
                  <a:txBody>
                    <a:bodyPr/>
                    <a:lstStyle/>
                    <a:p>
                      <a:pPr algn="ctr">
                        <a:spcAft>
                          <a:spcPts val="0"/>
                        </a:spcAft>
                      </a:pPr>
                      <a:r>
                        <a:rPr lang="en-US" sz="1400" kern="0" dirty="0">
                          <a:effectLst/>
                        </a:rPr>
                        <a:t>68.77±34.55</a:t>
                      </a:r>
                    </a:p>
                  </a:txBody>
                  <a:tcPr marL="68580" marR="68580" marT="0" marB="0" anchor="ctr"/>
                </a:tc>
                <a:tc>
                  <a:txBody>
                    <a:bodyPr/>
                    <a:lstStyle/>
                    <a:p>
                      <a:pPr algn="ctr">
                        <a:spcAft>
                          <a:spcPts val="0"/>
                        </a:spcAft>
                      </a:pPr>
                      <a:r>
                        <a:rPr lang="en-US" sz="1400" kern="0" dirty="0">
                          <a:effectLst/>
                        </a:rPr>
                        <a:t>8.96±4.70</a:t>
                      </a:r>
                    </a:p>
                  </a:txBody>
                  <a:tcPr marL="68580" marR="68580" marT="0" marB="0" anchor="ctr"/>
                </a:tc>
                <a:tc>
                  <a:txBody>
                    <a:bodyPr/>
                    <a:lstStyle/>
                    <a:p>
                      <a:pPr algn="ctr">
                        <a:spcAft>
                          <a:spcPts val="0"/>
                        </a:spcAft>
                      </a:pPr>
                      <a:r>
                        <a:rPr lang="en-US" sz="1400" kern="0" dirty="0">
                          <a:effectLst/>
                        </a:rPr>
                        <a:t>57.21±29.53</a:t>
                      </a:r>
                    </a:p>
                  </a:txBody>
                  <a:tcPr marL="68580" marR="68580" marT="0" marB="0" anchor="ctr"/>
                </a:tc>
                <a:tc>
                  <a:txBody>
                    <a:bodyPr/>
                    <a:lstStyle/>
                    <a:p>
                      <a:pPr algn="ctr">
                        <a:spcAft>
                          <a:spcPts val="0"/>
                        </a:spcAft>
                      </a:pPr>
                      <a:r>
                        <a:rPr lang="en-US" sz="1400" kern="0" dirty="0">
                          <a:effectLst/>
                        </a:rPr>
                        <a:t>8.78±6.02</a:t>
                      </a:r>
                    </a:p>
                  </a:txBody>
                  <a:tcPr marL="68580" marR="68580" marT="0" marB="0" anchor="ctr"/>
                </a:tc>
                <a:tc>
                  <a:txBody>
                    <a:bodyPr/>
                    <a:lstStyle/>
                    <a:p>
                      <a:pPr marL="0" marR="0" indent="0" algn="ctr" defTabSz="520065" rtl="0" fontAlgn="b" latinLnBrk="0">
                        <a:lnSpc>
                          <a:spcPct val="100000"/>
                        </a:lnSpc>
                        <a:spcBef>
                          <a:spcPts val="0"/>
                        </a:spcBef>
                        <a:spcAft>
                          <a:spcPts val="0"/>
                        </a:spcAft>
                        <a:buClrTx/>
                        <a:buSzTx/>
                        <a:buFontTx/>
                        <a:buNone/>
                      </a:pPr>
                      <a:r>
                        <a:rPr lang="en-US" altLang="zh-CN" sz="1400" u="none" strike="noStrike" cap="none" spc="0" baseline="0" dirty="0" smtClean="0">
                          <a:ln>
                            <a:noFill/>
                          </a:ln>
                          <a:effectLst/>
                          <a:uFillTx/>
                        </a:rPr>
                        <a:t>1.88</a:t>
                      </a:r>
                    </a:p>
                  </a:txBody>
                  <a:tcPr marL="68580" marR="68580" marT="0" marB="0" anchor="ctr"/>
                </a:tc>
                <a:tc>
                  <a:txBody>
                    <a:bodyPr/>
                    <a:lstStyle/>
                    <a:p>
                      <a:pPr marL="0" marR="0" indent="0" algn="ctr" defTabSz="520065" rtl="0" fontAlgn="b" latinLnBrk="0">
                        <a:lnSpc>
                          <a:spcPct val="100000"/>
                        </a:lnSpc>
                        <a:spcBef>
                          <a:spcPts val="0"/>
                        </a:spcBef>
                        <a:spcAft>
                          <a:spcPts val="0"/>
                        </a:spcAft>
                        <a:buClrTx/>
                        <a:buSzTx/>
                        <a:buFontTx/>
                        <a:buNone/>
                      </a:pPr>
                      <a:r>
                        <a:rPr lang="en-US" altLang="zh-CN" sz="1400" u="none" strike="noStrike" cap="none" spc="0" baseline="0" dirty="0" smtClean="0">
                          <a:ln>
                            <a:noFill/>
                          </a:ln>
                          <a:effectLst/>
                          <a:uFillTx/>
                        </a:rPr>
                        <a:t>23.1</a:t>
                      </a:r>
                    </a:p>
                  </a:txBody>
                  <a:tcPr marL="68580" marR="68580" marT="0" marB="0" anchor="ctr"/>
                </a:tc>
                <a:extLst>
                  <a:ext uri="{0D108BD9-81ED-4DB2-BD59-A6C34878D82A}">
                    <a16:rowId xmlns:a16="http://schemas.microsoft.com/office/drawing/2014/main" val="10003"/>
                  </a:ext>
                </a:extLst>
              </a:tr>
            </a:tbl>
          </a:graphicData>
        </a:graphic>
      </p:graphicFrame>
      <p:sp>
        <p:nvSpPr>
          <p:cNvPr id="6" name="Text Box 369"/>
          <p:cNvSpPr txBox="1">
            <a:spLocks noChangeArrowheads="1"/>
          </p:cNvSpPr>
          <p:nvPr/>
        </p:nvSpPr>
        <p:spPr bwMode="auto">
          <a:xfrm>
            <a:off x="713395" y="147403"/>
            <a:ext cx="936117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121882" tIns="60940" rIns="121882" bIns="60940" numCol="1" anchor="ctr" anchorCtr="0" compatLnSpc="1">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269875" indent="-269875" defTabSz="1220470" eaLnBrk="0" fontAlgn="ctr">
              <a:lnSpc>
                <a:spcPct val="150000"/>
              </a:lnSpc>
              <a:defRPr sz="2400" b="1">
                <a:latin typeface="Arial" panose="020B0604020202020204" pitchFamily="34" charset="0"/>
                <a:ea typeface="微软雅黑" panose="020B0503020204020204" charset="-122"/>
                <a:cs typeface="Arial" panose="020B0604020202020204" pitchFamily="34" charset="0"/>
              </a:defRPr>
            </a:lvl1pPr>
            <a:lvl2pPr eaLnBrk="0">
              <a:defRPr sz="2800" b="1">
                <a:solidFill>
                  <a:schemeClr val="accent1"/>
                </a:solidFill>
                <a:latin typeface="黑体" panose="02010609060101010101" charset="-122"/>
                <a:ea typeface="黑体" panose="02010609060101010101" charset="-122"/>
                <a:cs typeface="Arial" panose="020B0604020202020204" pitchFamily="34" charset="0"/>
              </a:defRPr>
            </a:lvl2pPr>
            <a:lvl3pPr eaLnBrk="0">
              <a:defRPr sz="2800" b="1">
                <a:solidFill>
                  <a:schemeClr val="accent1"/>
                </a:solidFill>
                <a:latin typeface="黑体" panose="02010609060101010101" charset="-122"/>
                <a:ea typeface="黑体" panose="02010609060101010101" charset="-122"/>
                <a:cs typeface="Arial" panose="020B0604020202020204" pitchFamily="34" charset="0"/>
              </a:defRPr>
            </a:lvl3pPr>
            <a:lvl4pPr eaLnBrk="0">
              <a:defRPr sz="2800" b="1">
                <a:solidFill>
                  <a:schemeClr val="accent1"/>
                </a:solidFill>
                <a:latin typeface="黑体" panose="02010609060101010101" charset="-122"/>
                <a:ea typeface="黑体" panose="02010609060101010101" charset="-122"/>
                <a:cs typeface="Arial" panose="020B0604020202020204" pitchFamily="34" charset="0"/>
              </a:defRPr>
            </a:lvl4pPr>
            <a:lvl5pPr eaLnBrk="0">
              <a:defRPr sz="2800" b="1">
                <a:solidFill>
                  <a:schemeClr val="accent1"/>
                </a:solidFill>
                <a:latin typeface="黑体" panose="02010609060101010101" charset="-122"/>
                <a:ea typeface="黑体" panose="02010609060101010101" charset="-122"/>
                <a:cs typeface="Arial" panose="020B0604020202020204" pitchFamily="34" charset="0"/>
              </a:defRPr>
            </a:lvl5pPr>
            <a:lvl6pPr marL="457200" defTabSz="457200" fontAlgn="base">
              <a:spcBef>
                <a:spcPct val="0"/>
              </a:spcBef>
              <a:spcAft>
                <a:spcPct val="0"/>
              </a:spcAft>
              <a:defRPr sz="2800" b="1">
                <a:solidFill>
                  <a:schemeClr val="accent1"/>
                </a:solidFill>
                <a:latin typeface="黑体" panose="02010609060101010101" charset="-122"/>
                <a:ea typeface="黑体" panose="02010609060101010101" charset="-122"/>
                <a:cs typeface="Arial" panose="020B0604020202020204" pitchFamily="34" charset="0"/>
              </a:defRPr>
            </a:lvl6pPr>
            <a:lvl7pPr marL="914400" defTabSz="457200" fontAlgn="base">
              <a:spcBef>
                <a:spcPct val="0"/>
              </a:spcBef>
              <a:spcAft>
                <a:spcPct val="0"/>
              </a:spcAft>
              <a:defRPr sz="2800" b="1">
                <a:solidFill>
                  <a:schemeClr val="accent1"/>
                </a:solidFill>
                <a:latin typeface="黑体" panose="02010609060101010101" charset="-122"/>
                <a:ea typeface="黑体" panose="02010609060101010101" charset="-122"/>
                <a:cs typeface="Arial" panose="020B0604020202020204" pitchFamily="34" charset="0"/>
              </a:defRPr>
            </a:lvl7pPr>
            <a:lvl8pPr marL="1371600" defTabSz="457200" fontAlgn="base">
              <a:spcBef>
                <a:spcPct val="0"/>
              </a:spcBef>
              <a:spcAft>
                <a:spcPct val="0"/>
              </a:spcAft>
              <a:defRPr sz="2800" b="1">
                <a:solidFill>
                  <a:schemeClr val="accent1"/>
                </a:solidFill>
                <a:latin typeface="黑体" panose="02010609060101010101" charset="-122"/>
                <a:ea typeface="黑体" panose="02010609060101010101" charset="-122"/>
                <a:cs typeface="Arial" panose="020B0604020202020204" pitchFamily="34" charset="0"/>
              </a:defRPr>
            </a:lvl8pPr>
            <a:lvl9pPr marL="1828800" defTabSz="457200" fontAlgn="base">
              <a:spcBef>
                <a:spcPct val="0"/>
              </a:spcBef>
              <a:spcAft>
                <a:spcPct val="0"/>
              </a:spcAft>
              <a:defRPr sz="2800" b="1">
                <a:solidFill>
                  <a:schemeClr val="accent1"/>
                </a:solidFill>
                <a:latin typeface="黑体" panose="02010609060101010101" charset="-122"/>
                <a:ea typeface="黑体" panose="02010609060101010101" charset="-122"/>
                <a:cs typeface="Arial" panose="020B0604020202020204" pitchFamily="34" charset="0"/>
              </a:defRPr>
            </a:lvl9pPr>
          </a:lstStyle>
          <a:p>
            <a:pPr marL="0" indent="0" defTabSz="914400">
              <a:lnSpc>
                <a:spcPct val="90000"/>
              </a:lnSpc>
            </a:pPr>
            <a:r>
              <a:rPr lang="en-US" altLang="zh-CN" sz="2500" dirty="0" smtClean="0">
                <a:solidFill>
                  <a:schemeClr val="accent1">
                    <a:lumMod val="50000"/>
                  </a:schemeClr>
                </a:solidFill>
                <a:latin typeface="+mn-lt"/>
                <a:ea typeface="+mn-ea"/>
                <a:cs typeface="+mn-cs"/>
              </a:rPr>
              <a:t>Ansofaxine: Plasma and Brain Distribution in Rats and Dogs</a:t>
            </a:r>
          </a:p>
        </p:txBody>
      </p:sp>
      <p:graphicFrame>
        <p:nvGraphicFramePr>
          <p:cNvPr id="7" name="表格 6"/>
          <p:cNvGraphicFramePr>
            <a:graphicFrameLocks noGrp="1"/>
          </p:cNvGraphicFramePr>
          <p:nvPr>
            <p:custDataLst>
              <p:tags r:id="rId2"/>
            </p:custDataLst>
          </p:nvPr>
        </p:nvGraphicFramePr>
        <p:xfrm>
          <a:off x="288000" y="2107962"/>
          <a:ext cx="11643553" cy="1956730"/>
        </p:xfrm>
        <a:graphic>
          <a:graphicData uri="http://schemas.openxmlformats.org/drawingml/2006/table">
            <a:tbl>
              <a:tblPr firstRow="1" firstCol="1" bandRow="1">
                <a:tableStyleId>{B301B821-A1FF-4177-AEE7-76D212191A09}</a:tableStyleId>
              </a:tblPr>
              <a:tblGrid>
                <a:gridCol w="709846">
                  <a:extLst>
                    <a:ext uri="{9D8B030D-6E8A-4147-A177-3AD203B41FA5}">
                      <a16:colId xmlns:a16="http://schemas.microsoft.com/office/drawing/2014/main" val="20000"/>
                    </a:ext>
                  </a:extLst>
                </a:gridCol>
                <a:gridCol w="1093688">
                  <a:extLst>
                    <a:ext uri="{9D8B030D-6E8A-4147-A177-3AD203B41FA5}">
                      <a16:colId xmlns:a16="http://schemas.microsoft.com/office/drawing/2014/main" val="20001"/>
                    </a:ext>
                  </a:extLst>
                </a:gridCol>
                <a:gridCol w="1102679">
                  <a:extLst>
                    <a:ext uri="{9D8B030D-6E8A-4147-A177-3AD203B41FA5}">
                      <a16:colId xmlns:a16="http://schemas.microsoft.com/office/drawing/2014/main" val="20002"/>
                    </a:ext>
                  </a:extLst>
                </a:gridCol>
                <a:gridCol w="962509">
                  <a:extLst>
                    <a:ext uri="{9D8B030D-6E8A-4147-A177-3AD203B41FA5}">
                      <a16:colId xmlns:a16="http://schemas.microsoft.com/office/drawing/2014/main" val="20003"/>
                    </a:ext>
                  </a:extLst>
                </a:gridCol>
                <a:gridCol w="1172918">
                  <a:extLst>
                    <a:ext uri="{9D8B030D-6E8A-4147-A177-3AD203B41FA5}">
                      <a16:colId xmlns:a16="http://schemas.microsoft.com/office/drawing/2014/main" val="20004"/>
                    </a:ext>
                  </a:extLst>
                </a:gridCol>
                <a:gridCol w="1063166">
                  <a:extLst>
                    <a:ext uri="{9D8B030D-6E8A-4147-A177-3AD203B41FA5}">
                      <a16:colId xmlns:a16="http://schemas.microsoft.com/office/drawing/2014/main" val="20005"/>
                    </a:ext>
                  </a:extLst>
                </a:gridCol>
                <a:gridCol w="1188720">
                  <a:extLst>
                    <a:ext uri="{9D8B030D-6E8A-4147-A177-3AD203B41FA5}">
                      <a16:colId xmlns:a16="http://schemas.microsoft.com/office/drawing/2014/main" val="20006"/>
                    </a:ext>
                  </a:extLst>
                </a:gridCol>
                <a:gridCol w="957882">
                  <a:extLst>
                    <a:ext uri="{9D8B030D-6E8A-4147-A177-3AD203B41FA5}">
                      <a16:colId xmlns:a16="http://schemas.microsoft.com/office/drawing/2014/main" val="20007"/>
                    </a:ext>
                  </a:extLst>
                </a:gridCol>
                <a:gridCol w="1130715">
                  <a:extLst>
                    <a:ext uri="{9D8B030D-6E8A-4147-A177-3AD203B41FA5}">
                      <a16:colId xmlns:a16="http://schemas.microsoft.com/office/drawing/2014/main" val="20008"/>
                    </a:ext>
                  </a:extLst>
                </a:gridCol>
                <a:gridCol w="1130715">
                  <a:extLst>
                    <a:ext uri="{9D8B030D-6E8A-4147-A177-3AD203B41FA5}">
                      <a16:colId xmlns:a16="http://schemas.microsoft.com/office/drawing/2014/main" val="20009"/>
                    </a:ext>
                  </a:extLst>
                </a:gridCol>
                <a:gridCol w="1130715">
                  <a:extLst>
                    <a:ext uri="{9D8B030D-6E8A-4147-A177-3AD203B41FA5}">
                      <a16:colId xmlns:a16="http://schemas.microsoft.com/office/drawing/2014/main" val="20010"/>
                    </a:ext>
                  </a:extLst>
                </a:gridCol>
              </a:tblGrid>
              <a:tr h="426720">
                <a:tc rowSpan="2">
                  <a:txBody>
                    <a:bodyPr/>
                    <a:lstStyle/>
                    <a:p>
                      <a:pPr algn="ctr">
                        <a:spcAft>
                          <a:spcPts val="0"/>
                        </a:spcAft>
                      </a:pPr>
                      <a:r>
                        <a:rPr lang="en-US" sz="1400" kern="0" dirty="0">
                          <a:effectLst/>
                        </a:rPr>
                        <a:t>Time</a:t>
                      </a:r>
                    </a:p>
                  </a:txBody>
                  <a:tcPr marL="68580" marR="68580" marT="0" marB="0" anchor="ctr"/>
                </a:tc>
                <a:tc gridSpan="2">
                  <a:txBody>
                    <a:bodyPr/>
                    <a:lstStyle/>
                    <a:p>
                      <a:pPr algn="ctr">
                        <a:spcAft>
                          <a:spcPts val="0"/>
                        </a:spcAft>
                      </a:pPr>
                      <a:r>
                        <a:rPr lang="en-US" altLang="zh-CN" sz="1400" kern="0" dirty="0" smtClean="0">
                          <a:effectLst/>
                        </a:rPr>
                        <a:t>Plasma</a:t>
                      </a:r>
                    </a:p>
                    <a:p>
                      <a:pPr algn="ctr">
                        <a:spcAft>
                          <a:spcPts val="0"/>
                        </a:spcAft>
                      </a:pPr>
                      <a:r>
                        <a:rPr lang="en-US" altLang="zh-CN" sz="1400" kern="0" dirty="0" smtClean="0">
                          <a:effectLst/>
                        </a:rPr>
                        <a:t>  </a:t>
                      </a:r>
                      <a:r>
                        <a:rPr lang="en-US" sz="1400" kern="0" dirty="0">
                          <a:effectLst/>
                        </a:rPr>
                        <a:t>(ng/mL)</a:t>
                      </a:r>
                    </a:p>
                  </a:txBody>
                  <a:tcPr marL="68580" marR="68580" marT="0" marB="0" anchor="ctr"/>
                </a:tc>
                <a:tc hMerge="1">
                  <a:txBody>
                    <a:bodyPr/>
                    <a:lstStyle/>
                    <a:p>
                      <a:endParaRPr lang="zh-CN"/>
                    </a:p>
                  </a:txBody>
                  <a:tcPr/>
                </a:tc>
                <a:tc gridSpan="2">
                  <a:txBody>
                    <a:bodyPr/>
                    <a:lstStyle/>
                    <a:p>
                      <a:pPr algn="ctr">
                        <a:spcAft>
                          <a:spcPts val="0"/>
                        </a:spcAft>
                      </a:pPr>
                      <a:r>
                        <a:rPr lang="en-US" sz="1400" kern="0">
                          <a:effectLst/>
                        </a:rPr>
                        <a:t>Brain </a:t>
                      </a:r>
                      <a:endParaRPr lang="en-US" sz="1400" kern="0" smtClean="0">
                        <a:effectLst/>
                      </a:endParaRPr>
                    </a:p>
                    <a:p>
                      <a:pPr algn="ctr">
                        <a:spcAft>
                          <a:spcPts val="0"/>
                        </a:spcAft>
                      </a:pPr>
                      <a:r>
                        <a:rPr lang="en-US" sz="1400" kern="0" smtClean="0">
                          <a:effectLst/>
                        </a:rPr>
                        <a:t>(</a:t>
                      </a:r>
                      <a:r>
                        <a:rPr lang="en-US" sz="1400" kern="0" dirty="0">
                          <a:effectLst/>
                        </a:rPr>
                        <a:t>ng/g)</a:t>
                      </a:r>
                    </a:p>
                  </a:txBody>
                  <a:tcPr marL="68580" marR="68580" marT="0" marB="0" anchor="ctr"/>
                </a:tc>
                <a:tc hMerge="1">
                  <a:txBody>
                    <a:bodyPr/>
                    <a:lstStyle/>
                    <a:p>
                      <a:endParaRPr lang="zh-CN"/>
                    </a:p>
                  </a:txBody>
                  <a:tcPr/>
                </a:tc>
                <a:tc gridSpan="2">
                  <a:txBody>
                    <a:bodyPr/>
                    <a:lstStyle/>
                    <a:p>
                      <a:pPr algn="ctr">
                        <a:spcAft>
                          <a:spcPts val="0"/>
                        </a:spcAft>
                      </a:pPr>
                      <a:r>
                        <a:rPr lang="en-US" altLang="zh-CN" sz="1400" kern="0">
                          <a:effectLst/>
                        </a:rPr>
                        <a:t>Hypothalamus </a:t>
                      </a:r>
                      <a:endParaRPr lang="en-US" altLang="zh-CN" sz="1400" kern="0" smtClean="0">
                        <a:effectLst/>
                      </a:endParaRPr>
                    </a:p>
                    <a:p>
                      <a:pPr algn="ctr">
                        <a:spcAft>
                          <a:spcPts val="0"/>
                        </a:spcAft>
                      </a:pPr>
                      <a:r>
                        <a:rPr lang="en-US" sz="1400" kern="0" smtClean="0">
                          <a:effectLst/>
                        </a:rPr>
                        <a:t>(</a:t>
                      </a:r>
                      <a:r>
                        <a:rPr lang="en-US" sz="1400" kern="0" dirty="0">
                          <a:effectLst/>
                        </a:rPr>
                        <a:t>ng/g)</a:t>
                      </a:r>
                    </a:p>
                  </a:txBody>
                  <a:tcPr marL="68580" marR="68580" marT="0" marB="0" anchor="ctr"/>
                </a:tc>
                <a:tc hMerge="1">
                  <a:txBody>
                    <a:bodyPr/>
                    <a:lstStyle/>
                    <a:p>
                      <a:endParaRPr lang="zh-CN"/>
                    </a:p>
                  </a:txBody>
                  <a:tcPr/>
                </a:tc>
                <a:tc gridSpan="2">
                  <a:txBody>
                    <a:bodyPr/>
                    <a:lstStyle/>
                    <a:p>
                      <a:pPr algn="ctr">
                        <a:spcAft>
                          <a:spcPts val="0"/>
                        </a:spcAft>
                      </a:pPr>
                      <a:r>
                        <a:rPr lang="en-US" altLang="zh-CN" sz="1400" kern="100" smtClean="0">
                          <a:effectLst/>
                        </a:rPr>
                        <a:t>Brain/Plasma</a:t>
                      </a:r>
                    </a:p>
                    <a:p>
                      <a:pPr algn="ctr">
                        <a:spcAft>
                          <a:spcPts val="0"/>
                        </a:spcAft>
                      </a:pPr>
                      <a:r>
                        <a:rPr lang="en-US" altLang="zh-CN" sz="1400" kern="100" smtClean="0">
                          <a:effectLst/>
                        </a:rPr>
                        <a:t> Ratio</a:t>
                      </a:r>
                      <a:endParaRPr lang="en-US" altLang="zh-CN" sz="1400" kern="100" dirty="0" smtClean="0">
                        <a:effectLst/>
                      </a:endParaRPr>
                    </a:p>
                  </a:txBody>
                  <a:tcPr marL="68580" marR="68580" marT="0" marB="0" anchor="ctr"/>
                </a:tc>
                <a:tc hMerge="1">
                  <a:txBody>
                    <a:bodyPr/>
                    <a:lstStyle/>
                    <a:p>
                      <a:endParaRPr lang="zh-CN"/>
                    </a:p>
                  </a:txBody>
                  <a:tcPr marL="68580" marR="68580" marT="0" marB="0" anchor="ctr"/>
                </a:tc>
                <a:tc gridSpan="2">
                  <a:txBody>
                    <a:bodyPr/>
                    <a:lstStyle/>
                    <a:p>
                      <a:pPr algn="ctr">
                        <a:spcAft>
                          <a:spcPts val="0"/>
                        </a:spcAft>
                      </a:pPr>
                      <a:r>
                        <a:rPr lang="en-US" altLang="zh-CN" sz="1400" kern="0" smtClean="0">
                          <a:effectLst/>
                        </a:rPr>
                        <a:t>Hypothalamus/Plasma Ratio</a:t>
                      </a:r>
                      <a:endParaRPr lang="en-US" altLang="zh-CN" sz="1400" kern="0" dirty="0" smtClean="0">
                        <a:effectLst/>
                      </a:endParaRPr>
                    </a:p>
                  </a:txBody>
                  <a:tcPr marL="68580" marR="68580" marT="0" marB="0" anchor="ctr"/>
                </a:tc>
                <a:tc hMerge="1">
                  <a:txBody>
                    <a:bodyPr/>
                    <a:lstStyle/>
                    <a:p>
                      <a:endParaRPr lang="zh-CN"/>
                    </a:p>
                  </a:txBody>
                  <a:tcPr marL="68580" marR="68580" marT="0" marB="0" anchor="ctr"/>
                </a:tc>
                <a:extLst>
                  <a:ext uri="{0D108BD9-81ED-4DB2-BD59-A6C34878D82A}">
                    <a16:rowId xmlns:a16="http://schemas.microsoft.com/office/drawing/2014/main" val="10000"/>
                  </a:ext>
                </a:extLst>
              </a:tr>
              <a:tr h="338285">
                <a:tc vMerge="1">
                  <a:txBody>
                    <a:bodyPr/>
                    <a:lstStyle/>
                    <a:p>
                      <a:endParaRPr lang="zh-CN"/>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sz="1400" kern="0">
                          <a:effectLst/>
                        </a:rPr>
                        <a:t>Ansofaxine</a:t>
                      </a:r>
                      <a:endParaRPr lang="en-US" sz="1400" kern="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altLang="zh-CN" sz="1400" kern="100">
                          <a:effectLst/>
                        </a:rPr>
                        <a:t>Ansofaxine</a:t>
                      </a:r>
                      <a:endParaRPr lang="en-US" altLang="zh-CN" sz="1400" kern="10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altLang="zh-CN" sz="1400" kern="100">
                          <a:effectLst/>
                        </a:rPr>
                        <a:t>Ansofaxine</a:t>
                      </a:r>
                      <a:endParaRPr lang="en-US" altLang="zh-CN" sz="1400" kern="100" dirty="0">
                        <a:effectLst/>
                      </a:endParaRPr>
                    </a:p>
                  </a:txBody>
                  <a:tcPr marL="68580" marR="68580" marT="0" marB="0" anchor="ctr"/>
                </a:tc>
                <a:tc>
                  <a:txBody>
                    <a:bodyPr/>
                    <a:lstStyle/>
                    <a:p>
                      <a:pPr algn="ctr">
                        <a:spcAft>
                          <a:spcPts val="0"/>
                        </a:spcAft>
                      </a:pPr>
                      <a:r>
                        <a:rPr lang="en-US" sz="1400" kern="0" dirty="0">
                          <a:effectLst/>
                        </a:rPr>
                        <a:t>ODV</a:t>
                      </a:r>
                    </a:p>
                  </a:txBody>
                  <a:tcPr marL="68580" marR="68580" marT="0" marB="0" anchor="ctr"/>
                </a:tc>
                <a:tc>
                  <a:txBody>
                    <a:bodyPr/>
                    <a:lstStyle/>
                    <a:p>
                      <a:pPr algn="ctr">
                        <a:spcAft>
                          <a:spcPts val="0"/>
                        </a:spcAft>
                      </a:pPr>
                      <a:r>
                        <a:rPr lang="en-US" altLang="zh-CN" sz="1400" kern="100">
                          <a:effectLst/>
                        </a:rPr>
                        <a:t>Ansofaxine</a:t>
                      </a:r>
                      <a:endParaRPr lang="en-US" altLang="zh-CN" sz="1400" kern="100" dirty="0">
                        <a:effectLst/>
                      </a:endParaRPr>
                    </a:p>
                  </a:txBody>
                  <a:tcPr marL="68580" marR="68580" marT="0" marB="0" anchor="ctr"/>
                </a:tc>
                <a:extLst>
                  <a:ext uri="{0D108BD9-81ED-4DB2-BD59-A6C34878D82A}">
                    <a16:rowId xmlns:a16="http://schemas.microsoft.com/office/drawing/2014/main" val="10001"/>
                  </a:ext>
                </a:extLst>
              </a:tr>
              <a:tr h="338285">
                <a:tc>
                  <a:txBody>
                    <a:bodyPr/>
                    <a:lstStyle/>
                    <a:p>
                      <a:pPr algn="ctr">
                        <a:spcAft>
                          <a:spcPts val="0"/>
                        </a:spcAft>
                      </a:pPr>
                      <a:r>
                        <a:rPr lang="en-US" sz="1400" kern="0" dirty="0">
                          <a:effectLst/>
                        </a:rPr>
                        <a:t>15 min</a:t>
                      </a:r>
                    </a:p>
                  </a:txBody>
                  <a:tcPr marL="68580" marR="68580" marT="0" marB="0" anchor="ctr"/>
                </a:tc>
                <a:tc>
                  <a:txBody>
                    <a:bodyPr/>
                    <a:lstStyle/>
                    <a:p>
                      <a:pPr algn="ctr">
                        <a:spcAft>
                          <a:spcPts val="0"/>
                        </a:spcAft>
                      </a:pPr>
                      <a:r>
                        <a:rPr lang="en-US" sz="1400" kern="0" dirty="0">
                          <a:effectLst/>
                        </a:rPr>
                        <a:t>90.89±33.55 </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0" cap="none" spc="0" baseline="0" dirty="0">
                          <a:ln>
                            <a:noFill/>
                          </a:ln>
                          <a:effectLst/>
                          <a:uFillTx/>
                        </a:rPr>
                        <a:t>0.55±0.48 </a:t>
                      </a:r>
                    </a:p>
                  </a:txBody>
                  <a:tcPr marL="68580" marR="68580" marT="0" marB="0" anchor="ctr"/>
                </a:tc>
                <a:tc>
                  <a:txBody>
                    <a:bodyPr/>
                    <a:lstStyle/>
                    <a:p>
                      <a:pPr algn="ctr">
                        <a:spcAft>
                          <a:spcPts val="0"/>
                        </a:spcAft>
                      </a:pPr>
                      <a:r>
                        <a:rPr lang="en-US" sz="1400" kern="0" dirty="0">
                          <a:effectLst/>
                        </a:rPr>
                        <a:t>13.78±8.40</a:t>
                      </a:r>
                    </a:p>
                  </a:txBody>
                  <a:tcPr marL="68580" marR="68580" marT="0" marB="0" anchor="ctr"/>
                </a:tc>
                <a:tc>
                  <a:txBody>
                    <a:bodyPr/>
                    <a:lstStyle/>
                    <a:p>
                      <a:pPr algn="ctr">
                        <a:spcAft>
                          <a:spcPts val="0"/>
                        </a:spcAft>
                      </a:pPr>
                      <a:r>
                        <a:rPr lang="en-US" sz="1400" kern="0" dirty="0">
                          <a:effectLst/>
                        </a:rPr>
                        <a:t>4.00±4.38</a:t>
                      </a:r>
                    </a:p>
                  </a:txBody>
                  <a:tcPr marL="68580" marR="68580" marT="0" marB="0" anchor="ctr"/>
                </a:tc>
                <a:tc>
                  <a:txBody>
                    <a:bodyPr/>
                    <a:lstStyle/>
                    <a:p>
                      <a:pPr algn="ctr">
                        <a:spcAft>
                          <a:spcPts val="0"/>
                        </a:spcAft>
                      </a:pPr>
                      <a:r>
                        <a:rPr lang="en-US" sz="1400" kern="0" dirty="0">
                          <a:effectLst/>
                        </a:rPr>
                        <a:t>92.52±68.23</a:t>
                      </a:r>
                    </a:p>
                  </a:txBody>
                  <a:tcPr marL="68580" marR="68580" marT="0" marB="0" anchor="ctr"/>
                </a:tc>
                <a:tc>
                  <a:txBody>
                    <a:bodyPr/>
                    <a:lstStyle/>
                    <a:p>
                      <a:pPr algn="ctr">
                        <a:spcAft>
                          <a:spcPts val="0"/>
                        </a:spcAft>
                      </a:pPr>
                      <a:r>
                        <a:rPr lang="en-US" sz="1400" kern="0" dirty="0">
                          <a:effectLst/>
                        </a:rPr>
                        <a:t>68.6±77.45</a:t>
                      </a:r>
                    </a:p>
                  </a:txBody>
                  <a:tcPr marL="68580" marR="68580" marT="0" marB="0" anchor="ctr"/>
                </a:tc>
                <a:tc>
                  <a:txBody>
                    <a:bodyPr/>
                    <a:lstStyle/>
                    <a:p>
                      <a:pPr algn="ctr" fontAlgn="b"/>
                      <a:r>
                        <a:rPr lang="en-US" altLang="zh-CN" sz="1400" u="none" strike="noStrike" dirty="0">
                          <a:effectLst/>
                        </a:rPr>
                        <a:t>0.214</a:t>
                      </a:r>
                    </a:p>
                  </a:txBody>
                  <a:tcPr marL="9525" marR="9525" marT="9525" marB="0" anchor="ctr"/>
                </a:tc>
                <a:tc>
                  <a:txBody>
                    <a:bodyPr/>
                    <a:lstStyle/>
                    <a:p>
                      <a:pPr algn="ctr" fontAlgn="b"/>
                      <a:r>
                        <a:rPr lang="en-US" altLang="zh-CN" sz="1400" u="none" strike="noStrike" dirty="0">
                          <a:effectLst/>
                        </a:rPr>
                        <a:t>7.27</a:t>
                      </a:r>
                    </a:p>
                  </a:txBody>
                  <a:tcPr marL="9525" marR="9525" marT="9525" marB="0" anchor="ctr"/>
                </a:tc>
                <a:tc>
                  <a:txBody>
                    <a:bodyPr/>
                    <a:lstStyle/>
                    <a:p>
                      <a:pPr algn="ctr" fontAlgn="b"/>
                      <a:r>
                        <a:rPr lang="en-US" altLang="zh-CN" sz="1400" u="none" strike="noStrike" dirty="0">
                          <a:effectLst/>
                        </a:rPr>
                        <a:t>1.44</a:t>
                      </a:r>
                    </a:p>
                  </a:txBody>
                  <a:tcPr marL="9525" marR="9525" marT="9525" marB="0" anchor="ctr"/>
                </a:tc>
                <a:tc>
                  <a:txBody>
                    <a:bodyPr/>
                    <a:lstStyle/>
                    <a:p>
                      <a:pPr algn="ctr" fontAlgn="b"/>
                      <a:r>
                        <a:rPr lang="en-US" altLang="zh-CN" sz="1400" u="none" strike="noStrike" dirty="0">
                          <a:effectLst/>
                        </a:rPr>
                        <a:t>124.7</a:t>
                      </a:r>
                    </a:p>
                  </a:txBody>
                  <a:tcPr marL="9525" marR="9525" marT="9525" marB="0" anchor="ctr"/>
                </a:tc>
                <a:extLst>
                  <a:ext uri="{0D108BD9-81ED-4DB2-BD59-A6C34878D82A}">
                    <a16:rowId xmlns:a16="http://schemas.microsoft.com/office/drawing/2014/main" val="10002"/>
                  </a:ext>
                </a:extLst>
              </a:tr>
              <a:tr h="338285">
                <a:tc>
                  <a:txBody>
                    <a:bodyPr/>
                    <a:lstStyle/>
                    <a:p>
                      <a:pPr algn="ctr">
                        <a:spcAft>
                          <a:spcPts val="0"/>
                        </a:spcAft>
                      </a:pPr>
                      <a:r>
                        <a:rPr lang="en-US" sz="1400" kern="0" dirty="0">
                          <a:effectLst/>
                        </a:rPr>
                        <a:t>1 h</a:t>
                      </a:r>
                    </a:p>
                  </a:txBody>
                  <a:tcPr marL="68580" marR="68580" marT="0" marB="0" anchor="ctr"/>
                </a:tc>
                <a:tc>
                  <a:txBody>
                    <a:bodyPr/>
                    <a:lstStyle/>
                    <a:p>
                      <a:pPr algn="ctr">
                        <a:spcAft>
                          <a:spcPts val="0"/>
                        </a:spcAft>
                      </a:pPr>
                      <a:r>
                        <a:rPr lang="en-US" sz="1400" kern="0" dirty="0">
                          <a:effectLst/>
                        </a:rPr>
                        <a:t>68.20±23.56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0" cap="none" spc="0" baseline="0" dirty="0">
                          <a:ln>
                            <a:noFill/>
                          </a:ln>
                          <a:effectLst/>
                          <a:uFillTx/>
                        </a:rPr>
                        <a:t>0.34±0.47</a:t>
                      </a:r>
                    </a:p>
                  </a:txBody>
                  <a:tcPr marL="68580" marR="68580" marT="0" marB="0" anchor="ctr"/>
                </a:tc>
                <a:tc>
                  <a:txBody>
                    <a:bodyPr/>
                    <a:lstStyle/>
                    <a:p>
                      <a:pPr algn="ctr">
                        <a:spcAft>
                          <a:spcPts val="0"/>
                        </a:spcAft>
                      </a:pPr>
                      <a:r>
                        <a:rPr lang="en-US" sz="1400" kern="0" dirty="0">
                          <a:effectLst/>
                        </a:rPr>
                        <a:t>20.88±6.80</a:t>
                      </a:r>
                    </a:p>
                  </a:txBody>
                  <a:tcPr marL="68580" marR="68580" marT="0" marB="0" anchor="ctr"/>
                </a:tc>
                <a:tc>
                  <a:txBody>
                    <a:bodyPr/>
                    <a:lstStyle/>
                    <a:p>
                      <a:pPr algn="ctr">
                        <a:spcAft>
                          <a:spcPts val="0"/>
                        </a:spcAft>
                      </a:pPr>
                      <a:r>
                        <a:rPr lang="en-US" sz="1400" kern="0" dirty="0">
                          <a:effectLst/>
                        </a:rPr>
                        <a:t>1.45±1.01</a:t>
                      </a:r>
                    </a:p>
                  </a:txBody>
                  <a:tcPr marL="68580" marR="68580" marT="0" marB="0" anchor="ctr"/>
                </a:tc>
                <a:tc>
                  <a:txBody>
                    <a:bodyPr/>
                    <a:lstStyle/>
                    <a:p>
                      <a:pPr algn="ctr">
                        <a:spcAft>
                          <a:spcPts val="0"/>
                        </a:spcAft>
                      </a:pPr>
                      <a:r>
                        <a:rPr lang="en-US" sz="1400" kern="0" dirty="0">
                          <a:effectLst/>
                        </a:rPr>
                        <a:t>97.88±57.98</a:t>
                      </a:r>
                    </a:p>
                  </a:txBody>
                  <a:tcPr marL="68580" marR="68580" marT="0" marB="0" anchor="ctr"/>
                </a:tc>
                <a:tc>
                  <a:txBody>
                    <a:bodyPr/>
                    <a:lstStyle/>
                    <a:p>
                      <a:pPr algn="ctr">
                        <a:spcAft>
                          <a:spcPts val="0"/>
                        </a:spcAft>
                      </a:pPr>
                      <a:r>
                        <a:rPr lang="en-US" sz="1400" kern="0" dirty="0">
                          <a:effectLst/>
                        </a:rPr>
                        <a:t>46.12±41.44</a:t>
                      </a:r>
                    </a:p>
                  </a:txBody>
                  <a:tcPr marL="68580" marR="68580" marT="0" marB="0" anchor="ctr"/>
                </a:tc>
                <a:tc>
                  <a:txBody>
                    <a:bodyPr/>
                    <a:lstStyle/>
                    <a:p>
                      <a:pPr algn="ctr" fontAlgn="b"/>
                      <a:r>
                        <a:rPr lang="en-US" altLang="zh-CN" sz="1400" u="none" strike="noStrike" dirty="0">
                          <a:effectLst/>
                        </a:rPr>
                        <a:t>0.306</a:t>
                      </a:r>
                    </a:p>
                  </a:txBody>
                  <a:tcPr marL="9525" marR="9525" marT="9525" marB="0" anchor="ctr"/>
                </a:tc>
                <a:tc>
                  <a:txBody>
                    <a:bodyPr/>
                    <a:lstStyle/>
                    <a:p>
                      <a:pPr algn="ctr" fontAlgn="b"/>
                      <a:r>
                        <a:rPr lang="en-US" altLang="zh-CN" sz="1400" u="none" strike="noStrike" dirty="0">
                          <a:effectLst/>
                        </a:rPr>
                        <a:t>4.26</a:t>
                      </a:r>
                    </a:p>
                  </a:txBody>
                  <a:tcPr marL="9525" marR="9525" marT="9525" marB="0" anchor="ctr"/>
                </a:tc>
                <a:tc>
                  <a:txBody>
                    <a:bodyPr/>
                    <a:lstStyle/>
                    <a:p>
                      <a:pPr algn="ctr" fontAlgn="b"/>
                      <a:r>
                        <a:rPr lang="en-US" altLang="zh-CN" sz="1400" u="none" strike="noStrike" dirty="0">
                          <a:effectLst/>
                        </a:rPr>
                        <a:t>1.44</a:t>
                      </a:r>
                    </a:p>
                  </a:txBody>
                  <a:tcPr marL="9525" marR="9525" marT="9525" marB="0" anchor="ctr"/>
                </a:tc>
                <a:tc>
                  <a:txBody>
                    <a:bodyPr/>
                    <a:lstStyle/>
                    <a:p>
                      <a:pPr algn="ctr" fontAlgn="b"/>
                      <a:r>
                        <a:rPr lang="en-US" altLang="zh-CN" sz="1400" u="none" strike="noStrike" dirty="0">
                          <a:effectLst/>
                        </a:rPr>
                        <a:t>135.6</a:t>
                      </a:r>
                    </a:p>
                  </a:txBody>
                  <a:tcPr marL="9525" marR="9525" marT="9525" marB="0" anchor="ctr"/>
                </a:tc>
                <a:extLst>
                  <a:ext uri="{0D108BD9-81ED-4DB2-BD59-A6C34878D82A}">
                    <a16:rowId xmlns:a16="http://schemas.microsoft.com/office/drawing/2014/main" val="10003"/>
                  </a:ext>
                </a:extLst>
              </a:tr>
              <a:tr h="338285">
                <a:tc>
                  <a:txBody>
                    <a:bodyPr/>
                    <a:lstStyle/>
                    <a:p>
                      <a:pPr algn="ctr">
                        <a:spcAft>
                          <a:spcPts val="0"/>
                        </a:spcAft>
                      </a:pPr>
                      <a:r>
                        <a:rPr lang="en-US" sz="1400" kern="0" dirty="0">
                          <a:effectLst/>
                        </a:rPr>
                        <a:t>12 h</a:t>
                      </a:r>
                    </a:p>
                  </a:txBody>
                  <a:tcPr marL="68580" marR="68580" marT="0" marB="0" anchor="ctr"/>
                </a:tc>
                <a:tc>
                  <a:txBody>
                    <a:bodyPr/>
                    <a:lstStyle/>
                    <a:p>
                      <a:pPr algn="ctr">
                        <a:spcAft>
                          <a:spcPts val="0"/>
                        </a:spcAft>
                      </a:pPr>
                      <a:r>
                        <a:rPr lang="en-US" sz="1400" kern="0">
                          <a:effectLst/>
                        </a:rPr>
                        <a:t>2.84±2.69</a:t>
                      </a:r>
                    </a:p>
                  </a:txBody>
                  <a:tcPr marL="68580" marR="68580" marT="0" marB="0" anchor="ctr"/>
                </a:tc>
                <a:tc>
                  <a:txBody>
                    <a:bodyPr/>
                    <a:lstStyle/>
                    <a:p>
                      <a:pPr algn="ctr">
                        <a:spcAft>
                          <a:spcPts val="0"/>
                        </a:spcAft>
                      </a:pPr>
                      <a:r>
                        <a:rPr lang="en-US" sz="1400" kern="0">
                          <a:effectLst/>
                        </a:rPr>
                        <a:t>0.09±0.26</a:t>
                      </a:r>
                    </a:p>
                  </a:txBody>
                  <a:tcPr marL="68580" marR="68580" marT="0" marB="0" anchor="ctr"/>
                </a:tc>
                <a:tc>
                  <a:txBody>
                    <a:bodyPr/>
                    <a:lstStyle/>
                    <a:p>
                      <a:pPr algn="ctr">
                        <a:spcAft>
                          <a:spcPts val="0"/>
                        </a:spcAft>
                      </a:pPr>
                      <a:r>
                        <a:rPr lang="en-US" sz="1400" kern="0" dirty="0">
                          <a:effectLst/>
                        </a:rPr>
                        <a:t>2.06±1.29</a:t>
                      </a:r>
                    </a:p>
                  </a:txBody>
                  <a:tcPr marL="68580" marR="68580" marT="0" marB="0" anchor="ctr"/>
                </a:tc>
                <a:tc>
                  <a:txBody>
                    <a:bodyPr/>
                    <a:lstStyle/>
                    <a:p>
                      <a:pPr algn="ctr">
                        <a:spcAft>
                          <a:spcPts val="0"/>
                        </a:spcAft>
                      </a:pPr>
                      <a:r>
                        <a:rPr lang="en-US" sz="1400" kern="0" dirty="0">
                          <a:effectLst/>
                        </a:rPr>
                        <a:t>0.41±1.17</a:t>
                      </a:r>
                    </a:p>
                  </a:txBody>
                  <a:tcPr marL="68580" marR="68580" marT="0" marB="0" anchor="ctr"/>
                </a:tc>
                <a:tc>
                  <a:txBody>
                    <a:bodyPr/>
                    <a:lstStyle/>
                    <a:p>
                      <a:pPr algn="ctr">
                        <a:spcAft>
                          <a:spcPts val="0"/>
                        </a:spcAft>
                      </a:pPr>
                      <a:r>
                        <a:rPr lang="en-US" sz="1400" kern="0" dirty="0">
                          <a:effectLst/>
                        </a:rPr>
                        <a:t>7.22±6.79</a:t>
                      </a:r>
                    </a:p>
                  </a:txBody>
                  <a:tcPr marL="68580" marR="68580" marT="0" marB="0" anchor="ctr"/>
                </a:tc>
                <a:tc>
                  <a:txBody>
                    <a:bodyPr/>
                    <a:lstStyle/>
                    <a:p>
                      <a:pPr algn="ctr">
                        <a:spcAft>
                          <a:spcPts val="0"/>
                        </a:spcAft>
                      </a:pPr>
                      <a:r>
                        <a:rPr lang="en-US" sz="1400" kern="0" dirty="0">
                          <a:effectLst/>
                        </a:rPr>
                        <a:t>2.56±4.98</a:t>
                      </a:r>
                    </a:p>
                  </a:txBody>
                  <a:tcPr marL="68580" marR="68580" marT="0" marB="0" anchor="ctr"/>
                </a:tc>
                <a:tc>
                  <a:txBody>
                    <a:bodyPr/>
                    <a:lstStyle/>
                    <a:p>
                      <a:pPr algn="ctr" fontAlgn="b"/>
                      <a:r>
                        <a:rPr lang="en-US" altLang="zh-CN" sz="1400" u="none" strike="noStrike" dirty="0">
                          <a:effectLst/>
                        </a:rPr>
                        <a:t>0.725</a:t>
                      </a:r>
                    </a:p>
                  </a:txBody>
                  <a:tcPr marL="9525" marR="9525" marT="9525" marB="0" anchor="ctr"/>
                </a:tc>
                <a:tc>
                  <a:txBody>
                    <a:bodyPr/>
                    <a:lstStyle/>
                    <a:p>
                      <a:pPr algn="ctr" fontAlgn="b"/>
                      <a:r>
                        <a:rPr lang="en-US" altLang="zh-CN" sz="1400" u="none" strike="noStrike" dirty="0">
                          <a:effectLst/>
                        </a:rPr>
                        <a:t>4.56</a:t>
                      </a:r>
                    </a:p>
                  </a:txBody>
                  <a:tcPr marL="9525" marR="9525" marT="9525" marB="0" anchor="ctr"/>
                </a:tc>
                <a:tc>
                  <a:txBody>
                    <a:bodyPr/>
                    <a:lstStyle/>
                    <a:p>
                      <a:pPr algn="ctr" fontAlgn="b"/>
                      <a:r>
                        <a:rPr lang="en-US" altLang="zh-CN" sz="1400" u="none" strike="noStrike" dirty="0">
                          <a:effectLst/>
                        </a:rPr>
                        <a:t>2.54</a:t>
                      </a:r>
                    </a:p>
                  </a:txBody>
                  <a:tcPr marL="9525" marR="9525" marT="9525" marB="0" anchor="ctr"/>
                </a:tc>
                <a:tc>
                  <a:txBody>
                    <a:bodyPr/>
                    <a:lstStyle/>
                    <a:p>
                      <a:pPr algn="ctr" fontAlgn="b"/>
                      <a:r>
                        <a:rPr lang="en-US" altLang="zh-CN" sz="1400" u="none" strike="noStrike" dirty="0">
                          <a:effectLst/>
                        </a:rPr>
                        <a:t>28.4</a:t>
                      </a:r>
                    </a:p>
                  </a:txBody>
                  <a:tcPr marL="9525" marR="9525" marT="9525" marB="0" anchor="ctr"/>
                </a:tc>
                <a:extLst>
                  <a:ext uri="{0D108BD9-81ED-4DB2-BD59-A6C34878D82A}">
                    <a16:rowId xmlns:a16="http://schemas.microsoft.com/office/drawing/2014/main" val="10004"/>
                  </a:ext>
                </a:extLst>
              </a:tr>
            </a:tbl>
          </a:graphicData>
        </a:graphic>
      </p:graphicFrame>
      <p:sp>
        <p:nvSpPr>
          <p:cNvPr id="8" name="Rectangle 1"/>
          <p:cNvSpPr>
            <a:spLocks noChangeArrowheads="1"/>
          </p:cNvSpPr>
          <p:nvPr/>
        </p:nvSpPr>
        <p:spPr bwMode="auto">
          <a:xfrm>
            <a:off x="1309762" y="1435706"/>
            <a:ext cx="9856368"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a:spcBef>
                <a:spcPct val="0"/>
              </a:spcBef>
              <a:spcAft>
                <a:spcPct val="0"/>
              </a:spcAft>
              <a:tabLst>
                <a:tab pos="628650" algn="l"/>
                <a:tab pos="731520" algn="l"/>
              </a:tabLst>
              <a:defRPr>
                <a:solidFill>
                  <a:schemeClr val="tx1"/>
                </a:solidFill>
                <a:latin typeface="Arial" panose="020B0604020202020204" pitchFamily="34" charset="0"/>
              </a:defRPr>
            </a:lvl1pPr>
            <a:lvl2pPr marL="457200" eaLnBrk="0" fontAlgn="base">
              <a:spcBef>
                <a:spcPct val="0"/>
              </a:spcBef>
              <a:spcAft>
                <a:spcPct val="0"/>
              </a:spcAft>
              <a:tabLst>
                <a:tab pos="628650" algn="l"/>
                <a:tab pos="731520" algn="l"/>
              </a:tabLst>
              <a:defRPr>
                <a:solidFill>
                  <a:schemeClr val="tx1"/>
                </a:solidFill>
                <a:latin typeface="Arial" panose="020B0604020202020204" pitchFamily="34" charset="0"/>
              </a:defRPr>
            </a:lvl2pPr>
            <a:lvl3pPr marL="914400" eaLnBrk="0" fontAlgn="base">
              <a:spcBef>
                <a:spcPct val="0"/>
              </a:spcBef>
              <a:spcAft>
                <a:spcPct val="0"/>
              </a:spcAft>
              <a:tabLst>
                <a:tab pos="628650" algn="l"/>
                <a:tab pos="731520" algn="l"/>
              </a:tabLst>
              <a:defRPr>
                <a:solidFill>
                  <a:schemeClr val="tx1"/>
                </a:solidFill>
                <a:latin typeface="Arial" panose="020B0604020202020204" pitchFamily="34" charset="0"/>
              </a:defRPr>
            </a:lvl3pPr>
            <a:lvl4pPr marL="1371600" eaLnBrk="0" fontAlgn="base">
              <a:spcBef>
                <a:spcPct val="0"/>
              </a:spcBef>
              <a:spcAft>
                <a:spcPct val="0"/>
              </a:spcAft>
              <a:tabLst>
                <a:tab pos="628650" algn="l"/>
                <a:tab pos="731520" algn="l"/>
              </a:tabLst>
              <a:defRPr>
                <a:solidFill>
                  <a:schemeClr val="tx1"/>
                </a:solidFill>
                <a:latin typeface="Arial" panose="020B0604020202020204" pitchFamily="34" charset="0"/>
              </a:defRPr>
            </a:lvl4pPr>
            <a:lvl5pPr marL="1828800" eaLnBrk="0" fontAlgn="base">
              <a:spcBef>
                <a:spcPct val="0"/>
              </a:spcBef>
              <a:spcAft>
                <a:spcPct val="0"/>
              </a:spcAft>
              <a:tabLst>
                <a:tab pos="628650" algn="l"/>
                <a:tab pos="731520" algn="l"/>
              </a:tabLst>
              <a:defRPr>
                <a:solidFill>
                  <a:schemeClr val="tx1"/>
                </a:solidFill>
                <a:latin typeface="Arial" panose="020B0604020202020204" pitchFamily="34" charset="0"/>
              </a:defRPr>
            </a:lvl5pPr>
            <a:lvl6pPr marL="2286000" eaLnBrk="0" fontAlgn="base">
              <a:spcBef>
                <a:spcPct val="0"/>
              </a:spcBef>
              <a:spcAft>
                <a:spcPct val="0"/>
              </a:spcAft>
              <a:tabLst>
                <a:tab pos="628650" algn="l"/>
                <a:tab pos="731520" algn="l"/>
              </a:tabLst>
              <a:defRPr>
                <a:solidFill>
                  <a:schemeClr val="tx1"/>
                </a:solidFill>
                <a:latin typeface="Arial" panose="020B0604020202020204" pitchFamily="34" charset="0"/>
              </a:defRPr>
            </a:lvl6pPr>
            <a:lvl7pPr marL="2743200" eaLnBrk="0" fontAlgn="base">
              <a:spcBef>
                <a:spcPct val="0"/>
              </a:spcBef>
              <a:spcAft>
                <a:spcPct val="0"/>
              </a:spcAft>
              <a:tabLst>
                <a:tab pos="628650" algn="l"/>
                <a:tab pos="731520" algn="l"/>
              </a:tabLst>
              <a:defRPr>
                <a:solidFill>
                  <a:schemeClr val="tx1"/>
                </a:solidFill>
                <a:latin typeface="Arial" panose="020B0604020202020204" pitchFamily="34" charset="0"/>
              </a:defRPr>
            </a:lvl7pPr>
            <a:lvl8pPr marL="3200400" eaLnBrk="0" fontAlgn="base">
              <a:spcBef>
                <a:spcPct val="0"/>
              </a:spcBef>
              <a:spcAft>
                <a:spcPct val="0"/>
              </a:spcAft>
              <a:tabLst>
                <a:tab pos="628650" algn="l"/>
                <a:tab pos="731520" algn="l"/>
              </a:tabLst>
              <a:defRPr>
                <a:solidFill>
                  <a:schemeClr val="tx1"/>
                </a:solidFill>
                <a:latin typeface="Arial" panose="020B0604020202020204" pitchFamily="34" charset="0"/>
              </a:defRPr>
            </a:lvl8pPr>
            <a:lvl9pPr marL="3657600" eaLnBrk="0" fontAlgn="base">
              <a:spcBef>
                <a:spcPct val="0"/>
              </a:spcBef>
              <a:spcAft>
                <a:spcPct val="0"/>
              </a:spcAft>
              <a:tabLst>
                <a:tab pos="628650" algn="l"/>
                <a:tab pos="731520" algn="l"/>
              </a:tabLst>
              <a:defRPr>
                <a:solidFill>
                  <a:schemeClr val="tx1"/>
                </a:solidFill>
                <a:latin typeface="Arial" panose="020B0604020202020204" pitchFamily="34" charset="0"/>
              </a:defRPr>
            </a:lvl9pPr>
          </a:lstStyle>
          <a:p>
            <a:pPr algn="ctr" defTabSz="914400"/>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Plasma, brain and hypothalamus tissue distribution of the parent drug Ansofaxinee and ODV </a:t>
            </a:r>
          </a:p>
          <a:p>
            <a:pPr algn="ctr" defTabSz="914400"/>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following </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rPr>
              <a:t>intragastric</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administration of Ansofaxine at 8 mg/kg in Rats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3"/>
          <p:cNvSpPr>
            <a:spLocks noChangeArrowheads="1"/>
          </p:cNvSpPr>
          <p:nvPr/>
        </p:nvSpPr>
        <p:spPr bwMode="auto">
          <a:xfrm>
            <a:off x="1189939" y="4261333"/>
            <a:ext cx="997634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a:spcBef>
                <a:spcPct val="0"/>
              </a:spcBef>
              <a:spcAft>
                <a:spcPct val="0"/>
              </a:spcAft>
              <a:tabLst>
                <a:tab pos="628650" algn="l"/>
                <a:tab pos="731520" algn="l"/>
              </a:tabLst>
              <a:defRPr>
                <a:solidFill>
                  <a:schemeClr val="tx1"/>
                </a:solidFill>
                <a:latin typeface="Arial" panose="020B0604020202020204" pitchFamily="34" charset="0"/>
              </a:defRPr>
            </a:lvl1pPr>
            <a:lvl2pPr marL="457200" eaLnBrk="0" fontAlgn="base">
              <a:spcBef>
                <a:spcPct val="0"/>
              </a:spcBef>
              <a:spcAft>
                <a:spcPct val="0"/>
              </a:spcAft>
              <a:tabLst>
                <a:tab pos="628650" algn="l"/>
                <a:tab pos="731520" algn="l"/>
              </a:tabLst>
              <a:defRPr>
                <a:solidFill>
                  <a:schemeClr val="tx1"/>
                </a:solidFill>
                <a:latin typeface="Arial" panose="020B0604020202020204" pitchFamily="34" charset="0"/>
              </a:defRPr>
            </a:lvl2pPr>
            <a:lvl3pPr marL="914400" eaLnBrk="0" fontAlgn="base">
              <a:spcBef>
                <a:spcPct val="0"/>
              </a:spcBef>
              <a:spcAft>
                <a:spcPct val="0"/>
              </a:spcAft>
              <a:tabLst>
                <a:tab pos="628650" algn="l"/>
                <a:tab pos="731520" algn="l"/>
              </a:tabLst>
              <a:defRPr>
                <a:solidFill>
                  <a:schemeClr val="tx1"/>
                </a:solidFill>
                <a:latin typeface="Arial" panose="020B0604020202020204" pitchFamily="34" charset="0"/>
              </a:defRPr>
            </a:lvl3pPr>
            <a:lvl4pPr marL="1371600" eaLnBrk="0" fontAlgn="base">
              <a:spcBef>
                <a:spcPct val="0"/>
              </a:spcBef>
              <a:spcAft>
                <a:spcPct val="0"/>
              </a:spcAft>
              <a:tabLst>
                <a:tab pos="628650" algn="l"/>
                <a:tab pos="731520" algn="l"/>
              </a:tabLst>
              <a:defRPr>
                <a:solidFill>
                  <a:schemeClr val="tx1"/>
                </a:solidFill>
                <a:latin typeface="Arial" panose="020B0604020202020204" pitchFamily="34" charset="0"/>
              </a:defRPr>
            </a:lvl4pPr>
            <a:lvl5pPr marL="1828800" eaLnBrk="0" fontAlgn="base">
              <a:spcBef>
                <a:spcPct val="0"/>
              </a:spcBef>
              <a:spcAft>
                <a:spcPct val="0"/>
              </a:spcAft>
              <a:tabLst>
                <a:tab pos="628650" algn="l"/>
                <a:tab pos="731520" algn="l"/>
              </a:tabLst>
              <a:defRPr>
                <a:solidFill>
                  <a:schemeClr val="tx1"/>
                </a:solidFill>
                <a:latin typeface="Arial" panose="020B0604020202020204" pitchFamily="34" charset="0"/>
              </a:defRPr>
            </a:lvl5pPr>
            <a:lvl6pPr marL="2286000" eaLnBrk="0" fontAlgn="base">
              <a:spcBef>
                <a:spcPct val="0"/>
              </a:spcBef>
              <a:spcAft>
                <a:spcPct val="0"/>
              </a:spcAft>
              <a:tabLst>
                <a:tab pos="628650" algn="l"/>
                <a:tab pos="731520" algn="l"/>
              </a:tabLst>
              <a:defRPr>
                <a:solidFill>
                  <a:schemeClr val="tx1"/>
                </a:solidFill>
                <a:latin typeface="Arial" panose="020B0604020202020204" pitchFamily="34" charset="0"/>
              </a:defRPr>
            </a:lvl6pPr>
            <a:lvl7pPr marL="2743200" eaLnBrk="0" fontAlgn="base">
              <a:spcBef>
                <a:spcPct val="0"/>
              </a:spcBef>
              <a:spcAft>
                <a:spcPct val="0"/>
              </a:spcAft>
              <a:tabLst>
                <a:tab pos="628650" algn="l"/>
                <a:tab pos="731520" algn="l"/>
              </a:tabLst>
              <a:defRPr>
                <a:solidFill>
                  <a:schemeClr val="tx1"/>
                </a:solidFill>
                <a:latin typeface="Arial" panose="020B0604020202020204" pitchFamily="34" charset="0"/>
              </a:defRPr>
            </a:lvl7pPr>
            <a:lvl8pPr marL="3200400" eaLnBrk="0" fontAlgn="base">
              <a:spcBef>
                <a:spcPct val="0"/>
              </a:spcBef>
              <a:spcAft>
                <a:spcPct val="0"/>
              </a:spcAft>
              <a:tabLst>
                <a:tab pos="628650" algn="l"/>
                <a:tab pos="731520" algn="l"/>
              </a:tabLst>
              <a:defRPr>
                <a:solidFill>
                  <a:schemeClr val="tx1"/>
                </a:solidFill>
                <a:latin typeface="Arial" panose="020B0604020202020204" pitchFamily="34" charset="0"/>
              </a:defRPr>
            </a:lvl8pPr>
            <a:lvl9pPr marL="3657600" eaLnBrk="0" fontAlgn="base">
              <a:spcBef>
                <a:spcPct val="0"/>
              </a:spcBef>
              <a:spcAft>
                <a:spcPct val="0"/>
              </a:spcAft>
              <a:tabLst>
                <a:tab pos="628650" algn="l"/>
                <a:tab pos="731520" algn="l"/>
              </a:tabLst>
              <a:defRPr>
                <a:solidFill>
                  <a:schemeClr val="tx1"/>
                </a:solidFill>
                <a:latin typeface="Arial" panose="020B0604020202020204" pitchFamily="34" charset="0"/>
              </a:defRPr>
            </a:lvl9pPr>
          </a:lstStyle>
          <a:p>
            <a:pPr lvl="0" algn="ctr" defTabSz="914400"/>
            <a:r>
              <a:rPr kumimoji="0" lang="zh-CN"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Plasma, brain and hypothalamus tissue distribution of the parent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drug Ansofaxine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and ODV </a:t>
            </a:r>
          </a:p>
          <a:p>
            <a:pPr lvl="0" algn="ctr" defTabSz="914400"/>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following oral administration </a:t>
            </a:r>
            <a:r>
              <a:rPr lang="en-US" altLang="zh-CN" sz="1600" b="1">
                <a:latin typeface="Times New Roman" panose="02020603050405020304" pitchFamily="18" charset="0"/>
                <a:ea typeface="宋体" panose="02010600030101010101" pitchFamily="2" charset="-122"/>
                <a:cs typeface="Times New Roman" panose="02020603050405020304" pitchFamily="18" charset="0"/>
              </a:rPr>
              <a:t>of Ansofaxine </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extended-release tablet at 80 mg in Dogs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占位符 12"/>
          <p:cNvSpPr txBox="1"/>
          <p:nvPr/>
        </p:nvSpPr>
        <p:spPr>
          <a:xfrm>
            <a:off x="288290" y="612775"/>
            <a:ext cx="11787505" cy="1099185"/>
          </a:xfrm>
          <a:prstGeom prst="rect">
            <a:avLst/>
          </a:prstGeom>
        </p:spPr>
        <p:txBody>
          <a:bodyPr/>
          <a:lstStyle>
            <a:lvl1pPr marL="0" marR="0" indent="0" algn="l" defTabSz="914400" rtl="0" latinLnBrk="0">
              <a:lnSpc>
                <a:spcPct val="90000"/>
              </a:lnSpc>
              <a:spcBef>
                <a:spcPts val="600"/>
              </a:spcBef>
              <a:spcAft>
                <a:spcPts val="0"/>
              </a:spcAft>
              <a:buClrTx/>
              <a:buSzTx/>
              <a:buFontTx/>
              <a:buNone/>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1pPr>
            <a:lvl2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accent2"/>
                </a:solidFill>
                <a:uFillTx/>
                <a:latin typeface="+mn-lt"/>
                <a:ea typeface="Calibri" panose="020F0502020204030204" charset="0"/>
                <a:cs typeface="Calibri" panose="020F0502020204030204" charset="0"/>
                <a:sym typeface="Relative"/>
              </a:defRPr>
            </a:lvl2pPr>
            <a:lvl3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bg2"/>
                </a:solidFill>
                <a:uFillTx/>
                <a:latin typeface="+mn-lt"/>
                <a:ea typeface="Calibri" panose="020F0502020204030204" charset="0"/>
                <a:cs typeface="Calibri" panose="020F0502020204030204" charset="0"/>
                <a:sym typeface="Relative"/>
              </a:defRPr>
            </a:lvl3pPr>
            <a:lvl4pPr marL="204470"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4pPr>
            <a:lvl5pPr marL="409575"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5pPr>
            <a:lvl6pPr marL="61531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6pPr>
            <a:lvl7pPr marL="82105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7pPr>
            <a:lvl8pPr marL="1026160"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8pPr>
            <a:lvl9pPr marL="123126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9pPr>
          </a:lstStyle>
          <a:p>
            <a:pPr marL="342900" indent="-342900" hangingPunct="1">
              <a:lnSpc>
                <a:spcPts val="3000"/>
              </a:lnSpc>
              <a:spcAft>
                <a:spcPts val="600"/>
              </a:spcAft>
              <a:buClr>
                <a:schemeClr val="accent1"/>
              </a:buClr>
              <a:buFont typeface="Wingdings" panose="05000000000000000000" pitchFamily="2" charset="2"/>
              <a:buChar char="u"/>
            </a:pPr>
            <a:r>
              <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rPr>
              <a:t> </a:t>
            </a:r>
            <a:r>
              <a:rPr lang="en-US" altLang="zh-CN" sz="1600" dirty="0">
                <a:solidFill>
                  <a:schemeClr val="tx1"/>
                </a:solidFill>
                <a:latin typeface="Times New Roman" panose="02020603050405020304" pitchFamily="18" charset="0"/>
                <a:ea typeface="微软雅黑" panose="020B0503020204020204" charset="-122"/>
                <a:cs typeface="Times New Roman" panose="02020603050405020304" pitchFamily="18" charset="0"/>
              </a:rPr>
              <a:t>The parent drug Ansofaxine,  has higher concentration in brain/hypothalamus in rats, and also highly distributes in hypothalamus and cortex in dogs，the concentration of Ansofaxine in brain/hypothalamus is much higher than that in plasma</a:t>
            </a:r>
            <a:r>
              <a:rPr lang="en-US" altLang="zh-CN" sz="1800"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sz="1600" dirty="0" smtClean="0">
              <a:solidFill>
                <a:schemeClr val="accent1">
                  <a:lumMod val="50000"/>
                </a:schemeClr>
              </a:solidFill>
              <a:ea typeface="+mn-ea"/>
              <a:cs typeface="+mn-cs"/>
            </a:endParaRPr>
          </a:p>
        </p:txBody>
      </p:sp>
      <p:pic>
        <p:nvPicPr>
          <p:cNvPr id="2" name="图片 1"/>
          <p:cNvPicPr>
            <a:picLocks noChangeAspect="1"/>
          </p:cNvPicPr>
          <p:nvPr>
            <p:custDataLst>
              <p:tags r:id="rId3"/>
            </p:custDataLst>
          </p:nvPr>
        </p:nvPicPr>
        <p:blipFill>
          <a:blip r:embed="rId5"/>
          <a:stretch>
            <a:fillRect/>
          </a:stretch>
        </p:blipFill>
        <p:spPr>
          <a:xfrm>
            <a:off x="227330" y="181610"/>
            <a:ext cx="480060" cy="31242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1365" y="-3810"/>
            <a:ext cx="10515600" cy="712470"/>
          </a:xfrm>
        </p:spPr>
        <p:txBody>
          <a:bodyPr/>
          <a:lstStyle/>
          <a:p>
            <a:r>
              <a:rPr lang="en-US" altLang="zh-CN" sz="2500" b="1" dirty="0" smtClean="0">
                <a:solidFill>
                  <a:schemeClr val="accent1">
                    <a:lumMod val="50000"/>
                  </a:schemeClr>
                </a:solidFill>
                <a:latin typeface="+mn-lt"/>
                <a:ea typeface="+mn-ea"/>
                <a:cs typeface="+mn-cs"/>
              </a:rPr>
              <a:t>Ansofaxine : Pharmacodynamic Study in Rats</a:t>
            </a:r>
          </a:p>
        </p:txBody>
      </p:sp>
      <p:sp>
        <p:nvSpPr>
          <p:cNvPr id="8" name="Rectangle 1"/>
          <p:cNvSpPr>
            <a:spLocks noChangeArrowheads="1"/>
          </p:cNvSpPr>
          <p:nvPr/>
        </p:nvSpPr>
        <p:spPr bwMode="auto">
          <a:xfrm>
            <a:off x="6135686" y="703852"/>
            <a:ext cx="5218114"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a:spcBef>
                <a:spcPct val="0"/>
              </a:spcBef>
              <a:spcAft>
                <a:spcPct val="0"/>
              </a:spcAft>
              <a:tabLst>
                <a:tab pos="628650" algn="l"/>
                <a:tab pos="731520" algn="l"/>
              </a:tabLst>
              <a:defRPr>
                <a:solidFill>
                  <a:schemeClr val="tx1"/>
                </a:solidFill>
                <a:latin typeface="Arial" panose="020B0604020202020204" pitchFamily="34" charset="0"/>
              </a:defRPr>
            </a:lvl1pPr>
            <a:lvl2pPr marL="457200" eaLnBrk="0" fontAlgn="base">
              <a:spcBef>
                <a:spcPct val="0"/>
              </a:spcBef>
              <a:spcAft>
                <a:spcPct val="0"/>
              </a:spcAft>
              <a:tabLst>
                <a:tab pos="628650" algn="l"/>
                <a:tab pos="731520" algn="l"/>
              </a:tabLst>
              <a:defRPr>
                <a:solidFill>
                  <a:schemeClr val="tx1"/>
                </a:solidFill>
                <a:latin typeface="Arial" panose="020B0604020202020204" pitchFamily="34" charset="0"/>
              </a:defRPr>
            </a:lvl2pPr>
            <a:lvl3pPr marL="914400" eaLnBrk="0" fontAlgn="base">
              <a:spcBef>
                <a:spcPct val="0"/>
              </a:spcBef>
              <a:spcAft>
                <a:spcPct val="0"/>
              </a:spcAft>
              <a:tabLst>
                <a:tab pos="628650" algn="l"/>
                <a:tab pos="731520" algn="l"/>
              </a:tabLst>
              <a:defRPr>
                <a:solidFill>
                  <a:schemeClr val="tx1"/>
                </a:solidFill>
                <a:latin typeface="Arial" panose="020B0604020202020204" pitchFamily="34" charset="0"/>
              </a:defRPr>
            </a:lvl3pPr>
            <a:lvl4pPr marL="1371600" eaLnBrk="0" fontAlgn="base">
              <a:spcBef>
                <a:spcPct val="0"/>
              </a:spcBef>
              <a:spcAft>
                <a:spcPct val="0"/>
              </a:spcAft>
              <a:tabLst>
                <a:tab pos="628650" algn="l"/>
                <a:tab pos="731520" algn="l"/>
              </a:tabLst>
              <a:defRPr>
                <a:solidFill>
                  <a:schemeClr val="tx1"/>
                </a:solidFill>
                <a:latin typeface="Arial" panose="020B0604020202020204" pitchFamily="34" charset="0"/>
              </a:defRPr>
            </a:lvl4pPr>
            <a:lvl5pPr marL="1828800" eaLnBrk="0" fontAlgn="base">
              <a:spcBef>
                <a:spcPct val="0"/>
              </a:spcBef>
              <a:spcAft>
                <a:spcPct val="0"/>
              </a:spcAft>
              <a:tabLst>
                <a:tab pos="628650" algn="l"/>
                <a:tab pos="731520" algn="l"/>
              </a:tabLst>
              <a:defRPr>
                <a:solidFill>
                  <a:schemeClr val="tx1"/>
                </a:solidFill>
                <a:latin typeface="Arial" panose="020B0604020202020204" pitchFamily="34" charset="0"/>
              </a:defRPr>
            </a:lvl5pPr>
            <a:lvl6pPr marL="2286000" eaLnBrk="0" fontAlgn="base">
              <a:spcBef>
                <a:spcPct val="0"/>
              </a:spcBef>
              <a:spcAft>
                <a:spcPct val="0"/>
              </a:spcAft>
              <a:tabLst>
                <a:tab pos="628650" algn="l"/>
                <a:tab pos="731520" algn="l"/>
              </a:tabLst>
              <a:defRPr>
                <a:solidFill>
                  <a:schemeClr val="tx1"/>
                </a:solidFill>
                <a:latin typeface="Arial" panose="020B0604020202020204" pitchFamily="34" charset="0"/>
              </a:defRPr>
            </a:lvl6pPr>
            <a:lvl7pPr marL="2743200" eaLnBrk="0" fontAlgn="base">
              <a:spcBef>
                <a:spcPct val="0"/>
              </a:spcBef>
              <a:spcAft>
                <a:spcPct val="0"/>
              </a:spcAft>
              <a:tabLst>
                <a:tab pos="628650" algn="l"/>
                <a:tab pos="731520" algn="l"/>
              </a:tabLst>
              <a:defRPr>
                <a:solidFill>
                  <a:schemeClr val="tx1"/>
                </a:solidFill>
                <a:latin typeface="Arial" panose="020B0604020202020204" pitchFamily="34" charset="0"/>
              </a:defRPr>
            </a:lvl7pPr>
            <a:lvl8pPr marL="3200400" eaLnBrk="0" fontAlgn="base">
              <a:spcBef>
                <a:spcPct val="0"/>
              </a:spcBef>
              <a:spcAft>
                <a:spcPct val="0"/>
              </a:spcAft>
              <a:tabLst>
                <a:tab pos="628650" algn="l"/>
                <a:tab pos="731520" algn="l"/>
              </a:tabLst>
              <a:defRPr>
                <a:solidFill>
                  <a:schemeClr val="tx1"/>
                </a:solidFill>
                <a:latin typeface="Arial" panose="020B0604020202020204" pitchFamily="34" charset="0"/>
              </a:defRPr>
            </a:lvl8pPr>
            <a:lvl9pPr marL="3657600" eaLnBrk="0" fontAlgn="base">
              <a:spcBef>
                <a:spcPct val="0"/>
              </a:spcBef>
              <a:spcAft>
                <a:spcPct val="0"/>
              </a:spcAft>
              <a:tabLst>
                <a:tab pos="628650" algn="l"/>
                <a:tab pos="731520" algn="l"/>
              </a:tabLst>
              <a:defRPr>
                <a:solidFill>
                  <a:schemeClr val="tx1"/>
                </a:solidFill>
                <a:latin typeface="Arial" panose="020B0604020202020204" pitchFamily="34" charset="0"/>
              </a:defRPr>
            </a:lvl9pPr>
          </a:lstStyle>
          <a:p>
            <a:pPr lvl="0" algn="ctr" defTabSz="914400"/>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Effects of  Ansofaxine on the Locomotor Activity </a:t>
            </a:r>
          </a:p>
          <a:p>
            <a:pPr lvl="0" algn="ctr" defTabSz="914400"/>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and Sugar Consumption in CUMS Rats</a:t>
            </a:r>
          </a:p>
        </p:txBody>
      </p:sp>
      <p:graphicFrame>
        <p:nvGraphicFramePr>
          <p:cNvPr id="9" name="表格 8"/>
          <p:cNvGraphicFramePr>
            <a:graphicFrameLocks noGrp="1"/>
          </p:cNvGraphicFramePr>
          <p:nvPr>
            <p:custDataLst>
              <p:tags r:id="rId1"/>
            </p:custDataLst>
          </p:nvPr>
        </p:nvGraphicFramePr>
        <p:xfrm>
          <a:off x="5777720" y="1300851"/>
          <a:ext cx="6104850" cy="2051043"/>
        </p:xfrm>
        <a:graphic>
          <a:graphicData uri="http://schemas.openxmlformats.org/drawingml/2006/table">
            <a:tbl>
              <a:tblPr firstRow="1" firstCol="1" bandRow="1">
                <a:tableStyleId>{B301B821-A1FF-4177-AEE7-76D212191A09}</a:tableStyleId>
              </a:tblPr>
              <a:tblGrid>
                <a:gridCol w="1083644">
                  <a:extLst>
                    <a:ext uri="{9D8B030D-6E8A-4147-A177-3AD203B41FA5}">
                      <a16:colId xmlns:a16="http://schemas.microsoft.com/office/drawing/2014/main" val="20000"/>
                    </a:ext>
                  </a:extLst>
                </a:gridCol>
                <a:gridCol w="934448">
                  <a:extLst>
                    <a:ext uri="{9D8B030D-6E8A-4147-A177-3AD203B41FA5}">
                      <a16:colId xmlns:a16="http://schemas.microsoft.com/office/drawing/2014/main" val="20001"/>
                    </a:ext>
                  </a:extLst>
                </a:gridCol>
                <a:gridCol w="1391572">
                  <a:extLst>
                    <a:ext uri="{9D8B030D-6E8A-4147-A177-3AD203B41FA5}">
                      <a16:colId xmlns:a16="http://schemas.microsoft.com/office/drawing/2014/main" val="20002"/>
                    </a:ext>
                  </a:extLst>
                </a:gridCol>
                <a:gridCol w="1290566">
                  <a:extLst>
                    <a:ext uri="{9D8B030D-6E8A-4147-A177-3AD203B41FA5}">
                      <a16:colId xmlns:a16="http://schemas.microsoft.com/office/drawing/2014/main" val="20003"/>
                    </a:ext>
                  </a:extLst>
                </a:gridCol>
                <a:gridCol w="1404620">
                  <a:extLst>
                    <a:ext uri="{9D8B030D-6E8A-4147-A177-3AD203B41FA5}">
                      <a16:colId xmlns:a16="http://schemas.microsoft.com/office/drawing/2014/main" val="20004"/>
                    </a:ext>
                  </a:extLst>
                </a:gridCol>
              </a:tblGrid>
              <a:tr h="659648">
                <a:tc>
                  <a:txBody>
                    <a:bodyPr/>
                    <a:lstStyle/>
                    <a:p>
                      <a:pPr algn="ctr">
                        <a:spcAft>
                          <a:spcPts val="0"/>
                        </a:spcAft>
                      </a:pPr>
                      <a:r>
                        <a:rPr lang="en-US" sz="1400" kern="100" dirty="0">
                          <a:effectLst/>
                        </a:rPr>
                        <a:t>Group</a:t>
                      </a:r>
                    </a:p>
                  </a:txBody>
                  <a:tcPr marL="68580" marR="68580" marT="0" marB="0" anchor="ctr"/>
                </a:tc>
                <a:tc>
                  <a:txBody>
                    <a:bodyPr/>
                    <a:lstStyle/>
                    <a:p>
                      <a:pPr algn="ctr">
                        <a:spcAft>
                          <a:spcPts val="0"/>
                        </a:spcAft>
                      </a:pPr>
                      <a:r>
                        <a:rPr lang="en-US" sz="1400" kern="100" dirty="0">
                          <a:effectLst/>
                        </a:rPr>
                        <a:t>Dose</a:t>
                      </a:r>
                      <a:endParaRPr lang="zh-CN" sz="1400" kern="100" dirty="0">
                        <a:effectLst/>
                      </a:endParaRPr>
                    </a:p>
                    <a:p>
                      <a:pPr algn="ctr">
                        <a:spcAft>
                          <a:spcPts val="0"/>
                        </a:spcAft>
                      </a:pPr>
                      <a:r>
                        <a:rPr lang="en-US" sz="1400" kern="100" dirty="0">
                          <a:effectLst/>
                        </a:rPr>
                        <a:t>(mg/kg)</a:t>
                      </a:r>
                    </a:p>
                  </a:txBody>
                  <a:tcPr marL="68580" marR="68580" marT="0" marB="0" anchor="ctr"/>
                </a:tc>
                <a:tc>
                  <a:txBody>
                    <a:bodyPr/>
                    <a:lstStyle/>
                    <a:p>
                      <a:pPr algn="ctr">
                        <a:spcAft>
                          <a:spcPts val="0"/>
                        </a:spcAft>
                      </a:pPr>
                      <a:r>
                        <a:rPr lang="en-US" sz="1400" kern="100" dirty="0">
                          <a:effectLst/>
                        </a:rPr>
                        <a:t>Sugar consumption</a:t>
                      </a:r>
                      <a:endParaRPr lang="zh-CN" sz="1400" kern="100" dirty="0">
                        <a:effectLst/>
                      </a:endParaRPr>
                    </a:p>
                    <a:p>
                      <a:pPr algn="ctr">
                        <a:spcAft>
                          <a:spcPts val="0"/>
                        </a:spcAft>
                      </a:pPr>
                      <a:r>
                        <a:rPr lang="en-US" sz="1400" kern="100" dirty="0">
                          <a:effectLst/>
                        </a:rPr>
                        <a:t>Rate (%)</a:t>
                      </a:r>
                    </a:p>
                  </a:txBody>
                  <a:tcPr marL="68580" marR="68580" marT="0" marB="0" anchor="ctr"/>
                </a:tc>
                <a:tc>
                  <a:txBody>
                    <a:bodyPr/>
                    <a:lstStyle/>
                    <a:p>
                      <a:pPr algn="ctr">
                        <a:spcAft>
                          <a:spcPts val="0"/>
                        </a:spcAft>
                      </a:pPr>
                      <a:r>
                        <a:rPr lang="en-US" sz="1400" kern="100" dirty="0">
                          <a:effectLst/>
                        </a:rPr>
                        <a:t>Rearing Time (seconds)</a:t>
                      </a:r>
                    </a:p>
                  </a:txBody>
                  <a:tcPr marL="68580" marR="68580" marT="0" marB="0" anchor="ctr"/>
                </a:tc>
                <a:tc>
                  <a:txBody>
                    <a:bodyPr/>
                    <a:lstStyle/>
                    <a:p>
                      <a:pPr algn="ctr">
                        <a:spcAft>
                          <a:spcPts val="0"/>
                        </a:spcAft>
                      </a:pPr>
                      <a:r>
                        <a:rPr lang="en-US" sz="1400" kern="100" dirty="0">
                          <a:effectLst/>
                        </a:rPr>
                        <a:t>Numbers of squares crossed</a:t>
                      </a:r>
                    </a:p>
                  </a:txBody>
                  <a:tcPr marL="68580" marR="68580" marT="0" marB="0" anchor="ctr"/>
                </a:tc>
                <a:extLst>
                  <a:ext uri="{0D108BD9-81ED-4DB2-BD59-A6C34878D82A}">
                    <a16:rowId xmlns:a16="http://schemas.microsoft.com/office/drawing/2014/main" val="10000"/>
                  </a:ext>
                </a:extLst>
              </a:tr>
              <a:tr h="278279">
                <a:tc>
                  <a:txBody>
                    <a:bodyPr/>
                    <a:lstStyle/>
                    <a:p>
                      <a:pPr algn="ctr">
                        <a:spcAft>
                          <a:spcPts val="0"/>
                        </a:spcAft>
                      </a:pPr>
                      <a:r>
                        <a:rPr lang="en-US" sz="1400" kern="100" dirty="0">
                          <a:effectLst/>
                        </a:rPr>
                        <a:t>Control </a:t>
                      </a:r>
                    </a:p>
                  </a:txBody>
                  <a:tcPr marL="68580" marR="68580" marT="0" marB="0" anchor="ctr"/>
                </a:tc>
                <a:tc>
                  <a:txBody>
                    <a:bodyPr/>
                    <a:lstStyle/>
                    <a:p>
                      <a:pPr algn="ctr">
                        <a:lnSpc>
                          <a:spcPts val="1400"/>
                        </a:lnSpc>
                        <a:spcBef>
                          <a:spcPts val="600"/>
                        </a:spcBef>
                        <a:spcAft>
                          <a:spcPts val="0"/>
                        </a:spcAft>
                      </a:pPr>
                      <a:r>
                        <a:rPr lang="zh-CN" sz="1400" kern="100" dirty="0">
                          <a:effectLst/>
                        </a:rPr>
                        <a:t>-</a:t>
                      </a:r>
                    </a:p>
                  </a:txBody>
                  <a:tcPr marL="68580" marR="68580" marT="0" marB="0" anchor="ctr"/>
                </a:tc>
                <a:tc>
                  <a:txBody>
                    <a:bodyPr/>
                    <a:lstStyle/>
                    <a:p>
                      <a:pPr algn="ctr">
                        <a:spcAft>
                          <a:spcPts val="0"/>
                        </a:spcAft>
                      </a:pPr>
                      <a:r>
                        <a:rPr lang="en-US" sz="1400" kern="100" dirty="0">
                          <a:effectLst/>
                        </a:rPr>
                        <a:t>89.9 ± 6.15</a:t>
                      </a:r>
                    </a:p>
                  </a:txBody>
                  <a:tcPr marL="68580" marR="68580" marT="0" marB="0" anchor="ctr"/>
                </a:tc>
                <a:tc>
                  <a:txBody>
                    <a:bodyPr/>
                    <a:lstStyle/>
                    <a:p>
                      <a:pPr algn="ctr">
                        <a:spcAft>
                          <a:spcPts val="0"/>
                        </a:spcAft>
                      </a:pPr>
                      <a:r>
                        <a:rPr lang="en-US" sz="1400" kern="100">
                          <a:effectLst/>
                        </a:rPr>
                        <a:t>24.4 ± 6.5</a:t>
                      </a:r>
                    </a:p>
                  </a:txBody>
                  <a:tcPr marL="68580" marR="68580" marT="0" marB="0" anchor="ctr"/>
                </a:tc>
                <a:tc>
                  <a:txBody>
                    <a:bodyPr/>
                    <a:lstStyle/>
                    <a:p>
                      <a:pPr algn="ctr">
                        <a:spcAft>
                          <a:spcPts val="0"/>
                        </a:spcAft>
                      </a:pPr>
                      <a:r>
                        <a:rPr lang="en-US" sz="1400" kern="100">
                          <a:effectLst/>
                        </a:rPr>
                        <a:t>72.3 ± 21.4</a:t>
                      </a:r>
                    </a:p>
                  </a:txBody>
                  <a:tcPr marL="68580" marR="68580" marT="0" marB="0" anchor="ctr"/>
                </a:tc>
                <a:extLst>
                  <a:ext uri="{0D108BD9-81ED-4DB2-BD59-A6C34878D82A}">
                    <a16:rowId xmlns:a16="http://schemas.microsoft.com/office/drawing/2014/main" val="10001"/>
                  </a:ext>
                </a:extLst>
              </a:tr>
              <a:tr h="278279">
                <a:tc>
                  <a:txBody>
                    <a:bodyPr/>
                    <a:lstStyle/>
                    <a:p>
                      <a:pPr algn="ctr">
                        <a:spcAft>
                          <a:spcPts val="0"/>
                        </a:spcAft>
                      </a:pPr>
                      <a:r>
                        <a:rPr lang="en-US" sz="1400" kern="100" dirty="0">
                          <a:effectLst/>
                        </a:rPr>
                        <a:t>Vehicle </a:t>
                      </a:r>
                    </a:p>
                  </a:txBody>
                  <a:tcPr marL="68580" marR="68580" marT="0" marB="0" anchor="ctr"/>
                </a:tc>
                <a:tc>
                  <a:txBody>
                    <a:bodyPr/>
                    <a:lstStyle/>
                    <a:p>
                      <a:pPr algn="ctr">
                        <a:lnSpc>
                          <a:spcPts val="1400"/>
                        </a:lnSpc>
                        <a:spcBef>
                          <a:spcPts val="600"/>
                        </a:spcBef>
                        <a:spcAft>
                          <a:spcPts val="0"/>
                        </a:spcAft>
                      </a:pPr>
                      <a:r>
                        <a:rPr lang="zh-CN" sz="1400" kern="100">
                          <a:effectLst/>
                        </a:rPr>
                        <a:t>-</a:t>
                      </a:r>
                    </a:p>
                  </a:txBody>
                  <a:tcPr marL="68580" marR="68580" marT="0" marB="0" anchor="ctr"/>
                </a:tc>
                <a:tc>
                  <a:txBody>
                    <a:bodyPr/>
                    <a:lstStyle/>
                    <a:p>
                      <a:pPr algn="ctr">
                        <a:spcAft>
                          <a:spcPts val="0"/>
                        </a:spcAft>
                      </a:pPr>
                      <a:r>
                        <a:rPr lang="en-US" sz="1400" kern="100" dirty="0">
                          <a:effectLst/>
                        </a:rPr>
                        <a:t>60.6 ± 13.9</a:t>
                      </a:r>
                      <a:r>
                        <a:rPr lang="en-US" sz="1400" kern="100" baseline="30000" dirty="0">
                          <a:effectLst/>
                        </a:rPr>
                        <a:t>#</a:t>
                      </a:r>
                    </a:p>
                  </a:txBody>
                  <a:tcPr marL="68580" marR="68580" marT="0" marB="0" anchor="ctr"/>
                </a:tc>
                <a:tc>
                  <a:txBody>
                    <a:bodyPr/>
                    <a:lstStyle/>
                    <a:p>
                      <a:pPr algn="ctr">
                        <a:spcAft>
                          <a:spcPts val="0"/>
                        </a:spcAft>
                      </a:pPr>
                      <a:r>
                        <a:rPr lang="en-US" sz="1400" kern="100">
                          <a:effectLst/>
                        </a:rPr>
                        <a:t>6.8 ± 3.3</a:t>
                      </a:r>
                      <a:r>
                        <a:rPr lang="en-US" sz="1400" kern="100" baseline="30000">
                          <a:effectLst/>
                        </a:rPr>
                        <a:t>#</a:t>
                      </a:r>
                    </a:p>
                  </a:txBody>
                  <a:tcPr marL="68580" marR="68580" marT="0" marB="0" anchor="ctr"/>
                </a:tc>
                <a:tc>
                  <a:txBody>
                    <a:bodyPr/>
                    <a:lstStyle/>
                    <a:p>
                      <a:pPr algn="ctr">
                        <a:spcAft>
                          <a:spcPts val="0"/>
                        </a:spcAft>
                      </a:pPr>
                      <a:r>
                        <a:rPr lang="en-US" sz="1400" kern="100" dirty="0">
                          <a:effectLst/>
                        </a:rPr>
                        <a:t>29.7 ± 13.9</a:t>
                      </a:r>
                      <a:r>
                        <a:rPr lang="en-US" sz="1400" kern="100" baseline="30000" dirty="0">
                          <a:effectLst/>
                        </a:rPr>
                        <a:t>#</a:t>
                      </a:r>
                    </a:p>
                  </a:txBody>
                  <a:tcPr marL="68580" marR="68580" marT="0" marB="0" anchor="ctr"/>
                </a:tc>
                <a:extLst>
                  <a:ext uri="{0D108BD9-81ED-4DB2-BD59-A6C34878D82A}">
                    <a16:rowId xmlns:a16="http://schemas.microsoft.com/office/drawing/2014/main" val="10002"/>
                  </a:ext>
                </a:extLst>
              </a:tr>
              <a:tr h="278279">
                <a:tc>
                  <a:txBody>
                    <a:bodyPr/>
                    <a:lstStyle/>
                    <a:p>
                      <a:pPr algn="ctr">
                        <a:spcAft>
                          <a:spcPts val="0"/>
                        </a:spcAft>
                      </a:pPr>
                      <a:r>
                        <a:rPr lang="en-US" sz="1400" kern="100" dirty="0" err="1">
                          <a:effectLst/>
                        </a:rPr>
                        <a:t>Pristiq</a:t>
                      </a:r>
                      <a:r>
                        <a:rPr lang="en-US" sz="1400" kern="100" baseline="30000" dirty="0">
                          <a:effectLst/>
                        </a:rPr>
                        <a:t> </a:t>
                      </a:r>
                    </a:p>
                  </a:txBody>
                  <a:tcPr marL="68580" marR="68580" marT="0" marB="0" anchor="ctr"/>
                </a:tc>
                <a:tc>
                  <a:txBody>
                    <a:bodyPr/>
                    <a:lstStyle/>
                    <a:p>
                      <a:pPr algn="ctr">
                        <a:lnSpc>
                          <a:spcPts val="1400"/>
                        </a:lnSpc>
                        <a:spcBef>
                          <a:spcPts val="600"/>
                        </a:spcBef>
                        <a:spcAft>
                          <a:spcPts val="0"/>
                        </a:spcAft>
                      </a:pPr>
                      <a:r>
                        <a:rPr lang="zh-CN" sz="1400" kern="100">
                          <a:effectLst/>
                        </a:rPr>
                        <a:t>7.3</a:t>
                      </a:r>
                    </a:p>
                  </a:txBody>
                  <a:tcPr marL="68580" marR="68580" marT="0" marB="0" anchor="ctr"/>
                </a:tc>
                <a:tc>
                  <a:txBody>
                    <a:bodyPr/>
                    <a:lstStyle/>
                    <a:p>
                      <a:pPr algn="ctr">
                        <a:spcAft>
                          <a:spcPts val="0"/>
                        </a:spcAft>
                      </a:pPr>
                      <a:r>
                        <a:rPr lang="en-US" sz="1400" kern="100">
                          <a:effectLst/>
                        </a:rPr>
                        <a:t>82.1 ± 7.4</a:t>
                      </a:r>
                      <a:r>
                        <a:rPr lang="en-US" sz="1400" kern="100" baseline="30000">
                          <a:effectLst/>
                        </a:rPr>
                        <a:t>**</a:t>
                      </a:r>
                    </a:p>
                  </a:txBody>
                  <a:tcPr marL="68580" marR="68580" marT="0" marB="0" anchor="ctr"/>
                </a:tc>
                <a:tc>
                  <a:txBody>
                    <a:bodyPr/>
                    <a:lstStyle/>
                    <a:p>
                      <a:pPr algn="ctr">
                        <a:spcAft>
                          <a:spcPts val="0"/>
                        </a:spcAft>
                      </a:pPr>
                      <a:r>
                        <a:rPr lang="en-US" sz="1400" kern="100" dirty="0">
                          <a:effectLst/>
                        </a:rPr>
                        <a:t>15.2 ± 3.9</a:t>
                      </a:r>
                      <a:r>
                        <a:rPr lang="en-US" sz="1400" kern="100" baseline="30000" dirty="0">
                          <a:effectLst/>
                        </a:rPr>
                        <a:t>**</a:t>
                      </a:r>
                    </a:p>
                  </a:txBody>
                  <a:tcPr marL="68580" marR="68580" marT="0" marB="0" anchor="ctr"/>
                </a:tc>
                <a:tc>
                  <a:txBody>
                    <a:bodyPr/>
                    <a:lstStyle/>
                    <a:p>
                      <a:pPr algn="ctr">
                        <a:spcAft>
                          <a:spcPts val="0"/>
                        </a:spcAft>
                      </a:pPr>
                      <a:r>
                        <a:rPr lang="en-US" sz="1400" kern="100">
                          <a:effectLst/>
                        </a:rPr>
                        <a:t>47.0 ± 12.1</a:t>
                      </a:r>
                      <a:r>
                        <a:rPr lang="en-US" sz="1400" kern="100" baseline="30000">
                          <a:effectLst/>
                        </a:rPr>
                        <a:t>*</a:t>
                      </a:r>
                    </a:p>
                  </a:txBody>
                  <a:tcPr marL="68580" marR="68580" marT="0" marB="0" anchor="ctr"/>
                </a:tc>
                <a:extLst>
                  <a:ext uri="{0D108BD9-81ED-4DB2-BD59-A6C34878D82A}">
                    <a16:rowId xmlns:a16="http://schemas.microsoft.com/office/drawing/2014/main" val="10003"/>
                  </a:ext>
                </a:extLst>
              </a:tr>
              <a:tr h="278279">
                <a:tc rowSpan="2">
                  <a:txBody>
                    <a:bodyPr/>
                    <a:lstStyle/>
                    <a:p>
                      <a:pPr algn="ctr">
                        <a:spcAft>
                          <a:spcPts val="0"/>
                        </a:spcAft>
                      </a:pPr>
                      <a:r>
                        <a:rPr lang="en-US" sz="1400" kern="100">
                          <a:effectLst/>
                        </a:rPr>
                        <a:t>Ansofaxine</a:t>
                      </a:r>
                      <a:r>
                        <a:rPr lang="en-US" sz="1400" kern="100" baseline="30000">
                          <a:effectLst/>
                        </a:rPr>
                        <a:t> </a:t>
                      </a:r>
                      <a:endParaRPr lang="en-US" sz="1400" kern="100" baseline="30000" dirty="0">
                        <a:effectLst/>
                      </a:endParaRPr>
                    </a:p>
                  </a:txBody>
                  <a:tcPr marL="68580" marR="68580" marT="0" marB="0" anchor="ctr"/>
                </a:tc>
                <a:tc>
                  <a:txBody>
                    <a:bodyPr/>
                    <a:lstStyle/>
                    <a:p>
                      <a:pPr algn="ctr">
                        <a:lnSpc>
                          <a:spcPts val="1400"/>
                        </a:lnSpc>
                        <a:spcBef>
                          <a:spcPts val="600"/>
                        </a:spcBef>
                        <a:spcAft>
                          <a:spcPts val="0"/>
                        </a:spcAft>
                      </a:pPr>
                      <a:r>
                        <a:rPr lang="zh-CN" sz="1400" kern="100" dirty="0">
                          <a:effectLst/>
                        </a:rPr>
                        <a:t>4</a:t>
                      </a:r>
                    </a:p>
                  </a:txBody>
                  <a:tcPr marL="68580" marR="68580" marT="0" marB="0" anchor="ctr"/>
                </a:tc>
                <a:tc>
                  <a:txBody>
                    <a:bodyPr/>
                    <a:lstStyle/>
                    <a:p>
                      <a:pPr algn="ctr">
                        <a:spcAft>
                          <a:spcPts val="0"/>
                        </a:spcAft>
                      </a:pPr>
                      <a:r>
                        <a:rPr lang="en-US" sz="1400" kern="100" dirty="0">
                          <a:effectLst/>
                        </a:rPr>
                        <a:t>80.0 ± 7.7</a:t>
                      </a:r>
                      <a:r>
                        <a:rPr lang="en-US" sz="1400" kern="100" baseline="30000" dirty="0">
                          <a:effectLst/>
                        </a:rPr>
                        <a:t>**</a:t>
                      </a:r>
                    </a:p>
                  </a:txBody>
                  <a:tcPr marL="68580" marR="68580" marT="0" marB="0" anchor="ctr"/>
                </a:tc>
                <a:tc>
                  <a:txBody>
                    <a:bodyPr/>
                    <a:lstStyle/>
                    <a:p>
                      <a:pPr algn="ctr">
                        <a:spcAft>
                          <a:spcPts val="0"/>
                        </a:spcAft>
                      </a:pPr>
                      <a:r>
                        <a:rPr lang="en-US" sz="1400" kern="100" dirty="0">
                          <a:effectLst/>
                        </a:rPr>
                        <a:t>13.6 ± 6.4</a:t>
                      </a:r>
                      <a:r>
                        <a:rPr lang="en-US" sz="1400" kern="100" baseline="30000" dirty="0">
                          <a:effectLst/>
                        </a:rPr>
                        <a:t>*</a:t>
                      </a:r>
                    </a:p>
                  </a:txBody>
                  <a:tcPr marL="68580" marR="68580" marT="0" marB="0" anchor="ctr"/>
                </a:tc>
                <a:tc>
                  <a:txBody>
                    <a:bodyPr/>
                    <a:lstStyle/>
                    <a:p>
                      <a:pPr algn="ctr">
                        <a:spcAft>
                          <a:spcPts val="0"/>
                        </a:spcAft>
                      </a:pPr>
                      <a:r>
                        <a:rPr lang="en-US" sz="1400" kern="100" dirty="0">
                          <a:effectLst/>
                        </a:rPr>
                        <a:t>44.3 ± 8.6</a:t>
                      </a:r>
                    </a:p>
                  </a:txBody>
                  <a:tcPr marL="68580" marR="68580" marT="0" marB="0" anchor="ctr"/>
                </a:tc>
                <a:extLst>
                  <a:ext uri="{0D108BD9-81ED-4DB2-BD59-A6C34878D82A}">
                    <a16:rowId xmlns:a16="http://schemas.microsoft.com/office/drawing/2014/main" val="10004"/>
                  </a:ext>
                </a:extLst>
              </a:tr>
              <a:tr h="278279">
                <a:tc vMerge="1">
                  <a:txBody>
                    <a:bodyPr/>
                    <a:lstStyle/>
                    <a:p>
                      <a:endParaRPr lang="zh-CN"/>
                    </a:p>
                  </a:txBody>
                  <a:tcPr marL="68580" marR="68580" marT="0" marB="0" anchor="ctr"/>
                </a:tc>
                <a:tc>
                  <a:txBody>
                    <a:bodyPr/>
                    <a:lstStyle/>
                    <a:p>
                      <a:pPr algn="ctr">
                        <a:lnSpc>
                          <a:spcPts val="1400"/>
                        </a:lnSpc>
                        <a:spcBef>
                          <a:spcPts val="600"/>
                        </a:spcBef>
                        <a:spcAft>
                          <a:spcPts val="0"/>
                        </a:spcAft>
                      </a:pPr>
                      <a:r>
                        <a:rPr lang="zh-CN" sz="1400" kern="100" dirty="0">
                          <a:effectLst/>
                        </a:rPr>
                        <a:t>8</a:t>
                      </a:r>
                    </a:p>
                  </a:txBody>
                  <a:tcPr marL="68580" marR="68580" marT="0" marB="0" anchor="ctr"/>
                </a:tc>
                <a:tc>
                  <a:txBody>
                    <a:bodyPr/>
                    <a:lstStyle/>
                    <a:p>
                      <a:pPr algn="ctr">
                        <a:spcAft>
                          <a:spcPts val="0"/>
                        </a:spcAft>
                      </a:pPr>
                      <a:r>
                        <a:rPr lang="en-US" sz="1400" kern="100">
                          <a:effectLst/>
                        </a:rPr>
                        <a:t>86.4 ± 3.7</a:t>
                      </a:r>
                      <a:r>
                        <a:rPr lang="en-US" sz="1400" kern="100" baseline="30000">
                          <a:effectLst/>
                        </a:rPr>
                        <a:t>**</a:t>
                      </a:r>
                    </a:p>
                  </a:txBody>
                  <a:tcPr marL="68580" marR="68580" marT="0" marB="0" anchor="ctr"/>
                </a:tc>
                <a:tc>
                  <a:txBody>
                    <a:bodyPr/>
                    <a:lstStyle/>
                    <a:p>
                      <a:pPr algn="ctr">
                        <a:spcAft>
                          <a:spcPts val="0"/>
                        </a:spcAft>
                      </a:pPr>
                      <a:r>
                        <a:rPr lang="en-US" sz="1400" kern="100" dirty="0">
                          <a:effectLst/>
                        </a:rPr>
                        <a:t>18.6 ± 5.7</a:t>
                      </a:r>
                      <a:r>
                        <a:rPr lang="en-US" sz="1400" kern="100" baseline="30000" dirty="0">
                          <a:effectLst/>
                        </a:rPr>
                        <a:t>**</a:t>
                      </a:r>
                    </a:p>
                  </a:txBody>
                  <a:tcPr marL="68580" marR="68580" marT="0" marB="0" anchor="ctr"/>
                </a:tc>
                <a:tc>
                  <a:txBody>
                    <a:bodyPr/>
                    <a:lstStyle/>
                    <a:p>
                      <a:pPr algn="ctr">
                        <a:spcAft>
                          <a:spcPts val="0"/>
                        </a:spcAft>
                      </a:pPr>
                      <a:r>
                        <a:rPr lang="en-US" sz="1400" kern="100" dirty="0">
                          <a:effectLst/>
                        </a:rPr>
                        <a:t>53.6 ± 14.0</a:t>
                      </a:r>
                      <a:r>
                        <a:rPr lang="en-US" sz="1400" kern="100" baseline="30000" dirty="0">
                          <a:effectLst/>
                        </a:rPr>
                        <a:t>**</a:t>
                      </a: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0" name="表格 9"/>
          <p:cNvGraphicFramePr>
            <a:graphicFrameLocks noGrp="1"/>
          </p:cNvGraphicFramePr>
          <p:nvPr>
            <p:custDataLst>
              <p:tags r:id="rId2"/>
            </p:custDataLst>
          </p:nvPr>
        </p:nvGraphicFramePr>
        <p:xfrm>
          <a:off x="5789150" y="4025129"/>
          <a:ext cx="6093373" cy="2254382"/>
        </p:xfrm>
        <a:graphic>
          <a:graphicData uri="http://schemas.openxmlformats.org/drawingml/2006/table">
            <a:tbl>
              <a:tblPr firstRow="1" firstCol="1" bandRow="1">
                <a:tableStyleId>{B301B821-A1FF-4177-AEE7-76D212191A09}</a:tableStyleId>
              </a:tblPr>
              <a:tblGrid>
                <a:gridCol w="1132205">
                  <a:extLst>
                    <a:ext uri="{9D8B030D-6E8A-4147-A177-3AD203B41FA5}">
                      <a16:colId xmlns:a16="http://schemas.microsoft.com/office/drawing/2014/main" val="20000"/>
                    </a:ext>
                  </a:extLst>
                </a:gridCol>
                <a:gridCol w="831273">
                  <a:extLst>
                    <a:ext uri="{9D8B030D-6E8A-4147-A177-3AD203B41FA5}">
                      <a16:colId xmlns:a16="http://schemas.microsoft.com/office/drawing/2014/main" val="20001"/>
                    </a:ext>
                  </a:extLst>
                </a:gridCol>
                <a:gridCol w="1357745">
                  <a:extLst>
                    <a:ext uri="{9D8B030D-6E8A-4147-A177-3AD203B41FA5}">
                      <a16:colId xmlns:a16="http://schemas.microsoft.com/office/drawing/2014/main" val="20002"/>
                    </a:ext>
                  </a:extLst>
                </a:gridCol>
                <a:gridCol w="1468582">
                  <a:extLst>
                    <a:ext uri="{9D8B030D-6E8A-4147-A177-3AD203B41FA5}">
                      <a16:colId xmlns:a16="http://schemas.microsoft.com/office/drawing/2014/main" val="20003"/>
                    </a:ext>
                  </a:extLst>
                </a:gridCol>
                <a:gridCol w="1303568">
                  <a:extLst>
                    <a:ext uri="{9D8B030D-6E8A-4147-A177-3AD203B41FA5}">
                      <a16:colId xmlns:a16="http://schemas.microsoft.com/office/drawing/2014/main" val="20004"/>
                    </a:ext>
                  </a:extLst>
                </a:gridCol>
              </a:tblGrid>
              <a:tr h="587507">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Group</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Dose (mg/kg)</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Sugar consumption rate </a:t>
                      </a:r>
                      <a:r>
                        <a:rPr lang="en-US" sz="1400" u="none" strike="noStrike" kern="100" cap="none" spc="0" baseline="0" dirty="0">
                          <a:ln>
                            <a:noFill/>
                          </a:ln>
                          <a:effectLst/>
                          <a:uFillTx/>
                        </a:rPr>
                        <a:t>(%)</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Corticosterone</a:t>
                      </a:r>
                    </a:p>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(ng/L)</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Testosterone</a:t>
                      </a:r>
                    </a:p>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(ng/mL)</a:t>
                      </a:r>
                    </a:p>
                  </a:txBody>
                  <a:tcPr marL="68580" marR="68580" marT="0" marB="0" anchor="ctr"/>
                </a:tc>
                <a:extLst>
                  <a:ext uri="{0D108BD9-81ED-4DB2-BD59-A6C34878D82A}">
                    <a16:rowId xmlns:a16="http://schemas.microsoft.com/office/drawing/2014/main" val="10000"/>
                  </a:ext>
                </a:extLst>
              </a:tr>
              <a:tr h="391671">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smtClean="0">
                          <a:ln>
                            <a:noFill/>
                          </a:ln>
                          <a:effectLst/>
                          <a:uFillTx/>
                        </a:rPr>
                        <a:t>Control </a:t>
                      </a:r>
                      <a:endParaRPr lang="en-US" sz="1400" u="none" strike="noStrike" kern="100" cap="none" spc="0" baseline="0" dirty="0" smtClean="0">
                        <a:ln>
                          <a:noFill/>
                        </a:ln>
                        <a:effectLst/>
                        <a:uFillTx/>
                      </a:endParaRP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75.8 ± 12.7</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407.4 ± 216.5</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4.7 ± 3.5</a:t>
                      </a:r>
                    </a:p>
                  </a:txBody>
                  <a:tcPr marL="68580" marR="68580" marT="0" marB="0" anchor="ctr"/>
                </a:tc>
                <a:extLst>
                  <a:ext uri="{0D108BD9-81ED-4DB2-BD59-A6C34878D82A}">
                    <a16:rowId xmlns:a16="http://schemas.microsoft.com/office/drawing/2014/main" val="10001"/>
                  </a:ext>
                </a:extLst>
              </a:tr>
              <a:tr h="244539">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Vehicle </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49.7 ± 18.9#</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502.5 ± 102.0</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1.7 ± 1.3</a:t>
                      </a:r>
                    </a:p>
                  </a:txBody>
                  <a:tcPr marL="68580" marR="68580" marT="0" marB="0" anchor="ctr"/>
                </a:tc>
                <a:extLst>
                  <a:ext uri="{0D108BD9-81ED-4DB2-BD59-A6C34878D82A}">
                    <a16:rowId xmlns:a16="http://schemas.microsoft.com/office/drawing/2014/main" val="10002"/>
                  </a:ext>
                </a:extLst>
              </a:tr>
              <a:tr h="244475">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err="1">
                          <a:ln>
                            <a:noFill/>
                          </a:ln>
                          <a:effectLst/>
                          <a:uFillTx/>
                        </a:rPr>
                        <a:t>Pristiq</a:t>
                      </a:r>
                      <a:r>
                        <a:rPr lang="en-US" sz="1400" u="none" strike="noStrike" kern="100" cap="none" spc="0" baseline="0" dirty="0">
                          <a:ln>
                            <a:noFill/>
                          </a:ln>
                          <a:effectLst/>
                          <a:uFillTx/>
                        </a:rPr>
                        <a:t> </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7.3</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58.1 ± 26.6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394.1 ± 231.6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2.4 ± 1.8</a:t>
                      </a:r>
                    </a:p>
                  </a:txBody>
                  <a:tcPr marL="68580" marR="68580" marT="0" marB="0" anchor="ctr"/>
                </a:tc>
                <a:extLst>
                  <a:ext uri="{0D108BD9-81ED-4DB2-BD59-A6C34878D82A}">
                    <a16:rowId xmlns:a16="http://schemas.microsoft.com/office/drawing/2014/main" val="10003"/>
                  </a:ext>
                </a:extLst>
              </a:tr>
              <a:tr h="244539">
                <a:tc rowSpan="3">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Ansofaxine </a:t>
                      </a:r>
                      <a:endParaRPr lang="en-US" sz="1400" u="none" strike="noStrike" kern="100" cap="none" spc="0" baseline="0" dirty="0">
                        <a:ln>
                          <a:noFill/>
                        </a:ln>
                        <a:effectLst/>
                        <a:uFillTx/>
                      </a:endParaRP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a:ln>
                            <a:noFill/>
                          </a:ln>
                          <a:effectLst/>
                          <a:uFillTx/>
                        </a:rPr>
                        <a:t>4</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62.1 ± 15.5</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281.3 ± 118.8*</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2.0 ± 1.4</a:t>
                      </a:r>
                    </a:p>
                  </a:txBody>
                  <a:tcPr marL="68580" marR="68580" marT="0" marB="0" anchor="ctr"/>
                </a:tc>
                <a:extLst>
                  <a:ext uri="{0D108BD9-81ED-4DB2-BD59-A6C34878D82A}">
                    <a16:rowId xmlns:a16="http://schemas.microsoft.com/office/drawing/2014/main" val="10004"/>
                  </a:ext>
                </a:extLst>
              </a:tr>
              <a:tr h="244539">
                <a:tc vMerge="1">
                  <a:txBody>
                    <a:bodyPr/>
                    <a:lstStyle/>
                    <a:p>
                      <a:endParaRPr lang="zh-CN"/>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a:ln>
                            <a:noFill/>
                          </a:ln>
                          <a:effectLst/>
                          <a:uFillTx/>
                        </a:rPr>
                        <a:t>8</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70.7 ± 15.6*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206.6 ± 91.2**</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3.3 ± 2.6</a:t>
                      </a:r>
                    </a:p>
                  </a:txBody>
                  <a:tcPr marL="68580" marR="68580" marT="0" marB="0" anchor="ctr"/>
                </a:tc>
                <a:extLst>
                  <a:ext uri="{0D108BD9-81ED-4DB2-BD59-A6C34878D82A}">
                    <a16:rowId xmlns:a16="http://schemas.microsoft.com/office/drawing/2014/main" val="10005"/>
                  </a:ext>
                </a:extLst>
              </a:tr>
              <a:tr h="244539">
                <a:tc vMerge="1">
                  <a:txBody>
                    <a:bodyPr/>
                    <a:lstStyle/>
                    <a:p>
                      <a:endParaRPr lang="zh-CN"/>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zh-CN" sz="1400" u="none" strike="noStrike" kern="100" cap="none" spc="0" baseline="0" dirty="0">
                          <a:ln>
                            <a:noFill/>
                          </a:ln>
                          <a:effectLst/>
                          <a:uFillTx/>
                        </a:rPr>
                        <a:t>16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a:ln>
                            <a:noFill/>
                          </a:ln>
                          <a:effectLst/>
                          <a:uFillTx/>
                        </a:rPr>
                        <a:t>73.4 ± 15.6**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222.0 ± 99.6**</a:t>
                      </a:r>
                    </a:p>
                  </a:txBody>
                  <a:tcPr marL="68580" marR="68580" marT="0" marB="0" anchor="ctr"/>
                </a:tc>
                <a:tc>
                  <a:txBody>
                    <a:bodyPr/>
                    <a:lstStyle/>
                    <a:p>
                      <a:pPr marL="0" marR="0" indent="0" algn="ctr" defTabSz="520065" rtl="0" latinLnBrk="0">
                        <a:lnSpc>
                          <a:spcPct val="100000"/>
                        </a:lnSpc>
                        <a:spcBef>
                          <a:spcPts val="0"/>
                        </a:spcBef>
                        <a:spcAft>
                          <a:spcPts val="0"/>
                        </a:spcAft>
                        <a:buClrTx/>
                        <a:buSzTx/>
                        <a:buFontTx/>
                        <a:buNone/>
                      </a:pPr>
                      <a:r>
                        <a:rPr lang="en-US" sz="1400" u="none" strike="noStrike" kern="100" cap="none" spc="0" baseline="0" dirty="0">
                          <a:ln>
                            <a:noFill/>
                          </a:ln>
                          <a:effectLst/>
                          <a:uFillTx/>
                        </a:rPr>
                        <a:t>5.4 ± 4.6*</a:t>
                      </a:r>
                    </a:p>
                  </a:txBody>
                  <a:tcPr marL="68580" marR="68580" marT="0" marB="0" anchor="ctr"/>
                </a:tc>
                <a:extLst>
                  <a:ext uri="{0D108BD9-81ED-4DB2-BD59-A6C34878D82A}">
                    <a16:rowId xmlns:a16="http://schemas.microsoft.com/office/drawing/2014/main" val="10006"/>
                  </a:ext>
                </a:extLst>
              </a:tr>
            </a:tbl>
          </a:graphicData>
        </a:graphic>
      </p:graphicFrame>
      <p:sp>
        <p:nvSpPr>
          <p:cNvPr id="11" name="Rectangle 3"/>
          <p:cNvSpPr>
            <a:spLocks noChangeArrowheads="1"/>
          </p:cNvSpPr>
          <p:nvPr/>
        </p:nvSpPr>
        <p:spPr bwMode="auto">
          <a:xfrm>
            <a:off x="5901740" y="3427526"/>
            <a:ext cx="62901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a:spcBef>
                <a:spcPct val="0"/>
              </a:spcBef>
              <a:spcAft>
                <a:spcPct val="0"/>
              </a:spcAft>
              <a:tabLst>
                <a:tab pos="628650" algn="l"/>
                <a:tab pos="731520" algn="l"/>
              </a:tabLst>
              <a:defRPr>
                <a:solidFill>
                  <a:schemeClr val="tx1"/>
                </a:solidFill>
                <a:latin typeface="Arial" panose="020B0604020202020204" pitchFamily="34" charset="0"/>
              </a:defRPr>
            </a:lvl1pPr>
            <a:lvl2pPr marL="457200" eaLnBrk="0" fontAlgn="base">
              <a:spcBef>
                <a:spcPct val="0"/>
              </a:spcBef>
              <a:spcAft>
                <a:spcPct val="0"/>
              </a:spcAft>
              <a:tabLst>
                <a:tab pos="628650" algn="l"/>
                <a:tab pos="731520" algn="l"/>
              </a:tabLst>
              <a:defRPr>
                <a:solidFill>
                  <a:schemeClr val="tx1"/>
                </a:solidFill>
                <a:latin typeface="Arial" panose="020B0604020202020204" pitchFamily="34" charset="0"/>
              </a:defRPr>
            </a:lvl2pPr>
            <a:lvl3pPr marL="914400" eaLnBrk="0" fontAlgn="base">
              <a:spcBef>
                <a:spcPct val="0"/>
              </a:spcBef>
              <a:spcAft>
                <a:spcPct val="0"/>
              </a:spcAft>
              <a:tabLst>
                <a:tab pos="628650" algn="l"/>
                <a:tab pos="731520" algn="l"/>
              </a:tabLst>
              <a:defRPr>
                <a:solidFill>
                  <a:schemeClr val="tx1"/>
                </a:solidFill>
                <a:latin typeface="Arial" panose="020B0604020202020204" pitchFamily="34" charset="0"/>
              </a:defRPr>
            </a:lvl3pPr>
            <a:lvl4pPr marL="1371600" eaLnBrk="0" fontAlgn="base">
              <a:spcBef>
                <a:spcPct val="0"/>
              </a:spcBef>
              <a:spcAft>
                <a:spcPct val="0"/>
              </a:spcAft>
              <a:tabLst>
                <a:tab pos="628650" algn="l"/>
                <a:tab pos="731520" algn="l"/>
              </a:tabLst>
              <a:defRPr>
                <a:solidFill>
                  <a:schemeClr val="tx1"/>
                </a:solidFill>
                <a:latin typeface="Arial" panose="020B0604020202020204" pitchFamily="34" charset="0"/>
              </a:defRPr>
            </a:lvl4pPr>
            <a:lvl5pPr marL="1828800" eaLnBrk="0" fontAlgn="base">
              <a:spcBef>
                <a:spcPct val="0"/>
              </a:spcBef>
              <a:spcAft>
                <a:spcPct val="0"/>
              </a:spcAft>
              <a:tabLst>
                <a:tab pos="628650" algn="l"/>
                <a:tab pos="731520" algn="l"/>
              </a:tabLst>
              <a:defRPr>
                <a:solidFill>
                  <a:schemeClr val="tx1"/>
                </a:solidFill>
                <a:latin typeface="Arial" panose="020B0604020202020204" pitchFamily="34" charset="0"/>
              </a:defRPr>
            </a:lvl5pPr>
            <a:lvl6pPr marL="2286000" eaLnBrk="0" fontAlgn="base">
              <a:spcBef>
                <a:spcPct val="0"/>
              </a:spcBef>
              <a:spcAft>
                <a:spcPct val="0"/>
              </a:spcAft>
              <a:tabLst>
                <a:tab pos="628650" algn="l"/>
                <a:tab pos="731520" algn="l"/>
              </a:tabLst>
              <a:defRPr>
                <a:solidFill>
                  <a:schemeClr val="tx1"/>
                </a:solidFill>
                <a:latin typeface="Arial" panose="020B0604020202020204" pitchFamily="34" charset="0"/>
              </a:defRPr>
            </a:lvl6pPr>
            <a:lvl7pPr marL="2743200" eaLnBrk="0" fontAlgn="base">
              <a:spcBef>
                <a:spcPct val="0"/>
              </a:spcBef>
              <a:spcAft>
                <a:spcPct val="0"/>
              </a:spcAft>
              <a:tabLst>
                <a:tab pos="628650" algn="l"/>
                <a:tab pos="731520" algn="l"/>
              </a:tabLst>
              <a:defRPr>
                <a:solidFill>
                  <a:schemeClr val="tx1"/>
                </a:solidFill>
                <a:latin typeface="Arial" panose="020B0604020202020204" pitchFamily="34" charset="0"/>
              </a:defRPr>
            </a:lvl7pPr>
            <a:lvl8pPr marL="3200400" eaLnBrk="0" fontAlgn="base">
              <a:spcBef>
                <a:spcPct val="0"/>
              </a:spcBef>
              <a:spcAft>
                <a:spcPct val="0"/>
              </a:spcAft>
              <a:tabLst>
                <a:tab pos="628650" algn="l"/>
                <a:tab pos="731520" algn="l"/>
              </a:tabLst>
              <a:defRPr>
                <a:solidFill>
                  <a:schemeClr val="tx1"/>
                </a:solidFill>
                <a:latin typeface="Arial" panose="020B0604020202020204" pitchFamily="34" charset="0"/>
              </a:defRPr>
            </a:lvl8pPr>
            <a:lvl9pPr marL="3657600" eaLnBrk="0" fontAlgn="base">
              <a:spcBef>
                <a:spcPct val="0"/>
              </a:spcBef>
              <a:spcAft>
                <a:spcPct val="0"/>
              </a:spcAft>
              <a:tabLst>
                <a:tab pos="628650" algn="l"/>
                <a:tab pos="731520" algn="l"/>
              </a:tabLst>
              <a:defRPr>
                <a:solidFill>
                  <a:schemeClr val="tx1"/>
                </a:solidFill>
                <a:latin typeface="Arial" panose="020B0604020202020204" pitchFamily="34" charset="0"/>
              </a:defRPr>
            </a:lvl9pPr>
          </a:lstStyle>
          <a:p>
            <a:pPr lvl="0" algn="ctr" defTabSz="914400"/>
            <a:r>
              <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Effects of Ansofaxine on Sugar Consumption, Serum  Corticosterone and Testosterone Levels in Olfactory </a:t>
            </a:r>
            <a:r>
              <a:rPr lang="en-US" altLang="zh-CN" sz="1400" b="1" dirty="0" err="1">
                <a:latin typeface="Times New Roman" panose="02020603050405020304" pitchFamily="18" charset="0"/>
                <a:ea typeface="宋体" panose="02010600030101010101" pitchFamily="2" charset="-122"/>
                <a:cs typeface="Times New Roman" panose="02020603050405020304" pitchFamily="18" charset="0"/>
              </a:rPr>
              <a:t>Bulbectomized</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 Rats</a:t>
            </a:r>
            <a:endParaRPr lang="zh-CN" altLang="en-US" sz="1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占位符 12"/>
          <p:cNvSpPr txBox="1"/>
          <p:nvPr/>
        </p:nvSpPr>
        <p:spPr>
          <a:xfrm>
            <a:off x="89535" y="785495"/>
            <a:ext cx="5514975" cy="5569585"/>
          </a:xfrm>
          <a:prstGeom prst="rect">
            <a:avLst/>
          </a:prstGeom>
        </p:spPr>
        <p:txBody>
          <a:bodyPr/>
          <a:lstStyle>
            <a:lvl1pPr marL="0" marR="0" indent="0" algn="l" defTabSz="914400" rtl="0" latinLnBrk="0">
              <a:lnSpc>
                <a:spcPct val="90000"/>
              </a:lnSpc>
              <a:spcBef>
                <a:spcPts val="600"/>
              </a:spcBef>
              <a:spcAft>
                <a:spcPts val="0"/>
              </a:spcAft>
              <a:buClrTx/>
              <a:buSzTx/>
              <a:buFontTx/>
              <a:buNone/>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1pPr>
            <a:lvl2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accent2"/>
                </a:solidFill>
                <a:uFillTx/>
                <a:latin typeface="+mn-lt"/>
                <a:ea typeface="Calibri" panose="020F0502020204030204" charset="0"/>
                <a:cs typeface="Calibri" panose="020F0502020204030204" charset="0"/>
                <a:sym typeface="Relative"/>
              </a:defRPr>
            </a:lvl2pPr>
            <a:lvl3pPr marL="0" marR="0" indent="0" algn="l" defTabSz="914400" rtl="0" latinLnBrk="0">
              <a:lnSpc>
                <a:spcPct val="90000"/>
              </a:lnSpc>
              <a:spcBef>
                <a:spcPts val="600"/>
              </a:spcBef>
              <a:spcAft>
                <a:spcPts val="0"/>
              </a:spcAft>
              <a:buClrTx/>
              <a:buSzTx/>
              <a:buFontTx/>
              <a:buNone/>
              <a:defRPr sz="1800" b="1" i="0" u="none" strike="noStrike" cap="none" spc="0" baseline="0">
                <a:ln>
                  <a:noFill/>
                </a:ln>
                <a:solidFill>
                  <a:schemeClr val="bg2"/>
                </a:solidFill>
                <a:uFillTx/>
                <a:latin typeface="+mn-lt"/>
                <a:ea typeface="Calibri" panose="020F0502020204030204" charset="0"/>
                <a:cs typeface="Calibri" panose="020F0502020204030204" charset="0"/>
                <a:sym typeface="Relative"/>
              </a:defRPr>
            </a:lvl3pPr>
            <a:lvl4pPr marL="204470"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4pPr>
            <a:lvl5pPr marL="409575" marR="0" indent="-204470"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chemeClr val="bg2"/>
                </a:solidFill>
                <a:uFillTx/>
                <a:latin typeface="+mn-lt"/>
                <a:ea typeface="Calibri" panose="020F0502020204030204" charset="0"/>
                <a:cs typeface="Calibri" panose="020F0502020204030204" charset="0"/>
                <a:sym typeface="Relative"/>
              </a:defRPr>
            </a:lvl5pPr>
            <a:lvl6pPr marL="61531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6pPr>
            <a:lvl7pPr marL="82105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7pPr>
            <a:lvl8pPr marL="1026160"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8pPr>
            <a:lvl9pPr marL="1231265" marR="0" indent="-205105" algn="l" defTabSz="914400" rtl="0" latinLnBrk="0">
              <a:lnSpc>
                <a:spcPct val="90000"/>
              </a:lnSpc>
              <a:spcBef>
                <a:spcPts val="600"/>
              </a:spcBef>
              <a:spcAft>
                <a:spcPts val="0"/>
              </a:spcAft>
              <a:buClrTx/>
              <a:buSzPct val="110000"/>
              <a:buFont typeface="Arial" panose="020B0604020202020204" pitchFamily="34" charset="0"/>
              <a:buChar char="•"/>
              <a:defRPr sz="1800" b="0" i="0" u="none" strike="noStrike" cap="none" spc="0" baseline="0">
                <a:ln>
                  <a:noFill/>
                </a:ln>
                <a:solidFill>
                  <a:srgbClr val="404041"/>
                </a:solidFill>
                <a:uFillTx/>
                <a:latin typeface="+mn-lt"/>
                <a:ea typeface="Calibri" panose="020F0502020204030204" charset="0"/>
                <a:cs typeface="Calibri" panose="020F0502020204030204" charset="0"/>
                <a:sym typeface="Relative"/>
              </a:defRPr>
            </a:lvl9pPr>
          </a:lstStyle>
          <a:p>
            <a:pPr marL="342900" indent="-342900" hangingPunct="1">
              <a:lnSpc>
                <a:spcPct val="150000"/>
              </a:lnSpc>
              <a:buClr>
                <a:schemeClr val="accent1"/>
              </a:buClr>
              <a:buFont typeface="Wingdings" panose="05000000000000000000" pitchFamily="2" charset="2"/>
              <a:buChar char="u"/>
            </a:pPr>
            <a:r>
              <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rPr>
              <a:t>Ansofaxine 8 mg/kg significantly increased the locomotor activity and the sucrose consumption rate in chronic unpredictable mild stress (CUMS) induced depression Rats. Ansofaxine significantly increased the sucrose consumption rate, reduced the corticosterone at 8-16 mg/kg, and significantly increased the testosterone at 16 mg/kg in olfactory bulbectomized rats.</a:t>
            </a:r>
            <a:endParaRPr lang="en-US" altLang="zh-CN" dirty="0" smtClean="0">
              <a:solidFill>
                <a:schemeClr val="accent1">
                  <a:lumMod val="50000"/>
                </a:schemeClr>
              </a:solidFill>
              <a:ea typeface="+mn-ea"/>
              <a:cs typeface="+mn-cs"/>
            </a:endParaRPr>
          </a:p>
          <a:p>
            <a:pPr marL="342900" indent="-342900" hangingPunct="1">
              <a:lnSpc>
                <a:spcPct val="150000"/>
              </a:lnSpc>
              <a:buClr>
                <a:schemeClr val="accent1"/>
              </a:buClr>
              <a:buFont typeface="Wingdings" panose="05000000000000000000" pitchFamily="2" charset="2"/>
              <a:buChar char="u"/>
            </a:pPr>
            <a:r>
              <a:rPr lang="en-US" altLang="zh-CN" dirty="0">
                <a:solidFill>
                  <a:schemeClr val="tx1"/>
                </a:solidFill>
                <a:latin typeface="Times New Roman" panose="02020603050405020304" pitchFamily="18" charset="0"/>
                <a:ea typeface="微软雅黑" panose="020B0503020204020204" charset="-122"/>
                <a:cs typeface="Times New Roman" panose="02020603050405020304" pitchFamily="18" charset="0"/>
              </a:rPr>
              <a:t>In summary, Ansofaxine, as a potential triple reuptake inhibitor, demonstrated antidepressant activity in animal models, which might improve sexual dysfunction and anhedonia in depressed patients.</a:t>
            </a:r>
            <a:r>
              <a:rPr lang="en-US" altLang="zh-CN" dirty="0">
                <a:solidFill>
                  <a:schemeClr val="tx1"/>
                </a:solidFill>
                <a:latin typeface="Times New Roman" panose="02020603050405020304" pitchFamily="18" charset="0"/>
                <a:cs typeface="Times New Roman" panose="02020603050405020304" pitchFamily="18" charset="0"/>
              </a:rPr>
              <a:t> </a:t>
            </a:r>
            <a:endParaRPr lang="zh-CN" altLang="zh-CN" dirty="0">
              <a:solidFill>
                <a:schemeClr val="tx1"/>
              </a:solidFill>
              <a:latin typeface="Times New Roman" panose="02020603050405020304" pitchFamily="18" charset="0"/>
              <a:cs typeface="Times New Roman" panose="02020603050405020304" pitchFamily="18" charset="0"/>
            </a:endParaRPr>
          </a:p>
        </p:txBody>
      </p:sp>
      <p:sp>
        <p:nvSpPr>
          <p:cNvPr id="16" name="矩形 15"/>
          <p:cNvSpPr/>
          <p:nvPr/>
        </p:nvSpPr>
        <p:spPr>
          <a:xfrm>
            <a:off x="5901425" y="6355140"/>
            <a:ext cx="5228945" cy="337185"/>
          </a:xfrm>
          <a:prstGeom prst="rect">
            <a:avLst/>
          </a:prstGeom>
        </p:spPr>
        <p:txBody>
          <a:bodyPr wrap="square">
            <a:spAutoFit/>
          </a:bodyPr>
          <a:lstStyle/>
          <a:p>
            <a:pPr defTabSz="914400" eaLnBrk="0" fontAlgn="base">
              <a:spcBef>
                <a:spcPct val="0"/>
              </a:spcBef>
              <a:spcAft>
                <a:spcPct val="0"/>
              </a:spcAft>
              <a:tabLst>
                <a:tab pos="731520" algn="l"/>
              </a:tabLst>
              <a:defRPr/>
            </a:pPr>
            <a:r>
              <a:rPr kumimoji="0" lang="en-US" altLang="zh-CN" sz="800" b="0" i="0" u="none" strike="noStrike" kern="0" cap="none" spc="0" normalizeH="0" baseline="30000" noProof="0" smtClean="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t>
            </a:r>
            <a:r>
              <a:rPr kumimoji="0" lang="en-US" altLang="zh-CN" sz="800" b="0"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P</a:t>
            </a:r>
            <a:r>
              <a:rPr kumimoji="0" lang="en-US" altLang="zh-CN" sz="8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&lt; 0.05, </a:t>
            </a:r>
            <a:r>
              <a:rPr kumimoji="0" lang="en-US" altLang="zh-CN" sz="800" b="0" i="0" u="none" strike="noStrike" kern="0" cap="none" spc="0" normalizeH="0" baseline="3000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a:t>
            </a:r>
            <a:r>
              <a:rPr kumimoji="0" lang="en-US" altLang="zh-CN" sz="800" b="0"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P</a:t>
            </a:r>
            <a:r>
              <a:rPr kumimoji="0" lang="en-US" altLang="zh-CN" sz="8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&lt; 0.01 </a:t>
            </a:r>
            <a:r>
              <a:rPr kumimoji="0" lang="en-US" altLang="zh-CN" sz="8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vs </a:t>
            </a:r>
            <a:r>
              <a:rPr kumimoji="0" lang="en-US" altLang="zh-CN" sz="800" b="0" i="0" u="none" strike="noStrike" kern="0" cap="none" spc="0" normalizeH="0" baseline="0" noProof="0" smtClean="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Vehicle; </a:t>
            </a:r>
            <a:r>
              <a:rPr lang="en-US" altLang="zh-CN" sz="800" kern="100" smtClean="0">
                <a:solidFill>
                  <a:schemeClr val="tx1"/>
                </a:solidFill>
                <a:latin typeface="Times New Roman" panose="02020603050405020304" pitchFamily="18" charset="0"/>
                <a:cs typeface="Times New Roman" panose="02020603050405020304" pitchFamily="18" charset="0"/>
              </a:rPr>
              <a:t># </a:t>
            </a:r>
            <a:r>
              <a:rPr lang="en-US" altLang="zh-CN" sz="800" i="1">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P</a:t>
            </a:r>
            <a:r>
              <a:rPr lang="en-US" altLang="zh-CN" sz="80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&lt; 0.01 </a:t>
            </a:r>
            <a:r>
              <a:rPr lang="en-US" altLang="zh-CN" sz="800" smtClean="0">
                <a:latin typeface="Times New Roman" panose="02020603050405020304" pitchFamily="18" charset="0"/>
                <a:ea typeface="微软雅黑" panose="020B0503020204020204" charset="-122"/>
                <a:cs typeface="Times New Roman" panose="02020603050405020304" pitchFamily="18" charset="0"/>
                <a:sym typeface="Times New Roman" panose="02020603050405020304" pitchFamily="18" charset="0"/>
              </a:rPr>
              <a:t> vs control; </a:t>
            </a:r>
            <a:r>
              <a:rPr lang="en-US" altLang="zh-CN" sz="800">
                <a:latin typeface="Times New Roman" panose="02020603050405020304" pitchFamily="18" charset="0"/>
                <a:ea typeface="微软雅黑" panose="020B0503020204020204" charset="-122"/>
                <a:cs typeface="Times New Roman" panose="02020603050405020304" pitchFamily="18" charset="0"/>
              </a:rPr>
              <a:t>Control is </a:t>
            </a:r>
            <a:r>
              <a:rPr lang="en-US" altLang="zh-CN" sz="800" smtClean="0">
                <a:latin typeface="Times New Roman" panose="02020603050405020304" pitchFamily="18" charset="0"/>
                <a:ea typeface="微软雅黑" panose="020B0503020204020204" charset="-122"/>
                <a:cs typeface="Times New Roman" panose="02020603050405020304" pitchFamily="18" charset="0"/>
              </a:rPr>
              <a:t>anon-Olfactory </a:t>
            </a:r>
            <a:r>
              <a:rPr lang="en-US" altLang="zh-CN" sz="800">
                <a:latin typeface="Times New Roman" panose="02020603050405020304" pitchFamily="18" charset="0"/>
                <a:ea typeface="微软雅黑" panose="020B0503020204020204" charset="-122"/>
                <a:cs typeface="Times New Roman" panose="02020603050405020304" pitchFamily="18" charset="0"/>
              </a:rPr>
              <a:t>Bulbectomized or non-CUMS animal</a:t>
            </a:r>
            <a:endParaRPr lang="zh-CN" altLang="zh-CN" sz="800">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31520" algn="l"/>
              </a:tabLst>
              <a:defRPr/>
            </a:pPr>
            <a:endParaRPr kumimoji="0" lang="zh-CN" altLang="en-US" sz="8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sym typeface="Times New Roman" panose="02020603050405020304" pitchFamily="18" charset="0"/>
            </a:endParaRPr>
          </a:p>
        </p:txBody>
      </p:sp>
      <p:pic>
        <p:nvPicPr>
          <p:cNvPr id="5" name="图片 4"/>
          <p:cNvPicPr>
            <a:picLocks noChangeAspect="1"/>
          </p:cNvPicPr>
          <p:nvPr>
            <p:custDataLst>
              <p:tags r:id="rId3"/>
            </p:custDataLst>
          </p:nvPr>
        </p:nvPicPr>
        <p:blipFill>
          <a:blip r:embed="rId5"/>
          <a:stretch>
            <a:fillRect/>
          </a:stretch>
        </p:blipFill>
        <p:spPr>
          <a:xfrm>
            <a:off x="166370" y="212725"/>
            <a:ext cx="480060" cy="312420"/>
          </a:xfrm>
          <a:prstGeom prst="rect">
            <a:avLst/>
          </a:prstGeom>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jb3VudCI6NSwiaGRpZCI6ImVlMzc0OTZkNDYyMjU0NDE4YmFhMzY4MjQwNjhkOTc5IiwidXNlckNvdW50Ijo0fQ=="/>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2,&quot;width&quot;:756}"/>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46b73dce-eaf1-44af-9ef1-573f17d30d89}"/>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50cd3ce8-49d9-4d16-ba2f-3beb796bf890}"/>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b3af2d59-ced0-4f18-8356-4f07fbfc80db}"/>
  <p:tag name="TABLE_ENDDRAG_ORIGIN_RECT" val="798*394"/>
  <p:tag name="TABLE_ENDDRAG_RECT" val="69*104*798*394"/>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bc937892-b07e-4c2c-bcbc-f78b208506d5}"/>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e3c56924-c454-494c-ac94-7410c74595c9}"/>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2f356e25-7326-4d15-92ff-eb0260768239}"/>
  <p:tag name="TABLE_ENDDRAG_ORIGIN_RECT" val="346*152"/>
  <p:tag name="TABLE_ENDDRAG_RECT" val="529*186*346*152"/>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cd643381-4055-40be-b9b5-cad8457fa55f}"/>
  <p:tag name="TABLE_ENDDRAG_ORIGIN_RECT" val="345*130"/>
  <p:tag name="TABLE_ENDDRAG_RECT" val="544*186*345*130"/>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af55e0aa-82e8-4d34-80da-91eee29ade95}"/>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4b3253a6-63d7-412c-bce7-4433a9cd3d0f}"/>
  <p:tag name="TABLE_ENDDRAG_ORIGIN_RECT" val="384*122"/>
  <p:tag name="TABLE_ENDDRAG_RECT" val="506*198*384*12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2,&quot;width&quot;:756}"/>
</p:tagLst>
</file>

<file path=ppt/tags/tag20.xml><?xml version="1.0" encoding="utf-8"?>
<p:tagLst xmlns:a="http://schemas.openxmlformats.org/drawingml/2006/main" xmlns:r="http://schemas.openxmlformats.org/officeDocument/2006/relationships" xmlns:p="http://schemas.openxmlformats.org/presentationml/2006/main">
  <p:tag name="KSO_WM_UNIT_TABLE_BEAUTIFY" val="smartTable{86954edc-91b6-40b3-8528-03894fadc79e}"/>
</p:tagLst>
</file>

<file path=ppt/tags/tag21.xml><?xml version="1.0" encoding="utf-8"?>
<p:tagLst xmlns:a="http://schemas.openxmlformats.org/drawingml/2006/main" xmlns:r="http://schemas.openxmlformats.org/officeDocument/2006/relationships" xmlns:p="http://schemas.openxmlformats.org/presentationml/2006/main">
  <p:tag name="KSO_WM_UNIT_TABLE_BEAUTIFY" val="smartTable{f9b92776-6bdd-45fd-b256-2ffde23afa12}"/>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5fcdb347-a28b-4a6e-8592-b52a5e2746b6}"/>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26bdf2bd-0fd9-449b-b4b5-f19877c68668}"/>
  <p:tag name="TABLE_ENDDRAG_ORIGIN_RECT" val="384*83"/>
  <p:tag name="TABLE_ENDDRAG_RECT" val="504*228*384*83"/>
</p:tagLst>
</file>

<file path=ppt/tags/tag24.xml><?xml version="1.0" encoding="utf-8"?>
<p:tagLst xmlns:a="http://schemas.openxmlformats.org/drawingml/2006/main" xmlns:r="http://schemas.openxmlformats.org/officeDocument/2006/relationships" xmlns:p="http://schemas.openxmlformats.org/presentationml/2006/main">
  <p:tag name="KSO_WM_UNIT_TABLE_BEAUTIFY" val="smartTable{337c248d-965c-4668-bda7-5218326c1228}"/>
  <p:tag name="TABLE_ENDDRAG_ORIGIN_RECT" val="352*171"/>
  <p:tag name="TABLE_ENDDRAG_RECT" val="525*190*352*171"/>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fa2532d6-4996-41cc-ad51-403800abe2ac}"/>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dfcbc650-3022-4787-ad08-fbaef1f6c030}"/>
  <p:tag name="TABLE_ENDDRAG_ORIGIN_RECT" val="409*96"/>
  <p:tag name="TABLE_ENDDRAG_RECT" val="492*216*409*96"/>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08eb7394-4b0b-4e15-9d01-4bae140030c3}"/>
  <p:tag name="TABLE_ENDDRAG_ORIGIN_RECT" val="387*114"/>
  <p:tag name="TABLE_ENDDRAG_RECT" val="485*233*387*114"/>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1aa56257-3030-4388-8778-1153403ca92a}"/>
  <p:tag name="TABLE_ENDDRAG_ORIGIN_RECT" val="865*427"/>
  <p:tag name="TABLE_ENDDRAG_RECT" val="29*66*865*427"/>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a1bcb173-56f2-4201-9967-d78d95f3d43d}"/>
  <p:tag name="TABLE_ENDDRAG_ORIGIN_RECT" val="362*106"/>
  <p:tag name="TABLE_ENDDRAG_RECT" val="502*208*362*10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3f3266e-096b-435f-93a7-807efe1687df}"/>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74edc13f-e4eb-40e6-b4d3-9616d186b607}"/>
  <p:tag name="TABLE_ENDDRAG_ORIGIN_RECT" val="372*237"/>
  <p:tag name="TABLE_ENDDRAG_RECT" val="521*172*372*237"/>
</p:tagLst>
</file>

<file path=ppt/tags/tag31.xml><?xml version="1.0" encoding="utf-8"?>
<p:tagLst xmlns:a="http://schemas.openxmlformats.org/drawingml/2006/main" xmlns:r="http://schemas.openxmlformats.org/officeDocument/2006/relationships" xmlns:p="http://schemas.openxmlformats.org/presentationml/2006/main">
  <p:tag name="KSO_WM_SLIDE_ID" val="diagram20202574_1"/>
  <p:tag name="KSO_WM_TEMPLATE_SUBCATEGORY" val="0"/>
  <p:tag name="KSO_WM_TEMPLATE_MASTER_TYPE" val="0"/>
  <p:tag name="KSO_WM_TEMPLATE_COLOR_TYPE" val="0"/>
  <p:tag name="KSO_WM_SLIDE_ITEM_CNT" val="0"/>
  <p:tag name="KSO_WM_SLIDE_INDEX" val="1"/>
  <p:tag name="KSO_WM_TEMPLATE_MASTER_THUMB_INDEX" val="0"/>
  <p:tag name="KSO_WM_UNIT_SHOW_EDIT_AREA_INDICATION" val="0"/>
  <p:tag name="KSO_WM_TAG_VERSION" val="1.0"/>
  <p:tag name="KSO_WM_BEAUTIFY_FLAG" val="#wm#"/>
  <p:tag name="KSO_WM_TEMPLATE_CATEGORY" val="diagram"/>
  <p:tag name="KSO_WM_TEMPLATE_INDEX" val="20202574"/>
  <p:tag name="KSO_WM_SLIDE_LAYOUT" val="a_f_h"/>
  <p:tag name="KSO_WM_SLIDE_LAYOUT_CNT" val="1_1_1"/>
  <p:tag name="KSO_WM_SLIDE_TYPE" val="text"/>
  <p:tag name="KSO_WM_SLIDE_SUBTYPE" val="pureTxt"/>
  <p:tag name="KSO_WM_SLIDE_SIZE" val="854.507*99.1489"/>
  <p:tag name="KSO_WM_SLIDE_POSITION" val="53.318*216.399"/>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1"/>
  <p:tag name="KSO_WM_UNIT_ID" val="diagram20202574_1*i*1"/>
  <p:tag name="KSO_WM_TEMPLATE_CATEGORY" val="diagram"/>
  <p:tag name="KSO_WM_TEMPLATE_INDEX" val="2020257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2"/>
  <p:tag name="KSO_WM_UNIT_ID" val="diagram20202574_1*i*2"/>
  <p:tag name="KSO_WM_TEMPLATE_CATEGORY" val="diagram"/>
  <p:tag name="KSO_WM_TEMPLATE_INDEX" val="2020257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3"/>
  <p:tag name="KSO_WM_UNIT_ID" val="diagram20202574_1*i*3"/>
  <p:tag name="KSO_WM_TEMPLATE_CATEGORY" val="diagram"/>
  <p:tag name="KSO_WM_TEMPLATE_INDEX" val="2020257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4"/>
  <p:tag name="KSO_WM_UNIT_ID" val="diagram20202574_1*i*4"/>
  <p:tag name="KSO_WM_TEMPLATE_CATEGORY" val="diagram"/>
  <p:tag name="KSO_WM_TEMPLATE_INDEX" val="2020257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TYPE" val="i"/>
  <p:tag name="KSO_WM_UNIT_INDEX" val="4"/>
  <p:tag name="KSO_WM_UNIT_ID" val="diagram20202574_1*i*4"/>
  <p:tag name="KSO_WM_TEMPLATE_CATEGORY" val="diagram"/>
  <p:tag name="KSO_WM_TEMPLATE_INDEX" val="2020257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TEXT_PART_ID_V2" val="c-4-1"/>
  <p:tag name="KSO_WM_UNIT_ISCONTENTSTITLE" val="0"/>
  <p:tag name="KSO_WM_UNIT_NOCLEAR" val="1"/>
  <p:tag name="KSO_WM_UNIT_SHOW_EDIT_AREA_INDICATION" val="0"/>
  <p:tag name="KSO_WM_UNIT_VALUE" val="46"/>
  <p:tag name="KSO_WM_UNIT_HIGHLIGHT" val="0"/>
  <p:tag name="KSO_WM_UNIT_COMPATIBLE" val="0"/>
  <p:tag name="KSO_WM_UNIT_DIAGRAM_ISNUMVISUAL" val="0"/>
  <p:tag name="KSO_WM_UNIT_DIAGRAM_IS_NEED_ADD_PATH_ANIM" val="0"/>
  <p:tag name="KSO_WM_UNIT_DIAGRAM_ISREFERUNIT" val="0"/>
  <p:tag name="KSO_WM_UNIT_TYPE" val="h_a"/>
  <p:tag name="KSO_WM_UNIT_INDEX" val="1_1"/>
  <p:tag name="KSO_WM_UNIT_ID" val="diagram20202574_1*h_a*1_1"/>
  <p:tag name="KSO_WM_TEMPLATE_CATEGORY" val="diagram"/>
  <p:tag name="KSO_WM_TEMPLATE_INDEX" val="20202574"/>
  <p:tag name="KSO_WM_UNIT_LAYERLEVEL" val="1_1"/>
  <p:tag name="KSO_WM_TAG_VERSION" val="1.0"/>
  <p:tag name="KSO_WM_BEAUTIFY_FLAG" val="#wm#"/>
  <p:tag name="KSO_WM_UNIT_PRESET_TEXT" val="单击此处添加小标题"/>
</p:tagLst>
</file>

<file path=ppt/tags/tag39.xml><?xml version="1.0" encoding="utf-8"?>
<p:tagLst xmlns:a="http://schemas.openxmlformats.org/drawingml/2006/main" xmlns:r="http://schemas.openxmlformats.org/officeDocument/2006/relationships" xmlns:p="http://schemas.openxmlformats.org/presentationml/2006/main">
  <p:tag name="KSO_WM_UNIT_TEXT_PART_ID_V2" val="d-4-1"/>
  <p:tag name="KSO_WM_UNIT_PRESET_TEXT" val="点击此处添加正文，文字是您思想的提炼，为了最终呈现发布的良好效果&#10;请尽量言简意赅的阐述观点；根据需要可酌情增减文字，以便观者可以准确理解您所传达的信息。&#10;即便信息错综复杂，需要用更多的文字来表述，也请您尽可能提炼思想的精髓，恰如其分的表达观点。"/>
  <p:tag name="KSO_WM_UNIT_NOCLEAR" val="1"/>
  <p:tag name="KSO_WM_UNIT_SHOW_EDIT_AREA_INDICATION" val="0"/>
  <p:tag name="KSO_WM_UNIT_VALUE" val="208"/>
  <p:tag name="KSO_WM_UNIT_HIGHLIGHT" val="0"/>
  <p:tag name="KSO_WM_UNIT_COMPATIBLE" val="0"/>
  <p:tag name="KSO_WM_UNIT_DIAGRAM_ISNUMVISUAL" val="0"/>
  <p:tag name="KSO_WM_UNIT_DIAGRAM_IS_NEED_ADD_PATH_ANIM" val="0"/>
  <p:tag name="KSO_WM_UNIT_DIAGRAM_ISREFERUNIT" val="0"/>
  <p:tag name="KSO_WM_UNIT_TYPE" val="h_f"/>
  <p:tag name="KSO_WM_UNIT_INDEX" val="1_1"/>
  <p:tag name="KSO_WM_UNIT_ID" val="diagram20202574_1*h_f*1_1"/>
  <p:tag name="KSO_WM_TEMPLATE_CATEGORY" val="diagram"/>
  <p:tag name="KSO_WM_TEMPLATE_INDEX" val="20202574"/>
  <p:tag name="KSO_WM_UNIT_LAYERLEVEL" val="1_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76a712b3-80db-47f9-9030-845cc7b00a81}"/>
</p:tagLst>
</file>

<file path=ppt/tags/tag40.xml><?xml version="1.0" encoding="utf-8"?>
<p:tagLst xmlns:a="http://schemas.openxmlformats.org/drawingml/2006/main" xmlns:r="http://schemas.openxmlformats.org/officeDocument/2006/relationships" xmlns:p="http://schemas.openxmlformats.org/presentationml/2006/main">
  <p:tag name="KSO_WM_UNIT_TEXT_PART_ID_V2" val="c-4-1"/>
  <p:tag name="KSO_WM_UNIT_ISCONTENTSTITLE" val="0"/>
  <p:tag name="KSO_WM_UNIT_NOCLEAR" val="1"/>
  <p:tag name="KSO_WM_UNIT_SHOW_EDIT_AREA_INDICATION" val="0"/>
  <p:tag name="KSO_WM_UNIT_VALUE" val="46"/>
  <p:tag name="KSO_WM_UNIT_HIGHLIGHT" val="0"/>
  <p:tag name="KSO_WM_UNIT_COMPATIBLE" val="0"/>
  <p:tag name="KSO_WM_UNIT_DIAGRAM_ISNUMVISUAL" val="0"/>
  <p:tag name="KSO_WM_UNIT_DIAGRAM_IS_NEED_ADD_PATH_ANIM" val="0"/>
  <p:tag name="KSO_WM_UNIT_DIAGRAM_ISREFERUNIT" val="0"/>
  <p:tag name="KSO_WM_UNIT_TYPE" val="h_a"/>
  <p:tag name="KSO_WM_UNIT_INDEX" val="1_1"/>
  <p:tag name="KSO_WM_UNIT_ID" val="diagram20202574_1*h_a*1_1"/>
  <p:tag name="KSO_WM_TEMPLATE_CATEGORY" val="diagram"/>
  <p:tag name="KSO_WM_TEMPLATE_INDEX" val="20202574"/>
  <p:tag name="KSO_WM_UNIT_LAYERLEVEL" val="1_1"/>
  <p:tag name="KSO_WM_TAG_VERSION" val="1.0"/>
  <p:tag name="KSO_WM_BEAUTIFY_FLAG" val="#wm#"/>
  <p:tag name="KSO_WM_UNIT_PRESET_TEXT" val="单击此处添加小标题"/>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85dd876f-1992-4e1c-abde-c3f6206f267e}"/>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fd7794b3-5ce1-4db9-868f-7388703f821b}"/>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92,&quot;width&quot;:756}"/>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3cc4dcc5-289f-4e99-ac55-aafb44460611}"/>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b3fc53bc-23cd-46ef-bec1-2eaf9c5c6eb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1ayxfd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5474</Words>
  <Application>Microsoft Office PowerPoint</Application>
  <PresentationFormat>宽屏</PresentationFormat>
  <Paragraphs>1223</Paragraphs>
  <Slides>51</Slides>
  <Notes>34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Clear Sans</vt:lpstr>
      <vt:lpstr>Gill Sans</vt:lpstr>
      <vt:lpstr>ＭＳ Ｐゴシック</vt:lpstr>
      <vt:lpstr>Relative</vt:lpstr>
      <vt:lpstr>Sinkin Sans 400 Regular</vt:lpstr>
      <vt:lpstr>宋体</vt:lpstr>
      <vt:lpstr>微软雅黑</vt:lpstr>
      <vt:lpstr>Adobe Devanagari</vt:lpstr>
      <vt:lpstr>Arial</vt:lpstr>
      <vt:lpstr>Calibri</vt:lpstr>
      <vt:lpstr>Times New Roman</vt:lpstr>
      <vt:lpstr>Wingdings</vt:lpstr>
      <vt:lpstr>Office 主题​​</vt:lpstr>
      <vt:lpstr>PowerPoint 演示文稿</vt:lpstr>
      <vt:lpstr>PowerPoint 演示文稿</vt:lpstr>
      <vt:lpstr>PowerPoint 演示文稿</vt:lpstr>
      <vt:lpstr>Depression</vt:lpstr>
      <vt:lpstr>Epidemiology</vt:lpstr>
      <vt:lpstr>PowerPoint 演示文稿</vt:lpstr>
      <vt:lpstr>Ansofaxine: Binding Affinity and Reuptake Inhibitor in vitro</vt:lpstr>
      <vt:lpstr>PowerPoint 演示文稿</vt:lpstr>
      <vt:lpstr>Ansofaxine : Pharmacodynamic Study in Rats</vt:lpstr>
      <vt:lpstr>PowerPoint 演示文稿</vt:lpstr>
      <vt:lpstr>PowerPoint 演示文稿</vt:lpstr>
      <vt:lpstr>Phase III Clinical Design</vt:lpstr>
      <vt:lpstr>Population Study Flow</vt:lpstr>
      <vt:lpstr>MADRS scale and factor score</vt:lpstr>
      <vt:lpstr>HAM-D17 Scale and Factor Score</vt:lpstr>
      <vt:lpstr>HAM-A Scale</vt:lpstr>
      <vt:lpstr>PowerPoint 演示文稿</vt:lpstr>
      <vt:lpstr>Population Study Flow</vt:lpstr>
      <vt:lpstr>Baseline-Demographic Characteristics</vt:lpstr>
      <vt:lpstr>Baseline-Depression History and Mental Condition</vt:lpstr>
      <vt:lpstr>Baseline：Scale scores</vt:lpstr>
      <vt:lpstr>PowerPoint 演示文稿</vt:lpstr>
      <vt:lpstr>Changes of MADRS Total Score</vt:lpstr>
      <vt:lpstr>MADRS Anhedonia Factor (additional analysis) </vt:lpstr>
      <vt:lpstr>MADRS Dysphoria factor (additional analysis) </vt:lpstr>
      <vt:lpstr>MADRS Vegetative factor (additional analysis) </vt:lpstr>
      <vt:lpstr>MADRS Retardation factor (additional analysis) </vt:lpstr>
      <vt:lpstr>MADRS 6 factor (additional analysis) </vt:lpstr>
      <vt:lpstr>PowerPoint 演示文稿</vt:lpstr>
      <vt:lpstr>HAM-D17 Total Score </vt:lpstr>
      <vt:lpstr>HAM-D17 Cognitive Disturbance Factor</vt:lpstr>
      <vt:lpstr>HAM-D17 Retardation Factor</vt:lpstr>
      <vt:lpstr>HAM-D17 Anxiety/Somatization</vt:lpstr>
      <vt:lpstr>HAM-D17 Weight Loss Score</vt:lpstr>
      <vt:lpstr>HAM-D17 Sleep Disturbance Score</vt:lpstr>
      <vt:lpstr>HAM-A Total Score</vt:lpstr>
      <vt:lpstr>HAM-A Psychic Anxiety Score</vt:lpstr>
      <vt:lpstr>HAM-A Somatic Anxiety Score</vt:lpstr>
      <vt:lpstr>CGI-S Score </vt:lpstr>
      <vt:lpstr>CGI-I Score</vt:lpstr>
      <vt:lpstr>SDS Score</vt:lpstr>
      <vt:lpstr>MADRS Response and Remission Rate</vt:lpstr>
      <vt:lpstr>HAM-D17 Response and Remission Rate</vt:lpstr>
      <vt:lpstr>PowerPoint 演示文稿</vt:lpstr>
      <vt:lpstr>TEAEs with Incidence &gt; 5%</vt:lpstr>
      <vt:lpstr>ASEX Score</vt:lpstr>
      <vt:lpstr>No Obvious Influence on Body Weight</vt:lpstr>
      <vt:lpstr>Summary of Safety Results: Good Safety and Tolerability</vt:lpstr>
      <vt:lpstr>PowerPoint 演示文稿</vt:lpstr>
      <vt:lpstr>Conclusion&amp;Limitations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office2016mac10413</dc:creator>
  <cp:lastModifiedBy>lenovo</cp:lastModifiedBy>
  <cp:revision>72</cp:revision>
  <dcterms:created xsi:type="dcterms:W3CDTF">2021-06-29T08:54:00Z</dcterms:created>
  <dcterms:modified xsi:type="dcterms:W3CDTF">2022-10-06T03:45:44Z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v1.0_mb_3/AUWq/N1aYnYRXji2t99Q==</vt:lpwstr>
  </property>
  <property fmtid="{D5CDD505-2E9C-101B-9397-08002B2CF9AE}" pid="4" name="ICV">
    <vt:lpwstr>AE0C5403EFA1429EA7A5F2ACAA001F48</vt:lpwstr>
  </property>
</Properties>
</file>