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717" r:id="rId3"/>
    <p:sldId id="718" r:id="rId4"/>
    <p:sldId id="720" r:id="rId5"/>
    <p:sldId id="719" r:id="rId6"/>
    <p:sldId id="722" r:id="rId7"/>
    <p:sldId id="499" r:id="rId8"/>
    <p:sldId id="504" r:id="rId9"/>
    <p:sldId id="723" r:id="rId10"/>
    <p:sldId id="278" r:id="rId11"/>
  </p:sldIdLst>
  <p:sldSz cx="12192000" cy="6858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F0F"/>
    <a:srgbClr val="AE0007"/>
    <a:srgbClr val="FFC1B8"/>
    <a:srgbClr val="FF4229"/>
    <a:srgbClr val="FF9789"/>
    <a:srgbClr val="FFD3D0"/>
    <a:srgbClr val="FC0207"/>
    <a:srgbClr val="FD9495"/>
    <a:srgbClr val="9B0303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88451" autoAdjust="0"/>
  </p:normalViewPr>
  <p:slideViewPr>
    <p:cSldViewPr snapToGrid="0">
      <p:cViewPr varScale="1">
        <p:scale>
          <a:sx n="108" d="100"/>
          <a:sy n="108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黑体-简" panose="02000000000000000000" charset="-122"/>
        <a:ea typeface="黑体-简" panose="02000000000000000000" charset="-122"/>
        <a:cs typeface="黑体-简" panose="02000000000000000000" charset="-122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80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1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3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6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77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4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ct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1pPr>
            <a:lvl2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2pPr>
            <a:lvl3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3pPr>
            <a:lvl4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4pPr>
            <a:lvl5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654207" y="6504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12500" b="1" spc="-250"/>
            </a:lvl1pPr>
            <a:lvl2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12500" b="1" spc="-250"/>
            </a:lvl2pPr>
            <a:lvl3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12500" b="1" spc="-250"/>
            </a:lvl3pPr>
            <a:lvl4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12500" b="1" spc="-250"/>
            </a:lvl4pPr>
            <a:lvl5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125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ct val="0"/>
              </a:spcBef>
              <a:buSzTx/>
              <a:buNone/>
              <a:defRPr sz="242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15013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ct val="0"/>
              </a:spcBef>
              <a:buSzTx/>
              <a:buNone/>
              <a:defRPr sz="153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05" indent="-234950">
              <a:spcBef>
                <a:spcPct val="0"/>
              </a:spcBef>
              <a:buSzTx/>
              <a:buNone/>
              <a:defRPr sz="4250" spc="-17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1pPr>
            <a:lvl2pPr marL="319405" indent="-234950">
              <a:spcBef>
                <a:spcPct val="0"/>
              </a:spcBef>
              <a:buSzTx/>
              <a:buNone/>
              <a:defRPr sz="4250" spc="-17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2pPr>
            <a:lvl3pPr marL="319405" indent="-234950">
              <a:spcBef>
                <a:spcPct val="0"/>
              </a:spcBef>
              <a:buSzTx/>
              <a:buNone/>
              <a:defRPr sz="4250" spc="-17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3pPr>
            <a:lvl4pPr marL="319405" indent="-234950">
              <a:spcBef>
                <a:spcPct val="0"/>
              </a:spcBef>
              <a:buSzTx/>
              <a:buNone/>
              <a:defRPr sz="4250" spc="-17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4pPr>
            <a:lvl5pPr marL="319405" indent="-234950">
              <a:spcBef>
                <a:spcPct val="0"/>
              </a:spcBef>
              <a:buSzTx/>
              <a:buNone/>
              <a:defRPr sz="4250" spc="-17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13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14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15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矩形 矩形" descr="矩形 矩形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750910" y="39029"/>
            <a:ext cx="10376449" cy="6779943"/>
          </a:xfrm>
          <a:prstGeom prst="rect">
            <a:avLst/>
          </a:prstGeom>
        </p:spPr>
      </p:pic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66" name="标志_红色.png" descr="标志_红色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009" y="279550"/>
            <a:ext cx="949150" cy="9491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654207" y="6504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654207" y="6504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29321-7EF9-418E-97A4-75E229772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8C433-21F6-4F82-8C16-237EB3474C6F}" type="datetime1">
              <a:rPr lang="zh-CN" altLang="en-US"/>
              <a:pPr>
                <a:defRPr/>
              </a:pPr>
              <a:t>2022/10/9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92785-892B-45A1-B0D1-F4ED92E726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86317-00DB-4C4A-B6D7-C2DCEAF89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DE264-45DA-4F5F-A954-F7678628E9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1pPr>
            <a:lvl2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2pPr>
            <a:lvl3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3pPr>
            <a:lvl4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4pPr>
            <a:lvl5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000750" y="6542617"/>
            <a:ext cx="184253" cy="187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527207" y="6377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幻灯片编号"/>
          <p:cNvSpPr txBox="1">
            <a:spLocks noGrp="1"/>
          </p:cNvSpPr>
          <p:nvPr userDrawn="1"/>
        </p:nvSpPr>
        <p:spPr>
          <a:xfrm>
            <a:off x="11654207" y="6504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矩形 矩形" descr="矩形 矩形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750910" y="39029"/>
            <a:ext cx="10376449" cy="6779943"/>
          </a:xfrm>
          <a:prstGeom prst="rect">
            <a:avLst/>
          </a:prstGeom>
        </p:spPr>
      </p:pic>
      <p:sp>
        <p:nvSpPr>
          <p:cNvPr id="158" name="矩形"/>
          <p:cNvSpPr/>
          <p:nvPr userDrawn="1"/>
        </p:nvSpPr>
        <p:spPr>
          <a:xfrm>
            <a:off x="1772361" y="68138"/>
            <a:ext cx="10333547" cy="846261"/>
          </a:xfrm>
          <a:prstGeom prst="rect">
            <a:avLst/>
          </a:prstGeom>
          <a:gradFill>
            <a:gsLst>
              <a:gs pos="0">
                <a:srgbClr val="BA4F4F"/>
              </a:gs>
              <a:gs pos="37523">
                <a:srgbClr val="AA2828"/>
              </a:gs>
              <a:gs pos="100000">
                <a:srgbClr val="9A0000"/>
              </a:gs>
            </a:gsLst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2094230" y="68139"/>
            <a:ext cx="9494520" cy="716280"/>
          </a:xfrm>
          <a:prstGeom prst="rect">
            <a:avLst/>
          </a:prstGeo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0" dirty="0"/>
              <a:t>幻灯片标题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•"/>
              <a:defRPr baseline="0"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6858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•"/>
              <a:defRPr sz="2800" baseline="0"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•"/>
              <a:defRPr sz="2800" baseline="0"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•"/>
              <a:defRPr sz="2800" baseline="0"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•"/>
              <a:defRPr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lvl="2"/>
            <a:endParaRPr lang="zh-CN" altLang="en-US" noProof="0" dirty="0"/>
          </a:p>
          <a:p>
            <a:pPr lvl="1"/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66" name="标志_红色.png" descr="标志_红色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009" y="279550"/>
            <a:ext cx="949150" cy="9491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654207" y="6504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654207" y="6504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ct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654207" y="6504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232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000750" y="6542617"/>
            <a:ext cx="184253" cy="187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527207" y="6377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ct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654207" y="6504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ct val="0"/>
              </a:spcBef>
              <a:buSzTx/>
              <a:buNone/>
              <a:defRPr sz="242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ct val="180000"/>
              </a:spcBef>
              <a:buSzTx/>
              <a:buNone/>
              <a:defRPr sz="2750" spc="-55"/>
            </a:lvl1pPr>
            <a:lvl2pPr marL="0" indent="0" defTabSz="825500">
              <a:lnSpc>
                <a:spcPct val="100000"/>
              </a:lnSpc>
              <a:spcBef>
                <a:spcPct val="180000"/>
              </a:spcBef>
              <a:buSzTx/>
              <a:buNone/>
              <a:defRPr sz="2750" spc="-55"/>
            </a:lvl2pPr>
            <a:lvl3pPr marL="0" indent="0" defTabSz="825500">
              <a:lnSpc>
                <a:spcPct val="100000"/>
              </a:lnSpc>
              <a:spcBef>
                <a:spcPct val="180000"/>
              </a:spcBef>
              <a:buSzTx/>
              <a:buNone/>
              <a:defRPr sz="2750" spc="-55"/>
            </a:lvl3pPr>
            <a:lvl4pPr marL="0" indent="0" defTabSz="825500">
              <a:lnSpc>
                <a:spcPct val="100000"/>
              </a:lnSpc>
              <a:spcBef>
                <a:spcPct val="180000"/>
              </a:spcBef>
              <a:buSzTx/>
              <a:buNone/>
              <a:defRPr sz="2750" spc="-55"/>
            </a:lvl4pPr>
            <a:lvl5pPr marL="0" indent="0" defTabSz="825500">
              <a:lnSpc>
                <a:spcPct val="100000"/>
              </a:lnSpc>
              <a:spcBef>
                <a:spcPct val="180000"/>
              </a:spcBef>
              <a:buSzTx/>
              <a:buNone/>
              <a:defRPr sz="275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幻灯片编号"/>
          <p:cNvSpPr txBox="1">
            <a:spLocks noGrp="1"/>
          </p:cNvSpPr>
          <p:nvPr userDrawn="1"/>
        </p:nvSpPr>
        <p:spPr>
          <a:xfrm>
            <a:off x="11654207" y="6504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5800" spc="-232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5800" spc="-232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5800" spc="-232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5800" spc="-232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ct val="0"/>
              </a:spcBef>
              <a:buSzTx/>
              <a:buNone/>
              <a:defRPr sz="5800" spc="-232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Helvetica Neue Medium"/>
              </a:defRPr>
            </a:lvl5pPr>
          </a:lstStyle>
          <a:p>
            <a:r>
              <a:t>清单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2259330" y="1847850"/>
            <a:ext cx="9329420" cy="41281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27207" y="6377280"/>
            <a:ext cx="44577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ct val="0"/>
              </a:spcBef>
              <a:defRPr sz="140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2093595" y="395605"/>
            <a:ext cx="9494520" cy="7162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 spd="med"/>
  <p:txStyles>
    <p:titleStyle>
      <a:lvl1pPr marL="0" marR="0" indent="0" algn="l" defTabSz="1219200" rtl="0" latinLnBrk="0">
        <a:lnSpc>
          <a:spcPct val="80000"/>
        </a:lnSpc>
        <a:spcBef>
          <a:spcPct val="0"/>
        </a:spcBef>
        <a:spcAft>
          <a:spcPts val="0"/>
        </a:spcAft>
        <a:buClrTx/>
        <a:buSzTx/>
        <a:buFontTx/>
        <a:buNone/>
        <a:defRPr sz="4250" b="1" i="0" u="none" strike="noStrike" cap="none" spc="-170" baseline="0">
          <a:solidFill>
            <a:schemeClr val="bg1"/>
          </a:solidFill>
          <a:uFillTx/>
          <a:latin typeface="黑体-简" panose="02000000000000000000" charset="-122"/>
          <a:ea typeface="黑体-简" panose="02000000000000000000" charset="-122"/>
          <a:cs typeface="黑体-简" panose="02000000000000000000" charset="-122"/>
          <a:sym typeface="Helvetica Neue" panose="02000503000000020004"/>
        </a:defRPr>
      </a:lvl1pPr>
      <a:lvl2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304800" marR="0" indent="-304800" algn="l" defTabSz="1219200" rtl="0" latinLnBrk="0">
        <a:lnSpc>
          <a:spcPct val="90000"/>
        </a:lnSpc>
        <a:spcBef>
          <a:spcPct val="4500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黑体-简" panose="02000000000000000000" charset="-122"/>
          <a:ea typeface="黑体-简" panose="02000000000000000000" charset="-122"/>
          <a:cs typeface="黑体-简" panose="02000000000000000000" charset="-122"/>
          <a:sym typeface="Helvetica Neue" panose="02000503000000020004"/>
        </a:defRPr>
      </a:lvl1pPr>
      <a:lvl2pPr marL="609600" marR="0" indent="-304800" algn="l" defTabSz="1219200" rtl="0" latinLnBrk="0">
        <a:lnSpc>
          <a:spcPct val="90000"/>
        </a:lnSpc>
        <a:spcBef>
          <a:spcPct val="4500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黑体-简" panose="02000000000000000000" charset="-122"/>
          <a:ea typeface="黑体-简" panose="02000000000000000000" charset="-122"/>
          <a:cs typeface="黑体-简" panose="02000000000000000000" charset="-122"/>
          <a:sym typeface="Helvetica Neue" panose="02000503000000020004"/>
        </a:defRPr>
      </a:lvl2pPr>
      <a:lvl3pPr marL="914400" marR="0" indent="-304800" algn="l" defTabSz="1219200" rtl="0" latinLnBrk="0">
        <a:lnSpc>
          <a:spcPct val="90000"/>
        </a:lnSpc>
        <a:spcBef>
          <a:spcPct val="4500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黑体-简" panose="02000000000000000000" charset="-122"/>
          <a:ea typeface="黑体-简" panose="02000000000000000000" charset="-122"/>
          <a:cs typeface="黑体-简" panose="02000000000000000000" charset="-122"/>
          <a:sym typeface="Helvetica Neue" panose="02000503000000020004"/>
        </a:defRPr>
      </a:lvl3pPr>
      <a:lvl4pPr marL="1219200" marR="0" indent="-304800" algn="l" defTabSz="1219200" rtl="0" latinLnBrk="0">
        <a:lnSpc>
          <a:spcPct val="90000"/>
        </a:lnSpc>
        <a:spcBef>
          <a:spcPct val="450000"/>
        </a:spcBef>
        <a:spcAft>
          <a:spcPts val="0"/>
        </a:spcAft>
        <a:buClrTx/>
        <a:buSzPct val="123000"/>
        <a:buFontTx/>
        <a:buChar char="•"/>
        <a:defRPr sz="3000" b="0" i="0" u="none" strike="noStrike" cap="none" spc="0" baseline="0">
          <a:solidFill>
            <a:srgbClr val="000000"/>
          </a:solidFill>
          <a:uFillTx/>
          <a:latin typeface="黑体-简" panose="02000000000000000000" charset="-122"/>
          <a:ea typeface="黑体-简" panose="02000000000000000000" charset="-122"/>
          <a:cs typeface="黑体-简" panose="02000000000000000000" charset="-122"/>
          <a:sym typeface="Helvetica Neue" panose="02000503000000020004"/>
        </a:defRPr>
      </a:lvl4pPr>
      <a:lvl5pPr marL="1524000" marR="0" indent="-304800" algn="l" defTabSz="1219200" rtl="0" latinLnBrk="0">
        <a:lnSpc>
          <a:spcPct val="90000"/>
        </a:lnSpc>
        <a:spcBef>
          <a:spcPct val="450000"/>
        </a:spcBef>
        <a:spcAft>
          <a:spcPts val="0"/>
        </a:spcAft>
        <a:buClrTx/>
        <a:buSzPct val="123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黑体-简" panose="02000000000000000000" charset="-122"/>
          <a:ea typeface="黑体-简" panose="02000000000000000000" charset="-122"/>
          <a:cs typeface="黑体-简" panose="02000000000000000000" charset="-122"/>
          <a:sym typeface="Helvetica Neue" panose="02000503000000020004"/>
        </a:defRPr>
      </a:lvl5pPr>
      <a:lvl6pPr marL="1828800" marR="0" indent="-304800" algn="l" defTabSz="1219200" rtl="0" latinLnBrk="0">
        <a:lnSpc>
          <a:spcPct val="90000"/>
        </a:lnSpc>
        <a:spcBef>
          <a:spcPct val="450000"/>
        </a:spcBef>
        <a:spcAft>
          <a:spcPts val="0"/>
        </a:spcAft>
        <a:buClrTx/>
        <a:buSzPct val="123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2133600" marR="0" indent="-304800" algn="l" defTabSz="1219200" rtl="0" latinLnBrk="0">
        <a:lnSpc>
          <a:spcPct val="90000"/>
        </a:lnSpc>
        <a:spcBef>
          <a:spcPct val="450000"/>
        </a:spcBef>
        <a:spcAft>
          <a:spcPts val="0"/>
        </a:spcAft>
        <a:buClrTx/>
        <a:buSzPct val="123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2438400" marR="0" indent="-304800" algn="l" defTabSz="1219200" rtl="0" latinLnBrk="0">
        <a:lnSpc>
          <a:spcPct val="90000"/>
        </a:lnSpc>
        <a:spcBef>
          <a:spcPct val="450000"/>
        </a:spcBef>
        <a:spcAft>
          <a:spcPts val="0"/>
        </a:spcAft>
        <a:buClrTx/>
        <a:buSzPct val="123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2743200" marR="0" indent="-304800" algn="l" defTabSz="1219200" rtl="0" latinLnBrk="0">
        <a:lnSpc>
          <a:spcPct val="90000"/>
        </a:lnSpc>
        <a:spcBef>
          <a:spcPct val="450000"/>
        </a:spcBef>
        <a:spcAft>
          <a:spcPts val="0"/>
        </a:spcAft>
        <a:buClrTx/>
        <a:buSzPct val="123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0" algn="ctr" defTabSz="2921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0" algn="ctr" defTabSz="2921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0" algn="ctr" defTabSz="2921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0" algn="ctr" defTabSz="2921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0" algn="ctr" defTabSz="2921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0" algn="ctr" defTabSz="2921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0" algn="ctr" defTabSz="2921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0" algn="ctr" defTabSz="2921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/>
          <p:nvPr/>
        </p:nvSpPr>
        <p:spPr>
          <a:xfrm>
            <a:off x="-9772" y="0"/>
            <a:ext cx="12201772" cy="3606348"/>
          </a:xfrm>
          <a:prstGeom prst="rect">
            <a:avLst/>
          </a:prstGeom>
          <a:gradFill>
            <a:gsLst>
              <a:gs pos="0">
                <a:srgbClr val="BA4F4F"/>
              </a:gs>
              <a:gs pos="37523">
                <a:srgbClr val="AA2828"/>
              </a:gs>
              <a:gs pos="100000">
                <a:srgbClr val="9A0000"/>
              </a:gs>
            </a:gsLst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152" name="老年期痴呆15年随访研究"/>
          <p:cNvSpPr txBox="1"/>
          <p:nvPr/>
        </p:nvSpPr>
        <p:spPr>
          <a:xfrm>
            <a:off x="130629" y="1964682"/>
            <a:ext cx="12061371" cy="716093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>
              <a:defRPr sz="78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4800" b="1" dirty="0">
                <a:latin typeface="Times New Roman" panose="02020603050405020304" pitchFamily="18" charset="0"/>
                <a:ea typeface="黑体-简" panose="02000000000000000000" charset="-122"/>
                <a:cs typeface="Times New Roman" panose="02020603050405020304" pitchFamily="18" charset="0"/>
              </a:rPr>
              <a:t>A</a:t>
            </a:r>
            <a:r>
              <a:rPr lang="zh-CN" altLang="en-US" sz="4800" b="1" dirty="0">
                <a:latin typeface="Times New Roman" panose="02020603050405020304" pitchFamily="18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latin typeface="Times New Roman" panose="02020603050405020304" pitchFamily="18" charset="0"/>
                <a:ea typeface="黑体-简" panose="02000000000000000000" charset="-122"/>
                <a:cs typeface="Times New Roman" panose="02020603050405020304" pitchFamily="18" charset="0"/>
              </a:rPr>
              <a:t>15-year Follow-up Study of Dementia</a:t>
            </a:r>
            <a:endParaRPr sz="4800" b="1" dirty="0">
              <a:latin typeface="Times New Roman" panose="02020603050405020304" pitchFamily="18" charset="0"/>
              <a:ea typeface="黑体-简" panose="020000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156" name="成组"/>
          <p:cNvGrpSpPr/>
          <p:nvPr/>
        </p:nvGrpSpPr>
        <p:grpSpPr>
          <a:xfrm>
            <a:off x="465012" y="84697"/>
            <a:ext cx="3559906" cy="1392471"/>
            <a:chOff x="0" y="0"/>
            <a:chExt cx="7119810" cy="2784939"/>
          </a:xfrm>
        </p:grpSpPr>
        <p:pic>
          <p:nvPicPr>
            <p:cNvPr id="154" name="图片 1副本.png" descr="图片 1副本.png"/>
            <p:cNvPicPr>
              <a:picLocks noChangeAspect="1"/>
            </p:cNvPicPr>
            <p:nvPr/>
          </p:nvPicPr>
          <p:blipFill>
            <a:blip r:embed="rId3"/>
            <a:srcRect l="30240"/>
            <a:stretch>
              <a:fillRect/>
            </a:stretch>
          </p:blipFill>
          <p:spPr>
            <a:xfrm>
              <a:off x="1931772" y="0"/>
              <a:ext cx="5188039" cy="278494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5" name="标志（反白，在深色背景下使用）.png" descr="标志（反白，在深色背景下使用）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97600"/>
              <a:ext cx="1742071" cy="17420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" name="文本框 10">
            <a:extLst>
              <a:ext uri="{FF2B5EF4-FFF2-40B4-BE49-F238E27FC236}">
                <a16:creationId xmlns:a16="http://schemas.microsoft.com/office/drawing/2014/main" id="{47BEB052-F14C-4E01-A01B-625C0B42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574" y="4316496"/>
            <a:ext cx="835547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Corresponding author: Prof. </a:t>
            </a:r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Yueqin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Huang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Co-Author: Dr. </a:t>
            </a:r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Minghui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Li, A/Prof. </a:t>
            </a:r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Zhaorui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Liu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Presenter: Wenlei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Wu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2022.11.13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">
            <a:extLst>
              <a:ext uri="{FF2B5EF4-FFF2-40B4-BE49-F238E27FC236}">
                <a16:creationId xmlns:a16="http://schemas.microsoft.com/office/drawing/2014/main" id="{653E462B-3E47-467C-8A9D-2CA6F2A9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386" y="1239591"/>
            <a:ext cx="48037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0" dirty="0">
                <a:solidFill>
                  <a:srgbClr val="C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10000" dirty="0">
              <a:solidFill>
                <a:srgbClr val="C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1507" name="直接连接符 7">
            <a:extLst>
              <a:ext uri="{FF2B5EF4-FFF2-40B4-BE49-F238E27FC236}">
                <a16:creationId xmlns:a16="http://schemas.microsoft.com/office/drawing/2014/main" id="{12F6A9D3-BE2C-41BF-84B8-D2F27D268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75" y="2651886"/>
            <a:ext cx="8070850" cy="0"/>
          </a:xfrm>
          <a:prstGeom prst="line">
            <a:avLst/>
          </a:prstGeom>
          <a:noFill/>
          <a:ln w="38100">
            <a:solidFill>
              <a:srgbClr val="D8D8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湖边的建筑&#10;&#10;描述已自动生成">
            <a:extLst>
              <a:ext uri="{FF2B5EF4-FFF2-40B4-BE49-F238E27FC236}">
                <a16:creationId xmlns:a16="http://schemas.microsoft.com/office/drawing/2014/main" id="{0FC8C558-755B-4547-A50D-77EC9734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30" y="2968180"/>
            <a:ext cx="4938749" cy="29861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0ED0856-E7E7-BBB5-7D33-EECDAB3DD3EA}"/>
              </a:ext>
            </a:extLst>
          </p:cNvPr>
          <p:cNvSpPr txBox="1"/>
          <p:nvPr/>
        </p:nvSpPr>
        <p:spPr>
          <a:xfrm>
            <a:off x="11803376" y="5954289"/>
            <a:ext cx="272510" cy="8458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10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研究背景"/>
          <p:cNvSpPr txBox="1"/>
          <p:nvPr/>
        </p:nvSpPr>
        <p:spPr>
          <a:xfrm>
            <a:off x="0" y="1926250"/>
            <a:ext cx="1787362" cy="494494"/>
          </a:xfrm>
          <a:prstGeom prst="rect">
            <a:avLst/>
          </a:prstGeom>
          <a:gradFill>
            <a:gsLst>
              <a:gs pos="0">
                <a:srgbClr val="B94B4B"/>
              </a:gs>
              <a:gs pos="100000">
                <a:srgbClr val="9B0202"/>
              </a:gs>
            </a:gsLst>
            <a:lin ang="5400000"/>
          </a:gra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Objective</a:t>
            </a:r>
            <a:endParaRPr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结论"/>
          <p:cNvSpPr txBox="1"/>
          <p:nvPr/>
        </p:nvSpPr>
        <p:spPr>
          <a:xfrm>
            <a:off x="0" y="4203734"/>
            <a:ext cx="1787362" cy="49449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展望"/>
          <p:cNvSpPr txBox="1"/>
          <p:nvPr/>
        </p:nvSpPr>
        <p:spPr>
          <a:xfrm>
            <a:off x="-78526" y="5350431"/>
            <a:ext cx="1944414" cy="49449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结果与讨论"/>
          <p:cNvSpPr txBox="1"/>
          <p:nvPr/>
        </p:nvSpPr>
        <p:spPr>
          <a:xfrm>
            <a:off x="0" y="3064992"/>
            <a:ext cx="1787362" cy="49449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5D8F89-0F66-C1AB-1620-467D0935E027}"/>
              </a:ext>
            </a:extLst>
          </p:cNvPr>
          <p:cNvSpPr txBox="1"/>
          <p:nvPr/>
        </p:nvSpPr>
        <p:spPr>
          <a:xfrm>
            <a:off x="2091559" y="423050"/>
            <a:ext cx="9701048" cy="601190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define the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frailty definition 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would be suitable for evaluating  dementia. </a:t>
            </a:r>
          </a:p>
          <a:p>
            <a:pPr marL="342900" marR="0" indent="-3429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describe 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incidence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of  dementia in the community cohort of permanent residents aged 65 and over in urban and rural areas of Beijing. </a:t>
            </a:r>
          </a:p>
          <a:p>
            <a:pPr marL="342900" marR="0" indent="-3429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explore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dementia and evaluate the influence of various risk factors on incidence of dementia. 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>
            <a:extLst>
              <a:ext uri="{FF2B5EF4-FFF2-40B4-BE49-F238E27FC236}">
                <a16:creationId xmlns:a16="http://schemas.microsoft.com/office/drawing/2014/main" id="{8DACA3D5-C36C-2BB7-5CA9-B2A8691A105F}"/>
              </a:ext>
            </a:extLst>
          </p:cNvPr>
          <p:cNvSpPr/>
          <p:nvPr/>
        </p:nvSpPr>
        <p:spPr>
          <a:xfrm>
            <a:off x="5585345" y="5476746"/>
            <a:ext cx="3340941" cy="881042"/>
          </a:xfrm>
          <a:prstGeom prst="roundRect">
            <a:avLst/>
          </a:prstGeom>
          <a:gradFill flip="none" rotWithShape="1">
            <a:gsLst>
              <a:gs pos="0">
                <a:srgbClr val="AE0007">
                  <a:tint val="66000"/>
                  <a:satMod val="160000"/>
                </a:srgbClr>
              </a:gs>
              <a:gs pos="50000">
                <a:srgbClr val="AE0007">
                  <a:tint val="44500"/>
                  <a:satMod val="160000"/>
                </a:srgbClr>
              </a:gs>
              <a:gs pos="100000">
                <a:srgbClr val="AE000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DACA3D5-C36C-2BB7-5CA9-B2A8691A105F}"/>
              </a:ext>
            </a:extLst>
          </p:cNvPr>
          <p:cNvSpPr/>
          <p:nvPr/>
        </p:nvSpPr>
        <p:spPr>
          <a:xfrm>
            <a:off x="3413338" y="3799627"/>
            <a:ext cx="7196605" cy="881042"/>
          </a:xfrm>
          <a:prstGeom prst="roundRect">
            <a:avLst/>
          </a:prstGeom>
          <a:gradFill flip="none" rotWithShape="1">
            <a:gsLst>
              <a:gs pos="0">
                <a:srgbClr val="AE0007">
                  <a:tint val="66000"/>
                  <a:satMod val="160000"/>
                </a:srgbClr>
              </a:gs>
              <a:gs pos="50000">
                <a:srgbClr val="AE0007">
                  <a:tint val="44500"/>
                  <a:satMod val="160000"/>
                </a:srgbClr>
              </a:gs>
              <a:gs pos="100000">
                <a:srgbClr val="AE000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8DACA3D5-C36C-2BB7-5CA9-B2A8691A105F}"/>
              </a:ext>
            </a:extLst>
          </p:cNvPr>
          <p:cNvSpPr/>
          <p:nvPr/>
        </p:nvSpPr>
        <p:spPr>
          <a:xfrm>
            <a:off x="5662941" y="686642"/>
            <a:ext cx="2639299" cy="881042"/>
          </a:xfrm>
          <a:prstGeom prst="roundRect">
            <a:avLst/>
          </a:prstGeom>
          <a:gradFill flip="none" rotWithShape="1">
            <a:gsLst>
              <a:gs pos="0">
                <a:srgbClr val="AE0007">
                  <a:tint val="66000"/>
                  <a:satMod val="160000"/>
                </a:srgbClr>
              </a:gs>
              <a:gs pos="50000">
                <a:srgbClr val="AE0007">
                  <a:tint val="44500"/>
                  <a:satMod val="160000"/>
                </a:srgbClr>
              </a:gs>
              <a:gs pos="100000">
                <a:srgbClr val="AE000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A77B487-2D00-43E2-8189-94A2402B6DAA}"/>
              </a:ext>
            </a:extLst>
          </p:cNvPr>
          <p:cNvSpPr/>
          <p:nvPr/>
        </p:nvSpPr>
        <p:spPr>
          <a:xfrm>
            <a:off x="7687904" y="2131851"/>
            <a:ext cx="2639299" cy="881042"/>
          </a:xfrm>
          <a:prstGeom prst="roundRect">
            <a:avLst/>
          </a:prstGeom>
          <a:gradFill flip="none" rotWithShape="1">
            <a:gsLst>
              <a:gs pos="0">
                <a:srgbClr val="AE0007">
                  <a:tint val="66000"/>
                  <a:satMod val="160000"/>
                </a:srgbClr>
              </a:gs>
              <a:gs pos="50000">
                <a:srgbClr val="AE0007">
                  <a:tint val="44500"/>
                  <a:satMod val="160000"/>
                </a:srgbClr>
              </a:gs>
              <a:gs pos="100000">
                <a:srgbClr val="AE000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DACA3D5-C36C-2BB7-5CA9-B2A8691A105F}"/>
              </a:ext>
            </a:extLst>
          </p:cNvPr>
          <p:cNvSpPr/>
          <p:nvPr/>
        </p:nvSpPr>
        <p:spPr>
          <a:xfrm>
            <a:off x="3437342" y="2173496"/>
            <a:ext cx="2639299" cy="881042"/>
          </a:xfrm>
          <a:prstGeom prst="roundRect">
            <a:avLst/>
          </a:prstGeom>
          <a:gradFill flip="none" rotWithShape="1">
            <a:gsLst>
              <a:gs pos="0">
                <a:srgbClr val="AE0007">
                  <a:tint val="66000"/>
                  <a:satMod val="160000"/>
                </a:srgbClr>
              </a:gs>
              <a:gs pos="50000">
                <a:srgbClr val="AE0007">
                  <a:tint val="44500"/>
                  <a:satMod val="160000"/>
                </a:srgbClr>
              </a:gs>
              <a:gs pos="100000">
                <a:srgbClr val="AE000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研究背景"/>
          <p:cNvSpPr txBox="1"/>
          <p:nvPr/>
        </p:nvSpPr>
        <p:spPr>
          <a:xfrm>
            <a:off x="0" y="1926250"/>
            <a:ext cx="1787362" cy="49449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结论"/>
          <p:cNvSpPr txBox="1"/>
          <p:nvPr/>
        </p:nvSpPr>
        <p:spPr>
          <a:xfrm>
            <a:off x="0" y="4203734"/>
            <a:ext cx="1787362" cy="49449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展望"/>
          <p:cNvSpPr txBox="1"/>
          <p:nvPr/>
        </p:nvSpPr>
        <p:spPr>
          <a:xfrm>
            <a:off x="-78526" y="5350431"/>
            <a:ext cx="1944414" cy="49449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结果与讨论"/>
          <p:cNvSpPr txBox="1"/>
          <p:nvPr/>
        </p:nvSpPr>
        <p:spPr>
          <a:xfrm>
            <a:off x="0" y="3092691"/>
            <a:ext cx="1787362" cy="439095"/>
          </a:xfrm>
          <a:prstGeom prst="rect">
            <a:avLst/>
          </a:prstGeom>
          <a:solidFill>
            <a:srgbClr val="AE0007"/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2800" b="1" dirty="0">
                <a:solidFill>
                  <a:srgbClr val="FFFFFF"/>
                </a:solidFill>
                <a:ea typeface="黑体" panose="02010609060101010101" pitchFamily="49" charset="-122"/>
              </a:rPr>
              <a:t>Methods</a:t>
            </a:r>
            <a:endParaRPr sz="2800" b="1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5D8F89-0F66-C1AB-1620-467D0935E027}"/>
              </a:ext>
            </a:extLst>
          </p:cNvPr>
          <p:cNvSpPr txBox="1"/>
          <p:nvPr/>
        </p:nvSpPr>
        <p:spPr>
          <a:xfrm>
            <a:off x="5585345" y="5499927"/>
            <a:ext cx="3672566" cy="7489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face-to-face interview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933EA4-4649-E8CA-7DC9-7B5CBA091EB3}"/>
              </a:ext>
            </a:extLst>
          </p:cNvPr>
          <p:cNvSpPr txBox="1"/>
          <p:nvPr/>
        </p:nvSpPr>
        <p:spPr>
          <a:xfrm>
            <a:off x="6449367" y="753528"/>
            <a:ext cx="1277257" cy="7489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EF749E-A16A-549B-6FC8-D9FE8C9746D0}"/>
              </a:ext>
            </a:extLst>
          </p:cNvPr>
          <p:cNvSpPr txBox="1"/>
          <p:nvPr/>
        </p:nvSpPr>
        <p:spPr>
          <a:xfrm>
            <a:off x="3476062" y="2197911"/>
            <a:ext cx="2639299" cy="7489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Xicheng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42C966-59A0-6B71-D1EB-605E708795E8}"/>
              </a:ext>
            </a:extLst>
          </p:cNvPr>
          <p:cNvSpPr txBox="1"/>
          <p:nvPr/>
        </p:nvSpPr>
        <p:spPr>
          <a:xfrm>
            <a:off x="7726624" y="2178349"/>
            <a:ext cx="2639300" cy="7489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Daxing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D3585-3ABE-0D5F-4E5D-3930524BC3A9}"/>
              </a:ext>
            </a:extLst>
          </p:cNvPr>
          <p:cNvSpPr txBox="1"/>
          <p:nvPr/>
        </p:nvSpPr>
        <p:spPr>
          <a:xfrm>
            <a:off x="3456701" y="3429000"/>
            <a:ext cx="7929854" cy="106747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non-dementia participants aged 65 and over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 panose="02000503000000020004"/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B6A71240-D814-DF76-C855-58170691FECB}"/>
              </a:ext>
            </a:extLst>
          </p:cNvPr>
          <p:cNvSpPr/>
          <p:nvPr/>
        </p:nvSpPr>
        <p:spPr>
          <a:xfrm>
            <a:off x="5654267" y="1657139"/>
            <a:ext cx="413700" cy="441682"/>
          </a:xfrm>
          <a:prstGeom prst="downArrow">
            <a:avLst/>
          </a:prstGeom>
          <a:solidFill>
            <a:srgbClr val="A00F0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695D0E34-77F3-6AF4-942F-DBAF94C9B143}"/>
              </a:ext>
            </a:extLst>
          </p:cNvPr>
          <p:cNvSpPr/>
          <p:nvPr/>
        </p:nvSpPr>
        <p:spPr>
          <a:xfrm>
            <a:off x="7888540" y="1649749"/>
            <a:ext cx="413700" cy="441682"/>
          </a:xfrm>
          <a:prstGeom prst="downArrow">
            <a:avLst/>
          </a:prstGeom>
          <a:solidFill>
            <a:srgbClr val="A00F0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B6A71240-D814-DF76-C855-58170691FECB}"/>
              </a:ext>
            </a:extLst>
          </p:cNvPr>
          <p:cNvSpPr/>
          <p:nvPr/>
        </p:nvSpPr>
        <p:spPr>
          <a:xfrm>
            <a:off x="5624245" y="3237245"/>
            <a:ext cx="413700" cy="441682"/>
          </a:xfrm>
          <a:prstGeom prst="downArrow">
            <a:avLst/>
          </a:prstGeom>
          <a:solidFill>
            <a:srgbClr val="A00F0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B6A71240-D814-DF76-C855-58170691FECB}"/>
              </a:ext>
            </a:extLst>
          </p:cNvPr>
          <p:cNvSpPr/>
          <p:nvPr/>
        </p:nvSpPr>
        <p:spPr>
          <a:xfrm>
            <a:off x="7893387" y="3237245"/>
            <a:ext cx="413700" cy="441682"/>
          </a:xfrm>
          <a:prstGeom prst="downArrow">
            <a:avLst/>
          </a:prstGeom>
          <a:solidFill>
            <a:srgbClr val="A00F0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B6A71240-D814-DF76-C855-58170691FECB}"/>
              </a:ext>
            </a:extLst>
          </p:cNvPr>
          <p:cNvSpPr/>
          <p:nvPr/>
        </p:nvSpPr>
        <p:spPr>
          <a:xfrm>
            <a:off x="6881145" y="4949307"/>
            <a:ext cx="413700" cy="441682"/>
          </a:xfrm>
          <a:prstGeom prst="downArrow">
            <a:avLst/>
          </a:prstGeom>
          <a:solidFill>
            <a:srgbClr val="A00F0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805504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研究背景"/>
          <p:cNvSpPr txBox="1"/>
          <p:nvPr/>
        </p:nvSpPr>
        <p:spPr>
          <a:xfrm>
            <a:off x="0" y="1926250"/>
            <a:ext cx="1787362" cy="49449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结论"/>
          <p:cNvSpPr txBox="1"/>
          <p:nvPr/>
        </p:nvSpPr>
        <p:spPr>
          <a:xfrm>
            <a:off x="0" y="4203734"/>
            <a:ext cx="1787362" cy="49449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展望"/>
          <p:cNvSpPr txBox="1"/>
          <p:nvPr/>
        </p:nvSpPr>
        <p:spPr>
          <a:xfrm>
            <a:off x="-78526" y="5350431"/>
            <a:ext cx="1944414" cy="49449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结果与讨论"/>
          <p:cNvSpPr txBox="1"/>
          <p:nvPr/>
        </p:nvSpPr>
        <p:spPr>
          <a:xfrm>
            <a:off x="0" y="3064992"/>
            <a:ext cx="1787362" cy="494494"/>
          </a:xfrm>
          <a:prstGeom prst="rect">
            <a:avLst/>
          </a:prstGeom>
          <a:solidFill>
            <a:srgbClr val="AE0007"/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b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Methods</a:t>
            </a:r>
            <a:endParaRPr sz="3200" b="1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5D8F89-0F66-C1AB-1620-467D0935E027}"/>
              </a:ext>
            </a:extLst>
          </p:cNvPr>
          <p:cNvSpPr txBox="1"/>
          <p:nvPr/>
        </p:nvSpPr>
        <p:spPr>
          <a:xfrm>
            <a:off x="1787362" y="676633"/>
            <a:ext cx="10572855" cy="52732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evaluation criteria of frailty were constructed</a:t>
            </a:r>
          </a:p>
          <a:p>
            <a:pPr marL="792000" lvl="5" indent="-205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fried frailty phenotype (MFFP)</a:t>
            </a:r>
          </a:p>
          <a:p>
            <a:pPr marL="792000" lvl="4" indent="-205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frailty index (PFI)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000" lvl="8" indent="-205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frailty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(MFI)</a:t>
            </a:r>
          </a:p>
          <a:p>
            <a:pPr marL="457200" lvl="7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15-year cumulative incidence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incidence density</a:t>
            </a:r>
            <a:r>
              <a:rPr lang="zh-C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</a:p>
          <a:p>
            <a:pPr marL="457200" lvl="7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risks of risk factors of dementia were analyzed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624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研究背景"/>
          <p:cNvSpPr txBox="1"/>
          <p:nvPr/>
        </p:nvSpPr>
        <p:spPr>
          <a:xfrm>
            <a:off x="0" y="1926250"/>
            <a:ext cx="1787362" cy="49449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结论"/>
          <p:cNvSpPr txBox="1"/>
          <p:nvPr/>
        </p:nvSpPr>
        <p:spPr>
          <a:xfrm>
            <a:off x="0" y="4203734"/>
            <a:ext cx="1787362" cy="494494"/>
          </a:xfrm>
          <a:prstGeom prst="rect">
            <a:avLst/>
          </a:prstGeom>
          <a:solidFill>
            <a:srgbClr val="A00F0F"/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b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Results</a:t>
            </a:r>
            <a:endParaRPr sz="3200" b="1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展望"/>
          <p:cNvSpPr txBox="1"/>
          <p:nvPr/>
        </p:nvSpPr>
        <p:spPr>
          <a:xfrm>
            <a:off x="-78526" y="5350431"/>
            <a:ext cx="1944414" cy="49449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结果与讨论"/>
          <p:cNvSpPr txBox="1"/>
          <p:nvPr/>
        </p:nvSpPr>
        <p:spPr>
          <a:xfrm>
            <a:off x="0" y="3064992"/>
            <a:ext cx="1787362" cy="49449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5D8F89-0F66-C1AB-1620-467D0935E027}"/>
              </a:ext>
            </a:extLst>
          </p:cNvPr>
          <p:cNvSpPr txBox="1"/>
          <p:nvPr/>
        </p:nvSpPr>
        <p:spPr>
          <a:xfrm>
            <a:off x="2275790" y="1044950"/>
            <a:ext cx="9701048" cy="45345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Incidence</a:t>
            </a:r>
          </a:p>
          <a:p>
            <a:pPr marL="457200" indent="-205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follow-up, a total of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302 participants 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suffered from dementia</a:t>
            </a:r>
          </a:p>
          <a:p>
            <a:pPr marL="457200" indent="-205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15-year cumulative incidence of dementia was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14.94%</a:t>
            </a:r>
            <a:endParaRPr lang="en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05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incidence density was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25.02/1000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person-years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72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18780"/>
              </p:ext>
            </p:extLst>
          </p:nvPr>
        </p:nvGraphicFramePr>
        <p:xfrm>
          <a:off x="107678" y="756743"/>
          <a:ext cx="11976644" cy="55406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7340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Variable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95%CI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Adjusted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95%CI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270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Behavioral and psychological symptoms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397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Yes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1.284-2.493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1.500-3.151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397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No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Depression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397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Yes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1.315-2.955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1.365-3.038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397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No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Decrease in Attention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397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Yes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0.771-4.184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0.524-3.203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397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No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Loneness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397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Yes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1.446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0.883-2.370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0.865-2.351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0607">
                <a:tc>
                  <a:txBody>
                    <a:bodyPr/>
                    <a:lstStyle/>
                    <a:p>
                      <a:pPr indent="139700" algn="just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No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898" marR="548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8672322" y="1838173"/>
            <a:ext cx="3304323" cy="933061"/>
          </a:xfrm>
          <a:prstGeom prst="ellipse">
            <a:avLst/>
          </a:prstGeom>
          <a:noFill/>
          <a:ln w="12700" cap="flat">
            <a:solidFill>
              <a:srgbClr val="AE0007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672322" y="2962469"/>
            <a:ext cx="3304323" cy="933061"/>
          </a:xfrm>
          <a:prstGeom prst="ellipse">
            <a:avLst/>
          </a:prstGeom>
          <a:noFill/>
          <a:ln w="12700" cap="flat">
            <a:solidFill>
              <a:srgbClr val="AE0007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1184" y="187357"/>
            <a:ext cx="6849632" cy="3795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Table 1  The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effect of psychological factors on incident dementia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36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49985" y="506244"/>
            <a:ext cx="7003520" cy="3795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effect of nutrition related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factors on incident dementia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1561528"/>
              </p:ext>
            </p:extLst>
          </p:nvPr>
        </p:nvGraphicFramePr>
        <p:xfrm>
          <a:off x="378443" y="1016420"/>
          <a:ext cx="11435113" cy="482515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0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7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5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25910"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i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Helvetica Neue" panose="02000503000000020004"/>
                        </a:rPr>
                        <a:t>Variable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RR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95%CI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Adjusted</a:t>
                      </a:r>
                      <a:r>
                        <a:rPr lang="zh-CN" alt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 </a:t>
                      </a: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RR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95%CI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127000" algn="l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" altLang="zh-CN" sz="2000" b="0" i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Helvetica Neue" panose="02000503000000020004"/>
                        </a:rPr>
                        <a:t>Frequency of meat consumption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127000" algn="l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    Occasionally or none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127000" algn="l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    Often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0.749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0.608-0.922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0.809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0.680-1.088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127000" algn="l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" altLang="zh-CN" sz="2000" b="0" i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Helvetica Neue" panose="02000503000000020004"/>
                        </a:rPr>
                        <a:t>Frequency of fish consumption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127000" algn="l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    Occasionally or none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127000" algn="l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 i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Helvetica Neue" panose="02000503000000020004"/>
                        </a:rPr>
                        <a:t>    </a:t>
                      </a:r>
                      <a:r>
                        <a:rPr lang="en-US" altLang="zh-CN" sz="2000" b="0" i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Helvetica Neue" panose="02000503000000020004"/>
                        </a:rPr>
                        <a:t>Often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0.781</a:t>
                      </a:r>
                      <a:endParaRPr lang="zh-CN" altLang="en-US" sz="2000" b="0" i="0" u="none" strike="noStrike" kern="100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0.613-0.996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0.749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0.574-0.970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249">
                <a:tc>
                  <a:txBody>
                    <a:bodyPr/>
                    <a:lstStyle/>
                    <a:p>
                      <a:pPr marL="0" marR="0" indent="127000" algn="l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i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Helvetica Neue" panose="02000503000000020004"/>
                        </a:rPr>
                        <a:t>Fruit</a:t>
                      </a:r>
                      <a:r>
                        <a:rPr lang="zh-CN" altLang="en-US" sz="2000" b="0" i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Helvetica Neue" panose="02000503000000020004"/>
                        </a:rPr>
                        <a:t> </a:t>
                      </a:r>
                      <a:r>
                        <a:rPr lang="en-US" altLang="zh-CN" sz="2000" b="0" i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Helvetica Neue" panose="02000503000000020004"/>
                        </a:rPr>
                        <a:t>and vegetable intake (servings/wk)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    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127000" algn="l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    ≤3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 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127000" algn="l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    ≥4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0.780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0.633-0.962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0.851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292100" rtl="0" latinLnBrk="0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 u="none" strike="noStrike" kern="100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 panose="02000503000000020004"/>
                        </a:rPr>
                        <a:t>0.666-1.079</a:t>
                      </a:r>
                      <a:endParaRPr lang="zh-CN" altLang="en-US" sz="2000" b="0" i="0" u="none" strike="noStrike" kern="100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Neue" panose="02000503000000020004"/>
                      </a:endParaRPr>
                    </a:p>
                  </a:txBody>
                  <a:tcPr marL="64418" marR="644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椭圆 12"/>
          <p:cNvSpPr/>
          <p:nvPr/>
        </p:nvSpPr>
        <p:spPr>
          <a:xfrm>
            <a:off x="8786648" y="3731030"/>
            <a:ext cx="2816773" cy="867125"/>
          </a:xfrm>
          <a:prstGeom prst="ellipse">
            <a:avLst/>
          </a:prstGeom>
          <a:noFill/>
          <a:ln w="12700" cap="flat">
            <a:solidFill>
              <a:srgbClr val="AE0007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818175" y="845246"/>
            <a:ext cx="4842672" cy="3795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The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effect of frailty incident dementia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3365243"/>
              </p:ext>
            </p:extLst>
          </p:nvPr>
        </p:nvGraphicFramePr>
        <p:xfrm>
          <a:off x="749478" y="1466546"/>
          <a:ext cx="10980067" cy="46530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6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7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885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95%CI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95%CI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270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MFFP</a:t>
                      </a:r>
                      <a:endParaRPr lang="zh-CN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97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No Frailty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1.091-2.277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0.773-1.746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97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Frailty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270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PFI</a:t>
                      </a:r>
                      <a:endParaRPr lang="zh-CN" alt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indent="1397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No Frailty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1.268-2.188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1.123-1.997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97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Frailty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270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97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No Frailty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1.563-2.603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1.669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1.312-2.059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9700"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Frailty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370" marR="6837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椭圆 14"/>
          <p:cNvSpPr/>
          <p:nvPr/>
        </p:nvSpPr>
        <p:spPr>
          <a:xfrm>
            <a:off x="8124884" y="4048766"/>
            <a:ext cx="3156376" cy="559837"/>
          </a:xfrm>
          <a:prstGeom prst="ellipse">
            <a:avLst/>
          </a:prstGeom>
          <a:noFill/>
          <a:ln w="12700" cap="flat">
            <a:solidFill>
              <a:srgbClr val="AE0007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124884" y="5263121"/>
            <a:ext cx="3156375" cy="559837"/>
          </a:xfrm>
          <a:prstGeom prst="ellipse">
            <a:avLst/>
          </a:prstGeom>
          <a:noFill/>
          <a:ln w="12700" cap="flat">
            <a:solidFill>
              <a:srgbClr val="AE0007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研究背景"/>
          <p:cNvSpPr txBox="1"/>
          <p:nvPr/>
        </p:nvSpPr>
        <p:spPr>
          <a:xfrm>
            <a:off x="0" y="1926250"/>
            <a:ext cx="1787362" cy="49449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结论"/>
          <p:cNvSpPr txBox="1"/>
          <p:nvPr/>
        </p:nvSpPr>
        <p:spPr>
          <a:xfrm>
            <a:off x="0" y="4217710"/>
            <a:ext cx="1787362" cy="49449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展望"/>
          <p:cNvSpPr txBox="1"/>
          <p:nvPr/>
        </p:nvSpPr>
        <p:spPr>
          <a:xfrm>
            <a:off x="0" y="5378130"/>
            <a:ext cx="1787362" cy="439095"/>
          </a:xfrm>
          <a:prstGeom prst="rect">
            <a:avLst/>
          </a:prstGeom>
          <a:solidFill>
            <a:srgbClr val="AE0007"/>
          </a:solidFill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Conclusion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结果与讨论"/>
          <p:cNvSpPr txBox="1"/>
          <p:nvPr/>
        </p:nvSpPr>
        <p:spPr>
          <a:xfrm>
            <a:off x="0" y="3064992"/>
            <a:ext cx="1787362" cy="49449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ctr">
              <a:defRPr>
                <a:solidFill>
                  <a:srgbClr val="7D7D7D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5D8F89-0F66-C1AB-1620-467D0935E027}"/>
              </a:ext>
            </a:extLst>
          </p:cNvPr>
          <p:cNvSpPr txBox="1"/>
          <p:nvPr/>
        </p:nvSpPr>
        <p:spPr>
          <a:xfrm>
            <a:off x="2275790" y="675618"/>
            <a:ext cx="9701048" cy="52732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incidence of dementia in urban and rural cohorts in Beijing was higher than that of previous surveys in China, and similar to those of developed countries.</a:t>
            </a:r>
          </a:p>
          <a:p>
            <a:pPr marL="457200" marR="0" indent="-457200" algn="l" defTabSz="243776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and psychological symptoms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frailty defined by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PFI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frailty defined by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MFI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 the risk of dementia, and </a:t>
            </a:r>
            <a:r>
              <a:rPr lang="e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consumption of fish </a:t>
            </a:r>
            <a:r>
              <a:rPr lang="en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risk of dementia. 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3559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5b5df3c-a144-4759-bcc1-fa9653a4f96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04fefe-94e7-4865-b2fc-3a628233db26}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7765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7765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520</Words>
  <Application>Microsoft Macintosh PowerPoint</Application>
  <PresentationFormat>宽屏</PresentationFormat>
  <Paragraphs>215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黑体-简</vt:lpstr>
      <vt:lpstr>Arial</vt:lpstr>
      <vt:lpstr>Calibri</vt:lpstr>
      <vt:lpstr>Cambria</vt:lpstr>
      <vt:lpstr>Helvetica Neue</vt:lpstr>
      <vt:lpstr>Helvetica Neue Medium</vt:lpstr>
      <vt:lpstr>Impact</vt:lpstr>
      <vt:lpstr>Times New Roman</vt:lpstr>
      <vt:lpstr>Wingdings</vt:lpstr>
      <vt:lpstr>21_BasicWhite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Alice Lee</dc:creator>
  <cp:lastModifiedBy>A14362</cp:lastModifiedBy>
  <cp:revision>167</cp:revision>
  <dcterms:created xsi:type="dcterms:W3CDTF">2020-06-03T06:16:39Z</dcterms:created>
  <dcterms:modified xsi:type="dcterms:W3CDTF">2022-10-09T13:18:58Z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