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2E08"/>
    <a:srgbClr val="BB4B0D"/>
    <a:srgbClr val="EF6011"/>
    <a:srgbClr val="E86C18"/>
    <a:srgbClr val="EE9254"/>
    <a:srgbClr val="F2AD7E"/>
    <a:srgbClr val="F4AF80"/>
    <a:srgbClr val="F8CBAD"/>
    <a:srgbClr val="F6C5A4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 autoAdjust="0"/>
    <p:restoredTop sz="88479" autoAdjust="0"/>
  </p:normalViewPr>
  <p:slideViewPr>
    <p:cSldViewPr snapToGrid="0">
      <p:cViewPr varScale="1">
        <p:scale>
          <a:sx n="103" d="100"/>
          <a:sy n="103" d="100"/>
        </p:scale>
        <p:origin x="20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2D43A-71AF-45A9-B765-B748A5F642A6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4509-C32C-4D5A-AB6D-FE2FE87B5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2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4509-C32C-4D5A-AB6D-FE2FE87B5E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3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4509-C32C-4D5A-AB6D-FE2FE87B5E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8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4509-C32C-4D5A-AB6D-FE2FE87B5E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38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4509-C32C-4D5A-AB6D-FE2FE87B5E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9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4509-C32C-4D5A-AB6D-FE2FE87B5E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3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4509-C32C-4D5A-AB6D-FE2FE87B5E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1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4509-C32C-4D5A-AB6D-FE2FE87B5E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5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7EC7-166F-4F4C-BD28-1B8501C7384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5A7-7A2A-4A5F-91C8-BACA6B6C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5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7EC7-166F-4F4C-BD28-1B8501C7384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5A7-7A2A-4A5F-91C8-BACA6B6C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7EC7-166F-4F4C-BD28-1B8501C7384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5A7-7A2A-4A5F-91C8-BACA6B6C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7EC7-166F-4F4C-BD28-1B8501C7384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5A7-7A2A-4A5F-91C8-BACA6B6C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7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7EC7-166F-4F4C-BD28-1B8501C7384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5A7-7A2A-4A5F-91C8-BACA6B6C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2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7EC7-166F-4F4C-BD28-1B8501C7384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5A7-7A2A-4A5F-91C8-BACA6B6C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2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7EC7-166F-4F4C-BD28-1B8501C7384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5A7-7A2A-4A5F-91C8-BACA6B6C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8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7EC7-166F-4F4C-BD28-1B8501C7384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5A7-7A2A-4A5F-91C8-BACA6B6C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0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7EC7-166F-4F4C-BD28-1B8501C7384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5A7-7A2A-4A5F-91C8-BACA6B6C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7EC7-166F-4F4C-BD28-1B8501C7384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5A7-7A2A-4A5F-91C8-BACA6B6C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9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7EC7-166F-4F4C-BD28-1B8501C7384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5A7-7A2A-4A5F-91C8-BACA6B6C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3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7EC7-166F-4F4C-BD28-1B8501C7384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45A7-7A2A-4A5F-91C8-BACA6B6C8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19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image" Target="../media/image12.svg"/><Relationship Id="rId2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8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4700" y="1536700"/>
            <a:ext cx="7772400" cy="2400300"/>
          </a:xfrm>
        </p:spPr>
        <p:txBody>
          <a:bodyPr>
            <a:noAutofit/>
          </a:bodyPr>
          <a:lstStyle/>
          <a:p>
            <a:pPr algn="l"/>
            <a:r>
              <a:rPr lang="en-US" altLang="ko-KR" sz="5400" dirty="0"/>
              <a:t>C</a:t>
            </a:r>
            <a:r>
              <a:rPr lang="en-US" altLang="ko-KR" sz="5400" dirty="0" smtClean="0"/>
              <a:t>erebral </a:t>
            </a:r>
            <a:r>
              <a:rPr lang="en-US" altLang="ko-KR" sz="5400" dirty="0"/>
              <a:t>white matter </a:t>
            </a:r>
            <a:r>
              <a:rPr lang="en-US" altLang="ko-KR" sz="5400" dirty="0" err="1"/>
              <a:t>hyperintensity</a:t>
            </a:r>
            <a:r>
              <a:rPr lang="en-US" altLang="ko-KR" sz="5400" dirty="0"/>
              <a:t> probability map of older </a:t>
            </a:r>
            <a:r>
              <a:rPr lang="en-US" altLang="ko-KR" sz="5400" dirty="0" smtClean="0"/>
              <a:t>Koreans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74030" y="4225234"/>
            <a:ext cx="4799178" cy="299057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Seoul National University</a:t>
            </a:r>
          </a:p>
          <a:p>
            <a:pPr algn="l"/>
            <a:r>
              <a:rPr lang="en-US" altLang="ko-KR" dirty="0" smtClean="0"/>
              <a:t>Jun Sung Kim, Ph.D.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32" y="5850075"/>
            <a:ext cx="865135" cy="10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그룹 104"/>
          <p:cNvGrpSpPr/>
          <p:nvPr/>
        </p:nvGrpSpPr>
        <p:grpSpPr>
          <a:xfrm>
            <a:off x="2708336" y="2821915"/>
            <a:ext cx="3583322" cy="2744582"/>
            <a:chOff x="2856072" y="2226469"/>
            <a:chExt cx="3169527" cy="2711578"/>
          </a:xfrm>
        </p:grpSpPr>
        <p:sp>
          <p:nvSpPr>
            <p:cNvPr id="54" name="Shape">
              <a:extLst>
                <a:ext uri="{FF2B5EF4-FFF2-40B4-BE49-F238E27FC236}">
                  <a16:creationId xmlns="" xmlns:a16="http://schemas.microsoft.com/office/drawing/2014/main" id="{A4ED6CD0-37CE-49B5-94E1-D5EFC64B4A4A}"/>
                </a:ext>
              </a:extLst>
            </p:cNvPr>
            <p:cNvSpPr/>
            <p:nvPr/>
          </p:nvSpPr>
          <p:spPr>
            <a:xfrm>
              <a:off x="3505163" y="3402947"/>
              <a:ext cx="933880" cy="825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extrusionOk="0">
                  <a:moveTo>
                    <a:pt x="21600" y="13591"/>
                  </a:moveTo>
                  <a:lnTo>
                    <a:pt x="21600" y="3347"/>
                  </a:lnTo>
                  <a:cubicBezTo>
                    <a:pt x="21600" y="1332"/>
                    <a:pt x="20024" y="-242"/>
                    <a:pt x="18222" y="31"/>
                  </a:cubicBezTo>
                  <a:lnTo>
                    <a:pt x="2608" y="2256"/>
                  </a:lnTo>
                  <a:cubicBezTo>
                    <a:pt x="1107" y="2466"/>
                    <a:pt x="0" y="3893"/>
                    <a:pt x="0" y="5573"/>
                  </a:cubicBezTo>
                  <a:lnTo>
                    <a:pt x="0" y="12332"/>
                  </a:lnTo>
                  <a:cubicBezTo>
                    <a:pt x="0" y="14095"/>
                    <a:pt x="1220" y="15543"/>
                    <a:pt x="2777" y="15669"/>
                  </a:cubicBezTo>
                  <a:lnTo>
                    <a:pt x="15426" y="16677"/>
                  </a:lnTo>
                  <a:lnTo>
                    <a:pt x="15895" y="21358"/>
                  </a:lnTo>
                  <a:lnTo>
                    <a:pt x="18316" y="16908"/>
                  </a:lnTo>
                  <a:lnTo>
                    <a:pt x="18391" y="16908"/>
                  </a:lnTo>
                  <a:cubicBezTo>
                    <a:pt x="20136" y="17076"/>
                    <a:pt x="21600" y="15543"/>
                    <a:pt x="21600" y="1359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55" name="Shape">
              <a:extLst>
                <a:ext uri="{FF2B5EF4-FFF2-40B4-BE49-F238E27FC236}">
                  <a16:creationId xmlns="" xmlns:a16="http://schemas.microsoft.com/office/drawing/2014/main" id="{EBC46000-4148-48F7-A1C5-3923CEEE6A3E}"/>
                </a:ext>
              </a:extLst>
            </p:cNvPr>
            <p:cNvSpPr/>
            <p:nvPr/>
          </p:nvSpPr>
          <p:spPr>
            <a:xfrm>
              <a:off x="5314504" y="3297469"/>
              <a:ext cx="711095" cy="638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74" extrusionOk="0">
                  <a:moveTo>
                    <a:pt x="17552" y="19"/>
                  </a:moveTo>
                  <a:lnTo>
                    <a:pt x="3467" y="1567"/>
                  </a:lnTo>
                  <a:cubicBezTo>
                    <a:pt x="1503" y="1785"/>
                    <a:pt x="0" y="3632"/>
                    <a:pt x="0" y="5860"/>
                  </a:cubicBezTo>
                  <a:lnTo>
                    <a:pt x="0" y="12951"/>
                  </a:lnTo>
                  <a:cubicBezTo>
                    <a:pt x="0" y="15315"/>
                    <a:pt x="1721" y="17244"/>
                    <a:pt x="3830" y="17244"/>
                  </a:cubicBezTo>
                  <a:lnTo>
                    <a:pt x="4048" y="17244"/>
                  </a:lnTo>
                  <a:lnTo>
                    <a:pt x="6303" y="21374"/>
                  </a:lnTo>
                  <a:lnTo>
                    <a:pt x="6715" y="17244"/>
                  </a:lnTo>
                  <a:lnTo>
                    <a:pt x="15758" y="17244"/>
                  </a:lnTo>
                  <a:cubicBezTo>
                    <a:pt x="17624" y="17244"/>
                    <a:pt x="19248" y="15750"/>
                    <a:pt x="19588" y="13685"/>
                  </a:cubicBezTo>
                  <a:lnTo>
                    <a:pt x="21188" y="4474"/>
                  </a:lnTo>
                  <a:cubicBezTo>
                    <a:pt x="21600" y="2002"/>
                    <a:pt x="19782" y="-226"/>
                    <a:pt x="17552" y="19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56" name="Shape">
              <a:extLst>
                <a:ext uri="{FF2B5EF4-FFF2-40B4-BE49-F238E27FC236}">
                  <a16:creationId xmlns="" xmlns:a16="http://schemas.microsoft.com/office/drawing/2014/main" id="{2BE9570E-37BC-4BB8-8D59-97CE330E4492}"/>
                </a:ext>
              </a:extLst>
            </p:cNvPr>
            <p:cNvSpPr/>
            <p:nvPr/>
          </p:nvSpPr>
          <p:spPr>
            <a:xfrm>
              <a:off x="3740459" y="2851219"/>
              <a:ext cx="406203" cy="536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0898" extrusionOk="0">
                  <a:moveTo>
                    <a:pt x="6902" y="214"/>
                  </a:moveTo>
                  <a:cubicBezTo>
                    <a:pt x="3337" y="-702"/>
                    <a:pt x="-355" y="1445"/>
                    <a:pt x="27" y="4256"/>
                  </a:cubicBezTo>
                  <a:lnTo>
                    <a:pt x="1088" y="12340"/>
                  </a:lnTo>
                  <a:cubicBezTo>
                    <a:pt x="1300" y="14045"/>
                    <a:pt x="3040" y="15435"/>
                    <a:pt x="5289" y="15751"/>
                  </a:cubicBezTo>
                  <a:lnTo>
                    <a:pt x="6689" y="15940"/>
                  </a:lnTo>
                  <a:lnTo>
                    <a:pt x="7411" y="20898"/>
                  </a:lnTo>
                  <a:lnTo>
                    <a:pt x="10975" y="16572"/>
                  </a:lnTo>
                  <a:lnTo>
                    <a:pt x="15092" y="17140"/>
                  </a:lnTo>
                  <a:cubicBezTo>
                    <a:pt x="18274" y="17582"/>
                    <a:pt x="21245" y="15782"/>
                    <a:pt x="21245" y="13351"/>
                  </a:cubicBezTo>
                  <a:lnTo>
                    <a:pt x="21245" y="6688"/>
                  </a:lnTo>
                  <a:cubicBezTo>
                    <a:pt x="21245" y="5045"/>
                    <a:pt x="19845" y="3561"/>
                    <a:pt x="17765" y="3024"/>
                  </a:cubicBezTo>
                  <a:lnTo>
                    <a:pt x="6902" y="214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57" name="Shape">
              <a:extLst>
                <a:ext uri="{FF2B5EF4-FFF2-40B4-BE49-F238E27FC236}">
                  <a16:creationId xmlns="" xmlns:a16="http://schemas.microsoft.com/office/drawing/2014/main" id="{74F62853-8329-41B9-8A7D-5449FC7811DD}"/>
                </a:ext>
              </a:extLst>
            </p:cNvPr>
            <p:cNvSpPr/>
            <p:nvPr/>
          </p:nvSpPr>
          <p:spPr>
            <a:xfrm>
              <a:off x="3967641" y="2226469"/>
              <a:ext cx="741586" cy="82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3" y="17157"/>
                  </a:moveTo>
                  <a:lnTo>
                    <a:pt x="7657" y="21600"/>
                  </a:lnTo>
                  <a:lnTo>
                    <a:pt x="10327" y="17665"/>
                  </a:lnTo>
                  <a:cubicBezTo>
                    <a:pt x="10493" y="17665"/>
                    <a:pt x="10635" y="17686"/>
                    <a:pt x="10800" y="17686"/>
                  </a:cubicBezTo>
                  <a:cubicBezTo>
                    <a:pt x="16755" y="17686"/>
                    <a:pt x="21600" y="13730"/>
                    <a:pt x="21600" y="8843"/>
                  </a:cubicBezTo>
                  <a:cubicBezTo>
                    <a:pt x="21600" y="3956"/>
                    <a:pt x="16779" y="0"/>
                    <a:pt x="10800" y="0"/>
                  </a:cubicBezTo>
                  <a:cubicBezTo>
                    <a:pt x="4845" y="0"/>
                    <a:pt x="0" y="3956"/>
                    <a:pt x="0" y="8843"/>
                  </a:cubicBezTo>
                  <a:cubicBezTo>
                    <a:pt x="24" y="12693"/>
                    <a:pt x="2978" y="15930"/>
                    <a:pt x="7113" y="1715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58" name="Shape">
              <a:extLst>
                <a:ext uri="{FF2B5EF4-FFF2-40B4-BE49-F238E27FC236}">
                  <a16:creationId xmlns="" xmlns:a16="http://schemas.microsoft.com/office/drawing/2014/main" id="{408D62E0-9B5E-4846-9A91-FD39A88FD848}"/>
                </a:ext>
              </a:extLst>
            </p:cNvPr>
            <p:cNvSpPr/>
            <p:nvPr/>
          </p:nvSpPr>
          <p:spPr>
            <a:xfrm>
              <a:off x="5095436" y="3987128"/>
              <a:ext cx="491690" cy="53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600" extrusionOk="0">
                  <a:moveTo>
                    <a:pt x="10782" y="0"/>
                  </a:moveTo>
                  <a:cubicBezTo>
                    <a:pt x="4804" y="0"/>
                    <a:pt x="0" y="4424"/>
                    <a:pt x="0" y="9857"/>
                  </a:cubicBezTo>
                  <a:cubicBezTo>
                    <a:pt x="0" y="12524"/>
                    <a:pt x="1174" y="14931"/>
                    <a:pt x="3025" y="16720"/>
                  </a:cubicBezTo>
                  <a:lnTo>
                    <a:pt x="3630" y="21600"/>
                  </a:lnTo>
                  <a:lnTo>
                    <a:pt x="5658" y="18542"/>
                  </a:lnTo>
                  <a:cubicBezTo>
                    <a:pt x="7188" y="19290"/>
                    <a:pt x="8932" y="19713"/>
                    <a:pt x="10782" y="19713"/>
                  </a:cubicBezTo>
                  <a:cubicBezTo>
                    <a:pt x="16760" y="19713"/>
                    <a:pt x="21564" y="15289"/>
                    <a:pt x="21564" y="9857"/>
                  </a:cubicBezTo>
                  <a:cubicBezTo>
                    <a:pt x="21600" y="4424"/>
                    <a:pt x="16760" y="0"/>
                    <a:pt x="10782" y="0"/>
                  </a:cubicBez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59" name="Shape">
              <a:extLst>
                <a:ext uri="{FF2B5EF4-FFF2-40B4-BE49-F238E27FC236}">
                  <a16:creationId xmlns="" xmlns:a16="http://schemas.microsoft.com/office/drawing/2014/main" id="{8280399E-05D1-42F0-85AB-8D4220DE53B5}"/>
                </a:ext>
              </a:extLst>
            </p:cNvPr>
            <p:cNvSpPr/>
            <p:nvPr/>
          </p:nvSpPr>
          <p:spPr>
            <a:xfrm>
              <a:off x="5257708" y="2705174"/>
              <a:ext cx="481950" cy="58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45" y="14876"/>
                  </a:moveTo>
                  <a:lnTo>
                    <a:pt x="3854" y="21600"/>
                  </a:lnTo>
                  <a:lnTo>
                    <a:pt x="7164" y="17137"/>
                  </a:lnTo>
                  <a:cubicBezTo>
                    <a:pt x="8291" y="17464"/>
                    <a:pt x="9527" y="17673"/>
                    <a:pt x="10800" y="17673"/>
                  </a:cubicBezTo>
                  <a:cubicBezTo>
                    <a:pt x="16764" y="17673"/>
                    <a:pt x="21600" y="13716"/>
                    <a:pt x="21600" y="8836"/>
                  </a:cubicBezTo>
                  <a:cubicBezTo>
                    <a:pt x="21600" y="3957"/>
                    <a:pt x="16764" y="0"/>
                    <a:pt x="10800" y="0"/>
                  </a:cubicBezTo>
                  <a:cubicBezTo>
                    <a:pt x="4836" y="0"/>
                    <a:pt x="0" y="3957"/>
                    <a:pt x="0" y="8836"/>
                  </a:cubicBezTo>
                  <a:cubicBezTo>
                    <a:pt x="36" y="11187"/>
                    <a:pt x="1127" y="13299"/>
                    <a:pt x="2945" y="148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60" name="Shape">
              <a:extLst>
                <a:ext uri="{FF2B5EF4-FFF2-40B4-BE49-F238E27FC236}">
                  <a16:creationId xmlns="" xmlns:a16="http://schemas.microsoft.com/office/drawing/2014/main" id="{C08029FB-6F1F-4BB6-88A0-EBFE78EA74E1}"/>
                </a:ext>
              </a:extLst>
            </p:cNvPr>
            <p:cNvSpPr/>
            <p:nvPr/>
          </p:nvSpPr>
          <p:spPr>
            <a:xfrm>
              <a:off x="4641072" y="2916128"/>
              <a:ext cx="505482" cy="60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5" extrusionOk="0">
                  <a:moveTo>
                    <a:pt x="0" y="6119"/>
                  </a:moveTo>
                  <a:lnTo>
                    <a:pt x="0" y="17017"/>
                  </a:lnTo>
                  <a:cubicBezTo>
                    <a:pt x="0" y="19433"/>
                    <a:pt x="2912" y="21146"/>
                    <a:pt x="5755" y="20416"/>
                  </a:cubicBezTo>
                  <a:lnTo>
                    <a:pt x="15151" y="17944"/>
                  </a:lnTo>
                  <a:lnTo>
                    <a:pt x="17335" y="20865"/>
                  </a:lnTo>
                  <a:lnTo>
                    <a:pt x="17821" y="17242"/>
                  </a:lnTo>
                  <a:lnTo>
                    <a:pt x="18549" y="17045"/>
                  </a:lnTo>
                  <a:cubicBezTo>
                    <a:pt x="20352" y="16568"/>
                    <a:pt x="21600" y="15191"/>
                    <a:pt x="21600" y="13646"/>
                  </a:cubicBezTo>
                  <a:lnTo>
                    <a:pt x="21600" y="3563"/>
                  </a:lnTo>
                  <a:cubicBezTo>
                    <a:pt x="21600" y="1259"/>
                    <a:pt x="18930" y="-454"/>
                    <a:pt x="16157" y="108"/>
                  </a:cubicBezTo>
                  <a:lnTo>
                    <a:pt x="3329" y="2664"/>
                  </a:lnTo>
                  <a:cubicBezTo>
                    <a:pt x="1387" y="3029"/>
                    <a:pt x="0" y="4461"/>
                    <a:pt x="0" y="6119"/>
                  </a:cubicBez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61" name="Shape">
              <a:extLst>
                <a:ext uri="{FF2B5EF4-FFF2-40B4-BE49-F238E27FC236}">
                  <a16:creationId xmlns="" xmlns:a16="http://schemas.microsoft.com/office/drawing/2014/main" id="{6656BEEE-2B97-4539-98BF-5DF240533DED}"/>
                </a:ext>
              </a:extLst>
            </p:cNvPr>
            <p:cNvSpPr/>
            <p:nvPr/>
          </p:nvSpPr>
          <p:spPr>
            <a:xfrm>
              <a:off x="3010232" y="2648378"/>
              <a:ext cx="600749" cy="717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81" extrusionOk="0">
                  <a:moveTo>
                    <a:pt x="21398" y="13487"/>
                  </a:moveTo>
                  <a:lnTo>
                    <a:pt x="20501" y="3161"/>
                  </a:lnTo>
                  <a:cubicBezTo>
                    <a:pt x="20357" y="1460"/>
                    <a:pt x="18708" y="148"/>
                    <a:pt x="16684" y="100"/>
                  </a:cubicBezTo>
                  <a:lnTo>
                    <a:pt x="11104" y="2"/>
                  </a:lnTo>
                  <a:cubicBezTo>
                    <a:pt x="5002" y="-119"/>
                    <a:pt x="0" y="3987"/>
                    <a:pt x="0" y="9114"/>
                  </a:cubicBezTo>
                  <a:lnTo>
                    <a:pt x="0" y="10572"/>
                  </a:lnTo>
                  <a:cubicBezTo>
                    <a:pt x="0" y="12394"/>
                    <a:pt x="1504" y="13973"/>
                    <a:pt x="3586" y="14386"/>
                  </a:cubicBezTo>
                  <a:lnTo>
                    <a:pt x="12116" y="16063"/>
                  </a:lnTo>
                  <a:lnTo>
                    <a:pt x="16048" y="21481"/>
                  </a:lnTo>
                  <a:lnTo>
                    <a:pt x="16655" y="16937"/>
                  </a:lnTo>
                  <a:cubicBezTo>
                    <a:pt x="19229" y="17399"/>
                    <a:pt x="21600" y="15674"/>
                    <a:pt x="21398" y="1348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62" name="Shape">
              <a:extLst>
                <a:ext uri="{FF2B5EF4-FFF2-40B4-BE49-F238E27FC236}">
                  <a16:creationId xmlns="" xmlns:a16="http://schemas.microsoft.com/office/drawing/2014/main" id="{50B7941C-492F-4022-9BBB-D637E4181111}"/>
                </a:ext>
              </a:extLst>
            </p:cNvPr>
            <p:cNvSpPr/>
            <p:nvPr/>
          </p:nvSpPr>
          <p:spPr>
            <a:xfrm>
              <a:off x="4584277" y="3954672"/>
              <a:ext cx="400742" cy="64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378" extrusionOk="0">
                  <a:moveTo>
                    <a:pt x="21084" y="14070"/>
                  </a:moveTo>
                  <a:lnTo>
                    <a:pt x="21084" y="3985"/>
                  </a:lnTo>
                  <a:cubicBezTo>
                    <a:pt x="21084" y="2340"/>
                    <a:pt x="19120" y="965"/>
                    <a:pt x="16559" y="776"/>
                  </a:cubicBezTo>
                  <a:lnTo>
                    <a:pt x="5631" y="21"/>
                  </a:lnTo>
                  <a:cubicBezTo>
                    <a:pt x="2259" y="-222"/>
                    <a:pt x="-516" y="1666"/>
                    <a:pt x="82" y="3769"/>
                  </a:cubicBezTo>
                  <a:lnTo>
                    <a:pt x="2472" y="12425"/>
                  </a:lnTo>
                  <a:cubicBezTo>
                    <a:pt x="2771" y="13504"/>
                    <a:pt x="3923" y="14421"/>
                    <a:pt x="5546" y="14852"/>
                  </a:cubicBezTo>
                  <a:lnTo>
                    <a:pt x="9942" y="15985"/>
                  </a:lnTo>
                  <a:lnTo>
                    <a:pt x="10882" y="21378"/>
                  </a:lnTo>
                  <a:lnTo>
                    <a:pt x="14894" y="17198"/>
                  </a:lnTo>
                  <a:cubicBezTo>
                    <a:pt x="18011" y="17630"/>
                    <a:pt x="21084" y="16174"/>
                    <a:pt x="21084" y="1407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63" name="Shape">
              <a:extLst>
                <a:ext uri="{FF2B5EF4-FFF2-40B4-BE49-F238E27FC236}">
                  <a16:creationId xmlns="" xmlns:a16="http://schemas.microsoft.com/office/drawing/2014/main" id="{05822048-9A30-4610-AD27-39AA0821D183}"/>
                </a:ext>
              </a:extLst>
            </p:cNvPr>
            <p:cNvSpPr/>
            <p:nvPr/>
          </p:nvSpPr>
          <p:spPr>
            <a:xfrm>
              <a:off x="4900708" y="4587537"/>
              <a:ext cx="176066" cy="217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50" y="0"/>
                  </a:moveTo>
                  <a:cubicBezTo>
                    <a:pt x="4778" y="0"/>
                    <a:pt x="0" y="3949"/>
                    <a:pt x="0" y="8704"/>
                  </a:cubicBezTo>
                  <a:cubicBezTo>
                    <a:pt x="0" y="13540"/>
                    <a:pt x="4877" y="17409"/>
                    <a:pt x="10750" y="17409"/>
                  </a:cubicBezTo>
                  <a:cubicBezTo>
                    <a:pt x="11348" y="17409"/>
                    <a:pt x="12044" y="17328"/>
                    <a:pt x="12641" y="17248"/>
                  </a:cubicBezTo>
                  <a:lnTo>
                    <a:pt x="15926" y="21600"/>
                  </a:lnTo>
                  <a:lnTo>
                    <a:pt x="16723" y="15958"/>
                  </a:lnTo>
                  <a:cubicBezTo>
                    <a:pt x="19609" y="14427"/>
                    <a:pt x="21600" y="11687"/>
                    <a:pt x="21600" y="8705"/>
                  </a:cubicBezTo>
                  <a:cubicBezTo>
                    <a:pt x="21501" y="3869"/>
                    <a:pt x="16723" y="0"/>
                    <a:pt x="10750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64" name="Shape">
              <a:extLst>
                <a:ext uri="{FF2B5EF4-FFF2-40B4-BE49-F238E27FC236}">
                  <a16:creationId xmlns="" xmlns:a16="http://schemas.microsoft.com/office/drawing/2014/main" id="{EB462333-FF61-4F4E-9809-F28A7EE5ADC6}"/>
                </a:ext>
              </a:extLst>
            </p:cNvPr>
            <p:cNvSpPr/>
            <p:nvPr/>
          </p:nvSpPr>
          <p:spPr>
            <a:xfrm>
              <a:off x="5095435" y="4766037"/>
              <a:ext cx="130632" cy="17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33" y="0"/>
                  </a:moveTo>
                  <a:cubicBezTo>
                    <a:pt x="4830" y="0"/>
                    <a:pt x="0" y="3668"/>
                    <a:pt x="0" y="8151"/>
                  </a:cubicBezTo>
                  <a:cubicBezTo>
                    <a:pt x="0" y="12634"/>
                    <a:pt x="4830" y="16302"/>
                    <a:pt x="10733" y="16302"/>
                  </a:cubicBezTo>
                  <a:cubicBezTo>
                    <a:pt x="11269" y="16302"/>
                    <a:pt x="11672" y="16200"/>
                    <a:pt x="12209" y="16200"/>
                  </a:cubicBezTo>
                  <a:lnTo>
                    <a:pt x="16636" y="21600"/>
                  </a:lnTo>
                  <a:lnTo>
                    <a:pt x="17709" y="14366"/>
                  </a:lnTo>
                  <a:cubicBezTo>
                    <a:pt x="20124" y="12838"/>
                    <a:pt x="21600" y="10596"/>
                    <a:pt x="21600" y="8151"/>
                  </a:cubicBezTo>
                  <a:cubicBezTo>
                    <a:pt x="21466" y="3668"/>
                    <a:pt x="16636" y="0"/>
                    <a:pt x="10733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65" name="Shape">
              <a:extLst>
                <a:ext uri="{FF2B5EF4-FFF2-40B4-BE49-F238E27FC236}">
                  <a16:creationId xmlns="" xmlns:a16="http://schemas.microsoft.com/office/drawing/2014/main" id="{99A6FC38-6D30-4726-8540-75D4BA7DB0EA}"/>
                </a:ext>
              </a:extLst>
            </p:cNvPr>
            <p:cNvSpPr/>
            <p:nvPr/>
          </p:nvSpPr>
          <p:spPr>
            <a:xfrm>
              <a:off x="5606595" y="3889765"/>
              <a:ext cx="129818" cy="176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3567"/>
                    <a:pt x="0" y="7927"/>
                  </a:cubicBezTo>
                  <a:cubicBezTo>
                    <a:pt x="0" y="10701"/>
                    <a:pt x="2025" y="13178"/>
                    <a:pt x="4995" y="14565"/>
                  </a:cubicBezTo>
                  <a:lnTo>
                    <a:pt x="6075" y="21600"/>
                  </a:lnTo>
                  <a:lnTo>
                    <a:pt x="10800" y="15853"/>
                  </a:lnTo>
                  <a:cubicBezTo>
                    <a:pt x="16740" y="15853"/>
                    <a:pt x="21600" y="12286"/>
                    <a:pt x="21600" y="7927"/>
                  </a:cubicBezTo>
                  <a:cubicBezTo>
                    <a:pt x="21600" y="3567"/>
                    <a:pt x="16740" y="0"/>
                    <a:pt x="10800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66" name="Shape">
              <a:extLst>
                <a:ext uri="{FF2B5EF4-FFF2-40B4-BE49-F238E27FC236}">
                  <a16:creationId xmlns="" xmlns:a16="http://schemas.microsoft.com/office/drawing/2014/main" id="{9ABE774C-612C-4267-B21F-4FB92DFCC672}"/>
                </a:ext>
              </a:extLst>
            </p:cNvPr>
            <p:cNvSpPr/>
            <p:nvPr/>
          </p:nvSpPr>
          <p:spPr>
            <a:xfrm>
              <a:off x="4357095" y="4149400"/>
              <a:ext cx="130630" cy="172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33" y="0"/>
                  </a:moveTo>
                  <a:cubicBezTo>
                    <a:pt x="4830" y="0"/>
                    <a:pt x="0" y="3651"/>
                    <a:pt x="0" y="8113"/>
                  </a:cubicBezTo>
                  <a:cubicBezTo>
                    <a:pt x="0" y="12372"/>
                    <a:pt x="4427" y="15820"/>
                    <a:pt x="9928" y="16225"/>
                  </a:cubicBezTo>
                  <a:lnTo>
                    <a:pt x="14221" y="21600"/>
                  </a:lnTo>
                  <a:lnTo>
                    <a:pt x="15160" y="15617"/>
                  </a:lnTo>
                  <a:cubicBezTo>
                    <a:pt x="18917" y="14299"/>
                    <a:pt x="21600" y="11561"/>
                    <a:pt x="21600" y="8214"/>
                  </a:cubicBezTo>
                  <a:cubicBezTo>
                    <a:pt x="21466" y="3651"/>
                    <a:pt x="16770" y="0"/>
                    <a:pt x="10733" y="0"/>
                  </a:cubicBez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67" name="Shape">
              <a:extLst>
                <a:ext uri="{FF2B5EF4-FFF2-40B4-BE49-F238E27FC236}">
                  <a16:creationId xmlns="" xmlns:a16="http://schemas.microsoft.com/office/drawing/2014/main" id="{9A5602A7-D749-491C-B2DF-6212310E001A}"/>
                </a:ext>
              </a:extLst>
            </p:cNvPr>
            <p:cNvSpPr/>
            <p:nvPr/>
          </p:nvSpPr>
          <p:spPr>
            <a:xfrm>
              <a:off x="3610642" y="3265014"/>
              <a:ext cx="129818" cy="173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13828"/>
                  </a:moveTo>
                  <a:lnTo>
                    <a:pt x="4320" y="21600"/>
                  </a:lnTo>
                  <a:lnTo>
                    <a:pt x="8775" y="16049"/>
                  </a:lnTo>
                  <a:cubicBezTo>
                    <a:pt x="9450" y="16150"/>
                    <a:pt x="10125" y="16150"/>
                    <a:pt x="10800" y="16150"/>
                  </a:cubicBezTo>
                  <a:cubicBezTo>
                    <a:pt x="16740" y="16150"/>
                    <a:pt x="21600" y="12516"/>
                    <a:pt x="21600" y="8075"/>
                  </a:cubicBezTo>
                  <a:cubicBezTo>
                    <a:pt x="21600" y="3634"/>
                    <a:pt x="16740" y="0"/>
                    <a:pt x="10800" y="0"/>
                  </a:cubicBezTo>
                  <a:cubicBezTo>
                    <a:pt x="4860" y="0"/>
                    <a:pt x="0" y="3634"/>
                    <a:pt x="0" y="8075"/>
                  </a:cubicBezTo>
                  <a:cubicBezTo>
                    <a:pt x="135" y="10295"/>
                    <a:pt x="1350" y="12314"/>
                    <a:pt x="3240" y="13828"/>
                  </a:cubicBez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68" name="Shape">
              <a:extLst>
                <a:ext uri="{FF2B5EF4-FFF2-40B4-BE49-F238E27FC236}">
                  <a16:creationId xmlns="" xmlns:a16="http://schemas.microsoft.com/office/drawing/2014/main" id="{D14EAED8-57C0-4438-B5AF-15409517AA0C}"/>
                </a:ext>
              </a:extLst>
            </p:cNvPr>
            <p:cNvSpPr/>
            <p:nvPr/>
          </p:nvSpPr>
          <p:spPr>
            <a:xfrm>
              <a:off x="4624845" y="3654470"/>
              <a:ext cx="175258" cy="242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00" y="0"/>
                    <a:pt x="0" y="3540"/>
                    <a:pt x="0" y="7802"/>
                  </a:cubicBezTo>
                  <a:cubicBezTo>
                    <a:pt x="0" y="10547"/>
                    <a:pt x="1900" y="12931"/>
                    <a:pt x="4800" y="14304"/>
                  </a:cubicBezTo>
                  <a:lnTo>
                    <a:pt x="5900" y="21600"/>
                  </a:lnTo>
                  <a:lnTo>
                    <a:pt x="11000" y="15604"/>
                  </a:lnTo>
                  <a:cubicBezTo>
                    <a:pt x="16900" y="15532"/>
                    <a:pt x="21600" y="12064"/>
                    <a:pt x="21600" y="7802"/>
                  </a:cubicBezTo>
                  <a:cubicBezTo>
                    <a:pt x="21600" y="3540"/>
                    <a:pt x="16800" y="0"/>
                    <a:pt x="10800" y="0"/>
                  </a:cubicBez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69" name="Shape">
              <a:extLst>
                <a:ext uri="{FF2B5EF4-FFF2-40B4-BE49-F238E27FC236}">
                  <a16:creationId xmlns="" xmlns:a16="http://schemas.microsoft.com/office/drawing/2014/main" id="{5EA7555E-8266-4F00-BC4B-8D25B833EEE1}"/>
                </a:ext>
              </a:extLst>
            </p:cNvPr>
            <p:cNvSpPr/>
            <p:nvPr/>
          </p:nvSpPr>
          <p:spPr>
            <a:xfrm>
              <a:off x="5744525" y="3054061"/>
              <a:ext cx="175298" cy="228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extrusionOk="0">
                  <a:moveTo>
                    <a:pt x="3290" y="14247"/>
                  </a:moveTo>
                  <a:lnTo>
                    <a:pt x="4385" y="21600"/>
                  </a:lnTo>
                  <a:lnTo>
                    <a:pt x="8566" y="16391"/>
                  </a:lnTo>
                  <a:cubicBezTo>
                    <a:pt x="9263" y="16468"/>
                    <a:pt x="10059" y="16545"/>
                    <a:pt x="10756" y="16545"/>
                  </a:cubicBezTo>
                  <a:cubicBezTo>
                    <a:pt x="16728" y="16545"/>
                    <a:pt x="21506" y="12791"/>
                    <a:pt x="21506" y="8272"/>
                  </a:cubicBezTo>
                  <a:cubicBezTo>
                    <a:pt x="21506" y="3677"/>
                    <a:pt x="16629" y="0"/>
                    <a:pt x="10756" y="0"/>
                  </a:cubicBezTo>
                  <a:cubicBezTo>
                    <a:pt x="4883" y="0"/>
                    <a:pt x="5" y="3753"/>
                    <a:pt x="5" y="8272"/>
                  </a:cubicBezTo>
                  <a:cubicBezTo>
                    <a:pt x="-94" y="10570"/>
                    <a:pt x="1299" y="12715"/>
                    <a:pt x="3290" y="1424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70" name="Shape">
              <a:extLst>
                <a:ext uri="{FF2B5EF4-FFF2-40B4-BE49-F238E27FC236}">
                  <a16:creationId xmlns="" xmlns:a16="http://schemas.microsoft.com/office/drawing/2014/main" id="{BFA02ACD-8C28-4152-8005-B875F7294DD1}"/>
                </a:ext>
              </a:extLst>
            </p:cNvPr>
            <p:cNvSpPr/>
            <p:nvPr/>
          </p:nvSpPr>
          <p:spPr>
            <a:xfrm>
              <a:off x="4925049" y="3589560"/>
              <a:ext cx="318892" cy="417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extrusionOk="0">
                  <a:moveTo>
                    <a:pt x="10773" y="0"/>
                  </a:moveTo>
                  <a:cubicBezTo>
                    <a:pt x="4812" y="0"/>
                    <a:pt x="0" y="3698"/>
                    <a:pt x="0" y="8279"/>
                  </a:cubicBezTo>
                  <a:cubicBezTo>
                    <a:pt x="0" y="12439"/>
                    <a:pt x="3992" y="15885"/>
                    <a:pt x="9187" y="16473"/>
                  </a:cubicBezTo>
                  <a:lnTo>
                    <a:pt x="13233" y="21600"/>
                  </a:lnTo>
                  <a:lnTo>
                    <a:pt x="13999" y="16179"/>
                  </a:lnTo>
                  <a:cubicBezTo>
                    <a:pt x="18374" y="15128"/>
                    <a:pt x="21491" y="11977"/>
                    <a:pt x="21491" y="8279"/>
                  </a:cubicBezTo>
                  <a:cubicBezTo>
                    <a:pt x="21600" y="3698"/>
                    <a:pt x="16733" y="0"/>
                    <a:pt x="10773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71" name="Shape">
              <a:extLst>
                <a:ext uri="{FF2B5EF4-FFF2-40B4-BE49-F238E27FC236}">
                  <a16:creationId xmlns="" xmlns:a16="http://schemas.microsoft.com/office/drawing/2014/main" id="{672BE765-F74E-4D1B-AFF7-494639244416}"/>
                </a:ext>
              </a:extLst>
            </p:cNvPr>
            <p:cNvSpPr/>
            <p:nvPr/>
          </p:nvSpPr>
          <p:spPr>
            <a:xfrm>
              <a:off x="3618754" y="2388742"/>
              <a:ext cx="261262" cy="378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95" y="14893"/>
                  </a:moveTo>
                  <a:lnTo>
                    <a:pt x="15898" y="21600"/>
                  </a:lnTo>
                  <a:lnTo>
                    <a:pt x="17173" y="13460"/>
                  </a:lnTo>
                  <a:cubicBezTo>
                    <a:pt x="19856" y="12118"/>
                    <a:pt x="21600" y="9898"/>
                    <a:pt x="21600" y="7447"/>
                  </a:cubicBezTo>
                  <a:cubicBezTo>
                    <a:pt x="21600" y="3330"/>
                    <a:pt x="16770" y="0"/>
                    <a:pt x="10800" y="0"/>
                  </a:cubicBezTo>
                  <a:cubicBezTo>
                    <a:pt x="4830" y="0"/>
                    <a:pt x="0" y="3330"/>
                    <a:pt x="0" y="7447"/>
                  </a:cubicBezTo>
                  <a:cubicBezTo>
                    <a:pt x="0" y="11424"/>
                    <a:pt x="4427" y="14616"/>
                    <a:pt x="9995" y="14893"/>
                  </a:cubicBez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72" name="Shape">
              <a:extLst>
                <a:ext uri="{FF2B5EF4-FFF2-40B4-BE49-F238E27FC236}">
                  <a16:creationId xmlns="" xmlns:a16="http://schemas.microsoft.com/office/drawing/2014/main" id="{55E3F7C3-7D97-4C2A-9672-E7B466D028FC}"/>
                </a:ext>
              </a:extLst>
            </p:cNvPr>
            <p:cNvSpPr/>
            <p:nvPr/>
          </p:nvSpPr>
          <p:spPr>
            <a:xfrm>
              <a:off x="3253642" y="3703150"/>
              <a:ext cx="184991" cy="23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1" y="0"/>
                    <a:pt x="0" y="3879"/>
                    <a:pt x="0" y="8670"/>
                  </a:cubicBezTo>
                  <a:cubicBezTo>
                    <a:pt x="0" y="13462"/>
                    <a:pt x="4832" y="17341"/>
                    <a:pt x="10800" y="17341"/>
                  </a:cubicBezTo>
                  <a:cubicBezTo>
                    <a:pt x="11274" y="17341"/>
                    <a:pt x="11747" y="17265"/>
                    <a:pt x="12221" y="17189"/>
                  </a:cubicBezTo>
                  <a:lnTo>
                    <a:pt x="15537" y="21600"/>
                  </a:lnTo>
                  <a:lnTo>
                    <a:pt x="16295" y="16124"/>
                  </a:lnTo>
                  <a:cubicBezTo>
                    <a:pt x="19421" y="14603"/>
                    <a:pt x="21600" y="11865"/>
                    <a:pt x="21600" y="8747"/>
                  </a:cubicBezTo>
                  <a:cubicBezTo>
                    <a:pt x="21600" y="3879"/>
                    <a:pt x="16768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73" name="Shape">
              <a:extLst>
                <a:ext uri="{FF2B5EF4-FFF2-40B4-BE49-F238E27FC236}">
                  <a16:creationId xmlns="" xmlns:a16="http://schemas.microsoft.com/office/drawing/2014/main" id="{A283D662-DA9F-4F16-862D-2B5C9905C296}"/>
                </a:ext>
              </a:extLst>
            </p:cNvPr>
            <p:cNvSpPr/>
            <p:nvPr/>
          </p:nvSpPr>
          <p:spPr>
            <a:xfrm>
              <a:off x="4292186" y="3013493"/>
              <a:ext cx="253145" cy="35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46" y="0"/>
                    <a:pt x="0" y="3484"/>
                    <a:pt x="0" y="7764"/>
                  </a:cubicBezTo>
                  <a:cubicBezTo>
                    <a:pt x="0" y="12044"/>
                    <a:pt x="4846" y="15528"/>
                    <a:pt x="10800" y="15528"/>
                  </a:cubicBezTo>
                  <a:cubicBezTo>
                    <a:pt x="10869" y="15528"/>
                    <a:pt x="10869" y="15528"/>
                    <a:pt x="10938" y="15528"/>
                  </a:cubicBezTo>
                  <a:lnTo>
                    <a:pt x="16061" y="21600"/>
                  </a:lnTo>
                  <a:lnTo>
                    <a:pt x="17238" y="14035"/>
                  </a:lnTo>
                  <a:cubicBezTo>
                    <a:pt x="19869" y="12641"/>
                    <a:pt x="21600" y="10352"/>
                    <a:pt x="21600" y="7814"/>
                  </a:cubicBezTo>
                  <a:cubicBezTo>
                    <a:pt x="21600" y="3484"/>
                    <a:pt x="16754" y="0"/>
                    <a:pt x="10800" y="0"/>
                  </a:cubicBez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74" name="Shape">
              <a:extLst>
                <a:ext uri="{FF2B5EF4-FFF2-40B4-BE49-F238E27FC236}">
                  <a16:creationId xmlns="" xmlns:a16="http://schemas.microsoft.com/office/drawing/2014/main" id="{9FCE852E-9BB5-41F7-B959-E50164858322}"/>
                </a:ext>
              </a:extLst>
            </p:cNvPr>
            <p:cNvSpPr/>
            <p:nvPr/>
          </p:nvSpPr>
          <p:spPr>
            <a:xfrm>
              <a:off x="4827686" y="2396857"/>
              <a:ext cx="430835" cy="461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31" y="16665"/>
                  </a:moveTo>
                  <a:lnTo>
                    <a:pt x="4271" y="16665"/>
                  </a:lnTo>
                  <a:lnTo>
                    <a:pt x="4841" y="21600"/>
                  </a:lnTo>
                  <a:lnTo>
                    <a:pt x="8054" y="16665"/>
                  </a:lnTo>
                  <a:lnTo>
                    <a:pt x="17451" y="16665"/>
                  </a:lnTo>
                  <a:cubicBezTo>
                    <a:pt x="19769" y="16665"/>
                    <a:pt x="21600" y="14919"/>
                    <a:pt x="21600" y="12793"/>
                  </a:cubicBezTo>
                  <a:lnTo>
                    <a:pt x="21600" y="9984"/>
                  </a:lnTo>
                  <a:cubicBezTo>
                    <a:pt x="21600" y="4479"/>
                    <a:pt x="16800" y="0"/>
                    <a:pt x="10902" y="0"/>
                  </a:cubicBezTo>
                  <a:lnTo>
                    <a:pt x="4149" y="0"/>
                  </a:lnTo>
                  <a:cubicBezTo>
                    <a:pt x="1831" y="0"/>
                    <a:pt x="0" y="1746"/>
                    <a:pt x="0" y="3872"/>
                  </a:cubicBezTo>
                  <a:lnTo>
                    <a:pt x="0" y="12755"/>
                  </a:lnTo>
                  <a:cubicBezTo>
                    <a:pt x="81" y="14919"/>
                    <a:pt x="1953" y="16665"/>
                    <a:pt x="4231" y="1666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sp>
          <p:nvSpPr>
            <p:cNvPr id="75" name="Shape">
              <a:extLst>
                <a:ext uri="{FF2B5EF4-FFF2-40B4-BE49-F238E27FC236}">
                  <a16:creationId xmlns="" xmlns:a16="http://schemas.microsoft.com/office/drawing/2014/main" id="{AE8CEFF3-D039-48D0-88F1-E12542F65241}"/>
                </a:ext>
              </a:extLst>
            </p:cNvPr>
            <p:cNvSpPr/>
            <p:nvPr/>
          </p:nvSpPr>
          <p:spPr>
            <a:xfrm>
              <a:off x="2856072" y="3216334"/>
              <a:ext cx="477081" cy="600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53" y="16696"/>
                  </a:moveTo>
                  <a:cubicBezTo>
                    <a:pt x="18514" y="15558"/>
                    <a:pt x="21600" y="12347"/>
                    <a:pt x="21600" y="8582"/>
                  </a:cubicBezTo>
                  <a:cubicBezTo>
                    <a:pt x="21600" y="3853"/>
                    <a:pt x="16751" y="0"/>
                    <a:pt x="10800" y="0"/>
                  </a:cubicBezTo>
                  <a:cubicBezTo>
                    <a:pt x="4849" y="0"/>
                    <a:pt x="0" y="3853"/>
                    <a:pt x="0" y="8582"/>
                  </a:cubicBezTo>
                  <a:cubicBezTo>
                    <a:pt x="0" y="13135"/>
                    <a:pt x="4482" y="16871"/>
                    <a:pt x="10176" y="17134"/>
                  </a:cubicBezTo>
                  <a:lnTo>
                    <a:pt x="13592" y="21600"/>
                  </a:lnTo>
                  <a:lnTo>
                    <a:pt x="14253" y="1669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688"/>
            </a:p>
          </p:txBody>
        </p:sp>
        <p:pic>
          <p:nvPicPr>
            <p:cNvPr id="76" name="Graphic 24" descr="Bar graph with upward trend outline">
              <a:extLst>
                <a:ext uri="{FF2B5EF4-FFF2-40B4-BE49-F238E27FC236}">
                  <a16:creationId xmlns="" xmlns:a16="http://schemas.microsoft.com/office/drawing/2014/main" id="{36D0692A-A623-4C01-91CA-1268D1934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921324" y="3294223"/>
              <a:ext cx="346578" cy="346578"/>
            </a:xfrm>
            <a:prstGeom prst="rect">
              <a:avLst/>
            </a:prstGeom>
          </p:spPr>
        </p:pic>
        <p:pic>
          <p:nvPicPr>
            <p:cNvPr id="77" name="Graphic 25" descr="Boardroom outline">
              <a:extLst>
                <a:ext uri="{FF2B5EF4-FFF2-40B4-BE49-F238E27FC236}">
                  <a16:creationId xmlns="" xmlns:a16="http://schemas.microsoft.com/office/drawing/2014/main" id="{77A37E0F-2571-43E9-9452-0E04E039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167991" y="4052930"/>
              <a:ext cx="346578" cy="346578"/>
            </a:xfrm>
            <a:prstGeom prst="rect">
              <a:avLst/>
            </a:prstGeom>
          </p:spPr>
        </p:pic>
        <p:pic>
          <p:nvPicPr>
            <p:cNvPr id="78" name="Graphic 26" descr="Checklist outline">
              <a:extLst>
                <a:ext uri="{FF2B5EF4-FFF2-40B4-BE49-F238E27FC236}">
                  <a16:creationId xmlns="" xmlns:a16="http://schemas.microsoft.com/office/drawing/2014/main" id="{EA68892C-80D8-4329-B0D2-C6A4A7F06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644349" y="4032706"/>
              <a:ext cx="330848" cy="330848"/>
            </a:xfrm>
            <a:prstGeom prst="rect">
              <a:avLst/>
            </a:prstGeom>
          </p:spPr>
        </p:pic>
        <p:pic>
          <p:nvPicPr>
            <p:cNvPr id="79" name="Graphic 27" descr="Customer review outline">
              <a:extLst>
                <a:ext uri="{FF2B5EF4-FFF2-40B4-BE49-F238E27FC236}">
                  <a16:creationId xmlns="" xmlns:a16="http://schemas.microsoft.com/office/drawing/2014/main" id="{E4091C36-78A4-40A9-BD4F-80F06536E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11183" y="3392429"/>
              <a:ext cx="317736" cy="317736"/>
            </a:xfrm>
            <a:prstGeom prst="rect">
              <a:avLst/>
            </a:prstGeom>
          </p:spPr>
        </p:pic>
        <p:pic>
          <p:nvPicPr>
            <p:cNvPr id="80" name="Graphic 28" descr="Handshake outline">
              <a:extLst>
                <a:ext uri="{FF2B5EF4-FFF2-40B4-BE49-F238E27FC236}">
                  <a16:creationId xmlns="" xmlns:a16="http://schemas.microsoft.com/office/drawing/2014/main" id="{D9ACE74E-A96F-45D4-AD73-40C6C9B7F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3136128" y="2765301"/>
              <a:ext cx="348958" cy="348958"/>
            </a:xfrm>
            <a:prstGeom prst="rect">
              <a:avLst/>
            </a:prstGeom>
          </p:spPr>
        </p:pic>
        <p:pic>
          <p:nvPicPr>
            <p:cNvPr id="81" name="Graphic 29" descr="Postit Notes outline">
              <a:extLst>
                <a:ext uri="{FF2B5EF4-FFF2-40B4-BE49-F238E27FC236}">
                  <a16:creationId xmlns="" xmlns:a16="http://schemas.microsoft.com/office/drawing/2014/main" id="{D0EF4C3A-6F92-48DE-9CE6-DC347A5D0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895003" y="2436464"/>
              <a:ext cx="296199" cy="296199"/>
            </a:xfrm>
            <a:prstGeom prst="rect">
              <a:avLst/>
            </a:prstGeom>
          </p:spPr>
        </p:pic>
        <p:pic>
          <p:nvPicPr>
            <p:cNvPr id="82" name="Graphic 30" descr="Target Audience outline">
              <a:extLst>
                <a:ext uri="{FF2B5EF4-FFF2-40B4-BE49-F238E27FC236}">
                  <a16:creationId xmlns="" xmlns:a16="http://schemas.microsoft.com/office/drawing/2014/main" id="{465F9A69-9C45-4FD7-9636-F59B4DE35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5318377" y="2765301"/>
              <a:ext cx="328652" cy="328652"/>
            </a:xfrm>
            <a:prstGeom prst="rect">
              <a:avLst/>
            </a:prstGeom>
          </p:spPr>
        </p:pic>
        <p:pic>
          <p:nvPicPr>
            <p:cNvPr id="83" name="Graphic 31" descr="Bar graph with downward trend outline">
              <a:extLst>
                <a:ext uri="{FF2B5EF4-FFF2-40B4-BE49-F238E27FC236}">
                  <a16:creationId xmlns="" xmlns:a16="http://schemas.microsoft.com/office/drawing/2014/main" id="{59F1CC08-4644-4D65-A699-BA58D3359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3795584" y="2893795"/>
              <a:ext cx="328652" cy="328652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BC2604A-45A2-467A-8F11-B65284CDB423}"/>
                </a:ext>
              </a:extLst>
            </p:cNvPr>
            <p:cNvSpPr txBox="1"/>
            <p:nvPr/>
          </p:nvSpPr>
          <p:spPr>
            <a:xfrm>
              <a:off x="3762751" y="3582259"/>
              <a:ext cx="418704" cy="334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575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28731C6F-0BEA-406D-A5A4-F175393E3D56}"/>
                </a:ext>
              </a:extLst>
            </p:cNvPr>
            <p:cNvSpPr txBox="1"/>
            <p:nvPr/>
          </p:nvSpPr>
          <p:spPr>
            <a:xfrm>
              <a:off x="4129081" y="2418847"/>
              <a:ext cx="418704" cy="334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575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F048ECE8-BF36-4E8E-8F88-8CAC688197EB}"/>
                </a:ext>
              </a:extLst>
            </p:cNvPr>
            <p:cNvSpPr txBox="1"/>
            <p:nvPr/>
          </p:nvSpPr>
          <p:spPr>
            <a:xfrm>
              <a:off x="4675568" y="3031169"/>
              <a:ext cx="418704" cy="334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575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CED72670-3F06-4244-8F3B-36E54A1103A7}"/>
                </a:ext>
              </a:extLst>
            </p:cNvPr>
            <p:cNvSpPr txBox="1"/>
            <p:nvPr/>
          </p:nvSpPr>
          <p:spPr>
            <a:xfrm>
              <a:off x="4890602" y="3600628"/>
              <a:ext cx="3866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88" name="Group 36">
            <a:extLst>
              <a:ext uri="{FF2B5EF4-FFF2-40B4-BE49-F238E27FC236}">
                <a16:creationId xmlns="" xmlns:a16="http://schemas.microsoft.com/office/drawing/2014/main" id="{BBA451A8-7659-46ED-A7FA-82A13ED58C64}"/>
              </a:ext>
            </a:extLst>
          </p:cNvPr>
          <p:cNvGrpSpPr/>
          <p:nvPr/>
        </p:nvGrpSpPr>
        <p:grpSpPr>
          <a:xfrm>
            <a:off x="6717185" y="1126953"/>
            <a:ext cx="2333146" cy="2287678"/>
            <a:chOff x="8921977" y="1271798"/>
            <a:chExt cx="2926080" cy="4066986"/>
          </a:xfrm>
        </p:grpSpPr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1019DA85-35E3-4C70-80A1-48CB26354CDE}"/>
                </a:ext>
              </a:extLst>
            </p:cNvPr>
            <p:cNvSpPr txBox="1"/>
            <p:nvPr/>
          </p:nvSpPr>
          <p:spPr>
            <a:xfrm>
              <a:off x="8921977" y="1271798"/>
              <a:ext cx="2926080" cy="65659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noProof="1" smtClean="0"/>
                <a:t>Risk factors</a:t>
              </a:r>
              <a:endParaRPr lang="en-US" b="1" noProof="1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CB1C5212-903F-4679-9085-66CC7F69E47F}"/>
                </a:ext>
              </a:extLst>
            </p:cNvPr>
            <p:cNvSpPr txBox="1"/>
            <p:nvPr/>
          </p:nvSpPr>
          <p:spPr>
            <a:xfrm>
              <a:off x="8921977" y="1925882"/>
              <a:ext cx="2926080" cy="341290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600" noProof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Age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600" noProof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Hypertension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600" noProof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Smoking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600" noProof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Alcohol intake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600" noProof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Diabetes mellitus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600" noProof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Hyperlipidemia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600" noProof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Cerebrovascular disease</a:t>
              </a:r>
            </a:p>
            <a:p>
              <a:pPr algn="just"/>
              <a:endParaRPr lang="en-US" sz="675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1" name="Group 39">
            <a:extLst>
              <a:ext uri="{FF2B5EF4-FFF2-40B4-BE49-F238E27FC236}">
                <a16:creationId xmlns="" xmlns:a16="http://schemas.microsoft.com/office/drawing/2014/main" id="{7E951A4F-1CAA-4E3C-822B-5FA13AF4CC7E}"/>
              </a:ext>
            </a:extLst>
          </p:cNvPr>
          <p:cNvGrpSpPr/>
          <p:nvPr/>
        </p:nvGrpSpPr>
        <p:grpSpPr>
          <a:xfrm>
            <a:off x="6737671" y="4975922"/>
            <a:ext cx="2205131" cy="1200329"/>
            <a:chOff x="8921977" y="1269291"/>
            <a:chExt cx="2936598" cy="2133918"/>
          </a:xfrm>
        </p:grpSpPr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E341CC17-D176-4905-B444-1F642003CAAD}"/>
                </a:ext>
              </a:extLst>
            </p:cNvPr>
            <p:cNvSpPr txBox="1"/>
            <p:nvPr/>
          </p:nvSpPr>
          <p:spPr>
            <a:xfrm>
              <a:off x="8932495" y="1269291"/>
              <a:ext cx="2926080" cy="65659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atinLnBrk="0"/>
              <a:r>
                <a:rPr lang="en-US" b="1" noProof="1" smtClean="0"/>
                <a:t>WMH probability map</a:t>
              </a:r>
              <a:endParaRPr lang="en-US" b="1" noProof="1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4A4223B4-6DC5-4B4F-815E-FA4851D8E90E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47732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atinLnBrk="0"/>
              <a:r>
                <a:rPr lang="en-US" sz="1600" noProof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Previously developed WMHPMs have its own limitations</a:t>
              </a:r>
              <a:endParaRPr lang="en-US" sz="1600" noProof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126E17D-4BFB-4B5F-B290-794648118496}"/>
              </a:ext>
            </a:extLst>
          </p:cNvPr>
          <p:cNvSpPr txBox="1"/>
          <p:nvPr/>
        </p:nvSpPr>
        <p:spPr>
          <a:xfrm>
            <a:off x="498836" y="1105544"/>
            <a:ext cx="3022454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b="1" noProof="1" smtClean="0"/>
              <a:t>White matter hyperintensity</a:t>
            </a:r>
            <a:endParaRPr lang="en-US" b="1" noProof="1"/>
          </a:p>
        </p:txBody>
      </p:sp>
      <p:grpSp>
        <p:nvGrpSpPr>
          <p:cNvPr id="97" name="Group 45">
            <a:extLst>
              <a:ext uri="{FF2B5EF4-FFF2-40B4-BE49-F238E27FC236}">
                <a16:creationId xmlns="" xmlns:a16="http://schemas.microsoft.com/office/drawing/2014/main" id="{EBCB67CA-E5CB-496C-9336-34550835ED79}"/>
              </a:ext>
            </a:extLst>
          </p:cNvPr>
          <p:cNvGrpSpPr/>
          <p:nvPr/>
        </p:nvGrpSpPr>
        <p:grpSpPr>
          <a:xfrm>
            <a:off x="908726" y="4971591"/>
            <a:ext cx="2007112" cy="1414361"/>
            <a:chOff x="8921977" y="1271799"/>
            <a:chExt cx="2926080" cy="2514420"/>
          </a:xfrm>
        </p:grpSpPr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E9F113A-F4B0-42BE-84D8-70E7B69CEE10}"/>
                </a:ext>
              </a:extLst>
            </p:cNvPr>
            <p:cNvSpPr txBox="1"/>
            <p:nvPr/>
          </p:nvSpPr>
          <p:spPr>
            <a:xfrm>
              <a:off x="8921977" y="1271799"/>
              <a:ext cx="2926080" cy="65659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atinLnBrk="0"/>
              <a:r>
                <a:rPr lang="en-US" b="1" noProof="1" smtClean="0"/>
                <a:t>Increase with age</a:t>
              </a:r>
              <a:endParaRPr lang="en-US" b="1" noProof="1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4AB5D087-AFC8-4D4A-A954-2E35DAA50C7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86033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atinLnBrk="0"/>
              <a:r>
                <a:rPr lang="en-US" sz="1600" noProof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WMH naturally increase with age</a:t>
              </a:r>
            </a:p>
            <a:p>
              <a:pPr latinLnBrk="0"/>
              <a:r>
                <a:rPr lang="en-US" sz="1000" i="1" noProof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(Chappel et al 2017; Lee et al 2017; Taylor e al 2003; Van Dalen et al 2017; Wardlaw et al 2017)</a:t>
              </a:r>
            </a:p>
          </p:txBody>
        </p:sp>
      </p:grpSp>
      <p:sp>
        <p:nvSpPr>
          <p:cNvPr id="100" name="Circle">
            <a:extLst>
              <a:ext uri="{FF2B5EF4-FFF2-40B4-BE49-F238E27FC236}">
                <a16:creationId xmlns="" xmlns:a16="http://schemas.microsoft.com/office/drawing/2014/main" id="{5096B7F7-CFC0-448B-83AE-00121A5441E0}"/>
              </a:ext>
            </a:extLst>
          </p:cNvPr>
          <p:cNvSpPr/>
          <p:nvPr/>
        </p:nvSpPr>
        <p:spPr>
          <a:xfrm>
            <a:off x="6161395" y="1126953"/>
            <a:ext cx="455801" cy="345792"/>
          </a:xfrm>
          <a:prstGeom prst="wedgeRoundRectCallou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02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Circle">
            <a:extLst>
              <a:ext uri="{FF2B5EF4-FFF2-40B4-BE49-F238E27FC236}">
                <a16:creationId xmlns="" xmlns:a16="http://schemas.microsoft.com/office/drawing/2014/main" id="{9E37238E-F056-4F30-BEFB-01F80E20EA32}"/>
              </a:ext>
            </a:extLst>
          </p:cNvPr>
          <p:cNvSpPr/>
          <p:nvPr/>
        </p:nvSpPr>
        <p:spPr>
          <a:xfrm>
            <a:off x="377747" y="4984529"/>
            <a:ext cx="457208" cy="338342"/>
          </a:xfrm>
          <a:prstGeom prst="wedgeRoundRectCallou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2000" b="1" dirty="0">
                <a:solidFill>
                  <a:schemeClr val="bg1"/>
                </a:solidFill>
              </a:rPr>
              <a:t>03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02" name="Circle">
            <a:extLst>
              <a:ext uri="{FF2B5EF4-FFF2-40B4-BE49-F238E27FC236}">
                <a16:creationId xmlns="" xmlns:a16="http://schemas.microsoft.com/office/drawing/2014/main" id="{7436E55E-95E5-42BE-B981-883F9B518DA5}"/>
              </a:ext>
            </a:extLst>
          </p:cNvPr>
          <p:cNvSpPr/>
          <p:nvPr/>
        </p:nvSpPr>
        <p:spPr>
          <a:xfrm>
            <a:off x="6160691" y="4986075"/>
            <a:ext cx="457208" cy="349751"/>
          </a:xfrm>
          <a:prstGeom prst="wedgeRoundRectCallout">
            <a:avLst/>
          </a:prstGeom>
          <a:solidFill>
            <a:srgbClr val="5B9BD5"/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04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Circle">
            <a:extLst>
              <a:ext uri="{FF2B5EF4-FFF2-40B4-BE49-F238E27FC236}">
                <a16:creationId xmlns="" xmlns:a16="http://schemas.microsoft.com/office/drawing/2014/main" id="{3C3D88BC-186A-41A6-B6D0-25563826DE04}"/>
              </a:ext>
            </a:extLst>
          </p:cNvPr>
          <p:cNvSpPr/>
          <p:nvPr/>
        </p:nvSpPr>
        <p:spPr>
          <a:xfrm>
            <a:off x="299645" y="1126953"/>
            <a:ext cx="455801" cy="345792"/>
          </a:xfrm>
          <a:prstGeom prst="wedgeRoundRectCallout">
            <a:avLst/>
          </a:prstGeom>
          <a:solidFill>
            <a:srgbClr val="203864"/>
          </a:solidFill>
          <a:ln w="12700">
            <a:miter lim="400000"/>
          </a:ln>
        </p:spPr>
        <p:txBody>
          <a:bodyPr lIns="21431" tIns="21431" rIns="21431" bIns="21431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2000" b="1" dirty="0" smtClean="0">
                <a:solidFill>
                  <a:schemeClr val="bg1"/>
                </a:solidFill>
              </a:rPr>
              <a:t>01</a:t>
            </a:r>
            <a:endParaRPr sz="2000" b="1" dirty="0">
              <a:solidFill>
                <a:schemeClr val="bg1"/>
              </a:solidFill>
            </a:endParaRPr>
          </a:p>
        </p:txBody>
      </p:sp>
      <p:pic>
        <p:nvPicPr>
          <p:cNvPr id="104" name="Picture 2" descr="Severity of MRI-detected white matter hyperintensity. Total burden of white matter disease varies significantly among asymptomatic adults and patients with known cerebrovascular disease. In age-matched individuals, white matter hyperintensity (WMH) volume may vary from mild to very severe ( upper panel ). Using validated semi-automated volumetric protocol, WMH volume can be quantified ( lower panel , in red , WMH maps are derived from contiguous supratentorial axial T2-FLAIR MRI slices using previously published method [10]) with a high degree of accuracy and precision. 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3"/>
          <a:stretch/>
        </p:blipFill>
        <p:spPr bwMode="auto">
          <a:xfrm>
            <a:off x="621022" y="1690619"/>
            <a:ext cx="2857690" cy="107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제목 1"/>
          <p:cNvSpPr>
            <a:spLocks noGrp="1"/>
          </p:cNvSpPr>
          <p:nvPr>
            <p:ph type="title"/>
          </p:nvPr>
        </p:nvSpPr>
        <p:spPr>
          <a:xfrm>
            <a:off x="209134" y="-10788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White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matter </a:t>
            </a:r>
            <a:r>
              <a:rPr lang="en-US" altLang="ko-KR" sz="3600" b="1" dirty="0" err="1" smtClean="0"/>
              <a:t>hyperintensity</a:t>
            </a:r>
            <a:r>
              <a:rPr lang="en-US" altLang="ko-KR" sz="3600" b="1" dirty="0" smtClean="0"/>
              <a:t> (WMH)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4388" y="2739463"/>
            <a:ext cx="13126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Impairment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Cognition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Physical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mental</a:t>
            </a:r>
            <a:endParaRPr lang="ko-KR" altLang="en-US" sz="1600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32" y="5850075"/>
            <a:ext cx="865135" cy="10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84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WMH probability map (WMHPM)</a:t>
            </a:r>
            <a:endParaRPr lang="ko-KR" altLang="en-US" sz="3600" b="1" dirty="0"/>
          </a:p>
        </p:txBody>
      </p:sp>
      <p:cxnSp>
        <p:nvCxnSpPr>
          <p:cNvPr id="5" name="Straight Connector 5">
            <a:extLst>
              <a:ext uri="{FF2B5EF4-FFF2-40B4-BE49-F238E27FC236}">
                <a16:creationId xmlns="" xmlns:a16="http://schemas.microsoft.com/office/drawing/2014/main" id="{65E8DDA2-DAC8-4A9F-8FA6-E94281EC1A6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 flipV="1">
            <a:off x="2301323" y="4909100"/>
            <a:ext cx="2327707" cy="1042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998F6E-979A-468E-B52A-6E71F968560B}"/>
              </a:ext>
            </a:extLst>
          </p:cNvPr>
          <p:cNvSpPr txBox="1"/>
          <p:nvPr/>
        </p:nvSpPr>
        <p:spPr>
          <a:xfrm>
            <a:off x="4205651" y="4042941"/>
            <a:ext cx="1323653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 latinLnBrk="0"/>
            <a:r>
              <a:rPr lang="en-US" sz="1600" b="1" noProof="1" smtClean="0"/>
              <a:t>WMH frequency map</a:t>
            </a:r>
            <a:endParaRPr lang="en-US" sz="1600" b="1" noProof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3B5D4F9-F25F-4A14-B4DC-90947541D103}"/>
              </a:ext>
            </a:extLst>
          </p:cNvPr>
          <p:cNvSpPr txBox="1"/>
          <p:nvPr/>
        </p:nvSpPr>
        <p:spPr>
          <a:xfrm>
            <a:off x="1205466" y="4037621"/>
            <a:ext cx="1704202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 latinLnBrk="0"/>
            <a:r>
              <a:rPr lang="en-US" b="1" noProof="1" smtClean="0">
                <a:solidFill>
                  <a:srgbClr val="002060"/>
                </a:solidFill>
              </a:rPr>
              <a:t>Segmented </a:t>
            </a:r>
          </a:p>
          <a:p>
            <a:pPr algn="ctr" latinLnBrk="0"/>
            <a:r>
              <a:rPr lang="en-US" b="1" noProof="1" smtClean="0">
                <a:solidFill>
                  <a:srgbClr val="002060"/>
                </a:solidFill>
              </a:rPr>
              <a:t>WMH</a:t>
            </a:r>
            <a:endParaRPr lang="en-US" b="1" noProof="1">
              <a:solidFill>
                <a:srgbClr val="002060"/>
              </a:solidFill>
            </a:endParaRPr>
          </a:p>
        </p:txBody>
      </p:sp>
      <p:sp>
        <p:nvSpPr>
          <p:cNvPr id="8" name="Freeform: Shape 18">
            <a:extLst>
              <a:ext uri="{FF2B5EF4-FFF2-40B4-BE49-F238E27FC236}">
                <a16:creationId xmlns="" xmlns:a16="http://schemas.microsoft.com/office/drawing/2014/main" id="{251CB78E-EDD4-4D62-A38E-D1EDE8EE962E}"/>
              </a:ext>
            </a:extLst>
          </p:cNvPr>
          <p:cNvSpPr/>
          <p:nvPr/>
        </p:nvSpPr>
        <p:spPr>
          <a:xfrm>
            <a:off x="3368066" y="4833740"/>
            <a:ext cx="476429" cy="176265"/>
          </a:xfrm>
          <a:custGeom>
            <a:avLst/>
            <a:gdLst>
              <a:gd name="connsiteX0" fmla="*/ 28575 w 828675"/>
              <a:gd name="connsiteY0" fmla="*/ 132638 h 314325"/>
              <a:gd name="connsiteX1" fmla="*/ 740664 w 828675"/>
              <a:gd name="connsiteY1" fmla="*/ 132638 h 314325"/>
              <a:gd name="connsiteX2" fmla="*/ 656082 w 828675"/>
              <a:gd name="connsiteY2" fmla="*/ 48056 h 314325"/>
              <a:gd name="connsiteX3" fmla="*/ 657508 w 828675"/>
              <a:gd name="connsiteY3" fmla="*/ 7670 h 314325"/>
              <a:gd name="connsiteX4" fmla="*/ 696468 w 828675"/>
              <a:gd name="connsiteY4" fmla="*/ 7670 h 314325"/>
              <a:gd name="connsiteX5" fmla="*/ 829818 w 828675"/>
              <a:gd name="connsiteY5" fmla="*/ 141020 h 314325"/>
              <a:gd name="connsiteX6" fmla="*/ 829818 w 828675"/>
              <a:gd name="connsiteY6" fmla="*/ 181406 h 314325"/>
              <a:gd name="connsiteX7" fmla="*/ 696468 w 828675"/>
              <a:gd name="connsiteY7" fmla="*/ 314756 h 314325"/>
              <a:gd name="connsiteX8" fmla="*/ 656082 w 828675"/>
              <a:gd name="connsiteY8" fmla="*/ 314756 h 314325"/>
              <a:gd name="connsiteX9" fmla="*/ 656082 w 828675"/>
              <a:gd name="connsiteY9" fmla="*/ 274370 h 314325"/>
              <a:gd name="connsiteX10" fmla="*/ 740664 w 828675"/>
              <a:gd name="connsiteY10" fmla="*/ 189788 h 314325"/>
              <a:gd name="connsiteX11" fmla="*/ 28575 w 828675"/>
              <a:gd name="connsiteY11" fmla="*/ 189788 h 314325"/>
              <a:gd name="connsiteX12" fmla="*/ 0 w 828675"/>
              <a:gd name="connsiteY12" fmla="*/ 161213 h 314325"/>
              <a:gd name="connsiteX13" fmla="*/ 28575 w 828675"/>
              <a:gd name="connsiteY13" fmla="*/ 13263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8675" h="314325">
                <a:moveTo>
                  <a:pt x="28575" y="132638"/>
                </a:moveTo>
                <a:lnTo>
                  <a:pt x="740664" y="132638"/>
                </a:lnTo>
                <a:lnTo>
                  <a:pt x="656082" y="48056"/>
                </a:lnTo>
                <a:cubicBezTo>
                  <a:pt x="645324" y="36509"/>
                  <a:pt x="645962" y="18428"/>
                  <a:pt x="657508" y="7670"/>
                </a:cubicBezTo>
                <a:cubicBezTo>
                  <a:pt x="668482" y="-2557"/>
                  <a:pt x="685494" y="-2557"/>
                  <a:pt x="696468" y="7670"/>
                </a:cubicBezTo>
                <a:lnTo>
                  <a:pt x="829818" y="141020"/>
                </a:lnTo>
                <a:cubicBezTo>
                  <a:pt x="840960" y="152176"/>
                  <a:pt x="840960" y="170249"/>
                  <a:pt x="829818" y="181406"/>
                </a:cubicBezTo>
                <a:lnTo>
                  <a:pt x="696468" y="314756"/>
                </a:lnTo>
                <a:cubicBezTo>
                  <a:pt x="685311" y="325898"/>
                  <a:pt x="667239" y="325898"/>
                  <a:pt x="656082" y="314756"/>
                </a:cubicBezTo>
                <a:cubicBezTo>
                  <a:pt x="644940" y="303599"/>
                  <a:pt x="644940" y="285526"/>
                  <a:pt x="656082" y="274370"/>
                </a:cubicBezTo>
                <a:lnTo>
                  <a:pt x="740664" y="189788"/>
                </a:lnTo>
                <a:lnTo>
                  <a:pt x="28575" y="189788"/>
                </a:lnTo>
                <a:cubicBezTo>
                  <a:pt x="12794" y="189788"/>
                  <a:pt x="0" y="176994"/>
                  <a:pt x="0" y="161213"/>
                </a:cubicBezTo>
                <a:cubicBezTo>
                  <a:pt x="0" y="145431"/>
                  <a:pt x="12794" y="132638"/>
                  <a:pt x="28575" y="1326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35">
            <a:extLst>
              <a:ext uri="{FF2B5EF4-FFF2-40B4-BE49-F238E27FC236}">
                <a16:creationId xmlns="" xmlns:a16="http://schemas.microsoft.com/office/drawing/2014/main" id="{28194950-2514-4DAA-9302-1FF1D9D99C37}"/>
              </a:ext>
            </a:extLst>
          </p:cNvPr>
          <p:cNvSpPr/>
          <p:nvPr/>
        </p:nvSpPr>
        <p:spPr>
          <a:xfrm>
            <a:off x="4629030" y="4676521"/>
            <a:ext cx="476899" cy="4651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72">
            <a:extLst>
              <a:ext uri="{FF2B5EF4-FFF2-40B4-BE49-F238E27FC236}">
                <a16:creationId xmlns="" xmlns:a16="http://schemas.microsoft.com/office/drawing/2014/main" id="{D3DD535D-450A-43E4-81DF-D37BD57D21D5}"/>
              </a:ext>
            </a:extLst>
          </p:cNvPr>
          <p:cNvSpPr/>
          <p:nvPr/>
        </p:nvSpPr>
        <p:spPr>
          <a:xfrm>
            <a:off x="4539600" y="4816402"/>
            <a:ext cx="168980" cy="16482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CA59D76-FB20-48CD-AA3C-075B8E46B438}"/>
              </a:ext>
            </a:extLst>
          </p:cNvPr>
          <p:cNvSpPr txBox="1"/>
          <p:nvPr/>
        </p:nvSpPr>
        <p:spPr>
          <a:xfrm>
            <a:off x="3002676" y="4517330"/>
            <a:ext cx="119707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 latinLnBrk="0"/>
            <a:r>
              <a:rPr lang="en-US" sz="1400" b="1" noProof="1" smtClean="0">
                <a:solidFill>
                  <a:schemeClr val="accent1">
                    <a:lumMod val="75000"/>
                  </a:schemeClr>
                </a:solidFill>
              </a:rPr>
              <a:t>Overlap</a:t>
            </a:r>
            <a:endParaRPr lang="en-US" sz="14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24424" y="4686946"/>
            <a:ext cx="476899" cy="465157"/>
            <a:chOff x="9022835" y="5199362"/>
            <a:chExt cx="829492" cy="829492"/>
          </a:xfrm>
        </p:grpSpPr>
        <p:sp>
          <p:nvSpPr>
            <p:cNvPr id="13" name="Oval 36">
              <a:extLst>
                <a:ext uri="{FF2B5EF4-FFF2-40B4-BE49-F238E27FC236}">
                  <a16:creationId xmlns="" xmlns:a16="http://schemas.microsoft.com/office/drawing/2014/main" id="{478F1D22-856C-443B-B8D5-22BE2A6018BF}"/>
                </a:ext>
              </a:extLst>
            </p:cNvPr>
            <p:cNvSpPr/>
            <p:nvPr/>
          </p:nvSpPr>
          <p:spPr>
            <a:xfrm>
              <a:off x="9022835" y="5199362"/>
              <a:ext cx="829492" cy="8294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Brain Free Icon - Detailed Rounded Lineal | Science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9132" y="5352630"/>
              <a:ext cx="535445" cy="535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3C680ABD-5E71-4894-B988-52F5738C08CF}"/>
              </a:ext>
            </a:extLst>
          </p:cNvPr>
          <p:cNvSpPr/>
          <p:nvPr/>
        </p:nvSpPr>
        <p:spPr>
          <a:xfrm>
            <a:off x="2242547" y="4826826"/>
            <a:ext cx="168980" cy="16482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</a:t>
            </a:r>
            <a:endParaRPr lang="en-US" sz="1600" b="1" dirty="0"/>
          </a:p>
        </p:txBody>
      </p:sp>
      <p:pic>
        <p:nvPicPr>
          <p:cNvPr id="16" name="Picture 8" descr="Overlap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94" y="4720281"/>
            <a:ext cx="387167" cy="37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4425050" y="5384790"/>
            <a:ext cx="884853" cy="1071617"/>
            <a:chOff x="5168528" y="2872989"/>
            <a:chExt cx="884853" cy="107161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6595" r="7690"/>
            <a:stretch/>
          </p:blipFill>
          <p:spPr>
            <a:xfrm>
              <a:off x="5168528" y="2888999"/>
              <a:ext cx="849281" cy="100939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5228715" y="2921705"/>
              <a:ext cx="814325" cy="1009392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5190929" y="2921705"/>
              <a:ext cx="857465" cy="1009392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5214638" y="2935214"/>
              <a:ext cx="825571" cy="1009392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208146" y="2872989"/>
              <a:ext cx="845235" cy="1009392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997558" y="5477385"/>
            <a:ext cx="3202192" cy="970802"/>
            <a:chOff x="190500" y="2875982"/>
            <a:chExt cx="3950231" cy="11054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6595" r="7690"/>
            <a:stretch/>
          </p:blipFill>
          <p:spPr>
            <a:xfrm>
              <a:off x="890189" y="2883607"/>
              <a:ext cx="849281" cy="1009392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98409" y="2913603"/>
              <a:ext cx="814325" cy="100939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363114" y="2913603"/>
              <a:ext cx="857465" cy="100939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370959" y="2929292"/>
              <a:ext cx="825571" cy="100939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89850" y="2875982"/>
              <a:ext cx="845235" cy="1009392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190500" y="2875982"/>
              <a:ext cx="3829481" cy="110546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solid"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55740" y="3287286"/>
              <a:ext cx="884991" cy="350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… x 60</a:t>
              </a:r>
              <a:endParaRPr lang="ko-KR" altLang="en-US" sz="1400" dirty="0"/>
            </a:p>
          </p:txBody>
        </p:sp>
      </p:grpSp>
      <p:cxnSp>
        <p:nvCxnSpPr>
          <p:cNvPr id="30" name="Straight Connector 5">
            <a:extLst>
              <a:ext uri="{FF2B5EF4-FFF2-40B4-BE49-F238E27FC236}">
                <a16:creationId xmlns="" xmlns:a16="http://schemas.microsoft.com/office/drawing/2014/main" id="{65E8DDA2-DAC8-4A9F-8FA6-E94281EC1A6C}"/>
              </a:ext>
            </a:extLst>
          </p:cNvPr>
          <p:cNvCxnSpPr>
            <a:stCxn id="9" idx="6"/>
            <a:endCxn id="32" idx="2"/>
          </p:cNvCxnSpPr>
          <p:nvPr/>
        </p:nvCxnSpPr>
        <p:spPr>
          <a:xfrm>
            <a:off x="5105929" y="4909100"/>
            <a:ext cx="2013636" cy="1201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18">
            <a:extLst>
              <a:ext uri="{FF2B5EF4-FFF2-40B4-BE49-F238E27FC236}">
                <a16:creationId xmlns="" xmlns:a16="http://schemas.microsoft.com/office/drawing/2014/main" id="{251CB78E-EDD4-4D62-A38E-D1EDE8EE962E}"/>
              </a:ext>
            </a:extLst>
          </p:cNvPr>
          <p:cNvSpPr/>
          <p:nvPr/>
        </p:nvSpPr>
        <p:spPr>
          <a:xfrm>
            <a:off x="5871276" y="4821810"/>
            <a:ext cx="463329" cy="179737"/>
          </a:xfrm>
          <a:custGeom>
            <a:avLst/>
            <a:gdLst>
              <a:gd name="connsiteX0" fmla="*/ 28575 w 828675"/>
              <a:gd name="connsiteY0" fmla="*/ 132638 h 314325"/>
              <a:gd name="connsiteX1" fmla="*/ 740664 w 828675"/>
              <a:gd name="connsiteY1" fmla="*/ 132638 h 314325"/>
              <a:gd name="connsiteX2" fmla="*/ 656082 w 828675"/>
              <a:gd name="connsiteY2" fmla="*/ 48056 h 314325"/>
              <a:gd name="connsiteX3" fmla="*/ 657508 w 828675"/>
              <a:gd name="connsiteY3" fmla="*/ 7670 h 314325"/>
              <a:gd name="connsiteX4" fmla="*/ 696468 w 828675"/>
              <a:gd name="connsiteY4" fmla="*/ 7670 h 314325"/>
              <a:gd name="connsiteX5" fmla="*/ 829818 w 828675"/>
              <a:gd name="connsiteY5" fmla="*/ 141020 h 314325"/>
              <a:gd name="connsiteX6" fmla="*/ 829818 w 828675"/>
              <a:gd name="connsiteY6" fmla="*/ 181406 h 314325"/>
              <a:gd name="connsiteX7" fmla="*/ 696468 w 828675"/>
              <a:gd name="connsiteY7" fmla="*/ 314756 h 314325"/>
              <a:gd name="connsiteX8" fmla="*/ 656082 w 828675"/>
              <a:gd name="connsiteY8" fmla="*/ 314756 h 314325"/>
              <a:gd name="connsiteX9" fmla="*/ 656082 w 828675"/>
              <a:gd name="connsiteY9" fmla="*/ 274370 h 314325"/>
              <a:gd name="connsiteX10" fmla="*/ 740664 w 828675"/>
              <a:gd name="connsiteY10" fmla="*/ 189788 h 314325"/>
              <a:gd name="connsiteX11" fmla="*/ 28575 w 828675"/>
              <a:gd name="connsiteY11" fmla="*/ 189788 h 314325"/>
              <a:gd name="connsiteX12" fmla="*/ 0 w 828675"/>
              <a:gd name="connsiteY12" fmla="*/ 161213 h 314325"/>
              <a:gd name="connsiteX13" fmla="*/ 28575 w 828675"/>
              <a:gd name="connsiteY13" fmla="*/ 13263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8675" h="314325">
                <a:moveTo>
                  <a:pt x="28575" y="132638"/>
                </a:moveTo>
                <a:lnTo>
                  <a:pt x="740664" y="132638"/>
                </a:lnTo>
                <a:lnTo>
                  <a:pt x="656082" y="48056"/>
                </a:lnTo>
                <a:cubicBezTo>
                  <a:pt x="645324" y="36509"/>
                  <a:pt x="645962" y="18428"/>
                  <a:pt x="657508" y="7670"/>
                </a:cubicBezTo>
                <a:cubicBezTo>
                  <a:pt x="668482" y="-2557"/>
                  <a:pt x="685494" y="-2557"/>
                  <a:pt x="696468" y="7670"/>
                </a:cubicBezTo>
                <a:lnTo>
                  <a:pt x="829818" y="141020"/>
                </a:lnTo>
                <a:cubicBezTo>
                  <a:pt x="840960" y="152176"/>
                  <a:pt x="840960" y="170249"/>
                  <a:pt x="829818" y="181406"/>
                </a:cubicBezTo>
                <a:lnTo>
                  <a:pt x="696468" y="314756"/>
                </a:lnTo>
                <a:cubicBezTo>
                  <a:pt x="685311" y="325898"/>
                  <a:pt x="667239" y="325898"/>
                  <a:pt x="656082" y="314756"/>
                </a:cubicBezTo>
                <a:cubicBezTo>
                  <a:pt x="644940" y="303599"/>
                  <a:pt x="644940" y="285526"/>
                  <a:pt x="656082" y="274370"/>
                </a:cubicBezTo>
                <a:lnTo>
                  <a:pt x="740664" y="189788"/>
                </a:lnTo>
                <a:lnTo>
                  <a:pt x="28575" y="189788"/>
                </a:lnTo>
                <a:cubicBezTo>
                  <a:pt x="12794" y="189788"/>
                  <a:pt x="0" y="176994"/>
                  <a:pt x="0" y="161213"/>
                </a:cubicBezTo>
                <a:cubicBezTo>
                  <a:pt x="0" y="145431"/>
                  <a:pt x="12794" y="132638"/>
                  <a:pt x="28575" y="1326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Oval 35">
            <a:extLst>
              <a:ext uri="{FF2B5EF4-FFF2-40B4-BE49-F238E27FC236}">
                <a16:creationId xmlns="" xmlns:a16="http://schemas.microsoft.com/office/drawing/2014/main" id="{28194950-2514-4DAA-9302-1FF1D9D99C37}"/>
              </a:ext>
            </a:extLst>
          </p:cNvPr>
          <p:cNvSpPr/>
          <p:nvPr/>
        </p:nvSpPr>
        <p:spPr>
          <a:xfrm>
            <a:off x="7119565" y="4683952"/>
            <a:ext cx="463786" cy="4743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72">
            <a:extLst>
              <a:ext uri="{FF2B5EF4-FFF2-40B4-BE49-F238E27FC236}">
                <a16:creationId xmlns="" xmlns:a16="http://schemas.microsoft.com/office/drawing/2014/main" id="{D3DD535D-450A-43E4-81DF-D37BD57D21D5}"/>
              </a:ext>
            </a:extLst>
          </p:cNvPr>
          <p:cNvSpPr/>
          <p:nvPr/>
        </p:nvSpPr>
        <p:spPr>
          <a:xfrm>
            <a:off x="7032594" y="4826589"/>
            <a:ext cx="164334" cy="168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CA59D76-FB20-48CD-AA3C-075B8E46B438}"/>
              </a:ext>
            </a:extLst>
          </p:cNvPr>
          <p:cNvSpPr txBox="1"/>
          <p:nvPr/>
        </p:nvSpPr>
        <p:spPr>
          <a:xfrm>
            <a:off x="5515932" y="4505230"/>
            <a:ext cx="1164159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 latinLnBrk="0"/>
            <a:r>
              <a:rPr lang="en-US" sz="1400" b="1" noProof="1" smtClean="0">
                <a:solidFill>
                  <a:schemeClr val="accent1">
                    <a:lumMod val="75000"/>
                  </a:schemeClr>
                </a:solidFill>
              </a:rPr>
              <a:t>Divide by 60</a:t>
            </a:r>
            <a:endParaRPr lang="en-US" sz="14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Picture 2" descr="Brain Free Icon - Detailed Rounded Lineal | Scienc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84" y="4764024"/>
            <a:ext cx="299378" cy="3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6710" y="5423457"/>
            <a:ext cx="809495" cy="9803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5998F6E-979A-468E-B52A-6E71F968560B}"/>
              </a:ext>
            </a:extLst>
          </p:cNvPr>
          <p:cNvSpPr txBox="1"/>
          <p:nvPr/>
        </p:nvSpPr>
        <p:spPr>
          <a:xfrm>
            <a:off x="6213727" y="4274584"/>
            <a:ext cx="2387862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 latinLnBrk="0"/>
            <a:r>
              <a:rPr lang="en-US" b="1" noProof="1" smtClean="0"/>
              <a:t>WMH probability map</a:t>
            </a:r>
            <a:endParaRPr lang="en-US" b="1" noProof="1"/>
          </a:p>
        </p:txBody>
      </p:sp>
      <p:grpSp>
        <p:nvGrpSpPr>
          <p:cNvPr id="52" name="Group 2">
            <a:extLst>
              <a:ext uri="{FF2B5EF4-FFF2-40B4-BE49-F238E27FC236}">
                <a16:creationId xmlns="" xmlns:a16="http://schemas.microsoft.com/office/drawing/2014/main" id="{B868074C-F205-46EE-8AF4-D4CD9DA64422}"/>
              </a:ext>
            </a:extLst>
          </p:cNvPr>
          <p:cNvGrpSpPr/>
          <p:nvPr/>
        </p:nvGrpSpPr>
        <p:grpSpPr>
          <a:xfrm>
            <a:off x="251141" y="1463333"/>
            <a:ext cx="8350448" cy="2086258"/>
            <a:chOff x="3453749" y="1837379"/>
            <a:chExt cx="8350448" cy="2086258"/>
          </a:xfrm>
        </p:grpSpPr>
        <p:grpSp>
          <p:nvGrpSpPr>
            <p:cNvPr id="53" name="Group 74">
              <a:extLst>
                <a:ext uri="{FF2B5EF4-FFF2-40B4-BE49-F238E27FC236}">
                  <a16:creationId xmlns="" xmlns:a16="http://schemas.microsoft.com/office/drawing/2014/main" id="{A720F744-6A9A-435B-A7E5-FD6186FC7C13}"/>
                </a:ext>
              </a:extLst>
            </p:cNvPr>
            <p:cNvGrpSpPr/>
            <p:nvPr/>
          </p:nvGrpSpPr>
          <p:grpSpPr>
            <a:xfrm>
              <a:off x="3974825" y="1896395"/>
              <a:ext cx="2662133" cy="1475447"/>
              <a:chOff x="8921977" y="1394910"/>
              <a:chExt cx="3549510" cy="1967262"/>
            </a:xfrm>
          </p:grpSpPr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F0EC597A-8CF8-43FA-8C7C-F531A51312D6}"/>
                  </a:ext>
                </a:extLst>
              </p:cNvPr>
              <p:cNvSpPr txBox="1"/>
              <p:nvPr/>
            </p:nvSpPr>
            <p:spPr>
              <a:xfrm>
                <a:off x="8921977" y="1394910"/>
                <a:ext cx="2937088" cy="53348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noProof="1" smtClean="0"/>
                  <a:t>Age</a:t>
                </a:r>
                <a:endParaRPr lang="en-US" sz="2000" b="1" noProof="1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417C8F3A-54E1-4D5F-95D0-8E83C654B412}"/>
                  </a:ext>
                </a:extLst>
              </p:cNvPr>
              <p:cNvSpPr txBox="1"/>
              <p:nvPr/>
            </p:nvSpPr>
            <p:spPr>
              <a:xfrm>
                <a:off x="8929772" y="1925882"/>
                <a:ext cx="3541715" cy="143629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r>
                  <a:rPr lang="en-US" altLang="ko-KR" sz="1600" dirty="0"/>
                  <a:t>60 years or older with 5 age groups of 60 participants each </a:t>
                </a:r>
              </a:p>
              <a:p>
                <a:r>
                  <a:rPr lang="en-US" altLang="ko-KR" sz="1600" dirty="0"/>
                  <a:t>(60 – 64, 65 – 69, 70 – 74, 75 – 79, 80+)</a:t>
                </a:r>
              </a:p>
            </p:txBody>
          </p:sp>
        </p:grpSp>
        <p:grpSp>
          <p:nvGrpSpPr>
            <p:cNvPr id="54" name="Group 4">
              <a:extLst>
                <a:ext uri="{FF2B5EF4-FFF2-40B4-BE49-F238E27FC236}">
                  <a16:creationId xmlns="" xmlns:a16="http://schemas.microsoft.com/office/drawing/2014/main" id="{16540565-5F9B-461E-8978-09F89C07D885}"/>
                </a:ext>
              </a:extLst>
            </p:cNvPr>
            <p:cNvGrpSpPr/>
            <p:nvPr/>
          </p:nvGrpSpPr>
          <p:grpSpPr>
            <a:xfrm>
              <a:off x="3453749" y="1837379"/>
              <a:ext cx="518152" cy="491423"/>
              <a:chOff x="4604998" y="1306838"/>
              <a:chExt cx="690869" cy="655231"/>
            </a:xfrm>
          </p:grpSpPr>
          <p:sp>
            <p:nvSpPr>
              <p:cNvPr id="61" name="Oval 3">
                <a:extLst>
                  <a:ext uri="{FF2B5EF4-FFF2-40B4-BE49-F238E27FC236}">
                    <a16:creationId xmlns="" xmlns:a16="http://schemas.microsoft.com/office/drawing/2014/main" id="{F9C6AEEC-2809-414D-B3CB-F5D7DB85917D}"/>
                  </a:ext>
                </a:extLst>
              </p:cNvPr>
              <p:cNvSpPr/>
              <p:nvPr/>
            </p:nvSpPr>
            <p:spPr>
              <a:xfrm>
                <a:off x="4604998" y="1404692"/>
                <a:ext cx="557377" cy="55737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pic>
            <p:nvPicPr>
              <p:cNvPr id="62" name="Graphic 80" descr="Checkmark">
                <a:extLst>
                  <a:ext uri="{FF2B5EF4-FFF2-40B4-BE49-F238E27FC236}">
                    <a16:creationId xmlns="" xmlns:a16="http://schemas.microsoft.com/office/drawing/2014/main" id="{BC2F2BEC-31A7-46AB-AAC4-FC2AC4C8A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4668672" y="1306838"/>
                <a:ext cx="627195" cy="627195"/>
              </a:xfrm>
              <a:prstGeom prst="rect">
                <a:avLst/>
              </a:prstGeom>
            </p:spPr>
          </p:pic>
        </p:grpSp>
        <p:grpSp>
          <p:nvGrpSpPr>
            <p:cNvPr id="55" name="Group 93">
              <a:extLst>
                <a:ext uri="{FF2B5EF4-FFF2-40B4-BE49-F238E27FC236}">
                  <a16:creationId xmlns="" xmlns:a16="http://schemas.microsoft.com/office/drawing/2014/main" id="{E81450DD-D031-4B20-983A-79F8AB7005F3}"/>
                </a:ext>
              </a:extLst>
            </p:cNvPr>
            <p:cNvGrpSpPr/>
            <p:nvPr/>
          </p:nvGrpSpPr>
          <p:grpSpPr>
            <a:xfrm>
              <a:off x="7376069" y="1955748"/>
              <a:ext cx="4428128" cy="1967889"/>
              <a:chOff x="9751396" y="1474047"/>
              <a:chExt cx="5904169" cy="2623852"/>
            </a:xfrm>
          </p:grpSpPr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5BC83AAD-E8E2-468D-8E47-AAE5C2F7CB79}"/>
                  </a:ext>
                </a:extLst>
              </p:cNvPr>
              <p:cNvSpPr txBox="1"/>
              <p:nvPr/>
            </p:nvSpPr>
            <p:spPr>
              <a:xfrm>
                <a:off x="9751396" y="1474047"/>
                <a:ext cx="2937087" cy="53348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noProof="1" smtClean="0"/>
                  <a:t>Conditions</a:t>
                </a:r>
                <a:endParaRPr lang="en-US" sz="2000" b="1" noProof="1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A0310257-6BD4-45BD-A24B-985E0B549D8A}"/>
                  </a:ext>
                </a:extLst>
              </p:cNvPr>
              <p:cNvSpPr txBox="1"/>
              <p:nvPr/>
            </p:nvSpPr>
            <p:spPr>
              <a:xfrm>
                <a:off x="9759193" y="2005019"/>
                <a:ext cx="5896372" cy="209288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lvl="0">
                  <a:defRPr/>
                </a:pPr>
                <a:r>
                  <a:rPr lang="en-US" altLang="ko-KR" sz="1600" dirty="0" smtClean="0"/>
                  <a:t>- With </a:t>
                </a:r>
                <a:r>
                  <a:rPr lang="en-US" altLang="ko-KR" sz="1600" dirty="0"/>
                  <a:t>Clinical Dementia Rating of 0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1600" dirty="0" smtClean="0"/>
                  <a:t>- Without </a:t>
                </a:r>
                <a:r>
                  <a:rPr lang="en-US" altLang="ko-KR" sz="1600" dirty="0"/>
                  <a:t>MMSE below -1.0 SD</a:t>
                </a:r>
              </a:p>
              <a:p>
                <a:pPr lvl="0">
                  <a:defRPr/>
                </a:pPr>
                <a:r>
                  <a:rPr lang="en-US" altLang="ko-KR" sz="1600" dirty="0" smtClean="0"/>
                  <a:t>- Without </a:t>
                </a:r>
                <a:r>
                  <a:rPr lang="en-US" altLang="ko-KR" sz="1600" dirty="0"/>
                  <a:t>impaired activities of daily living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1600" dirty="0" smtClean="0"/>
                  <a:t>- Without </a:t>
                </a:r>
                <a:r>
                  <a:rPr lang="en-US" altLang="ko-KR" sz="1600" dirty="0"/>
                  <a:t>major neurologic and psychiatric disorders </a:t>
                </a:r>
                <a:endParaRPr lang="en-US" altLang="ko-KR" sz="16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ko-KR" sz="1600" dirty="0" smtClean="0"/>
                  <a:t>- Without cardiovascular and metabolic diseases including hypertension and diabetes</a:t>
                </a:r>
                <a:endParaRPr lang="en-US" altLang="ko-KR" sz="1600" dirty="0"/>
              </a:p>
            </p:txBody>
          </p:sp>
        </p:grpSp>
        <p:grpSp>
          <p:nvGrpSpPr>
            <p:cNvPr id="56" name="Group 113">
              <a:extLst>
                <a:ext uri="{FF2B5EF4-FFF2-40B4-BE49-F238E27FC236}">
                  <a16:creationId xmlns="" xmlns:a16="http://schemas.microsoft.com/office/drawing/2014/main" id="{657A5A1C-3261-42E2-A3E7-0CF1B7DAC00D}"/>
                </a:ext>
              </a:extLst>
            </p:cNvPr>
            <p:cNvGrpSpPr/>
            <p:nvPr/>
          </p:nvGrpSpPr>
          <p:grpSpPr>
            <a:xfrm>
              <a:off x="6854992" y="1896730"/>
              <a:ext cx="518152" cy="491423"/>
              <a:chOff x="5434418" y="1385975"/>
              <a:chExt cx="690869" cy="655232"/>
            </a:xfrm>
          </p:grpSpPr>
          <p:sp>
            <p:nvSpPr>
              <p:cNvPr id="57" name="Oval 114">
                <a:extLst>
                  <a:ext uri="{FF2B5EF4-FFF2-40B4-BE49-F238E27FC236}">
                    <a16:creationId xmlns="" xmlns:a16="http://schemas.microsoft.com/office/drawing/2014/main" id="{8F9B775A-21B6-40F8-A6F6-8DF350406DFE}"/>
                  </a:ext>
                </a:extLst>
              </p:cNvPr>
              <p:cNvSpPr/>
              <p:nvPr/>
            </p:nvSpPr>
            <p:spPr>
              <a:xfrm>
                <a:off x="5434418" y="1483829"/>
                <a:ext cx="557377" cy="55737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pic>
            <p:nvPicPr>
              <p:cNvPr id="58" name="Graphic 115" descr="Checkmark">
                <a:extLst>
                  <a:ext uri="{FF2B5EF4-FFF2-40B4-BE49-F238E27FC236}">
                    <a16:creationId xmlns="" xmlns:a16="http://schemas.microsoft.com/office/drawing/2014/main" id="{5C2E60D9-6AF2-4A83-9833-1D44D0CE2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5498093" y="1385975"/>
                <a:ext cx="627194" cy="627196"/>
              </a:xfrm>
              <a:prstGeom prst="rect">
                <a:avLst/>
              </a:prstGeom>
            </p:spPr>
          </p:pic>
        </p:grpSp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32" y="5850075"/>
            <a:ext cx="865135" cy="10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32" y="5850075"/>
            <a:ext cx="865135" cy="10079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Figure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9" y="1329410"/>
            <a:ext cx="8348041" cy="5016589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0" y="384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WMH probability map (WMHPM)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102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양쪽 중괄호 66"/>
          <p:cNvSpPr/>
          <p:nvPr/>
        </p:nvSpPr>
        <p:spPr>
          <a:xfrm>
            <a:off x="4663286" y="4137825"/>
            <a:ext cx="1568666" cy="1741331"/>
          </a:xfrm>
          <a:prstGeom prst="bracePair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양쪽 중괄호 64"/>
          <p:cNvSpPr/>
          <p:nvPr/>
        </p:nvSpPr>
        <p:spPr>
          <a:xfrm>
            <a:off x="4663286" y="1131444"/>
            <a:ext cx="1568666" cy="1741331"/>
          </a:xfrm>
          <a:prstGeom prst="bracePair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38449" y="1629248"/>
            <a:ext cx="1933286" cy="5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Younger WMH age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0" y="384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WMH age</a:t>
            </a:r>
            <a:endParaRPr lang="ko-KR" altLang="en-US" sz="3600" b="1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19" y="2601323"/>
            <a:ext cx="1222579" cy="156490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04" y="901099"/>
            <a:ext cx="1913231" cy="528846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425749" y="3099402"/>
            <a:ext cx="1869101" cy="5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Normal </a:t>
            </a:r>
            <a:r>
              <a:rPr lang="en-US" altLang="ko-KR" dirty="0"/>
              <a:t>WMH </a:t>
            </a:r>
            <a:r>
              <a:rPr lang="en-US" altLang="ko-KR" dirty="0" smtClean="0"/>
              <a:t>age</a:t>
            </a:r>
            <a:endParaRPr lang="en-US" altLang="ko-KR" dirty="0"/>
          </a:p>
        </p:txBody>
      </p:sp>
      <p:sp>
        <p:nvSpPr>
          <p:cNvPr id="64" name="TextBox 63"/>
          <p:cNvSpPr txBox="1"/>
          <p:nvPr/>
        </p:nvSpPr>
        <p:spPr>
          <a:xfrm>
            <a:off x="6420671" y="4621809"/>
            <a:ext cx="1692771" cy="5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Older WMH age</a:t>
            </a:r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5867400" y="3545329"/>
            <a:ext cx="3645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오른쪽 화살표 70"/>
          <p:cNvSpPr/>
          <p:nvPr/>
        </p:nvSpPr>
        <p:spPr>
          <a:xfrm>
            <a:off x="2545112" y="3160809"/>
            <a:ext cx="838200" cy="44592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32" y="5850075"/>
            <a:ext cx="865135" cy="10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384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WMH age application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268409"/>
              </p:ext>
            </p:extLst>
          </p:nvPr>
        </p:nvGraphicFramePr>
        <p:xfrm>
          <a:off x="800098" y="1151610"/>
          <a:ext cx="6604002" cy="2586990"/>
        </p:xfrm>
        <a:graphic>
          <a:graphicData uri="http://schemas.openxmlformats.org/drawingml/2006/table">
            <a:tbl>
              <a:tblPr/>
              <a:tblGrid>
                <a:gridCol w="1460502">
                  <a:extLst>
                    <a:ext uri="{9D8B030D-6E8A-4147-A177-3AD203B41FA5}">
                      <a16:colId xmlns="" xmlns:a16="http://schemas.microsoft.com/office/drawing/2014/main" val="2926805138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1540605502"/>
                    </a:ext>
                  </a:extLst>
                </a:gridCol>
                <a:gridCol w="843280">
                  <a:extLst>
                    <a:ext uri="{9D8B030D-6E8A-4147-A177-3AD203B41FA5}">
                      <a16:colId xmlns="" xmlns:a16="http://schemas.microsoft.com/office/drawing/2014/main" val="1848554279"/>
                    </a:ext>
                  </a:extLst>
                </a:gridCol>
                <a:gridCol w="843280">
                  <a:extLst>
                    <a:ext uri="{9D8B030D-6E8A-4147-A177-3AD203B41FA5}">
                      <a16:colId xmlns="" xmlns:a16="http://schemas.microsoft.com/office/drawing/2014/main" val="3597998360"/>
                    </a:ext>
                  </a:extLst>
                </a:gridCol>
                <a:gridCol w="843280">
                  <a:extLst>
                    <a:ext uri="{9D8B030D-6E8A-4147-A177-3AD203B41FA5}">
                      <a16:colId xmlns="" xmlns:a16="http://schemas.microsoft.com/office/drawing/2014/main" val="2747124289"/>
                    </a:ext>
                  </a:extLst>
                </a:gridCol>
                <a:gridCol w="843280">
                  <a:extLst>
                    <a:ext uri="{9D8B030D-6E8A-4147-A177-3AD203B41FA5}">
                      <a16:colId xmlns="" xmlns:a16="http://schemas.microsoft.com/office/drawing/2014/main" val="1331553538"/>
                    </a:ext>
                  </a:extLst>
                </a:gridCol>
                <a:gridCol w="843280">
                  <a:extLst>
                    <a:ext uri="{9D8B030D-6E8A-4147-A177-3AD203B41FA5}">
                      <a16:colId xmlns="" xmlns:a16="http://schemas.microsoft.com/office/drawing/2014/main" val="1664721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NC</a:t>
                      </a:r>
                      <a:endParaRPr lang="en-US" b="1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b="1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Estimated white matter </a:t>
                      </a:r>
                      <a:r>
                        <a:rPr lang="en-US" b="1" dirty="0" err="1">
                          <a:effectLst/>
                        </a:rPr>
                        <a:t>hyperintensity</a:t>
                      </a:r>
                      <a:r>
                        <a:rPr lang="en-US" b="1" dirty="0">
                          <a:effectLst/>
                        </a:rPr>
                        <a:t> age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57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60–64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65–69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70–74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75–79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80+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1190356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Chronological age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60–64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7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2E0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53425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65–69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3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60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5813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70–74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6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4B0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76863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75–79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6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4B0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27636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80+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0376490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66122"/>
              </p:ext>
            </p:extLst>
          </p:nvPr>
        </p:nvGraphicFramePr>
        <p:xfrm>
          <a:off x="800099" y="3921321"/>
          <a:ext cx="6604001" cy="2586990"/>
        </p:xfrm>
        <a:graphic>
          <a:graphicData uri="http://schemas.openxmlformats.org/drawingml/2006/table">
            <a:tbl>
              <a:tblPr/>
              <a:tblGrid>
                <a:gridCol w="1460501">
                  <a:extLst>
                    <a:ext uri="{9D8B030D-6E8A-4147-A177-3AD203B41FA5}">
                      <a16:colId xmlns="" xmlns:a16="http://schemas.microsoft.com/office/drawing/2014/main" val="3580673732"/>
                    </a:ext>
                  </a:extLst>
                </a:gridCol>
                <a:gridCol w="939800">
                  <a:extLst>
                    <a:ext uri="{9D8B030D-6E8A-4147-A177-3AD203B41FA5}">
                      <a16:colId xmlns="" xmlns:a16="http://schemas.microsoft.com/office/drawing/2014/main" val="3731780550"/>
                    </a:ext>
                  </a:extLst>
                </a:gridCol>
                <a:gridCol w="840740">
                  <a:extLst>
                    <a:ext uri="{9D8B030D-6E8A-4147-A177-3AD203B41FA5}">
                      <a16:colId xmlns="" xmlns:a16="http://schemas.microsoft.com/office/drawing/2014/main" val="1412884588"/>
                    </a:ext>
                  </a:extLst>
                </a:gridCol>
                <a:gridCol w="840740">
                  <a:extLst>
                    <a:ext uri="{9D8B030D-6E8A-4147-A177-3AD203B41FA5}">
                      <a16:colId xmlns="" xmlns:a16="http://schemas.microsoft.com/office/drawing/2014/main" val="2043280356"/>
                    </a:ext>
                  </a:extLst>
                </a:gridCol>
                <a:gridCol w="840740">
                  <a:extLst>
                    <a:ext uri="{9D8B030D-6E8A-4147-A177-3AD203B41FA5}">
                      <a16:colId xmlns="" xmlns:a16="http://schemas.microsoft.com/office/drawing/2014/main" val="342823053"/>
                    </a:ext>
                  </a:extLst>
                </a:gridCol>
                <a:gridCol w="840740">
                  <a:extLst>
                    <a:ext uri="{9D8B030D-6E8A-4147-A177-3AD203B41FA5}">
                      <a16:colId xmlns="" xmlns:a16="http://schemas.microsoft.com/office/drawing/2014/main" val="158487516"/>
                    </a:ext>
                  </a:extLst>
                </a:gridCol>
                <a:gridCol w="840740">
                  <a:extLst>
                    <a:ext uri="{9D8B030D-6E8A-4147-A177-3AD203B41FA5}">
                      <a16:colId xmlns="" xmlns:a16="http://schemas.microsoft.com/office/drawing/2014/main" val="3915475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HTN</a:t>
                      </a:r>
                      <a:endParaRPr lang="en-US" b="1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Estimated white matter </a:t>
                      </a:r>
                      <a:r>
                        <a:rPr lang="en-US" b="1" dirty="0" err="1">
                          <a:effectLst/>
                        </a:rPr>
                        <a:t>hyperintensity</a:t>
                      </a:r>
                      <a:r>
                        <a:rPr lang="en-US" b="1" dirty="0">
                          <a:effectLst/>
                        </a:rPr>
                        <a:t> age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629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60–64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65–69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70–74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75–79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80+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480915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Chronological age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60–64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3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925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3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925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2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2656099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65–69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2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6C1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44958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70–74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3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925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6C1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20826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75–79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3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925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3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92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89775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80+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04519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96263" y="1891107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X</a:t>
            </a:r>
            <a:r>
              <a:rPr lang="en-US" altLang="ko-KR" baseline="30000" dirty="0"/>
              <a:t>2</a:t>
            </a:r>
            <a:r>
              <a:rPr lang="en-US" altLang="ko-KR" dirty="0"/>
              <a:t> = </a:t>
            </a:r>
            <a:r>
              <a:rPr lang="en-US" altLang="ko-KR" dirty="0" smtClean="0"/>
              <a:t>0.768</a:t>
            </a:r>
          </a:p>
          <a:p>
            <a:r>
              <a:rPr lang="en-US" altLang="ko-KR" i="1" dirty="0" smtClean="0"/>
              <a:t>P</a:t>
            </a:r>
            <a:r>
              <a:rPr lang="en-US" altLang="ko-KR" dirty="0" smtClean="0"/>
              <a:t> = .857</a:t>
            </a:r>
            <a:endParaRPr lang="ko-KR" alt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496263" y="4672407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X</a:t>
            </a:r>
            <a:r>
              <a:rPr lang="en-US" altLang="ko-KR" baseline="30000" dirty="0"/>
              <a:t>2</a:t>
            </a:r>
            <a:r>
              <a:rPr lang="en-US" altLang="ko-KR" dirty="0"/>
              <a:t> = 88.949</a:t>
            </a:r>
            <a:endParaRPr lang="en-US" altLang="ko-KR" i="1" dirty="0" smtClean="0"/>
          </a:p>
          <a:p>
            <a:r>
              <a:rPr lang="en-US" altLang="ko-KR" i="1" dirty="0" smtClean="0"/>
              <a:t>P</a:t>
            </a:r>
            <a:r>
              <a:rPr lang="en-US" altLang="ko-KR" dirty="0" smtClean="0"/>
              <a:t> &lt; .001</a:t>
            </a:r>
            <a:endParaRPr lang="ko-KR" altLang="en-US" i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32" y="5850075"/>
            <a:ext cx="865135" cy="10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7500" y="1650999"/>
            <a:ext cx="4610100" cy="1452563"/>
          </a:xfrm>
        </p:spPr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32" y="5850075"/>
            <a:ext cx="865135" cy="10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1496</TotalTime>
  <Words>313</Words>
  <Application>Microsoft Office PowerPoint</Application>
  <PresentationFormat>화면 슬라이드 쇼(4:3)</PresentationFormat>
  <Paragraphs>144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Cerebral white matter hyperintensity probability map of older Koreans</vt:lpstr>
      <vt:lpstr>White matter hyperintensity (WMH)</vt:lpstr>
      <vt:lpstr>WMH probability map (WMHPM)</vt:lpstr>
      <vt:lpstr>PowerPoint 프레젠테이션</vt:lpstr>
      <vt:lpstr>PowerPoint 프레젠테이션</vt:lpstr>
      <vt:lpstr>PowerPoint 프레젠테이션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lab</dc:creator>
  <cp:lastModifiedBy>JSKim</cp:lastModifiedBy>
  <cp:revision>58</cp:revision>
  <dcterms:created xsi:type="dcterms:W3CDTF">2021-12-10T08:00:14Z</dcterms:created>
  <dcterms:modified xsi:type="dcterms:W3CDTF">2022-10-20T04:42:50Z</dcterms:modified>
</cp:coreProperties>
</file>