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84" r:id="rId3"/>
    <p:sldId id="275" r:id="rId4"/>
    <p:sldId id="285" r:id="rId5"/>
    <p:sldId id="274" r:id="rId6"/>
    <p:sldId id="276" r:id="rId7"/>
    <p:sldId id="277" r:id="rId8"/>
    <p:sldId id="283" r:id="rId9"/>
    <p:sldId id="279" r:id="rId10"/>
    <p:sldId id="280" r:id="rId11"/>
    <p:sldId id="28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12"/>
    <p:restoredTop sz="86259"/>
  </p:normalViewPr>
  <p:slideViewPr>
    <p:cSldViewPr snapToGrid="0">
      <p:cViewPr varScale="1">
        <p:scale>
          <a:sx n="105" d="100"/>
          <a:sy n="105" d="100"/>
        </p:scale>
        <p:origin x="1240" y="192"/>
      </p:cViewPr>
      <p:guideLst/>
    </p:cSldViewPr>
  </p:slideViewPr>
  <p:notesTextViewPr>
    <p:cViewPr>
      <p:scale>
        <a:sx n="65" d="100"/>
        <a:sy n="6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BA037B-1D6E-8F47-8222-DB143EB9EEA9}" type="datetimeFigureOut">
              <a:rPr kumimoji="1" lang="ja-JP" altLang="en-US" smtClean="0"/>
              <a:t>2022/10/23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45731-5E79-B049-8A8B-EB63EF71A7D8}" type="slidenum">
              <a:rPr kumimoji="1" lang="ja-JP" altLang="en-US" smtClean="0"/>
              <a:t>‹#›</a:t>
            </a:fld>
            <a:endParaRPr kumimoji="1" lang="ja-JP" altLang="en-US"/>
          </a:p>
        </p:txBody>
      </p:sp>
    </p:spTree>
    <p:extLst>
      <p:ext uri="{BB962C8B-B14F-4D97-AF65-F5344CB8AC3E}">
        <p14:creationId xmlns:p14="http://schemas.microsoft.com/office/powerpoint/2010/main" val="40931704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 altLang="ja-JP" sz="1200" dirty="0">
                <a:latin typeface="Segoe UI" panose="020B0502040204020203" pitchFamily="34" charset="0"/>
                <a:ea typeface="Meiryo" panose="020B0604030504040204" pitchFamily="34" charset="-128"/>
                <a:cs typeface="Segoe UI" panose="020B0502040204020203" pitchFamily="34" charset="0"/>
              </a:rPr>
              <a:t>she kept getting job and quitting a number of jobs</a:t>
            </a:r>
            <a:r>
              <a:rPr lang="en-US" altLang="ja-JP" sz="1200" dirty="0">
                <a:latin typeface="Segoe UI" panose="020B0502040204020203" pitchFamily="34" charset="0"/>
                <a:ea typeface="Meiryo" panose="020B0604030504040204" pitchFamily="34" charset="-128"/>
                <a:cs typeface="Segoe UI" panose="020B0502040204020203" pitchFamily="34" charset="0"/>
              </a:rPr>
              <a:t> due to interpersonal stress</a:t>
            </a:r>
            <a:r>
              <a:rPr lang="en" altLang="ja-JP" sz="1200" dirty="0">
                <a:latin typeface="Segoe UI" panose="020B0502040204020203" pitchFamily="34" charset="0"/>
                <a:ea typeface="Meiryo" panose="020B0604030504040204" pitchFamily="34" charset="-128"/>
                <a:cs typeface="Segoe UI" panose="020B0502040204020203" pitchFamily="34" charset="0"/>
              </a:rPr>
              <a:t>, including florist and condominium concierge at a. </a:t>
            </a:r>
            <a:endParaRPr kumimoji="1" lang="ja-JP" altLang="en-US"/>
          </a:p>
        </p:txBody>
      </p:sp>
      <p:sp>
        <p:nvSpPr>
          <p:cNvPr id="4" name="スライド番号プレースホルダー 3"/>
          <p:cNvSpPr>
            <a:spLocks noGrp="1"/>
          </p:cNvSpPr>
          <p:nvPr>
            <p:ph type="sldNum" sz="quarter" idx="5"/>
          </p:nvPr>
        </p:nvSpPr>
        <p:spPr/>
        <p:txBody>
          <a:bodyPr/>
          <a:lstStyle/>
          <a:p>
            <a:fld id="{D6545731-5E79-B049-8A8B-EB63EF71A7D8}" type="slidenum">
              <a:rPr kumimoji="1" lang="ja-JP" altLang="en-US" smtClean="0"/>
              <a:t>4</a:t>
            </a:fld>
            <a:endParaRPr kumimoji="1" lang="ja-JP" altLang="en-US"/>
          </a:p>
        </p:txBody>
      </p:sp>
    </p:spTree>
    <p:extLst>
      <p:ext uri="{BB962C8B-B14F-4D97-AF65-F5344CB8AC3E}">
        <p14:creationId xmlns:p14="http://schemas.microsoft.com/office/powerpoint/2010/main" val="3225257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 altLang="ja-JP" sz="1200" dirty="0">
                <a:latin typeface="Segoe UI" panose="020B0502040204020203" pitchFamily="34" charset="0"/>
                <a:ea typeface="Meiryo" panose="020B0604030504040204" pitchFamily="34" charset="-128"/>
                <a:cs typeface="Segoe UI" panose="020B0502040204020203" pitchFamily="34" charset="0"/>
              </a:rPr>
              <a:t>she kept getting job and quitting a number of jobs</a:t>
            </a:r>
            <a:r>
              <a:rPr lang="en-US" altLang="ja-JP" sz="1200" dirty="0">
                <a:latin typeface="Segoe UI" panose="020B0502040204020203" pitchFamily="34" charset="0"/>
                <a:ea typeface="Meiryo" panose="020B0604030504040204" pitchFamily="34" charset="-128"/>
                <a:cs typeface="Segoe UI" panose="020B0502040204020203" pitchFamily="34" charset="0"/>
              </a:rPr>
              <a:t> due to interpersonal stress</a:t>
            </a:r>
            <a:r>
              <a:rPr lang="en" altLang="ja-JP" sz="1200" dirty="0">
                <a:latin typeface="Segoe UI" panose="020B0502040204020203" pitchFamily="34" charset="0"/>
                <a:ea typeface="Meiryo" panose="020B0604030504040204" pitchFamily="34" charset="-128"/>
                <a:cs typeface="Segoe UI" panose="020B0502040204020203" pitchFamily="34" charset="0"/>
              </a:rPr>
              <a:t>, including florist and condominium concierge at a. </a:t>
            </a:r>
            <a:endParaRPr kumimoji="1" lang="ja-JP" altLang="en-US"/>
          </a:p>
        </p:txBody>
      </p:sp>
      <p:sp>
        <p:nvSpPr>
          <p:cNvPr id="4" name="スライド番号プレースホルダー 3"/>
          <p:cNvSpPr>
            <a:spLocks noGrp="1"/>
          </p:cNvSpPr>
          <p:nvPr>
            <p:ph type="sldNum" sz="quarter" idx="5"/>
          </p:nvPr>
        </p:nvSpPr>
        <p:spPr/>
        <p:txBody>
          <a:bodyPr/>
          <a:lstStyle/>
          <a:p>
            <a:fld id="{D6545731-5E79-B049-8A8B-EB63EF71A7D8}" type="slidenum">
              <a:rPr kumimoji="1" lang="ja-JP" altLang="en-US" smtClean="0"/>
              <a:t>5</a:t>
            </a:fld>
            <a:endParaRPr kumimoji="1" lang="ja-JP" altLang="en-US"/>
          </a:p>
        </p:txBody>
      </p:sp>
    </p:spTree>
    <p:extLst>
      <p:ext uri="{BB962C8B-B14F-4D97-AF65-F5344CB8AC3E}">
        <p14:creationId xmlns:p14="http://schemas.microsoft.com/office/powerpoint/2010/main" val="459430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高校生：　</a:t>
            </a:r>
            <a:r>
              <a:rPr lang="en" altLang="ja-JP" sz="1200" b="1" dirty="0">
                <a:latin typeface="Segoe UI" panose="020B0502040204020203" pitchFamily="34" charset="0"/>
                <a:ea typeface="Meiryo" panose="020B0604030504040204" pitchFamily="34" charset="-128"/>
                <a:cs typeface="Segoe UI" panose="020B0502040204020203" pitchFamily="34" charset="0"/>
              </a:rPr>
              <a:t>, </a:t>
            </a:r>
            <a:r>
              <a:rPr lang="en" altLang="ja-JP" sz="1200" dirty="0">
                <a:latin typeface="Segoe UI" panose="020B0502040204020203" pitchFamily="34" charset="0"/>
                <a:ea typeface="Meiryo" panose="020B0604030504040204" pitchFamily="34" charset="-128"/>
                <a:cs typeface="Segoe UI" panose="020B0502040204020203" pitchFamily="34" charset="0"/>
              </a:rPr>
              <a:t>ended to washing her family's clothing thoroughly.</a:t>
            </a:r>
          </a:p>
          <a:p>
            <a:endParaRPr kumimoji="1" lang="en" altLang="ja-JP" sz="1200" dirty="0">
              <a:latin typeface="Segoe UI" panose="020B0502040204020203" pitchFamily="34" charset="0"/>
              <a:ea typeface="Meiryo" panose="020B0604030504040204" pitchFamily="34" charset="-128"/>
              <a:cs typeface="Segoe UI" panose="020B0502040204020203" pitchFamily="34" charset="0"/>
            </a:endParaRPr>
          </a:p>
          <a:p>
            <a:r>
              <a:rPr kumimoji="1" lang="en-US" altLang="ja-JP" sz="12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History of present illness </a:t>
            </a:r>
          </a:p>
          <a:p>
            <a:endParaRPr kumimoji="1" lang="en-US" altLang="ja-JP" sz="12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a:p>
            <a:r>
              <a:rPr lang="en" altLang="ja-JP" sz="1200" b="1" dirty="0">
                <a:latin typeface="Segoe UI" panose="020B0502040204020203" pitchFamily="34" charset="0"/>
                <a:ea typeface="Meiryo" panose="020B0604030504040204" pitchFamily="34" charset="-128"/>
                <a:cs typeface="Segoe UI" panose="020B0502040204020203" pitchFamily="34" charset="0"/>
              </a:rPr>
              <a:t>Palpitations, discomfort, and dyspnea </a:t>
            </a:r>
            <a:r>
              <a:rPr lang="en" altLang="ja-JP" sz="1200" dirty="0">
                <a:latin typeface="Segoe UI" panose="020B0502040204020203" pitchFamily="34" charset="0"/>
                <a:ea typeface="Meiryo" panose="020B0604030504040204" pitchFamily="34" charset="-128"/>
                <a:cs typeface="Segoe UI" panose="020B0502040204020203" pitchFamily="34" charset="0"/>
              </a:rPr>
              <a:t>occurred with seizures. </a:t>
            </a:r>
            <a:endParaRPr kumimoji="1" lang="ja-JP" altLang="en-US"/>
          </a:p>
        </p:txBody>
      </p:sp>
      <p:sp>
        <p:nvSpPr>
          <p:cNvPr id="4" name="スライド番号プレースホルダー 3"/>
          <p:cNvSpPr>
            <a:spLocks noGrp="1"/>
          </p:cNvSpPr>
          <p:nvPr>
            <p:ph type="sldNum" sz="quarter" idx="5"/>
          </p:nvPr>
        </p:nvSpPr>
        <p:spPr/>
        <p:txBody>
          <a:bodyPr/>
          <a:lstStyle/>
          <a:p>
            <a:fld id="{D6545731-5E79-B049-8A8B-EB63EF71A7D8}" type="slidenum">
              <a:rPr kumimoji="1" lang="ja-JP" altLang="en-US" smtClean="0"/>
              <a:t>6</a:t>
            </a:fld>
            <a:endParaRPr kumimoji="1" lang="ja-JP" altLang="en-US"/>
          </a:p>
        </p:txBody>
      </p:sp>
    </p:spTree>
    <p:extLst>
      <p:ext uri="{BB962C8B-B14F-4D97-AF65-F5344CB8AC3E}">
        <p14:creationId xmlns:p14="http://schemas.microsoft.com/office/powerpoint/2010/main" val="2319611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just">
              <a:spcBef>
                <a:spcPts val="0"/>
              </a:spcBef>
              <a:buNone/>
            </a:pPr>
            <a:r>
              <a:rPr lang="ja-JP" altLang="en-US" sz="1200" b="1"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認知機能は</a:t>
            </a:r>
            <a:r>
              <a:rPr lang="en-US" altLang="ja-JP" sz="1200" b="1"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HDS 30/30</a:t>
            </a:r>
          </a:p>
          <a:p>
            <a:pPr marL="0" indent="0" algn="just">
              <a:spcBef>
                <a:spcPts val="0"/>
              </a:spcBef>
              <a:buNone/>
            </a:pPr>
            <a:r>
              <a:rPr lang="ja-JP" altLang="en-US" sz="1200" b="1"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向精神病薬の使用</a:t>
            </a:r>
            <a:endParaRPr lang="en" altLang="ja-JP" sz="1200" b="1"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endParaRPr>
          </a:p>
          <a:p>
            <a:pPr marL="0" indent="0" algn="just">
              <a:spcBef>
                <a:spcPts val="0"/>
              </a:spcBef>
              <a:buNone/>
            </a:pPr>
            <a:endParaRPr lang="en" altLang="ja-JP" sz="1200" b="1"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endParaRPr>
          </a:p>
          <a:p>
            <a:pPr marL="0" indent="0" algn="just">
              <a:spcBef>
                <a:spcPts val="0"/>
              </a:spcBef>
              <a:buNone/>
            </a:pPr>
            <a:endParaRPr lang="en" altLang="ja-JP" sz="1200" b="1"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endParaRPr>
          </a:p>
          <a:p>
            <a:pPr marL="0" indent="0" algn="just">
              <a:spcBef>
                <a:spcPts val="0"/>
              </a:spcBef>
              <a:buNone/>
            </a:pPr>
            <a:r>
              <a:rPr lang="en" altLang="ja-JP" sz="1200" b="1"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X-2</a:t>
            </a:r>
            <a:r>
              <a:rPr lang="ja-JP" altLang="en-US" sz="1200" b="1"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年</a:t>
            </a:r>
            <a:r>
              <a:rPr lang="en-US" altLang="ja-JP" sz="1200" b="1"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 </a:t>
            </a:r>
            <a:r>
              <a:rPr lang="en-US" altLang="ja-JP" sz="1200"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2</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月</a:t>
            </a:r>
            <a:r>
              <a:rPr lang="ja-JP" altLang="en-US" sz="1200" kern="100">
                <a:solidFill>
                  <a:schemeClr val="tx1">
                    <a:lumMod val="75000"/>
                    <a:lumOff val="25000"/>
                  </a:schemeClr>
                </a:solidFill>
                <a:latin typeface="UD Digi Kyokasho NP-R" panose="020B0400000000000000" pitchFamily="34" charset="-128"/>
                <a:ea typeface="UD Digi Kyokasho NP-R" panose="020B0400000000000000" pitchFamily="34" charset="-128"/>
                <a:cs typeface="Times New Roman" panose="02020603050405020304" pitchFamily="18" charset="0"/>
              </a:rPr>
              <a:t>に</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「掛布団の綿に見えない</a:t>
            </a:r>
            <a:r>
              <a:rPr lang="ja-JP" altLang="en-US" sz="1200" b="1" kern="100">
                <a:solidFill>
                  <a:schemeClr val="accent2"/>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霊が入ってくる</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」と家族に訴えた。亡くなった夫が口論をしている</a:t>
            </a:r>
            <a:r>
              <a:rPr lang="ja-JP" altLang="en-US" sz="1200" b="1" kern="100">
                <a:solidFill>
                  <a:schemeClr val="accent2"/>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幻視</a:t>
            </a:r>
            <a:r>
              <a:rPr lang="ja-JP" altLang="en-US" sz="1200" kern="100">
                <a:solidFill>
                  <a:schemeClr val="tx1">
                    <a:lumMod val="75000"/>
                    <a:lumOff val="25000"/>
                  </a:schemeClr>
                </a:solidFill>
                <a:latin typeface="UD Digi Kyokasho NP-R" panose="020B0400000000000000" pitchFamily="34" charset="-128"/>
                <a:ea typeface="UD Digi Kyokasho NP-R" panose="020B0400000000000000" pitchFamily="34" charset="-128"/>
                <a:cs typeface="Times New Roman" panose="02020603050405020304" pitchFamily="18" charset="0"/>
              </a:rPr>
              <a:t>も</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出現した。</a:t>
            </a:r>
            <a:endParaRPr lang="en-US" altLang="ja-JP" sz="1200"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endParaRPr>
          </a:p>
          <a:p>
            <a:pPr marL="0" indent="0" algn="just">
              <a:spcBef>
                <a:spcPts val="0"/>
              </a:spcBef>
              <a:buNone/>
            </a:pPr>
            <a:endParaRPr lang="en-US" altLang="ja-JP" sz="1200" kern="100" dirty="0">
              <a:solidFill>
                <a:schemeClr val="tx1">
                  <a:lumMod val="75000"/>
                  <a:lumOff val="25000"/>
                </a:schemeClr>
              </a:solidFill>
              <a:latin typeface="UD Digi Kyokasho NP-R" panose="020B0400000000000000" pitchFamily="34" charset="-128"/>
              <a:ea typeface="UD Digi Kyokasho NP-R" panose="020B0400000000000000" pitchFamily="34" charset="-128"/>
              <a:cs typeface="Times New Roman" panose="02020603050405020304" pitchFamily="18" charset="0"/>
            </a:endParaRPr>
          </a:p>
          <a:p>
            <a:pPr marL="0" indent="0" algn="just">
              <a:spcBef>
                <a:spcPts val="0"/>
              </a:spcBef>
              <a:buNone/>
            </a:pPr>
            <a:r>
              <a:rPr lang="en" altLang="ja-JP" sz="1200" b="1"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X-1</a:t>
            </a:r>
            <a:r>
              <a:rPr lang="ja-JP" altLang="en-US" sz="1200" b="1"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年</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　</a:t>
            </a:r>
            <a:r>
              <a:rPr lang="en-US" altLang="ja-JP" sz="1200"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3</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月から前腕や下腿に「</a:t>
            </a:r>
            <a:r>
              <a:rPr lang="ja-JP" altLang="en-US" sz="1200" b="1" kern="100">
                <a:solidFill>
                  <a:schemeClr val="accent2"/>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小さい毛虫が入っている</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」と訴えた。</a:t>
            </a:r>
            <a:r>
              <a:rPr lang="en-US" altLang="ja-JP" sz="1200"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6</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月当科初診。</a:t>
            </a:r>
            <a:endParaRPr lang="en-US" altLang="ja-JP" sz="1200"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endParaRPr>
          </a:p>
          <a:p>
            <a:pPr marL="0" indent="0" algn="just">
              <a:spcBef>
                <a:spcPts val="0"/>
              </a:spcBef>
              <a:buNone/>
            </a:pPr>
            <a:r>
              <a:rPr lang="ja-JP" altLang="en-US" sz="1200" b="1" kern="100">
                <a:solidFill>
                  <a:schemeClr val="accent2"/>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頭部</a:t>
            </a:r>
            <a:r>
              <a:rPr lang="en-US" altLang="ja-JP" sz="1200" b="1" kern="100" dirty="0">
                <a:solidFill>
                  <a:schemeClr val="accent2"/>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CT</a:t>
            </a:r>
            <a:r>
              <a:rPr lang="ja-JP" altLang="en-US" sz="1200" b="1" kern="100">
                <a:solidFill>
                  <a:schemeClr val="accent2"/>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で脳室拡大が指摘されたが、認知機能は正常だった。</a:t>
            </a:r>
            <a:endParaRPr lang="en-US" altLang="ja-JP" sz="1200" b="1" kern="100" dirty="0">
              <a:solidFill>
                <a:schemeClr val="accent2"/>
              </a:solidFill>
              <a:effectLst/>
              <a:latin typeface="UD Digi Kyokasho NP-R" panose="020B0400000000000000" pitchFamily="34" charset="-128"/>
              <a:ea typeface="UD Digi Kyokasho NP-R" panose="020B0400000000000000" pitchFamily="34" charset="-128"/>
              <a:cs typeface="Times New Roman" panose="02020603050405020304" pitchFamily="18" charset="0"/>
            </a:endParaRPr>
          </a:p>
          <a:p>
            <a:pPr marL="0" indent="0" algn="just">
              <a:spcBef>
                <a:spcPts val="0"/>
              </a:spcBef>
              <a:buNone/>
            </a:pPr>
            <a:r>
              <a:rPr lang="en-US" altLang="ja-JP" sz="1200"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12</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月頃にはお金を使ったことを忘れ、</a:t>
            </a:r>
            <a:r>
              <a:rPr lang="ja-JP" altLang="en-US" sz="1200" b="1" kern="100">
                <a:solidFill>
                  <a:schemeClr val="accent2"/>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「お金を盗まれた」と訴えた</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。同年末には「誰かに内臓を切り裂かれている」と訴え救急要請。「もうやめろ」と</a:t>
            </a:r>
            <a:r>
              <a:rPr lang="ja-JP" altLang="en-US" sz="1200" b="1" kern="100">
                <a:solidFill>
                  <a:schemeClr val="accent2"/>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興奮し、</a:t>
            </a:r>
            <a:br>
              <a:rPr lang="en-US" altLang="ja-JP" sz="1200" b="1" kern="100" dirty="0">
                <a:solidFill>
                  <a:schemeClr val="accent2"/>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br>
            <a:r>
              <a:rPr lang="ja-JP" altLang="en-US" sz="1200" b="1" kern="100">
                <a:solidFill>
                  <a:schemeClr val="accent2"/>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独語</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した。</a:t>
            </a:r>
            <a:endParaRPr lang="en-US" altLang="ja-JP" sz="1200"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endParaRPr>
          </a:p>
          <a:p>
            <a:pPr marL="0" indent="0" algn="just">
              <a:spcBef>
                <a:spcPts val="0"/>
              </a:spcBef>
              <a:buNone/>
            </a:pPr>
            <a:endParaRPr lang="en-US" altLang="ja-JP" sz="1200"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endParaRPr>
          </a:p>
          <a:p>
            <a:pPr marL="0" indent="0" algn="just">
              <a:spcBef>
                <a:spcPts val="0"/>
              </a:spcBef>
              <a:buNone/>
            </a:pPr>
            <a:r>
              <a:rPr lang="en" altLang="ja-JP" sz="1200" b="1"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X</a:t>
            </a:r>
            <a:r>
              <a:rPr lang="ja-JP" altLang="en-US" sz="1200" b="1"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年</a:t>
            </a:r>
            <a:r>
              <a:rPr lang="ja-JP" altLang="en-US" sz="1200" kern="100">
                <a:solidFill>
                  <a:schemeClr val="tx1">
                    <a:lumMod val="75000"/>
                    <a:lumOff val="25000"/>
                  </a:schemeClr>
                </a:solidFill>
                <a:latin typeface="UD Digi Kyokasho NP-R" panose="020B0400000000000000" pitchFamily="34" charset="-128"/>
                <a:ea typeface="UD Digi Kyokasho NP-R" panose="020B0400000000000000" pitchFamily="34" charset="-128"/>
                <a:cs typeface="Times New Roman" panose="02020603050405020304" pitchFamily="18" charset="0"/>
              </a:rPr>
              <a:t>　</a:t>
            </a:r>
            <a:r>
              <a:rPr lang="en-US" altLang="ja-JP" sz="1200"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1</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月に</a:t>
            </a:r>
            <a:r>
              <a:rPr lang="ja-JP" altLang="en-US" sz="1200" b="1" kern="100">
                <a:solidFill>
                  <a:schemeClr val="accent2"/>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「長男が死んでいる」との妄想</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で救急要請、修正困難だった。抗精神病薬（</a:t>
            </a:r>
            <a:r>
              <a:rPr lang="en-US" altLang="ja-JP" sz="1200" kern="100" dirty="0" err="1">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Perospirone</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）開始で妄想は消退した</a:t>
            </a:r>
            <a:r>
              <a:rPr lang="ja-JP" altLang="en-US" sz="1200" kern="100">
                <a:solidFill>
                  <a:schemeClr val="tx1">
                    <a:lumMod val="75000"/>
                    <a:lumOff val="25000"/>
                  </a:schemeClr>
                </a:solidFill>
                <a:latin typeface="UD Digi Kyokasho NP-R" panose="020B0400000000000000" pitchFamily="34" charset="-128"/>
                <a:ea typeface="UD Digi Kyokasho NP-R" panose="020B0400000000000000" pitchFamily="34" charset="-128"/>
                <a:cs typeface="Times New Roman" panose="02020603050405020304" pitchFamily="18" charset="0"/>
              </a:rPr>
              <a:t>が眠気のため</a:t>
            </a:r>
            <a:r>
              <a:rPr lang="en-US" altLang="ja-JP" sz="1200" kern="100" dirty="0" err="1">
                <a:solidFill>
                  <a:schemeClr val="tx1">
                    <a:lumMod val="75000"/>
                    <a:lumOff val="25000"/>
                  </a:schemeClr>
                </a:solidFill>
                <a:latin typeface="UD Digi Kyokasho NP-R" panose="020B0400000000000000" pitchFamily="34" charset="-128"/>
                <a:ea typeface="UD Digi Kyokasho NP-R" panose="020B0400000000000000" pitchFamily="34" charset="-128"/>
                <a:cs typeface="Times New Roman" panose="02020603050405020304" pitchFamily="18" charset="0"/>
              </a:rPr>
              <a:t>Sulpiride</a:t>
            </a:r>
            <a:r>
              <a:rPr lang="ja-JP" altLang="en-US" sz="1200" kern="100">
                <a:solidFill>
                  <a:schemeClr val="tx1">
                    <a:lumMod val="75000"/>
                    <a:lumOff val="25000"/>
                  </a:schemeClr>
                </a:solidFill>
                <a:latin typeface="UD Digi Kyokasho NP-R" panose="020B0400000000000000" pitchFamily="34" charset="-128"/>
                <a:ea typeface="UD Digi Kyokasho NP-R" panose="020B0400000000000000" pitchFamily="34" charset="-128"/>
                <a:cs typeface="Times New Roman" panose="02020603050405020304" pitchFamily="18" charset="0"/>
              </a:rPr>
              <a:t>に変更、以後</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被害妄想や独語が再び見られた。</a:t>
            </a:r>
            <a:endParaRPr lang="en-US" altLang="ja-JP" sz="1200"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endParaRPr>
          </a:p>
          <a:p>
            <a:pPr marL="0" indent="0" algn="just">
              <a:spcBef>
                <a:spcPts val="0"/>
              </a:spcBef>
              <a:buNone/>
            </a:pPr>
            <a:endParaRPr lang="en-US" altLang="ja-JP" sz="1200" kern="100" dirty="0">
              <a:solidFill>
                <a:schemeClr val="tx1">
                  <a:lumMod val="75000"/>
                  <a:lumOff val="25000"/>
                </a:schemeClr>
              </a:solidFill>
              <a:latin typeface="UD Digi Kyokasho NP-R" panose="020B0400000000000000" pitchFamily="34" charset="-128"/>
              <a:ea typeface="UD Digi Kyokasho NP-R" panose="020B0400000000000000" pitchFamily="34" charset="-128"/>
              <a:cs typeface="Times New Roman" panose="02020603050405020304" pitchFamily="18" charset="0"/>
            </a:endParaRPr>
          </a:p>
          <a:p>
            <a:pPr marL="0" indent="0" algn="just">
              <a:spcBef>
                <a:spcPts val="0"/>
              </a:spcBef>
              <a:buNone/>
            </a:pPr>
            <a:r>
              <a:rPr lang="en-US" altLang="ja-JP" sz="1200"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3</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月頃から、「</a:t>
            </a:r>
            <a:r>
              <a:rPr lang="ja-JP" altLang="en-US" sz="1200" b="1" kern="100">
                <a:solidFill>
                  <a:schemeClr val="accent2"/>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霊に</a:t>
            </a:r>
            <a:r>
              <a:rPr lang="en-US" altLang="ja-JP" sz="1200" b="1" kern="100" dirty="0">
                <a:solidFill>
                  <a:schemeClr val="accent2"/>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a:t>
            </a:r>
            <a:r>
              <a:rPr lang="ja-JP" altLang="en-US" sz="1200" b="1" kern="100">
                <a:solidFill>
                  <a:schemeClr val="accent2"/>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オロ（</a:t>
            </a:r>
            <a:r>
              <a:rPr lang="en-US" altLang="ja-JP" sz="1200" b="1" kern="100" dirty="0">
                <a:solidFill>
                  <a:schemeClr val="accent2"/>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15</a:t>
            </a:r>
            <a:r>
              <a:rPr lang="en" altLang="ja-JP" sz="1200" b="1" kern="100" dirty="0">
                <a:solidFill>
                  <a:schemeClr val="accent2"/>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cm</a:t>
            </a:r>
            <a:r>
              <a:rPr lang="ja-JP" altLang="en-US" sz="1200" b="1" kern="100">
                <a:solidFill>
                  <a:schemeClr val="accent2"/>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大の寄生虫）</a:t>
            </a:r>
            <a:r>
              <a:rPr lang="en-US" altLang="ja-JP" sz="1200" b="1" kern="100" dirty="0">
                <a:solidFill>
                  <a:schemeClr val="accent2"/>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a:t>
            </a:r>
            <a:r>
              <a:rPr lang="ja-JP" altLang="en-US" sz="1200" b="1" kern="100">
                <a:solidFill>
                  <a:schemeClr val="accent2"/>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を体内に放つと言われた</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」と訴え、「通行人</a:t>
            </a:r>
            <a:r>
              <a:rPr lang="ja-JP" altLang="en-US" sz="1200" kern="100">
                <a:solidFill>
                  <a:schemeClr val="tx1">
                    <a:lumMod val="75000"/>
                    <a:lumOff val="25000"/>
                  </a:schemeClr>
                </a:solidFill>
                <a:latin typeface="UD Digi Kyokasho NP-R" panose="020B0400000000000000" pitchFamily="34" charset="-128"/>
                <a:ea typeface="UD Digi Kyokasho NP-R" panose="020B0400000000000000" pitchFamily="34" charset="-128"/>
                <a:cs typeface="Times New Roman" panose="02020603050405020304" pitchFamily="18" charset="0"/>
              </a:rPr>
              <a:t>に</a:t>
            </a:r>
            <a:r>
              <a:rPr lang="en-US" altLang="ja-JP" sz="1200"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オロが出るぞ</a:t>
            </a:r>
            <a:r>
              <a:rPr lang="en-US" altLang="ja-JP" sz="1200"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と言われる」</a:t>
            </a:r>
            <a:r>
              <a:rPr lang="ja-JP" altLang="en-US" sz="1200" kern="100">
                <a:solidFill>
                  <a:schemeClr val="tx1">
                    <a:lumMod val="75000"/>
                    <a:lumOff val="25000"/>
                  </a:schemeClr>
                </a:solidFill>
                <a:latin typeface="UD Digi Kyokasho NP-R" panose="020B0400000000000000" pitchFamily="34" charset="-128"/>
                <a:ea typeface="UD Digi Kyokasho NP-R" panose="020B0400000000000000" pitchFamily="34" charset="-128"/>
                <a:cs typeface="Times New Roman" panose="02020603050405020304" pitchFamily="18" charset="0"/>
              </a:rPr>
              <a:t>との訴えで</a:t>
            </a:r>
            <a:r>
              <a:rPr lang="ja-JP" altLang="en-US" sz="1200" b="1" kern="100">
                <a:solidFill>
                  <a:schemeClr val="accent2"/>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外出が困難になった</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a:t>
            </a:r>
            <a:endParaRPr lang="en-US" altLang="ja-JP" sz="1200"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endParaRPr>
          </a:p>
          <a:p>
            <a:pPr marL="0" indent="0" algn="just">
              <a:spcBef>
                <a:spcPts val="0"/>
              </a:spcBef>
              <a:buNone/>
            </a:pPr>
            <a:endParaRPr lang="en-US" altLang="ja-JP" sz="1200" kern="100" dirty="0">
              <a:solidFill>
                <a:schemeClr val="tx1">
                  <a:lumMod val="75000"/>
                  <a:lumOff val="25000"/>
                </a:schemeClr>
              </a:solidFill>
              <a:latin typeface="UD Digi Kyokasho NP-R" panose="020B0400000000000000" pitchFamily="34" charset="-128"/>
              <a:ea typeface="UD Digi Kyokasho NP-R" panose="020B0400000000000000" pitchFamily="34" charset="-128"/>
              <a:cs typeface="Times New Roman" panose="02020603050405020304" pitchFamily="18" charset="0"/>
            </a:endParaRPr>
          </a:p>
          <a:p>
            <a:pPr marL="0" indent="0" algn="just">
              <a:spcBef>
                <a:spcPts val="0"/>
              </a:spcBef>
              <a:buNone/>
            </a:pP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薬剤調整を重ねるも妄想は改善せず、</a:t>
            </a:r>
            <a:r>
              <a:rPr lang="en-US" altLang="ja-JP" sz="1200"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4</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月から</a:t>
            </a:r>
            <a:r>
              <a:rPr lang="ja-JP" altLang="en-US" sz="1200" b="1" kern="100">
                <a:solidFill>
                  <a:schemeClr val="accent2"/>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被毒妄想</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のため食事を拒むようになった。「誰かに処刑すると言われた」と言い、近所を徘徊するようになった。</a:t>
            </a:r>
            <a:endParaRPr lang="en-US" altLang="ja-JP" sz="1200"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endParaRPr>
          </a:p>
          <a:p>
            <a:pPr marL="0" indent="0" algn="just">
              <a:spcBef>
                <a:spcPts val="0"/>
              </a:spcBef>
              <a:buNone/>
            </a:pPr>
            <a:endParaRPr lang="en-US" altLang="ja-JP" sz="1200" kern="100" dirty="0">
              <a:solidFill>
                <a:schemeClr val="tx1">
                  <a:lumMod val="75000"/>
                  <a:lumOff val="25000"/>
                </a:schemeClr>
              </a:solidFill>
              <a:latin typeface="UD Digi Kyokasho NP-R" panose="020B0400000000000000" pitchFamily="34" charset="-128"/>
              <a:ea typeface="UD Digi Kyokasho NP-R" panose="020B0400000000000000" pitchFamily="34" charset="-128"/>
              <a:cs typeface="Times New Roman" panose="02020603050405020304" pitchFamily="18" charset="0"/>
            </a:endParaRPr>
          </a:p>
          <a:p>
            <a:pPr marL="0" indent="0" algn="just">
              <a:spcBef>
                <a:spcPts val="0"/>
              </a:spcBef>
              <a:buNone/>
            </a:pP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自宅生活が困難となり幻覚妄想状態の改善を目的に</a:t>
            </a:r>
            <a:r>
              <a:rPr lang="en" altLang="ja-JP" sz="1200"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X</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年</a:t>
            </a:r>
            <a:r>
              <a:rPr lang="en-US" altLang="ja-JP" sz="1200"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5</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月に</a:t>
            </a:r>
            <a:r>
              <a:rPr lang="ja-JP" altLang="en-US" sz="1200" b="1" kern="100">
                <a:solidFill>
                  <a:schemeClr val="accent2"/>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医療保護入院</a:t>
            </a: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となった。</a:t>
            </a:r>
            <a:endParaRPr lang="en-US" altLang="ja-JP" sz="1200"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endParaRPr>
          </a:p>
          <a:p>
            <a:pPr marL="0" indent="0" algn="just">
              <a:spcBef>
                <a:spcPts val="0"/>
              </a:spcBef>
              <a:buNone/>
            </a:pPr>
            <a:endParaRPr lang="en-US" altLang="ja-JP" sz="1200"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endParaRPr>
          </a:p>
          <a:p>
            <a:pPr marL="0" indent="0" algn="just">
              <a:spcBef>
                <a:spcPts val="0"/>
              </a:spcBef>
              <a:buNone/>
            </a:pPr>
            <a:r>
              <a:rPr lang="ja-JP" altLang="en-US" sz="1200" kern="100">
                <a:solidFill>
                  <a:schemeClr val="tx1">
                    <a:lumMod val="75000"/>
                    <a:lumOff val="25000"/>
                  </a:schemeClr>
                </a:solidFill>
                <a:latin typeface="UD Digi Kyokasho NP-R" panose="020B0400000000000000" pitchFamily="34" charset="-128"/>
                <a:ea typeface="UD Digi Kyokasho NP-R" panose="020B0400000000000000" pitchFamily="34" charset="-128"/>
                <a:cs typeface="Times New Roman" panose="02020603050405020304" pitchFamily="18" charset="0"/>
              </a:rPr>
              <a:t>最終処方：</a:t>
            </a:r>
            <a:r>
              <a:rPr lang="en-US" altLang="ja-JP" sz="1200" kern="100" dirty="0">
                <a:solidFill>
                  <a:schemeClr val="tx1">
                    <a:lumMod val="75000"/>
                    <a:lumOff val="25000"/>
                  </a:schemeClr>
                </a:solidFill>
                <a:latin typeface="UD Digi Kyokasho NP-R" panose="020B0400000000000000" pitchFamily="34" charset="-128"/>
                <a:ea typeface="UD Digi Kyokasho NP-R" panose="020B0400000000000000" pitchFamily="34" charset="-128"/>
                <a:cs typeface="Times New Roman" panose="02020603050405020304" pitchFamily="18" charset="0"/>
              </a:rPr>
              <a:t>Lurasidone 20mg</a:t>
            </a:r>
          </a:p>
          <a:p>
            <a:pPr marL="0" indent="0" algn="just">
              <a:spcBef>
                <a:spcPts val="0"/>
              </a:spcBef>
              <a:buNone/>
            </a:pPr>
            <a:endParaRPr lang="en-US" altLang="ja-JP" sz="1200"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endParaRPr>
          </a:p>
          <a:p>
            <a:pPr marL="0" indent="0" algn="just">
              <a:spcBef>
                <a:spcPts val="0"/>
              </a:spcBef>
              <a:buNone/>
            </a:pPr>
            <a:endParaRPr lang="en-US" altLang="ja-JP" sz="1200" kern="100" dirty="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endParaRPr>
          </a:p>
          <a:p>
            <a:pPr marL="0" indent="0" algn="just">
              <a:spcBef>
                <a:spcPts val="0"/>
              </a:spcBef>
              <a:buNone/>
            </a:pPr>
            <a:r>
              <a:rPr lang="ja-JP" altLang="en-US" sz="1200" kern="100">
                <a:solidFill>
                  <a:schemeClr val="tx1">
                    <a:lumMod val="75000"/>
                    <a:lumOff val="25000"/>
                  </a:schemeClr>
                </a:solidFill>
                <a:effectLst/>
                <a:latin typeface="UD Digi Kyokasho NP-R" panose="020B0400000000000000" pitchFamily="34" charset="-128"/>
                <a:ea typeface="UD Digi Kyokasho NP-R" panose="020B0400000000000000" pitchFamily="34" charset="-128"/>
                <a:cs typeface="Times New Roman" panose="02020603050405020304" pitchFamily="18" charset="0"/>
              </a:rPr>
              <a:t>被害妄想群</a:t>
            </a:r>
          </a:p>
          <a:p>
            <a:endParaRPr kumimoji="1" lang="ja-JP" altLang="en-US"/>
          </a:p>
        </p:txBody>
      </p:sp>
      <p:sp>
        <p:nvSpPr>
          <p:cNvPr id="4" name="スライド番号プレースホルダー 3"/>
          <p:cNvSpPr>
            <a:spLocks noGrp="1"/>
          </p:cNvSpPr>
          <p:nvPr>
            <p:ph type="sldNum" sz="quarter" idx="5"/>
          </p:nvPr>
        </p:nvSpPr>
        <p:spPr/>
        <p:txBody>
          <a:bodyPr/>
          <a:lstStyle/>
          <a:p>
            <a:fld id="{D6545731-5E79-B049-8A8B-EB63EF71A7D8}" type="slidenum">
              <a:rPr kumimoji="1" lang="ja-JP" altLang="en-US" smtClean="0"/>
              <a:t>8</a:t>
            </a:fld>
            <a:endParaRPr kumimoji="1" lang="ja-JP" altLang="en-US"/>
          </a:p>
        </p:txBody>
      </p:sp>
    </p:spTree>
    <p:extLst>
      <p:ext uri="{BB962C8B-B14F-4D97-AF65-F5344CB8AC3E}">
        <p14:creationId xmlns:p14="http://schemas.microsoft.com/office/powerpoint/2010/main" val="1556525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説明として</a:t>
            </a:r>
            <a:endParaRPr kumimoji="1" lang="en-US" altLang="ja-JP" dirty="0"/>
          </a:p>
          <a:p>
            <a:r>
              <a:rPr kumimoji="1" lang="ja-JP" altLang="en-US"/>
              <a:t>・知的水準に若干制限があり混乱を招いやすいことが想定されたこと</a:t>
            </a:r>
            <a:endParaRPr kumimoji="1" lang="en-US" altLang="ja-JP" dirty="0"/>
          </a:p>
          <a:p>
            <a:r>
              <a:rPr kumimoji="1" lang="ja-JP" altLang="en-US"/>
              <a:t>・苦痛の尺度がどれも強かったこと</a:t>
            </a:r>
          </a:p>
        </p:txBody>
      </p:sp>
      <p:sp>
        <p:nvSpPr>
          <p:cNvPr id="4" name="スライド番号プレースホルダー 3"/>
          <p:cNvSpPr>
            <a:spLocks noGrp="1"/>
          </p:cNvSpPr>
          <p:nvPr>
            <p:ph type="sldNum" sz="quarter" idx="5"/>
          </p:nvPr>
        </p:nvSpPr>
        <p:spPr/>
        <p:txBody>
          <a:bodyPr/>
          <a:lstStyle/>
          <a:p>
            <a:fld id="{D6545731-5E79-B049-8A8B-EB63EF71A7D8}" type="slidenum">
              <a:rPr kumimoji="1" lang="ja-JP" altLang="en-US" smtClean="0"/>
              <a:t>9</a:t>
            </a:fld>
            <a:endParaRPr kumimoji="1" lang="ja-JP" altLang="en-US"/>
          </a:p>
        </p:txBody>
      </p:sp>
    </p:spTree>
    <p:extLst>
      <p:ext uri="{BB962C8B-B14F-4D97-AF65-F5344CB8AC3E}">
        <p14:creationId xmlns:p14="http://schemas.microsoft.com/office/powerpoint/2010/main" val="4050676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 altLang="ja-JP" sz="1200" b="0" i="0" u="none" strike="noStrike" dirty="0">
                <a:solidFill>
                  <a:srgbClr val="000000"/>
                </a:solidFill>
                <a:effectLst/>
                <a:latin typeface="Segoe UI" panose="020B0502040204020203" pitchFamily="34" charset="0"/>
                <a:ea typeface="Meiryo" panose="020B0604030504040204" pitchFamily="34" charset="-128"/>
                <a:cs typeface="Segoe UI" panose="020B0502040204020203" pitchFamily="34" charset="0"/>
              </a:rPr>
              <a:t>Very high levels of defective reactions. The fragility is in high level that psychosis is suspected.</a:t>
            </a:r>
            <a:br>
              <a:rPr lang="en" altLang="ja-JP" sz="1200" dirty="0">
                <a:latin typeface="Segoe UI" panose="020B0502040204020203" pitchFamily="34" charset="0"/>
                <a:ea typeface="Meiryo" panose="020B0604030504040204" pitchFamily="34" charset="-128"/>
                <a:cs typeface="Segoe UI" panose="020B0502040204020203" pitchFamily="34" charset="0"/>
              </a:rPr>
            </a:br>
            <a:endParaRPr lang="en" altLang="ja-JP" sz="1200" dirty="0">
              <a:latin typeface="Segoe UI" panose="020B0502040204020203" pitchFamily="34" charset="0"/>
              <a:ea typeface="Meiryo" panose="020B0604030504040204" pitchFamily="34" charset="-128"/>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ja-JP" sz="1200" b="1" i="0" u="none" strike="noStrike" dirty="0">
                <a:solidFill>
                  <a:srgbClr val="000000"/>
                </a:solidFill>
                <a:effectLst/>
                <a:latin typeface="Segoe UI" panose="020B0502040204020203" pitchFamily="34" charset="0"/>
                <a:ea typeface="Meiryo" panose="020B0604030504040204" pitchFamily="34" charset="-128"/>
                <a:cs typeface="Segoe UI" panose="020B0502040204020203" pitchFamily="34" charset="0"/>
              </a:rPr>
              <a:t>Special indices:</a:t>
            </a:r>
            <a:r>
              <a:rPr lang="en" altLang="ja-JP" sz="1200" b="0" i="0" u="none" strike="noStrike" dirty="0">
                <a:solidFill>
                  <a:srgbClr val="000000"/>
                </a:solidFill>
                <a:effectLst/>
                <a:latin typeface="Segoe UI" panose="020B0502040204020203" pitchFamily="34" charset="0"/>
                <a:ea typeface="Meiryo" panose="020B0604030504040204" pitchFamily="34" charset="-128"/>
                <a:cs typeface="Segoe UI" panose="020B0502040204020203" pitchFamily="34" charset="0"/>
              </a:rPr>
              <a:t> hypervigilance index, coping insufficiency index, and depression index, suicidality index is high.</a:t>
            </a:r>
          </a:p>
          <a:p>
            <a:endParaRPr kumimoji="1" lang="ja-JP" altLang="en-US"/>
          </a:p>
        </p:txBody>
      </p:sp>
      <p:sp>
        <p:nvSpPr>
          <p:cNvPr id="4" name="スライド番号プレースホルダー 3"/>
          <p:cNvSpPr>
            <a:spLocks noGrp="1"/>
          </p:cNvSpPr>
          <p:nvPr>
            <p:ph type="sldNum" sz="quarter" idx="5"/>
          </p:nvPr>
        </p:nvSpPr>
        <p:spPr/>
        <p:txBody>
          <a:bodyPr/>
          <a:lstStyle/>
          <a:p>
            <a:fld id="{D6545731-5E79-B049-8A8B-EB63EF71A7D8}" type="slidenum">
              <a:rPr kumimoji="1" lang="ja-JP" altLang="en-US" smtClean="0"/>
              <a:t>10</a:t>
            </a:fld>
            <a:endParaRPr kumimoji="1" lang="ja-JP" altLang="en-US"/>
          </a:p>
        </p:txBody>
      </p:sp>
    </p:spTree>
    <p:extLst>
      <p:ext uri="{BB962C8B-B14F-4D97-AF65-F5344CB8AC3E}">
        <p14:creationId xmlns:p14="http://schemas.microsoft.com/office/powerpoint/2010/main" val="974099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E5D69C8-1E72-5C46-9AB4-C10441680EA6}" type="datetime1">
              <a:rPr kumimoji="1" lang="ja-JP" altLang="en-US" smtClean="0"/>
              <a:t>2022/10/23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B61E0AD-FCC3-9B48-AB52-CB5BFF69A819}" type="slidenum">
              <a:rPr kumimoji="1" lang="ja-JP" altLang="en-US" smtClean="0"/>
              <a:t>‹#›</a:t>
            </a:fld>
            <a:endParaRPr kumimoji="1" lang="ja-JP" altLang="en-US"/>
          </a:p>
        </p:txBody>
      </p:sp>
    </p:spTree>
    <p:extLst>
      <p:ext uri="{BB962C8B-B14F-4D97-AF65-F5344CB8AC3E}">
        <p14:creationId xmlns:p14="http://schemas.microsoft.com/office/powerpoint/2010/main" val="3168391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C8CD117-EBB0-DE45-88B4-D78CDB5E5FBD}" type="datetime1">
              <a:rPr kumimoji="1" lang="ja-JP" altLang="en-US" smtClean="0"/>
              <a:t>2022/10/23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B61E0AD-FCC3-9B48-AB52-CB5BFF69A819}" type="slidenum">
              <a:rPr kumimoji="1" lang="ja-JP" altLang="en-US" smtClean="0"/>
              <a:t>‹#›</a:t>
            </a:fld>
            <a:endParaRPr kumimoji="1" lang="ja-JP" altLang="en-US"/>
          </a:p>
        </p:txBody>
      </p:sp>
    </p:spTree>
    <p:extLst>
      <p:ext uri="{BB962C8B-B14F-4D97-AF65-F5344CB8AC3E}">
        <p14:creationId xmlns:p14="http://schemas.microsoft.com/office/powerpoint/2010/main" val="389131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DB07AD-A24A-6D4F-9601-995FF44B9256}" type="datetime1">
              <a:rPr kumimoji="1" lang="ja-JP" altLang="en-US" smtClean="0"/>
              <a:t>2022/10/23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B61E0AD-FCC3-9B48-AB52-CB5BFF69A819}" type="slidenum">
              <a:rPr kumimoji="1" lang="ja-JP" altLang="en-US" smtClean="0"/>
              <a:t>‹#›</a:t>
            </a:fld>
            <a:endParaRPr kumimoji="1" lang="ja-JP" altLang="en-US"/>
          </a:p>
        </p:txBody>
      </p:sp>
    </p:spTree>
    <p:extLst>
      <p:ext uri="{BB962C8B-B14F-4D97-AF65-F5344CB8AC3E}">
        <p14:creationId xmlns:p14="http://schemas.microsoft.com/office/powerpoint/2010/main" val="24085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53BAA97-1412-CA40-AC41-70C9063F076A}" type="datetime1">
              <a:rPr kumimoji="1" lang="ja-JP" altLang="en-US" smtClean="0"/>
              <a:t>2022/10/23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B61E0AD-FCC3-9B48-AB52-CB5BFF69A819}" type="slidenum">
              <a:rPr kumimoji="1" lang="ja-JP" altLang="en-US" smtClean="0"/>
              <a:t>‹#›</a:t>
            </a:fld>
            <a:endParaRPr kumimoji="1" lang="ja-JP" altLang="en-US"/>
          </a:p>
        </p:txBody>
      </p:sp>
    </p:spTree>
    <p:extLst>
      <p:ext uri="{BB962C8B-B14F-4D97-AF65-F5344CB8AC3E}">
        <p14:creationId xmlns:p14="http://schemas.microsoft.com/office/powerpoint/2010/main" val="2811430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9B3741C-56A7-6B48-B336-43F6D891AC35}" type="datetime1">
              <a:rPr kumimoji="1" lang="ja-JP" altLang="en-US" smtClean="0"/>
              <a:t>2022/10/23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B61E0AD-FCC3-9B48-AB52-CB5BFF69A819}" type="slidenum">
              <a:rPr kumimoji="1" lang="ja-JP" altLang="en-US" smtClean="0"/>
              <a:t>‹#›</a:t>
            </a:fld>
            <a:endParaRPr kumimoji="1" lang="ja-JP" altLang="en-US"/>
          </a:p>
        </p:txBody>
      </p:sp>
    </p:spTree>
    <p:extLst>
      <p:ext uri="{BB962C8B-B14F-4D97-AF65-F5344CB8AC3E}">
        <p14:creationId xmlns:p14="http://schemas.microsoft.com/office/powerpoint/2010/main" val="4284857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0EC5BA7-1164-224B-9E65-23A0FF7BA7B4}" type="datetime1">
              <a:rPr kumimoji="1" lang="ja-JP" altLang="en-US" smtClean="0"/>
              <a:t>2022/10/23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B61E0AD-FCC3-9B48-AB52-CB5BFF69A819}" type="slidenum">
              <a:rPr kumimoji="1" lang="ja-JP" altLang="en-US" smtClean="0"/>
              <a:t>‹#›</a:t>
            </a:fld>
            <a:endParaRPr kumimoji="1" lang="ja-JP" altLang="en-US"/>
          </a:p>
        </p:txBody>
      </p:sp>
    </p:spTree>
    <p:extLst>
      <p:ext uri="{BB962C8B-B14F-4D97-AF65-F5344CB8AC3E}">
        <p14:creationId xmlns:p14="http://schemas.microsoft.com/office/powerpoint/2010/main" val="168010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E6BA14-FA4C-0E42-B7FA-006E87D81BC0}" type="datetime1">
              <a:rPr kumimoji="1" lang="ja-JP" altLang="en-US" smtClean="0"/>
              <a:t>2022/10/23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B61E0AD-FCC3-9B48-AB52-CB5BFF69A819}" type="slidenum">
              <a:rPr kumimoji="1" lang="ja-JP" altLang="en-US" smtClean="0"/>
              <a:t>‹#›</a:t>
            </a:fld>
            <a:endParaRPr kumimoji="1" lang="ja-JP" altLang="en-US"/>
          </a:p>
        </p:txBody>
      </p:sp>
    </p:spTree>
    <p:extLst>
      <p:ext uri="{BB962C8B-B14F-4D97-AF65-F5344CB8AC3E}">
        <p14:creationId xmlns:p14="http://schemas.microsoft.com/office/powerpoint/2010/main" val="361110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5741767-C9B1-6448-8639-DEE45E805473}" type="datetime1">
              <a:rPr kumimoji="1" lang="ja-JP" altLang="en-US" smtClean="0"/>
              <a:t>2022/10/23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B61E0AD-FCC3-9B48-AB52-CB5BFF69A819}" type="slidenum">
              <a:rPr kumimoji="1" lang="ja-JP" altLang="en-US" smtClean="0"/>
              <a:t>‹#›</a:t>
            </a:fld>
            <a:endParaRPr kumimoji="1" lang="ja-JP" altLang="en-US"/>
          </a:p>
        </p:txBody>
      </p:sp>
    </p:spTree>
    <p:extLst>
      <p:ext uri="{BB962C8B-B14F-4D97-AF65-F5344CB8AC3E}">
        <p14:creationId xmlns:p14="http://schemas.microsoft.com/office/powerpoint/2010/main" val="2250367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AC0B93-22DC-F246-ACC6-1D471C3DFA86}" type="datetime1">
              <a:rPr kumimoji="1" lang="ja-JP" altLang="en-US" smtClean="0"/>
              <a:t>2022/10/23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B61E0AD-FCC3-9B48-AB52-CB5BFF69A819}" type="slidenum">
              <a:rPr kumimoji="1" lang="ja-JP" altLang="en-US" smtClean="0"/>
              <a:t>‹#›</a:t>
            </a:fld>
            <a:endParaRPr kumimoji="1" lang="ja-JP" altLang="en-US"/>
          </a:p>
        </p:txBody>
      </p:sp>
    </p:spTree>
    <p:extLst>
      <p:ext uri="{BB962C8B-B14F-4D97-AF65-F5344CB8AC3E}">
        <p14:creationId xmlns:p14="http://schemas.microsoft.com/office/powerpoint/2010/main" val="2413940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2AEC3D-98B6-824A-9FA2-EEEAADE2B49A}" type="datetime1">
              <a:rPr kumimoji="1" lang="ja-JP" altLang="en-US" smtClean="0"/>
              <a:t>2022/10/23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B61E0AD-FCC3-9B48-AB52-CB5BFF69A819}" type="slidenum">
              <a:rPr kumimoji="1" lang="ja-JP" altLang="en-US" smtClean="0"/>
              <a:t>‹#›</a:t>
            </a:fld>
            <a:endParaRPr kumimoji="1" lang="ja-JP" altLang="en-US"/>
          </a:p>
        </p:txBody>
      </p:sp>
    </p:spTree>
    <p:extLst>
      <p:ext uri="{BB962C8B-B14F-4D97-AF65-F5344CB8AC3E}">
        <p14:creationId xmlns:p14="http://schemas.microsoft.com/office/powerpoint/2010/main" val="2003664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D47778A-0F1D-EC47-9E95-433BE19995AC}" type="datetime1">
              <a:rPr kumimoji="1" lang="ja-JP" altLang="en-US" smtClean="0"/>
              <a:t>2022/10/23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B61E0AD-FCC3-9B48-AB52-CB5BFF69A819}" type="slidenum">
              <a:rPr kumimoji="1" lang="ja-JP" altLang="en-US" smtClean="0"/>
              <a:t>‹#›</a:t>
            </a:fld>
            <a:endParaRPr kumimoji="1" lang="ja-JP" altLang="en-US"/>
          </a:p>
        </p:txBody>
      </p:sp>
    </p:spTree>
    <p:extLst>
      <p:ext uri="{BB962C8B-B14F-4D97-AF65-F5344CB8AC3E}">
        <p14:creationId xmlns:p14="http://schemas.microsoft.com/office/powerpoint/2010/main" val="2455821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F67EA-0E6C-4E49-B4A1-B6707E8AC660}" type="datetime1">
              <a:rPr kumimoji="1" lang="ja-JP" altLang="en-US" smtClean="0"/>
              <a:t>2022/10/23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61E0AD-FCC3-9B48-AB52-CB5BFF69A819}" type="slidenum">
              <a:rPr kumimoji="1" lang="ja-JP" altLang="en-US" smtClean="0"/>
              <a:t>‹#›</a:t>
            </a:fld>
            <a:endParaRPr kumimoji="1" lang="ja-JP" altLang="en-US"/>
          </a:p>
        </p:txBody>
      </p:sp>
    </p:spTree>
    <p:extLst>
      <p:ext uri="{BB962C8B-B14F-4D97-AF65-F5344CB8AC3E}">
        <p14:creationId xmlns:p14="http://schemas.microsoft.com/office/powerpoint/2010/main" val="28537111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9DC4A9-77EF-3B55-D405-58FB91A01828}"/>
              </a:ext>
            </a:extLst>
          </p:cNvPr>
          <p:cNvSpPr>
            <a:spLocks noGrp="1"/>
          </p:cNvSpPr>
          <p:nvPr>
            <p:ph type="ctrTitle"/>
          </p:nvPr>
        </p:nvSpPr>
        <p:spPr>
          <a:xfrm>
            <a:off x="142142" y="1264498"/>
            <a:ext cx="8859716" cy="2387600"/>
          </a:xfrm>
        </p:spPr>
        <p:txBody>
          <a:bodyPr>
            <a:normAutofit/>
          </a:bodyPr>
          <a:lstStyle/>
          <a:p>
            <a:r>
              <a:rPr lang="en" altLang="ja-JP" sz="2800" b="1" kern="100" dirty="0">
                <a:effectLst/>
                <a:latin typeface="Segoe UI" panose="020B0502040204020203" pitchFamily="34" charset="0"/>
                <a:ea typeface="Meiryo" panose="020B0604030504040204" pitchFamily="34" charset="-128"/>
                <a:cs typeface="Segoe UI" panose="020B0502040204020203" pitchFamily="34" charset="0"/>
              </a:rPr>
              <a:t>A case of</a:t>
            </a:r>
            <a:r>
              <a:rPr lang="en-US" altLang="ja-JP" sz="2800" b="1" kern="100" dirty="0">
                <a:latin typeface="Segoe UI" panose="020B0502040204020203" pitchFamily="34" charset="0"/>
                <a:ea typeface="Meiryo" panose="020B0604030504040204" pitchFamily="34" charset="-128"/>
                <a:cs typeface="Segoe UI" panose="020B0502040204020203" pitchFamily="34" charset="0"/>
              </a:rPr>
              <a:t> </a:t>
            </a:r>
            <a:r>
              <a:rPr lang="en" altLang="ja-JP" sz="2800" b="1" kern="100" dirty="0">
                <a:effectLst/>
                <a:latin typeface="Segoe UI" panose="020B0502040204020203" pitchFamily="34" charset="0"/>
                <a:ea typeface="Meiryo" panose="020B0604030504040204" pitchFamily="34" charset="-128"/>
                <a:cs typeface="Segoe UI" panose="020B0502040204020203" pitchFamily="34" charset="0"/>
              </a:rPr>
              <a:t>psychogenic nonepileptic seizure </a:t>
            </a:r>
            <a:br>
              <a:rPr lang="en" altLang="ja-JP" sz="2800" b="1" kern="100" dirty="0">
                <a:effectLst/>
                <a:latin typeface="Segoe UI" panose="020B0502040204020203" pitchFamily="34" charset="0"/>
                <a:ea typeface="Meiryo" panose="020B0604030504040204" pitchFamily="34" charset="-128"/>
                <a:cs typeface="Segoe UI" panose="020B0502040204020203" pitchFamily="34" charset="0"/>
              </a:rPr>
            </a:br>
            <a:r>
              <a:rPr lang="en" altLang="ja-JP" sz="2800" b="1" kern="100" dirty="0">
                <a:effectLst/>
                <a:latin typeface="Segoe UI" panose="020B0502040204020203" pitchFamily="34" charset="0"/>
                <a:ea typeface="Meiryo" panose="020B0604030504040204" pitchFamily="34" charset="-128"/>
                <a:cs typeface="Segoe UI" panose="020B0502040204020203" pitchFamily="34" charset="0"/>
              </a:rPr>
              <a:t>in which antipsychotics reduced seizures </a:t>
            </a:r>
            <a:br>
              <a:rPr lang="en" altLang="ja-JP" sz="2800" b="1" kern="100" dirty="0">
                <a:effectLst/>
                <a:latin typeface="Segoe UI" panose="020B0502040204020203" pitchFamily="34" charset="0"/>
                <a:ea typeface="Meiryo" panose="020B0604030504040204" pitchFamily="34" charset="-128"/>
                <a:cs typeface="Segoe UI" panose="020B0502040204020203" pitchFamily="34" charset="0"/>
              </a:rPr>
            </a:br>
            <a:r>
              <a:rPr lang="en" altLang="ja-JP" sz="2800" b="1" kern="100" dirty="0">
                <a:effectLst/>
                <a:latin typeface="Segoe UI" panose="020B0502040204020203" pitchFamily="34" charset="0"/>
                <a:ea typeface="Meiryo" panose="020B0604030504040204" pitchFamily="34" charset="-128"/>
                <a:cs typeface="Segoe UI" panose="020B0502040204020203" pitchFamily="34" charset="0"/>
              </a:rPr>
              <a:t>after an epilepsy examination in a psychiatric ward</a:t>
            </a:r>
            <a:endParaRPr lang="ja-JP" altLang="ja-JP" sz="2800" b="1" kern="100">
              <a:effectLst/>
              <a:latin typeface="Segoe UI" panose="020B0502040204020203" pitchFamily="34" charset="0"/>
              <a:ea typeface="Meiryo" panose="020B0604030504040204" pitchFamily="34" charset="-128"/>
              <a:cs typeface="Segoe UI" panose="020B0502040204020203" pitchFamily="34" charset="0"/>
            </a:endParaRPr>
          </a:p>
        </p:txBody>
      </p:sp>
      <p:sp>
        <p:nvSpPr>
          <p:cNvPr id="3" name="字幕 2">
            <a:extLst>
              <a:ext uri="{FF2B5EF4-FFF2-40B4-BE49-F238E27FC236}">
                <a16:creationId xmlns:a16="http://schemas.microsoft.com/office/drawing/2014/main" id="{D9A4C252-5026-2925-3442-C9A9787D9A27}"/>
              </a:ext>
            </a:extLst>
          </p:cNvPr>
          <p:cNvSpPr>
            <a:spLocks noGrp="1"/>
          </p:cNvSpPr>
          <p:nvPr>
            <p:ph type="subTitle" idx="1"/>
          </p:nvPr>
        </p:nvSpPr>
        <p:spPr>
          <a:xfrm>
            <a:off x="1143000" y="3930620"/>
            <a:ext cx="6858000" cy="2387600"/>
          </a:xfrm>
        </p:spPr>
        <p:txBody>
          <a:bodyPr/>
          <a:lstStyle/>
          <a:p>
            <a:pPr>
              <a:lnSpc>
                <a:spcPct val="100000"/>
              </a:lnSpc>
            </a:pPr>
            <a:r>
              <a:rPr lang="en-US" altLang="ja-JP" sz="1800" dirty="0">
                <a:effectLst/>
                <a:latin typeface="Segoe UI" panose="020B0502040204020203" pitchFamily="34" charset="0"/>
                <a:cs typeface="Segoe UI" panose="020B0502040204020203" pitchFamily="34" charset="0"/>
              </a:rPr>
              <a:t>Yusuke Takahashi</a:t>
            </a:r>
            <a:r>
              <a:rPr lang="en-US" altLang="ja-JP" sz="1800" baseline="30000" dirty="0">
                <a:effectLst/>
                <a:latin typeface="Segoe UI" panose="020B0502040204020203" pitchFamily="34" charset="0"/>
                <a:cs typeface="Segoe UI" panose="020B0502040204020203" pitchFamily="34" charset="0"/>
              </a:rPr>
              <a:t>1</a:t>
            </a:r>
            <a:r>
              <a:rPr lang="en-US" altLang="ja-JP" sz="1800" dirty="0">
                <a:effectLst/>
                <a:latin typeface="Segoe UI" panose="020B0502040204020203" pitchFamily="34" charset="0"/>
                <a:cs typeface="Segoe UI" panose="020B0502040204020203" pitchFamily="34" charset="0"/>
              </a:rPr>
              <a:t>, Mao Fujioka</a:t>
            </a:r>
            <a:r>
              <a:rPr lang="en-US" altLang="ja-JP" sz="1800" baseline="30000" dirty="0">
                <a:effectLst/>
                <a:latin typeface="Segoe UI" panose="020B0502040204020203" pitchFamily="34" charset="0"/>
                <a:cs typeface="Segoe UI" panose="020B0502040204020203" pitchFamily="34" charset="0"/>
              </a:rPr>
              <a:t>1</a:t>
            </a:r>
            <a:r>
              <a:rPr lang="en-US" altLang="ja-JP" sz="1800" dirty="0">
                <a:effectLst/>
                <a:latin typeface="Segoe UI" panose="020B0502040204020203" pitchFamily="34" charset="0"/>
                <a:cs typeface="Segoe UI" panose="020B0502040204020203" pitchFamily="34" charset="0"/>
              </a:rPr>
              <a:t>, Yumiko Okamura</a:t>
            </a:r>
            <a:r>
              <a:rPr lang="en-US" altLang="ja-JP" sz="1800" baseline="30000" dirty="0">
                <a:effectLst/>
                <a:latin typeface="Segoe UI" panose="020B0502040204020203" pitchFamily="34" charset="0"/>
                <a:cs typeface="Segoe UI" panose="020B0502040204020203" pitchFamily="34" charset="0"/>
              </a:rPr>
              <a:t>1</a:t>
            </a:r>
            <a:r>
              <a:rPr lang="en-US" altLang="ja-JP" sz="1800" dirty="0">
                <a:effectLst/>
                <a:latin typeface="Segoe UI" panose="020B0502040204020203" pitchFamily="34" charset="0"/>
                <a:cs typeface="Segoe UI" panose="020B0502040204020203" pitchFamily="34" charset="0"/>
              </a:rPr>
              <a:t>, </a:t>
            </a:r>
            <a:br>
              <a:rPr lang="en-US" altLang="ja-JP" sz="1800" dirty="0">
                <a:latin typeface="Segoe UI" panose="020B0502040204020203" pitchFamily="34" charset="0"/>
                <a:cs typeface="Segoe UI" panose="020B0502040204020203" pitchFamily="34" charset="0"/>
              </a:rPr>
            </a:br>
            <a:r>
              <a:rPr lang="en-US" altLang="ja-JP" sz="1800" dirty="0" err="1">
                <a:effectLst/>
                <a:latin typeface="Segoe UI" panose="020B0502040204020203" pitchFamily="34" charset="0"/>
                <a:cs typeface="Segoe UI" panose="020B0502040204020203" pitchFamily="34" charset="0"/>
              </a:rPr>
              <a:t>Takuto</a:t>
            </a:r>
            <a:r>
              <a:rPr lang="en-US" altLang="ja-JP" sz="1800" dirty="0">
                <a:effectLst/>
                <a:latin typeface="Segoe UI" panose="020B0502040204020203" pitchFamily="34" charset="0"/>
                <a:cs typeface="Segoe UI" panose="020B0502040204020203" pitchFamily="34" charset="0"/>
              </a:rPr>
              <a:t> Minami</a:t>
            </a:r>
            <a:r>
              <a:rPr lang="en-US" altLang="ja-JP" sz="1800" baseline="30000" dirty="0">
                <a:effectLst/>
                <a:latin typeface="Segoe UI" panose="020B0502040204020203" pitchFamily="34" charset="0"/>
                <a:cs typeface="Segoe UI" panose="020B0502040204020203" pitchFamily="34" charset="0"/>
              </a:rPr>
              <a:t>1</a:t>
            </a:r>
            <a:r>
              <a:rPr lang="en-US" altLang="ja-JP" sz="1800" dirty="0">
                <a:effectLst/>
                <a:latin typeface="Segoe UI" panose="020B0502040204020203" pitchFamily="34" charset="0"/>
                <a:cs typeface="Segoe UI" panose="020B0502040204020203" pitchFamily="34" charset="0"/>
              </a:rPr>
              <a:t>, </a:t>
            </a:r>
            <a:r>
              <a:rPr lang="en-US" altLang="ja-JP" sz="1800" dirty="0" err="1">
                <a:effectLst/>
                <a:latin typeface="Segoe UI" panose="020B0502040204020203" pitchFamily="34" charset="0"/>
                <a:cs typeface="Segoe UI" panose="020B0502040204020203" pitchFamily="34" charset="0"/>
              </a:rPr>
              <a:t>Seiichiro</a:t>
            </a:r>
            <a:r>
              <a:rPr lang="en-US" altLang="ja-JP" sz="1800" dirty="0">
                <a:effectLst/>
                <a:latin typeface="Segoe UI" panose="020B0502040204020203" pitchFamily="34" charset="0"/>
                <a:cs typeface="Segoe UI" panose="020B0502040204020203" pitchFamily="34" charset="0"/>
              </a:rPr>
              <a:t> Jinde</a:t>
            </a:r>
            <a:r>
              <a:rPr lang="en-US" altLang="ja-JP" sz="1800" baseline="30000" dirty="0">
                <a:effectLst/>
                <a:latin typeface="Segoe UI" panose="020B0502040204020203" pitchFamily="34" charset="0"/>
                <a:cs typeface="Segoe UI" panose="020B0502040204020203" pitchFamily="34" charset="0"/>
              </a:rPr>
              <a:t>1</a:t>
            </a:r>
            <a:r>
              <a:rPr lang="en-US" altLang="ja-JP" sz="1800" dirty="0">
                <a:effectLst/>
                <a:latin typeface="Segoe UI" panose="020B0502040204020203" pitchFamily="34" charset="0"/>
                <a:cs typeface="Segoe UI" panose="020B0502040204020203" pitchFamily="34" charset="0"/>
              </a:rPr>
              <a:t>, and Kiyoto Kasai</a:t>
            </a:r>
            <a:r>
              <a:rPr lang="en-US" altLang="ja-JP" sz="1800" baseline="30000" dirty="0">
                <a:effectLst/>
                <a:latin typeface="Segoe UI" panose="020B0502040204020203" pitchFamily="34" charset="0"/>
                <a:cs typeface="Segoe UI" panose="020B0502040204020203" pitchFamily="34" charset="0"/>
              </a:rPr>
              <a:t>1</a:t>
            </a:r>
            <a:r>
              <a:rPr lang="ja-JP" altLang="ja-JP" sz="1600">
                <a:effectLst/>
                <a:latin typeface="Segoe UI" panose="020B0502040204020203" pitchFamily="34" charset="0"/>
                <a:cs typeface="Segoe UI" panose="020B0502040204020203" pitchFamily="34" charset="0"/>
              </a:rPr>
              <a:t> </a:t>
            </a:r>
            <a:endParaRPr lang="en-US" altLang="ja-JP" sz="1600" dirty="0">
              <a:effectLst/>
              <a:latin typeface="Segoe UI" panose="020B0502040204020203" pitchFamily="34" charset="0"/>
              <a:cs typeface="Segoe UI" panose="020B0502040204020203" pitchFamily="34" charset="0"/>
            </a:endParaRPr>
          </a:p>
          <a:p>
            <a:pPr>
              <a:lnSpc>
                <a:spcPct val="100000"/>
              </a:lnSpc>
            </a:pPr>
            <a:r>
              <a:rPr lang="en-US" altLang="ja-JP" sz="2000" dirty="0">
                <a:solidFill>
                  <a:schemeClr val="tx1">
                    <a:lumMod val="75000"/>
                    <a:lumOff val="25000"/>
                  </a:schemeClr>
                </a:solidFill>
                <a:latin typeface="Segoe UI" panose="020B0502040204020203" pitchFamily="34" charset="0"/>
                <a:ea typeface="Meiryo" panose="020B0604030504040204" pitchFamily="34" charset="-128"/>
                <a:cs typeface="Segoe UI" panose="020B0502040204020203" pitchFamily="34" charset="0"/>
              </a:rPr>
              <a:t>The department of Neuropsychiatry,</a:t>
            </a:r>
            <a:br>
              <a:rPr lang="en-US" altLang="ja-JP" sz="2000" dirty="0">
                <a:solidFill>
                  <a:schemeClr val="tx1">
                    <a:lumMod val="75000"/>
                    <a:lumOff val="25000"/>
                  </a:schemeClr>
                </a:solidFill>
                <a:latin typeface="Segoe UI" panose="020B0502040204020203" pitchFamily="34" charset="0"/>
                <a:ea typeface="Meiryo" panose="020B0604030504040204" pitchFamily="34" charset="-128"/>
                <a:cs typeface="Segoe UI" panose="020B0502040204020203" pitchFamily="34" charset="0"/>
              </a:rPr>
            </a:br>
            <a:r>
              <a:rPr lang="en-US" altLang="ja-JP" sz="2000" dirty="0">
                <a:solidFill>
                  <a:schemeClr val="tx1">
                    <a:lumMod val="75000"/>
                    <a:lumOff val="25000"/>
                  </a:schemeClr>
                </a:solidFill>
                <a:latin typeface="Segoe UI" panose="020B0502040204020203" pitchFamily="34" charset="0"/>
                <a:ea typeface="Meiryo" panose="020B0604030504040204" pitchFamily="34" charset="-128"/>
                <a:cs typeface="Segoe UI" panose="020B0502040204020203" pitchFamily="34" charset="0"/>
              </a:rPr>
              <a:t> the University of Tokyo Hospital </a:t>
            </a:r>
            <a:endParaRPr kumimoji="1" lang="ja-JP" altLang="en-US" sz="2000">
              <a:solidFill>
                <a:schemeClr val="tx1">
                  <a:lumMod val="75000"/>
                  <a:lumOff val="25000"/>
                </a:schemeClr>
              </a:solidFill>
              <a:latin typeface="Segoe UI" panose="020B0502040204020203" pitchFamily="34" charset="0"/>
              <a:ea typeface="Meiryo" panose="020B0604030504040204" pitchFamily="34" charset="-128"/>
              <a:cs typeface="Segoe UI" panose="020B0502040204020203" pitchFamily="34" charset="0"/>
            </a:endParaRPr>
          </a:p>
        </p:txBody>
      </p:sp>
    </p:spTree>
    <p:extLst>
      <p:ext uri="{BB962C8B-B14F-4D97-AF65-F5344CB8AC3E}">
        <p14:creationId xmlns:p14="http://schemas.microsoft.com/office/powerpoint/2010/main" val="711538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CD3F02-22A4-54B9-0052-5BEA7ECD20F1}"/>
              </a:ext>
            </a:extLst>
          </p:cNvPr>
          <p:cNvSpPr>
            <a:spLocks noGrp="1"/>
          </p:cNvSpPr>
          <p:nvPr>
            <p:ph type="title"/>
          </p:nvPr>
        </p:nvSpPr>
        <p:spPr>
          <a:xfrm>
            <a:off x="130629" y="207167"/>
            <a:ext cx="8882742" cy="754631"/>
          </a:xfrm>
        </p:spPr>
        <p:txBody>
          <a:bodyPr>
            <a:normAutofit/>
          </a:bodyPr>
          <a:lstStyle/>
          <a:p>
            <a:pPr algn="ctr"/>
            <a:r>
              <a:rPr kumimoji="1" lang="en-US" altLang="ja-JP" sz="36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Diagnosis and treatment</a:t>
            </a:r>
            <a:endParaRPr kumimoji="1" lang="ja-JP" altLang="en-US" sz="3600" b="1">
              <a:solidFill>
                <a:schemeClr val="accent1"/>
              </a:solidFill>
              <a:latin typeface="Segoe UI" panose="020B0502040204020203" pitchFamily="34" charset="0"/>
              <a:ea typeface="Meiryo" panose="020B0604030504040204" pitchFamily="34" charset="-128"/>
              <a:cs typeface="Segoe UI" panose="020B0502040204020203" pitchFamily="34" charset="0"/>
            </a:endParaRPr>
          </a:p>
        </p:txBody>
      </p:sp>
      <p:sp>
        <p:nvSpPr>
          <p:cNvPr id="3" name="コンテンツ プレースホルダー 2">
            <a:extLst>
              <a:ext uri="{FF2B5EF4-FFF2-40B4-BE49-F238E27FC236}">
                <a16:creationId xmlns:a16="http://schemas.microsoft.com/office/drawing/2014/main" id="{A5D20FD4-89ED-3504-A153-978643823889}"/>
              </a:ext>
            </a:extLst>
          </p:cNvPr>
          <p:cNvSpPr>
            <a:spLocks noGrp="1"/>
          </p:cNvSpPr>
          <p:nvPr>
            <p:ph idx="1"/>
          </p:nvPr>
        </p:nvSpPr>
        <p:spPr>
          <a:xfrm>
            <a:off x="374196" y="961798"/>
            <a:ext cx="8639175" cy="5656469"/>
          </a:xfrm>
        </p:spPr>
        <p:txBody>
          <a:bodyPr>
            <a:normAutofit/>
          </a:bodyPr>
          <a:lstStyle/>
          <a:p>
            <a:pPr>
              <a:lnSpc>
                <a:spcPct val="124000"/>
              </a:lnSpc>
            </a:pPr>
            <a:r>
              <a:rPr lang="en" altLang="ja-JP" sz="2400" dirty="0">
                <a:solidFill>
                  <a:srgbClr val="000000"/>
                </a:solidFill>
                <a:latin typeface="Segoe UI" panose="020B0502040204020203" pitchFamily="34" charset="0"/>
                <a:ea typeface="Meiryo" panose="020B0604030504040204" pitchFamily="34" charset="-128"/>
                <a:cs typeface="Segoe UI" panose="020B0502040204020203" pitchFamily="34" charset="0"/>
              </a:rPr>
              <a:t>Examinations did not provide evidence that she has epilepsy.</a:t>
            </a:r>
          </a:p>
          <a:p>
            <a:pPr>
              <a:lnSpc>
                <a:spcPct val="124000"/>
              </a:lnSpc>
            </a:pPr>
            <a:r>
              <a:rPr lang="en" altLang="ja-JP" sz="2400" dirty="0">
                <a:solidFill>
                  <a:srgbClr val="000000"/>
                </a:solidFill>
                <a:latin typeface="Segoe UI" panose="020B0502040204020203" pitchFamily="34" charset="0"/>
                <a:ea typeface="Meiryo" panose="020B0604030504040204" pitchFamily="34" charset="-128"/>
                <a:cs typeface="Segoe UI" panose="020B0502040204020203" pitchFamily="34" charset="0"/>
              </a:rPr>
              <a:t>S</a:t>
            </a:r>
            <a:r>
              <a:rPr lang="en" altLang="ja-JP" sz="2400" b="0" i="0" u="none" strike="noStrike" dirty="0">
                <a:solidFill>
                  <a:srgbClr val="000000"/>
                </a:solidFill>
                <a:effectLst/>
                <a:latin typeface="Segoe UI" panose="020B0502040204020203" pitchFamily="34" charset="0"/>
                <a:ea typeface="Meiryo" panose="020B0604030504040204" pitchFamily="34" charset="-128"/>
                <a:cs typeface="Segoe UI" panose="020B0502040204020203" pitchFamily="34" charset="0"/>
              </a:rPr>
              <a:t>ymptoms of suspected psychosis</a:t>
            </a:r>
            <a:r>
              <a:rPr lang="en-US" altLang="ja-JP" sz="2400" dirty="0">
                <a:solidFill>
                  <a:srgbClr val="000000"/>
                </a:solidFill>
                <a:latin typeface="Segoe UI" panose="020B0502040204020203" pitchFamily="34" charset="0"/>
                <a:ea typeface="Meiryo" panose="020B0604030504040204" pitchFamily="34" charset="-128"/>
                <a:cs typeface="Segoe UI" panose="020B0502040204020203" pitchFamily="34" charset="0"/>
              </a:rPr>
              <a:t> </a:t>
            </a:r>
            <a:r>
              <a:rPr lang="en" altLang="ja-JP" sz="2400" b="0" i="0" u="none" strike="noStrike" dirty="0">
                <a:solidFill>
                  <a:srgbClr val="000000"/>
                </a:solidFill>
                <a:effectLst/>
                <a:latin typeface="Segoe UI" panose="020B0502040204020203" pitchFamily="34" charset="0"/>
                <a:ea typeface="Meiryo" panose="020B0604030504040204" pitchFamily="34" charset="-128"/>
                <a:cs typeface="Segoe UI" panose="020B0502040204020203" pitchFamily="34" charset="0"/>
              </a:rPr>
              <a:t>such as auditory hallucinations and psychological examinations suggested</a:t>
            </a:r>
            <a:r>
              <a:rPr lang="en-US" altLang="ja-JP" sz="2400" dirty="0">
                <a:solidFill>
                  <a:srgbClr val="000000"/>
                </a:solidFill>
                <a:latin typeface="Segoe UI" panose="020B0502040204020203" pitchFamily="34" charset="0"/>
                <a:ea typeface="Meiryo" panose="020B0604030504040204" pitchFamily="34" charset="-128"/>
                <a:cs typeface="Segoe UI" panose="020B0502040204020203" pitchFamily="34" charset="0"/>
              </a:rPr>
              <a:t> the </a:t>
            </a:r>
            <a:r>
              <a:rPr lang="en-US" altLang="ja-JP" sz="2400" b="1" dirty="0">
                <a:solidFill>
                  <a:srgbClr val="000000"/>
                </a:solidFill>
                <a:latin typeface="Segoe UI" panose="020B0502040204020203" pitchFamily="34" charset="0"/>
                <a:ea typeface="Meiryo" panose="020B0604030504040204" pitchFamily="34" charset="-128"/>
                <a:cs typeface="Segoe UI" panose="020B0502040204020203" pitchFamily="34" charset="0"/>
              </a:rPr>
              <a:t>psychosis-like fragility against stress behind her seizure</a:t>
            </a:r>
            <a:r>
              <a:rPr lang="en-US" altLang="ja-JP" sz="2400" dirty="0">
                <a:solidFill>
                  <a:srgbClr val="000000"/>
                </a:solidFill>
                <a:latin typeface="Segoe UI" panose="020B0502040204020203" pitchFamily="34" charset="0"/>
                <a:ea typeface="Meiryo" panose="020B0604030504040204" pitchFamily="34" charset="-128"/>
                <a:cs typeface="Segoe UI" panose="020B0502040204020203" pitchFamily="34" charset="0"/>
              </a:rPr>
              <a:t>.</a:t>
            </a:r>
            <a:endParaRPr lang="en" altLang="ja-JP" sz="2400" b="0" i="0" u="none" strike="noStrike" dirty="0">
              <a:solidFill>
                <a:srgbClr val="000000"/>
              </a:solidFill>
              <a:effectLst/>
              <a:latin typeface="Segoe UI" panose="020B0502040204020203" pitchFamily="34" charset="0"/>
              <a:ea typeface="Meiryo" panose="020B0604030504040204" pitchFamily="34" charset="-128"/>
              <a:cs typeface="Segoe UI" panose="020B0502040204020203" pitchFamily="34" charset="0"/>
            </a:endParaRPr>
          </a:p>
          <a:p>
            <a:pPr>
              <a:lnSpc>
                <a:spcPct val="124000"/>
              </a:lnSpc>
            </a:pPr>
            <a:r>
              <a:rPr lang="en" altLang="ja-JP" sz="2400" dirty="0">
                <a:solidFill>
                  <a:srgbClr val="000000"/>
                </a:solidFill>
                <a:latin typeface="Segoe UI" panose="020B0502040204020203" pitchFamily="34" charset="0"/>
                <a:ea typeface="Meiryo" panose="020B0604030504040204" pitchFamily="34" charset="-128"/>
                <a:cs typeface="Segoe UI" panose="020B0502040204020203" pitchFamily="34" charset="0"/>
              </a:rPr>
              <a:t>W</a:t>
            </a:r>
            <a:r>
              <a:rPr lang="en" altLang="ja-JP" sz="2400" i="0" u="none" strike="noStrike" dirty="0">
                <a:solidFill>
                  <a:srgbClr val="000000"/>
                </a:solidFill>
                <a:effectLst/>
                <a:latin typeface="Segoe UI" panose="020B0502040204020203" pitchFamily="34" charset="0"/>
                <a:ea typeface="Meiryo" panose="020B0604030504040204" pitchFamily="34" charset="-128"/>
                <a:cs typeface="Segoe UI" panose="020B0502040204020203" pitchFamily="34" charset="0"/>
              </a:rPr>
              <a:t>e started a small dose of antipsychotics with</a:t>
            </a:r>
            <a:r>
              <a:rPr lang="en-US" altLang="ja-JP" sz="2400" dirty="0">
                <a:solidFill>
                  <a:srgbClr val="000000"/>
                </a:solidFill>
                <a:latin typeface="Segoe UI" panose="020B0502040204020203" pitchFamily="34" charset="0"/>
                <a:ea typeface="Meiryo" panose="020B0604030504040204" pitchFamily="34" charset="-128"/>
                <a:cs typeface="Segoe UI" panose="020B0502040204020203" pitchFamily="34" charset="0"/>
              </a:rPr>
              <a:t> consent for off-label use. </a:t>
            </a:r>
          </a:p>
          <a:p>
            <a:pPr>
              <a:lnSpc>
                <a:spcPct val="124000"/>
              </a:lnSpc>
            </a:pPr>
            <a:r>
              <a:rPr lang="en" altLang="ja-JP" sz="2400" dirty="0">
                <a:solidFill>
                  <a:srgbClr val="000000"/>
                </a:solidFill>
                <a:latin typeface="Segoe UI" panose="020B0502040204020203" pitchFamily="34" charset="0"/>
                <a:ea typeface="Meiryo" panose="020B0604030504040204" pitchFamily="34" charset="-128"/>
                <a:cs typeface="Segoe UI" panose="020B0502040204020203" pitchFamily="34" charset="0"/>
              </a:rPr>
              <a:t>A</a:t>
            </a:r>
            <a:r>
              <a:rPr lang="en" altLang="ja-JP" sz="2400" b="0" i="0" u="none" strike="noStrike" dirty="0">
                <a:solidFill>
                  <a:srgbClr val="000000"/>
                </a:solidFill>
                <a:effectLst/>
                <a:latin typeface="Segoe UI" panose="020B0502040204020203" pitchFamily="34" charset="0"/>
                <a:ea typeface="Meiryo" panose="020B0604030504040204" pitchFamily="34" charset="-128"/>
                <a:cs typeface="Segoe UI" panose="020B0502040204020203" pitchFamily="34" charset="0"/>
              </a:rPr>
              <a:t>s a result, </a:t>
            </a:r>
            <a:r>
              <a:rPr lang="en" altLang="ja-JP" sz="2400" b="1" i="0" u="none" strike="noStrike" dirty="0">
                <a:solidFill>
                  <a:srgbClr val="000000"/>
                </a:solidFill>
                <a:effectLst/>
                <a:latin typeface="Segoe UI" panose="020B0502040204020203" pitchFamily="34" charset="0"/>
                <a:ea typeface="Meiryo" panose="020B0604030504040204" pitchFamily="34" charset="-128"/>
                <a:cs typeface="Segoe UI" panose="020B0502040204020203" pitchFamily="34" charset="0"/>
              </a:rPr>
              <a:t>sensitivity to sounds and smells, aggression toward family members, and PNES all decreased.</a:t>
            </a:r>
            <a:br>
              <a:rPr lang="en" altLang="ja-JP" sz="2400" dirty="0">
                <a:latin typeface="Segoe UI" panose="020B0502040204020203" pitchFamily="34" charset="0"/>
                <a:ea typeface="Meiryo" panose="020B0604030504040204" pitchFamily="34" charset="-128"/>
                <a:cs typeface="Segoe UI" panose="020B0502040204020203" pitchFamily="34" charset="0"/>
              </a:rPr>
            </a:br>
            <a:endParaRPr lang="en" altLang="ja-JP" sz="2400" dirty="0">
              <a:latin typeface="Segoe UI" panose="020B0502040204020203" pitchFamily="34" charset="0"/>
              <a:ea typeface="Meiryo" panose="020B0604030504040204" pitchFamily="34" charset="-128"/>
              <a:cs typeface="Segoe UI" panose="020B0502040204020203" pitchFamily="34" charset="0"/>
            </a:endParaRPr>
          </a:p>
        </p:txBody>
      </p:sp>
      <p:cxnSp>
        <p:nvCxnSpPr>
          <p:cNvPr id="5" name="直線コネクタ 4">
            <a:extLst>
              <a:ext uri="{FF2B5EF4-FFF2-40B4-BE49-F238E27FC236}">
                <a16:creationId xmlns:a16="http://schemas.microsoft.com/office/drawing/2014/main" id="{2CE18A14-6EE5-4CB7-2A47-92F9D35BAB7A}"/>
              </a:ext>
            </a:extLst>
          </p:cNvPr>
          <p:cNvCxnSpPr/>
          <p:nvPr/>
        </p:nvCxnSpPr>
        <p:spPr>
          <a:xfrm>
            <a:off x="108857" y="772886"/>
            <a:ext cx="890451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スライド番号プレースホルダー 5">
            <a:extLst>
              <a:ext uri="{FF2B5EF4-FFF2-40B4-BE49-F238E27FC236}">
                <a16:creationId xmlns:a16="http://schemas.microsoft.com/office/drawing/2014/main" id="{5EF8DACE-F062-A78F-20BB-B5D645879701}"/>
              </a:ext>
            </a:extLst>
          </p:cNvPr>
          <p:cNvSpPr>
            <a:spLocks noGrp="1"/>
          </p:cNvSpPr>
          <p:nvPr>
            <p:ph type="sldNum" sz="quarter" idx="12"/>
          </p:nvPr>
        </p:nvSpPr>
        <p:spPr/>
        <p:txBody>
          <a:bodyPr/>
          <a:lstStyle/>
          <a:p>
            <a:fld id="{0B61E0AD-FCC3-9B48-AB52-CB5BFF69A819}" type="slidenum">
              <a:rPr kumimoji="1" lang="ja-JP" altLang="en-US" smtClean="0">
                <a:latin typeface="Segoe UI" panose="020B0502040204020203" pitchFamily="34" charset="0"/>
                <a:ea typeface="Meiryo" panose="020B0604030504040204" pitchFamily="34" charset="-128"/>
                <a:cs typeface="Segoe UI" panose="020B0502040204020203" pitchFamily="34" charset="0"/>
              </a:rPr>
              <a:t>10</a:t>
            </a:fld>
            <a:endParaRPr kumimoji="1" lang="ja-JP" altLang="en-US">
              <a:latin typeface="Segoe UI" panose="020B0502040204020203" pitchFamily="34" charset="0"/>
              <a:ea typeface="Meiryo" panose="020B0604030504040204" pitchFamily="34" charset="-128"/>
              <a:cs typeface="Segoe UI" panose="020B0502040204020203" pitchFamily="34" charset="0"/>
            </a:endParaRPr>
          </a:p>
        </p:txBody>
      </p:sp>
    </p:spTree>
    <p:extLst>
      <p:ext uri="{BB962C8B-B14F-4D97-AF65-F5344CB8AC3E}">
        <p14:creationId xmlns:p14="http://schemas.microsoft.com/office/powerpoint/2010/main" val="2420325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CD3F02-22A4-54B9-0052-5BEA7ECD20F1}"/>
              </a:ext>
            </a:extLst>
          </p:cNvPr>
          <p:cNvSpPr>
            <a:spLocks noGrp="1"/>
          </p:cNvSpPr>
          <p:nvPr>
            <p:ph type="title"/>
          </p:nvPr>
        </p:nvSpPr>
        <p:spPr>
          <a:xfrm>
            <a:off x="130629" y="207167"/>
            <a:ext cx="8882742" cy="754631"/>
          </a:xfrm>
        </p:spPr>
        <p:txBody>
          <a:bodyPr>
            <a:normAutofit/>
          </a:bodyPr>
          <a:lstStyle/>
          <a:p>
            <a:pPr algn="ctr"/>
            <a:r>
              <a:rPr lang="en-US" altLang="ja-JP" sz="36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Discussion</a:t>
            </a:r>
            <a:endParaRPr kumimoji="1" lang="ja-JP" altLang="en-US" sz="3600" b="1">
              <a:solidFill>
                <a:schemeClr val="accent1"/>
              </a:solidFill>
              <a:latin typeface="Segoe UI" panose="020B0502040204020203" pitchFamily="34" charset="0"/>
              <a:ea typeface="Meiryo" panose="020B0604030504040204" pitchFamily="34" charset="-128"/>
              <a:cs typeface="Segoe UI" panose="020B0502040204020203" pitchFamily="34" charset="0"/>
            </a:endParaRPr>
          </a:p>
        </p:txBody>
      </p:sp>
      <p:sp>
        <p:nvSpPr>
          <p:cNvPr id="3" name="コンテンツ プレースホルダー 2">
            <a:extLst>
              <a:ext uri="{FF2B5EF4-FFF2-40B4-BE49-F238E27FC236}">
                <a16:creationId xmlns:a16="http://schemas.microsoft.com/office/drawing/2014/main" id="{A5D20FD4-89ED-3504-A153-978643823889}"/>
              </a:ext>
            </a:extLst>
          </p:cNvPr>
          <p:cNvSpPr>
            <a:spLocks noGrp="1"/>
          </p:cNvSpPr>
          <p:nvPr>
            <p:ph idx="1"/>
          </p:nvPr>
        </p:nvSpPr>
        <p:spPr>
          <a:xfrm>
            <a:off x="374196" y="961798"/>
            <a:ext cx="8373835" cy="5656469"/>
          </a:xfrm>
        </p:spPr>
        <p:txBody>
          <a:bodyPr>
            <a:normAutofit/>
          </a:bodyPr>
          <a:lstStyle/>
          <a:p>
            <a:pPr>
              <a:lnSpc>
                <a:spcPct val="124000"/>
              </a:lnSpc>
            </a:pPr>
            <a:r>
              <a:rPr lang="en" altLang="ja-JP" sz="2400" b="1" dirty="0">
                <a:latin typeface="Segoe UI" panose="020B0502040204020203" pitchFamily="34" charset="0"/>
                <a:ea typeface="Meiryo" panose="020B0604030504040204" pitchFamily="34" charset="-128"/>
                <a:cs typeface="Segoe UI" panose="020B0502040204020203" pitchFamily="34" charset="0"/>
              </a:rPr>
              <a:t>Psychiatric wards have the potential to ensure the psychological safety of PNES patients with emotional instability</a:t>
            </a:r>
            <a:r>
              <a:rPr lang="en-US" altLang="ja-JP" sz="2400" dirty="0">
                <a:latin typeface="Segoe UI" panose="020B0502040204020203" pitchFamily="34" charset="0"/>
                <a:ea typeface="Meiryo" panose="020B0604030504040204" pitchFamily="34" charset="-128"/>
                <a:cs typeface="Segoe UI" panose="020B0502040204020203" pitchFamily="34" charset="0"/>
              </a:rPr>
              <a:t>.</a:t>
            </a:r>
          </a:p>
          <a:p>
            <a:pPr>
              <a:lnSpc>
                <a:spcPct val="124000"/>
              </a:lnSpc>
            </a:pPr>
            <a:r>
              <a:rPr lang="en-US" altLang="ja-JP" sz="2400" dirty="0">
                <a:latin typeface="Segoe UI" panose="020B0502040204020203" pitchFamily="34" charset="0"/>
                <a:ea typeface="Meiryo" panose="020B0604030504040204" pitchFamily="34" charset="-128"/>
                <a:cs typeface="Segoe UI" panose="020B0502040204020203" pitchFamily="34" charset="0"/>
              </a:rPr>
              <a:t>Pharmacological therapy to PNES is not fully organized.</a:t>
            </a:r>
          </a:p>
          <a:p>
            <a:pPr marL="457200" lvl="1" indent="0">
              <a:lnSpc>
                <a:spcPct val="124000"/>
              </a:lnSpc>
              <a:buNone/>
            </a:pPr>
            <a:r>
              <a:rPr lang="en-US" altLang="ja-JP" sz="2000" dirty="0">
                <a:solidFill>
                  <a:schemeClr val="accent1"/>
                </a:solidFill>
                <a:latin typeface="Segoe UI" panose="020B0502040204020203" pitchFamily="34" charset="0"/>
                <a:ea typeface="Meiryo" panose="020B0604030504040204" pitchFamily="34" charset="-128"/>
                <a:cs typeface="Segoe UI" panose="020B0502040204020203" pitchFamily="34" charset="0"/>
              </a:rPr>
              <a:t>More AEDs are tried in PNES patients than epilepsy patients. NC </a:t>
            </a:r>
            <a:r>
              <a:rPr lang="en-US" altLang="ja-JP" sz="2000" dirty="0" err="1">
                <a:solidFill>
                  <a:schemeClr val="accent1"/>
                </a:solidFill>
                <a:latin typeface="Segoe UI" panose="020B0502040204020203" pitchFamily="34" charset="0"/>
                <a:ea typeface="Meiryo" panose="020B0604030504040204" pitchFamily="34" charset="-128"/>
                <a:cs typeface="Segoe UI" panose="020B0502040204020203" pitchFamily="34" charset="0"/>
              </a:rPr>
              <a:t>Hantle</a:t>
            </a:r>
            <a:r>
              <a:rPr lang="en-US" altLang="ja-JP" sz="2000" dirty="0">
                <a:solidFill>
                  <a:schemeClr val="accent1"/>
                </a:solidFill>
                <a:latin typeface="Segoe UI" panose="020B0502040204020203" pitchFamily="34" charset="0"/>
                <a:ea typeface="Meiryo" panose="020B0604030504040204" pitchFamily="34" charset="-128"/>
                <a:cs typeface="Segoe UI" panose="020B0502040204020203" pitchFamily="34" charset="0"/>
              </a:rPr>
              <a:t>, Epilepsy&amp; Behavior (2007)</a:t>
            </a:r>
            <a:endParaRPr lang="en-US" altLang="ja-JP" sz="2400" dirty="0">
              <a:latin typeface="Segoe UI" panose="020B0502040204020203" pitchFamily="34" charset="0"/>
              <a:ea typeface="Meiryo" panose="020B0604030504040204" pitchFamily="34" charset="-128"/>
              <a:cs typeface="Segoe UI" panose="020B0502040204020203" pitchFamily="34" charset="0"/>
            </a:endParaRPr>
          </a:p>
          <a:p>
            <a:pPr>
              <a:lnSpc>
                <a:spcPct val="124000"/>
              </a:lnSpc>
            </a:pPr>
            <a:r>
              <a:rPr lang="en-US" altLang="ja-JP" sz="2400" b="1" dirty="0">
                <a:latin typeface="Segoe UI" panose="020B0502040204020203" pitchFamily="34" charset="0"/>
                <a:ea typeface="Meiryo" panose="020B0604030504040204" pitchFamily="34" charset="-128"/>
                <a:cs typeface="Segoe UI" panose="020B0502040204020203" pitchFamily="34" charset="0"/>
              </a:rPr>
              <a:t>“PNES” is a heterogenous concept</a:t>
            </a:r>
            <a:r>
              <a:rPr lang="en-US" altLang="ja-JP" sz="2400" dirty="0">
                <a:latin typeface="Segoe UI" panose="020B0502040204020203" pitchFamily="34" charset="0"/>
                <a:ea typeface="Meiryo" panose="020B0604030504040204" pitchFamily="34" charset="-128"/>
                <a:cs typeface="Segoe UI" panose="020B0502040204020203" pitchFamily="34" charset="0"/>
              </a:rPr>
              <a:t>: </a:t>
            </a:r>
            <a:br>
              <a:rPr lang="en-US" altLang="ja-JP" sz="2400" dirty="0">
                <a:latin typeface="Segoe UI" panose="020B0502040204020203" pitchFamily="34" charset="0"/>
                <a:ea typeface="Meiryo" panose="020B0604030504040204" pitchFamily="34" charset="-128"/>
                <a:cs typeface="Segoe UI" panose="020B0502040204020203" pitchFamily="34" charset="0"/>
              </a:rPr>
            </a:br>
            <a:r>
              <a:rPr lang="en-US" altLang="ja-JP" sz="2400" dirty="0">
                <a:latin typeface="Segoe UI" panose="020B0502040204020203" pitchFamily="34" charset="0"/>
                <a:ea typeface="Meiryo" panose="020B0604030504040204" pitchFamily="34" charset="-128"/>
                <a:cs typeface="Segoe UI" panose="020B0502040204020203" pitchFamily="34" charset="0"/>
              </a:rPr>
              <a:t>some patients </a:t>
            </a:r>
            <a:r>
              <a:rPr lang="en" altLang="ja-JP" sz="2400" dirty="0">
                <a:latin typeface="Segoe UI" panose="020B0502040204020203" pitchFamily="34" charset="0"/>
                <a:ea typeface="Meiryo" panose="020B0604030504040204" pitchFamily="34" charset="-128"/>
                <a:cs typeface="Segoe UI" panose="020B0502040204020203" pitchFamily="34" charset="0"/>
              </a:rPr>
              <a:t>may have psychotic-level conditions.</a:t>
            </a:r>
            <a:br>
              <a:rPr lang="en" altLang="ja-JP" sz="2400" dirty="0">
                <a:latin typeface="Segoe UI" panose="020B0502040204020203" pitchFamily="34" charset="0"/>
                <a:ea typeface="Meiryo" panose="020B0604030504040204" pitchFamily="34" charset="-128"/>
                <a:cs typeface="Segoe UI" panose="020B0502040204020203" pitchFamily="34" charset="0"/>
              </a:rPr>
            </a:br>
            <a:r>
              <a:rPr lang="en-US" altLang="ja-JP" sz="2400" dirty="0">
                <a:latin typeface="Segoe UI" panose="020B0502040204020203" pitchFamily="34" charset="0"/>
                <a:ea typeface="Meiryo" panose="020B0604030504040204" pitchFamily="34" charset="-128"/>
                <a:cs typeface="Segoe UI" panose="020B0502040204020203" pitchFamily="34" charset="0"/>
              </a:rPr>
              <a:t>detailed psychological assessment and history taking in a psychiatry department will give a hint to manage the treatment.</a:t>
            </a:r>
            <a:endParaRPr lang="en" altLang="ja-JP" sz="2400" dirty="0">
              <a:latin typeface="Segoe UI" panose="020B0502040204020203" pitchFamily="34" charset="0"/>
              <a:ea typeface="Meiryo" panose="020B0604030504040204" pitchFamily="34" charset="-128"/>
              <a:cs typeface="Segoe UI" panose="020B0502040204020203" pitchFamily="34" charset="0"/>
            </a:endParaRPr>
          </a:p>
        </p:txBody>
      </p:sp>
      <p:cxnSp>
        <p:nvCxnSpPr>
          <p:cNvPr id="5" name="直線コネクタ 4">
            <a:extLst>
              <a:ext uri="{FF2B5EF4-FFF2-40B4-BE49-F238E27FC236}">
                <a16:creationId xmlns:a16="http://schemas.microsoft.com/office/drawing/2014/main" id="{2CE18A14-6EE5-4CB7-2A47-92F9D35BAB7A}"/>
              </a:ext>
            </a:extLst>
          </p:cNvPr>
          <p:cNvCxnSpPr/>
          <p:nvPr/>
        </p:nvCxnSpPr>
        <p:spPr>
          <a:xfrm>
            <a:off x="108857" y="772886"/>
            <a:ext cx="890451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スライド番号プレースホルダー 5">
            <a:extLst>
              <a:ext uri="{FF2B5EF4-FFF2-40B4-BE49-F238E27FC236}">
                <a16:creationId xmlns:a16="http://schemas.microsoft.com/office/drawing/2014/main" id="{5EF8DACE-F062-A78F-20BB-B5D645879701}"/>
              </a:ext>
            </a:extLst>
          </p:cNvPr>
          <p:cNvSpPr>
            <a:spLocks noGrp="1"/>
          </p:cNvSpPr>
          <p:nvPr>
            <p:ph type="sldNum" sz="quarter" idx="12"/>
          </p:nvPr>
        </p:nvSpPr>
        <p:spPr/>
        <p:txBody>
          <a:bodyPr/>
          <a:lstStyle/>
          <a:p>
            <a:fld id="{0B61E0AD-FCC3-9B48-AB52-CB5BFF69A819}" type="slidenum">
              <a:rPr kumimoji="1" lang="ja-JP" altLang="en-US" smtClean="0">
                <a:latin typeface="Segoe UI" panose="020B0502040204020203" pitchFamily="34" charset="0"/>
                <a:ea typeface="Meiryo" panose="020B0604030504040204" pitchFamily="34" charset="-128"/>
                <a:cs typeface="Segoe UI" panose="020B0502040204020203" pitchFamily="34" charset="0"/>
              </a:rPr>
              <a:t>11</a:t>
            </a:fld>
            <a:endParaRPr kumimoji="1" lang="ja-JP" altLang="en-US">
              <a:latin typeface="Segoe UI" panose="020B0502040204020203" pitchFamily="34" charset="0"/>
              <a:ea typeface="Meiryo" panose="020B0604030504040204" pitchFamily="34" charset="-128"/>
              <a:cs typeface="Segoe UI" panose="020B0502040204020203" pitchFamily="34" charset="0"/>
            </a:endParaRPr>
          </a:p>
        </p:txBody>
      </p:sp>
    </p:spTree>
    <p:extLst>
      <p:ext uri="{BB962C8B-B14F-4D97-AF65-F5344CB8AC3E}">
        <p14:creationId xmlns:p14="http://schemas.microsoft.com/office/powerpoint/2010/main" val="306453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5EF8DACE-F062-A78F-20BB-B5D645879701}"/>
              </a:ext>
            </a:extLst>
          </p:cNvPr>
          <p:cNvSpPr>
            <a:spLocks noGrp="1"/>
          </p:cNvSpPr>
          <p:nvPr>
            <p:ph type="sldNum" sz="quarter" idx="12"/>
          </p:nvPr>
        </p:nvSpPr>
        <p:spPr/>
        <p:txBody>
          <a:bodyPr/>
          <a:lstStyle/>
          <a:p>
            <a:fld id="{0B61E0AD-FCC3-9B48-AB52-CB5BFF69A819}" type="slidenum">
              <a:rPr kumimoji="1" lang="ja-JP" altLang="en-US" smtClean="0">
                <a:latin typeface="Segoe UI" panose="020B0502040204020203" pitchFamily="34" charset="0"/>
                <a:ea typeface="Meiryo" panose="020B0604030504040204" pitchFamily="34" charset="-128"/>
                <a:cs typeface="Segoe UI" panose="020B0502040204020203" pitchFamily="34" charset="0"/>
              </a:rPr>
              <a:t>2</a:t>
            </a:fld>
            <a:endParaRPr kumimoji="1" lang="ja-JP" altLang="en-US">
              <a:latin typeface="Segoe UI" panose="020B0502040204020203" pitchFamily="34" charset="0"/>
              <a:ea typeface="Meiryo" panose="020B0604030504040204" pitchFamily="34" charset="-128"/>
              <a:cs typeface="Segoe UI" panose="020B0502040204020203" pitchFamily="34" charset="0"/>
            </a:endParaRPr>
          </a:p>
        </p:txBody>
      </p:sp>
      <p:sp>
        <p:nvSpPr>
          <p:cNvPr id="8" name="コンテンツ プレースホルダー 2">
            <a:extLst>
              <a:ext uri="{FF2B5EF4-FFF2-40B4-BE49-F238E27FC236}">
                <a16:creationId xmlns:a16="http://schemas.microsoft.com/office/drawing/2014/main" id="{E785A476-DFF3-B19E-B685-1AF4636086BF}"/>
              </a:ext>
            </a:extLst>
          </p:cNvPr>
          <p:cNvSpPr txBox="1">
            <a:spLocks/>
          </p:cNvSpPr>
          <p:nvPr/>
        </p:nvSpPr>
        <p:spPr>
          <a:xfrm>
            <a:off x="759400" y="544010"/>
            <a:ext cx="7755949" cy="1122175"/>
          </a:xfrm>
          <a:prstGeom prst="rect">
            <a:avLst/>
          </a:prstGeom>
          <a:solidFill>
            <a:schemeClr val="bg1"/>
          </a:solidFill>
          <a:ln w="25400">
            <a:solidFill>
              <a:schemeClr val="tx1">
                <a:lumMod val="85000"/>
                <a:lumOff val="15000"/>
              </a:schemeClr>
            </a:solidFill>
          </a:ln>
        </p:spPr>
        <p:txBody>
          <a:bodyPr vert="horz" lIns="91440" tIns="45720" rIns="91440" bIns="45720" rtlCol="0" anchor="ctr" anchorCtr="1">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 altLang="ja-JP" sz="3600" dirty="0">
                <a:latin typeface="Segoe UI" panose="020B0502040204020203" pitchFamily="34" charset="0"/>
                <a:cs typeface="Segoe UI" panose="020B0502040204020203" pitchFamily="34" charset="0"/>
              </a:rPr>
              <a:t>Conflict of Interest (COI) of </a:t>
            </a:r>
            <a:br>
              <a:rPr lang="en" altLang="ja-JP" sz="3600" dirty="0">
                <a:latin typeface="Segoe UI" panose="020B0502040204020203" pitchFamily="34" charset="0"/>
                <a:cs typeface="Segoe UI" panose="020B0502040204020203" pitchFamily="34" charset="0"/>
              </a:rPr>
            </a:br>
            <a:r>
              <a:rPr lang="en" altLang="ja-JP" sz="3600" dirty="0">
                <a:latin typeface="Segoe UI" panose="020B0502040204020203" pitchFamily="34" charset="0"/>
                <a:cs typeface="Segoe UI" panose="020B0502040204020203" pitchFamily="34" charset="0"/>
              </a:rPr>
              <a:t>the Principal Presenter</a:t>
            </a:r>
            <a:endParaRPr lang="ja-JP" altLang="en-US" sz="4800">
              <a:solidFill>
                <a:schemeClr val="tx1">
                  <a:lumMod val="75000"/>
                  <a:lumOff val="25000"/>
                </a:schemeClr>
              </a:solidFill>
              <a:latin typeface="Segoe UI" panose="020B0502040204020203" pitchFamily="34" charset="0"/>
              <a:ea typeface="UD Digi Kyokasho NP-R" panose="020B0400000000000000" pitchFamily="34" charset="-128"/>
              <a:cs typeface="Segoe UI" panose="020B0502040204020203" pitchFamily="34" charset="0"/>
            </a:endParaRPr>
          </a:p>
        </p:txBody>
      </p:sp>
      <p:sp>
        <p:nvSpPr>
          <p:cNvPr id="9" name="テキスト ボックス 8">
            <a:extLst>
              <a:ext uri="{FF2B5EF4-FFF2-40B4-BE49-F238E27FC236}">
                <a16:creationId xmlns:a16="http://schemas.microsoft.com/office/drawing/2014/main" id="{0B5F9C3F-9DD2-7291-F64D-B046944A92D1}"/>
              </a:ext>
            </a:extLst>
          </p:cNvPr>
          <p:cNvSpPr txBox="1"/>
          <p:nvPr/>
        </p:nvSpPr>
        <p:spPr>
          <a:xfrm>
            <a:off x="759400" y="1735438"/>
            <a:ext cx="6900574" cy="461665"/>
          </a:xfrm>
          <a:prstGeom prst="rect">
            <a:avLst/>
          </a:prstGeom>
          <a:noFill/>
        </p:spPr>
        <p:txBody>
          <a:bodyPr wrap="square">
            <a:spAutoFit/>
          </a:bodyPr>
          <a:lstStyle/>
          <a:p>
            <a:r>
              <a:rPr lang="en" altLang="ja-JP" sz="2400" dirty="0">
                <a:latin typeface="Segoe UI" panose="020B0502040204020203" pitchFamily="34" charset="0"/>
                <a:cs typeface="Segoe UI" panose="020B0502040204020203" pitchFamily="34" charset="0"/>
              </a:rPr>
              <a:t>No potential COI to disclose</a:t>
            </a:r>
            <a:endParaRPr lang="ja-JP" altLang="en-US" sz="2400">
              <a:solidFill>
                <a:schemeClr val="tx1">
                  <a:lumMod val="75000"/>
                  <a:lumOff val="25000"/>
                </a:schemeClr>
              </a:solidFill>
              <a:latin typeface="Segoe UI" panose="020B0502040204020203" pitchFamily="34" charset="0"/>
              <a:ea typeface="UD Digi Kyokasho NP-R" panose="020B0400000000000000" pitchFamily="34" charset="-128"/>
              <a:cs typeface="Segoe UI" panose="020B0502040204020203" pitchFamily="34" charset="0"/>
            </a:endParaRPr>
          </a:p>
        </p:txBody>
      </p:sp>
      <p:sp>
        <p:nvSpPr>
          <p:cNvPr id="10" name="コンテンツ プレースホルダー 2">
            <a:extLst>
              <a:ext uri="{FF2B5EF4-FFF2-40B4-BE49-F238E27FC236}">
                <a16:creationId xmlns:a16="http://schemas.microsoft.com/office/drawing/2014/main" id="{CA2AB172-1C4C-0EB8-27CC-3A8C94840411}"/>
              </a:ext>
            </a:extLst>
          </p:cNvPr>
          <p:cNvSpPr txBox="1">
            <a:spLocks/>
          </p:cNvSpPr>
          <p:nvPr/>
        </p:nvSpPr>
        <p:spPr>
          <a:xfrm>
            <a:off x="759400" y="3572165"/>
            <a:ext cx="7755949" cy="1122175"/>
          </a:xfrm>
          <a:prstGeom prst="rect">
            <a:avLst/>
          </a:prstGeom>
          <a:solidFill>
            <a:schemeClr val="bg1"/>
          </a:solidFill>
          <a:ln w="25400">
            <a:solidFill>
              <a:schemeClr val="tx1">
                <a:lumMod val="85000"/>
                <a:lumOff val="15000"/>
              </a:schemeClr>
            </a:solidFill>
          </a:ln>
        </p:spPr>
        <p:txBody>
          <a:bodyPr vert="horz" lIns="91440" tIns="45720" rIns="91440" bIns="45720" rtlCol="0" anchor="ctr" anchorCtr="1">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3600" dirty="0">
                <a:solidFill>
                  <a:schemeClr val="tx1">
                    <a:lumMod val="75000"/>
                    <a:lumOff val="25000"/>
                  </a:schemeClr>
                </a:solidFill>
                <a:latin typeface="Segoe UI" panose="020B0502040204020203" pitchFamily="34" charset="0"/>
                <a:ea typeface="UD Digi Kyokasho NP-R" panose="020B0400000000000000" pitchFamily="34" charset="-128"/>
                <a:cs typeface="Segoe UI" panose="020B0502040204020203" pitchFamily="34" charset="0"/>
              </a:rPr>
              <a:t>Consent for case presentation</a:t>
            </a:r>
            <a:endParaRPr lang="ja-JP" altLang="en-US" sz="3600">
              <a:solidFill>
                <a:schemeClr val="tx1">
                  <a:lumMod val="75000"/>
                  <a:lumOff val="25000"/>
                </a:schemeClr>
              </a:solidFill>
              <a:latin typeface="Segoe UI" panose="020B0502040204020203" pitchFamily="34" charset="0"/>
              <a:ea typeface="UD Digi Kyokasho NP-R" panose="020B0400000000000000" pitchFamily="34" charset="-128"/>
              <a:cs typeface="Segoe UI" panose="020B0502040204020203" pitchFamily="34" charset="0"/>
            </a:endParaRPr>
          </a:p>
        </p:txBody>
      </p:sp>
      <p:sp>
        <p:nvSpPr>
          <p:cNvPr id="12" name="テキスト ボックス 11">
            <a:extLst>
              <a:ext uri="{FF2B5EF4-FFF2-40B4-BE49-F238E27FC236}">
                <a16:creationId xmlns:a16="http://schemas.microsoft.com/office/drawing/2014/main" id="{67161950-9669-7920-A605-E25B22A908CA}"/>
              </a:ext>
            </a:extLst>
          </p:cNvPr>
          <p:cNvSpPr txBox="1"/>
          <p:nvPr/>
        </p:nvSpPr>
        <p:spPr>
          <a:xfrm>
            <a:off x="759400" y="4832848"/>
            <a:ext cx="7755948" cy="461665"/>
          </a:xfrm>
          <a:prstGeom prst="rect">
            <a:avLst/>
          </a:prstGeom>
          <a:noFill/>
        </p:spPr>
        <p:txBody>
          <a:bodyPr wrap="square">
            <a:spAutoFit/>
          </a:bodyPr>
          <a:lstStyle/>
          <a:p>
            <a:r>
              <a:rPr lang="en-US" altLang="ja-JP" sz="2400" dirty="0">
                <a:solidFill>
                  <a:schemeClr val="tx1">
                    <a:lumMod val="75000"/>
                    <a:lumOff val="25000"/>
                  </a:schemeClr>
                </a:solidFill>
                <a:latin typeface="Segoe UI" panose="020B0502040204020203" pitchFamily="34" charset="0"/>
                <a:ea typeface="UD Digi Kyokasho NP-R" panose="020B0400000000000000" pitchFamily="34" charset="-128"/>
                <a:cs typeface="Segoe UI" panose="020B0502040204020203" pitchFamily="34" charset="0"/>
              </a:rPr>
              <a:t>The documented consent was obtained from the patient.</a:t>
            </a:r>
            <a:endParaRPr lang="ja-JP" altLang="en-US" sz="2400">
              <a:solidFill>
                <a:schemeClr val="tx1">
                  <a:lumMod val="75000"/>
                  <a:lumOff val="25000"/>
                </a:schemeClr>
              </a:solidFill>
              <a:latin typeface="Segoe UI" panose="020B0502040204020203" pitchFamily="34" charset="0"/>
              <a:ea typeface="UD Digi Kyokasho NP-R" panose="020B0400000000000000" pitchFamily="34" charset="-128"/>
              <a:cs typeface="Segoe UI" panose="020B0502040204020203" pitchFamily="34" charset="0"/>
            </a:endParaRPr>
          </a:p>
        </p:txBody>
      </p:sp>
    </p:spTree>
    <p:extLst>
      <p:ext uri="{BB962C8B-B14F-4D97-AF65-F5344CB8AC3E}">
        <p14:creationId xmlns:p14="http://schemas.microsoft.com/office/powerpoint/2010/main" val="3912830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CD3F02-22A4-54B9-0052-5BEA7ECD20F1}"/>
              </a:ext>
            </a:extLst>
          </p:cNvPr>
          <p:cNvSpPr>
            <a:spLocks noGrp="1"/>
          </p:cNvSpPr>
          <p:nvPr>
            <p:ph type="title"/>
          </p:nvPr>
        </p:nvSpPr>
        <p:spPr>
          <a:xfrm>
            <a:off x="130629" y="20667"/>
            <a:ext cx="8882742" cy="754631"/>
          </a:xfrm>
        </p:spPr>
        <p:txBody>
          <a:bodyPr>
            <a:noAutofit/>
          </a:bodyPr>
          <a:lstStyle/>
          <a:p>
            <a:pPr algn="ct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Epilepsy Monitoring Units (EMU) </a:t>
            </a:r>
            <a:b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b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in a Psychiatry Ward</a:t>
            </a:r>
            <a:endParaRPr kumimoji="1" lang="ja-JP" altLang="en-US" sz="2400" b="1">
              <a:solidFill>
                <a:schemeClr val="accent1"/>
              </a:solidFill>
              <a:latin typeface="Segoe UI" panose="020B0502040204020203" pitchFamily="34" charset="0"/>
              <a:ea typeface="Meiryo" panose="020B0604030504040204" pitchFamily="34" charset="-128"/>
              <a:cs typeface="Segoe UI" panose="020B0502040204020203" pitchFamily="34" charset="0"/>
            </a:endParaRPr>
          </a:p>
        </p:txBody>
      </p:sp>
      <p:sp>
        <p:nvSpPr>
          <p:cNvPr id="3" name="コンテンツ プレースホルダー 2">
            <a:extLst>
              <a:ext uri="{FF2B5EF4-FFF2-40B4-BE49-F238E27FC236}">
                <a16:creationId xmlns:a16="http://schemas.microsoft.com/office/drawing/2014/main" id="{A5D20FD4-89ED-3504-A153-978643823889}"/>
              </a:ext>
            </a:extLst>
          </p:cNvPr>
          <p:cNvSpPr>
            <a:spLocks noGrp="1"/>
          </p:cNvSpPr>
          <p:nvPr>
            <p:ph idx="1"/>
          </p:nvPr>
        </p:nvSpPr>
        <p:spPr>
          <a:xfrm>
            <a:off x="0" y="1201531"/>
            <a:ext cx="9156192" cy="4689983"/>
          </a:xfrm>
        </p:spPr>
        <p:txBody>
          <a:bodyPr>
            <a:normAutofit/>
          </a:bodyPr>
          <a:lstStyle/>
          <a:p>
            <a:r>
              <a:rPr lang="en" altLang="ja-JP" sz="2400" i="0" u="none" strike="noStrike" dirty="0">
                <a:solidFill>
                  <a:srgbClr val="000000"/>
                </a:solidFill>
                <a:effectLst/>
                <a:latin typeface="Segoe UI" panose="020B0502040204020203" pitchFamily="34" charset="0"/>
                <a:ea typeface="Meiryo" panose="020B0604030504040204" pitchFamily="34" charset="-128"/>
                <a:cs typeface="Segoe UI" panose="020B0502040204020203" pitchFamily="34" charset="0"/>
              </a:rPr>
              <a:t>Managed by a psychiatrist</a:t>
            </a:r>
          </a:p>
          <a:p>
            <a:r>
              <a:rPr lang="en" altLang="ja-JP" sz="2400" i="0" u="none" strike="noStrike" dirty="0">
                <a:solidFill>
                  <a:schemeClr val="tx1">
                    <a:lumMod val="75000"/>
                    <a:lumOff val="25000"/>
                  </a:schemeClr>
                </a:solidFill>
                <a:effectLst/>
                <a:latin typeface="Segoe UI" panose="020B0502040204020203" pitchFamily="34" charset="0"/>
                <a:ea typeface="Meiryo" panose="020B0604030504040204" pitchFamily="34" charset="-128"/>
                <a:cs typeface="Segoe UI" panose="020B0502040204020203" pitchFamily="34" charset="0"/>
              </a:rPr>
              <a:t>perform </a:t>
            </a:r>
            <a:r>
              <a:rPr lang="en" altLang="ja-JP" sz="2400" b="1" i="0" u="none" strike="noStrike" dirty="0">
                <a:effectLst/>
                <a:latin typeface="Segoe UI" panose="020B0502040204020203" pitchFamily="34" charset="0"/>
                <a:ea typeface="Meiryo" panose="020B0604030504040204" pitchFamily="34" charset="-128"/>
                <a:cs typeface="Segoe UI" panose="020B0502040204020203" pitchFamily="34" charset="0"/>
              </a:rPr>
              <a:t>detailed psychological and psychiatric</a:t>
            </a:r>
            <a:r>
              <a:rPr lang="en-US" altLang="ja-JP" sz="2400" b="1" dirty="0">
                <a:latin typeface="Segoe UI" panose="020B0502040204020203" pitchFamily="34" charset="0"/>
                <a:ea typeface="Meiryo" panose="020B0604030504040204" pitchFamily="34" charset="-128"/>
                <a:cs typeface="Segoe UI" panose="020B0502040204020203" pitchFamily="34" charset="0"/>
              </a:rPr>
              <a:t> </a:t>
            </a:r>
            <a:r>
              <a:rPr lang="en" altLang="ja-JP" sz="2400" b="1" i="0" u="none" strike="noStrike" dirty="0">
                <a:effectLst/>
                <a:latin typeface="Segoe UI" panose="020B0502040204020203" pitchFamily="34" charset="0"/>
                <a:ea typeface="Meiryo" panose="020B0604030504040204" pitchFamily="34" charset="-128"/>
                <a:cs typeface="Segoe UI" panose="020B0502040204020203" pitchFamily="34" charset="0"/>
              </a:rPr>
              <a:t>evaluation</a:t>
            </a:r>
          </a:p>
          <a:p>
            <a:endParaRPr lang="en" altLang="ja-JP" sz="2400" b="1" dirty="0">
              <a:solidFill>
                <a:schemeClr val="accent2"/>
              </a:solidFill>
              <a:latin typeface="Segoe UI" panose="020B0502040204020203" pitchFamily="34" charset="0"/>
              <a:ea typeface="Meiryo" panose="020B0604030504040204" pitchFamily="34" charset="-128"/>
              <a:cs typeface="Segoe UI" panose="020B0502040204020203" pitchFamily="34" charset="0"/>
            </a:endParaRPr>
          </a:p>
          <a:p>
            <a:endParaRPr lang="en" altLang="ja-JP" sz="2400" b="1" dirty="0">
              <a:solidFill>
                <a:schemeClr val="accent2"/>
              </a:solidFill>
              <a:latin typeface="Segoe UI" panose="020B0502040204020203" pitchFamily="34" charset="0"/>
              <a:ea typeface="Meiryo" panose="020B0604030504040204" pitchFamily="34" charset="-128"/>
              <a:cs typeface="Segoe UI" panose="020B0502040204020203" pitchFamily="34" charset="0"/>
            </a:endParaRPr>
          </a:p>
          <a:p>
            <a:pPr marL="0" indent="0">
              <a:buNone/>
            </a:pPr>
            <a:r>
              <a:rPr lang="en" altLang="ja-JP" sz="2400" b="1" i="0" u="sng" strike="noStrike" dirty="0">
                <a:effectLst/>
                <a:latin typeface="Segoe UI" panose="020B0502040204020203" pitchFamily="34" charset="0"/>
                <a:ea typeface="Meiryo" panose="020B0604030504040204" pitchFamily="34" charset="-128"/>
                <a:cs typeface="Segoe UI" panose="020B0502040204020203" pitchFamily="34" charset="0"/>
              </a:rPr>
              <a:t>PNES(Psychogenic nonepileptic seizures)</a:t>
            </a:r>
            <a:endParaRPr lang="en" altLang="ja-JP" sz="2400" b="1" u="sng" dirty="0">
              <a:latin typeface="Segoe UI" panose="020B0502040204020203" pitchFamily="34" charset="0"/>
              <a:ea typeface="Meiryo" panose="020B0604030504040204" pitchFamily="34" charset="-128"/>
              <a:cs typeface="Segoe UI" panose="020B0502040204020203" pitchFamily="34" charset="0"/>
            </a:endParaRPr>
          </a:p>
          <a:p>
            <a:r>
              <a:rPr kumimoji="1" lang="en-US" altLang="ja-JP" sz="2400" dirty="0"/>
              <a:t>PNES can be regarded as </a:t>
            </a:r>
            <a:r>
              <a:rPr kumimoji="1" lang="en-US" altLang="ja-JP" sz="2400" b="1" dirty="0"/>
              <a:t>involuntary </a:t>
            </a:r>
            <a:r>
              <a:rPr lang="en-US" altLang="ja-JP" sz="2400" b="1" dirty="0"/>
              <a:t>seizures responding </a:t>
            </a:r>
            <a:r>
              <a:rPr kumimoji="1" lang="en-US" altLang="ja-JP" sz="2400" b="1" dirty="0"/>
              <a:t>to internal or external triggers</a:t>
            </a:r>
            <a:r>
              <a:rPr kumimoji="1" lang="en-US" altLang="ja-JP" sz="2400" dirty="0"/>
              <a:t>. </a:t>
            </a:r>
          </a:p>
          <a:p>
            <a:r>
              <a:rPr kumimoji="1" lang="en-US" altLang="ja-JP" sz="2400" dirty="0"/>
              <a:t>Seizures are not accompanied by pathological changes in brain. </a:t>
            </a:r>
          </a:p>
          <a:p>
            <a:r>
              <a:rPr kumimoji="1" lang="en-US" altLang="ja-JP" sz="2400" dirty="0"/>
              <a:t>Some</a:t>
            </a:r>
            <a:r>
              <a:rPr lang="en-US" altLang="ja-JP" sz="2400" dirty="0"/>
              <a:t> patients with PNES have only PNES, while others have both PNES and epilepsy.</a:t>
            </a:r>
          </a:p>
          <a:p>
            <a:pPr marL="0" indent="0" algn="r">
              <a:buNone/>
            </a:pPr>
            <a:r>
              <a:rPr lang="ja-JP" altLang="en-US" sz="1600">
                <a:effectLst/>
              </a:rPr>
              <a:t>　</a:t>
            </a:r>
            <a:r>
              <a:rPr lang="en" altLang="ja-JP" sz="1600" dirty="0">
                <a:solidFill>
                  <a:schemeClr val="accent1"/>
                </a:solidFill>
                <a:effectLst/>
                <a:latin typeface="Segoe UI" panose="020B0502040204020203" pitchFamily="34" charset="0"/>
                <a:cs typeface="Segoe UI" panose="020B0502040204020203" pitchFamily="34" charset="0"/>
              </a:rPr>
              <a:t>Doss RC, LaFrance WC Jr</a:t>
            </a:r>
            <a:r>
              <a:rPr lang="en-US" altLang="ja-JP" sz="1600" dirty="0">
                <a:solidFill>
                  <a:schemeClr val="accent1"/>
                </a:solidFill>
                <a:effectLst/>
                <a:latin typeface="Segoe UI" panose="020B0502040204020203" pitchFamily="34" charset="0"/>
                <a:cs typeface="Segoe UI" panose="020B0502040204020203" pitchFamily="34" charset="0"/>
              </a:rPr>
              <a:t>.</a:t>
            </a:r>
            <a:r>
              <a:rPr lang="en" altLang="ja-JP" sz="1600" dirty="0">
                <a:solidFill>
                  <a:schemeClr val="accent1"/>
                </a:solidFill>
                <a:latin typeface="Segoe UI" panose="020B0502040204020203" pitchFamily="34" charset="0"/>
                <a:cs typeface="Segoe UI" panose="020B0502040204020203" pitchFamily="34" charset="0"/>
              </a:rPr>
              <a:t> </a:t>
            </a:r>
            <a:r>
              <a:rPr lang="en" altLang="ja-JP" sz="1600" dirty="0">
                <a:solidFill>
                  <a:schemeClr val="accent1"/>
                </a:solidFill>
                <a:effectLst/>
                <a:latin typeface="Segoe UI" panose="020B0502040204020203" pitchFamily="34" charset="0"/>
                <a:cs typeface="Segoe UI" panose="020B0502040204020203" pitchFamily="34" charset="0"/>
              </a:rPr>
              <a:t>Epileptic </a:t>
            </a:r>
            <a:r>
              <a:rPr lang="en" altLang="ja-JP" sz="1600" dirty="0" err="1">
                <a:solidFill>
                  <a:schemeClr val="accent1"/>
                </a:solidFill>
                <a:effectLst/>
                <a:latin typeface="Segoe UI" panose="020B0502040204020203" pitchFamily="34" charset="0"/>
                <a:cs typeface="Segoe UI" panose="020B0502040204020203" pitchFamily="34" charset="0"/>
              </a:rPr>
              <a:t>Disord</a:t>
            </a:r>
            <a:r>
              <a:rPr lang="en" altLang="ja-JP" sz="1600" dirty="0">
                <a:solidFill>
                  <a:schemeClr val="accent1"/>
                </a:solidFill>
                <a:effectLst/>
                <a:latin typeface="Segoe UI" panose="020B0502040204020203" pitchFamily="34" charset="0"/>
                <a:cs typeface="Segoe UI" panose="020B0502040204020203" pitchFamily="34" charset="0"/>
              </a:rPr>
              <a:t>. (2016)</a:t>
            </a:r>
            <a:endParaRPr kumimoji="1" lang="en-US" altLang="ja-JP" sz="2400" dirty="0">
              <a:solidFill>
                <a:schemeClr val="accent1"/>
              </a:solidFill>
              <a:latin typeface="Segoe UI" panose="020B0502040204020203" pitchFamily="34" charset="0"/>
              <a:cs typeface="Segoe UI" panose="020B0502040204020203" pitchFamily="34" charset="0"/>
            </a:endParaRPr>
          </a:p>
          <a:p>
            <a:pPr marL="0" indent="0">
              <a:buNone/>
            </a:pPr>
            <a:endParaRPr lang="en" altLang="ja-JP" sz="2400" b="1" i="0" u="none" strike="noStrike" dirty="0">
              <a:solidFill>
                <a:schemeClr val="accent2"/>
              </a:solidFill>
              <a:effectLst/>
              <a:latin typeface="Segoe UI" panose="020B0502040204020203" pitchFamily="34" charset="0"/>
              <a:ea typeface="Meiryo" panose="020B0604030504040204" pitchFamily="34" charset="-128"/>
              <a:cs typeface="Segoe UI" panose="020B0502040204020203" pitchFamily="34" charset="0"/>
            </a:endParaRPr>
          </a:p>
          <a:p>
            <a:pPr marL="0" indent="0">
              <a:buNone/>
            </a:pPr>
            <a:endParaRPr lang="en" altLang="ja-JP" sz="2400" b="1" i="0" u="none" strike="noStrike" dirty="0">
              <a:solidFill>
                <a:schemeClr val="accent2"/>
              </a:solidFill>
              <a:effectLst/>
              <a:latin typeface="Segoe UI" panose="020B0502040204020203" pitchFamily="34" charset="0"/>
              <a:ea typeface="Meiryo" panose="020B0604030504040204" pitchFamily="34" charset="-128"/>
              <a:cs typeface="Segoe UI" panose="020B0502040204020203" pitchFamily="34" charset="0"/>
            </a:endParaRPr>
          </a:p>
          <a:p>
            <a:pPr marL="0" indent="0">
              <a:buNone/>
            </a:pPr>
            <a:endParaRPr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endParaRPr>
          </a:p>
        </p:txBody>
      </p:sp>
      <p:cxnSp>
        <p:nvCxnSpPr>
          <p:cNvPr id="5" name="直線コネクタ 4">
            <a:extLst>
              <a:ext uri="{FF2B5EF4-FFF2-40B4-BE49-F238E27FC236}">
                <a16:creationId xmlns:a16="http://schemas.microsoft.com/office/drawing/2014/main" id="{2CE18A14-6EE5-4CB7-2A47-92F9D35BAB7A}"/>
              </a:ext>
            </a:extLst>
          </p:cNvPr>
          <p:cNvCxnSpPr/>
          <p:nvPr/>
        </p:nvCxnSpPr>
        <p:spPr>
          <a:xfrm>
            <a:off x="108857" y="772886"/>
            <a:ext cx="890451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スライド番号プレースホルダー 5">
            <a:extLst>
              <a:ext uri="{FF2B5EF4-FFF2-40B4-BE49-F238E27FC236}">
                <a16:creationId xmlns:a16="http://schemas.microsoft.com/office/drawing/2014/main" id="{5EF8DACE-F062-A78F-20BB-B5D645879701}"/>
              </a:ext>
            </a:extLst>
          </p:cNvPr>
          <p:cNvSpPr>
            <a:spLocks noGrp="1"/>
          </p:cNvSpPr>
          <p:nvPr>
            <p:ph type="sldNum" sz="quarter" idx="12"/>
          </p:nvPr>
        </p:nvSpPr>
        <p:spPr/>
        <p:txBody>
          <a:bodyPr/>
          <a:lstStyle/>
          <a:p>
            <a:fld id="{0B61E0AD-FCC3-9B48-AB52-CB5BFF69A819}" type="slidenum">
              <a:rPr kumimoji="1" lang="ja-JP" altLang="en-US" smtClean="0">
                <a:latin typeface="Segoe UI" panose="020B0502040204020203" pitchFamily="34" charset="0"/>
                <a:ea typeface="Meiryo" panose="020B0604030504040204" pitchFamily="34" charset="-128"/>
                <a:cs typeface="Segoe UI" panose="020B0502040204020203" pitchFamily="34" charset="0"/>
              </a:rPr>
              <a:t>3</a:t>
            </a:fld>
            <a:endParaRPr kumimoji="1" lang="ja-JP" altLang="en-US">
              <a:latin typeface="Segoe UI" panose="020B0502040204020203" pitchFamily="34" charset="0"/>
              <a:ea typeface="Meiryo" panose="020B0604030504040204" pitchFamily="34" charset="-128"/>
              <a:cs typeface="Segoe UI" panose="020B0502040204020203" pitchFamily="34" charset="0"/>
            </a:endParaRPr>
          </a:p>
        </p:txBody>
      </p:sp>
    </p:spTree>
    <p:extLst>
      <p:ext uri="{BB962C8B-B14F-4D97-AF65-F5344CB8AC3E}">
        <p14:creationId xmlns:p14="http://schemas.microsoft.com/office/powerpoint/2010/main" val="392175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CD3F02-22A4-54B9-0052-5BEA7ECD20F1}"/>
              </a:ext>
            </a:extLst>
          </p:cNvPr>
          <p:cNvSpPr>
            <a:spLocks noGrp="1"/>
          </p:cNvSpPr>
          <p:nvPr>
            <p:ph type="title"/>
          </p:nvPr>
        </p:nvSpPr>
        <p:spPr>
          <a:xfrm>
            <a:off x="130629" y="207167"/>
            <a:ext cx="8882742" cy="754631"/>
          </a:xfrm>
        </p:spPr>
        <p:txBody>
          <a:bodyPr>
            <a:normAutofit/>
          </a:bodyPr>
          <a:lstStyle/>
          <a:p>
            <a:pPr algn="ctr"/>
            <a:r>
              <a:rPr kumimoji="1" lang="en-US" altLang="ja-JP" sz="36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Case Introduction</a:t>
            </a:r>
            <a:endParaRPr kumimoji="1" lang="ja-JP" altLang="en-US" sz="3600" b="1">
              <a:solidFill>
                <a:schemeClr val="accent1"/>
              </a:solidFill>
              <a:latin typeface="Segoe UI" panose="020B0502040204020203" pitchFamily="34" charset="0"/>
              <a:ea typeface="Meiryo" panose="020B0604030504040204" pitchFamily="34" charset="-128"/>
              <a:cs typeface="Segoe UI" panose="020B0502040204020203" pitchFamily="34" charset="0"/>
            </a:endParaRPr>
          </a:p>
        </p:txBody>
      </p:sp>
      <p:sp>
        <p:nvSpPr>
          <p:cNvPr id="3" name="コンテンツ プレースホルダー 2">
            <a:extLst>
              <a:ext uri="{FF2B5EF4-FFF2-40B4-BE49-F238E27FC236}">
                <a16:creationId xmlns:a16="http://schemas.microsoft.com/office/drawing/2014/main" id="{A5D20FD4-89ED-3504-A153-978643823889}"/>
              </a:ext>
            </a:extLst>
          </p:cNvPr>
          <p:cNvSpPr>
            <a:spLocks noGrp="1"/>
          </p:cNvSpPr>
          <p:nvPr>
            <p:ph idx="1"/>
          </p:nvPr>
        </p:nvSpPr>
        <p:spPr>
          <a:xfrm>
            <a:off x="43542" y="962897"/>
            <a:ext cx="9035143" cy="5656469"/>
          </a:xfrm>
        </p:spPr>
        <p:txBody>
          <a:bodyPr>
            <a:noAutofit/>
          </a:bodyPr>
          <a:lstStyle/>
          <a:p>
            <a:pPr>
              <a:lnSpc>
                <a:spcPct val="124000"/>
              </a:lnSpc>
            </a:pPr>
            <a:r>
              <a:rPr lang="en" altLang="ja-JP" sz="2400" dirty="0">
                <a:latin typeface="Segoe UI" panose="020B0502040204020203" pitchFamily="34" charset="0"/>
                <a:ea typeface="Meiryo" panose="020B0604030504040204" pitchFamily="34" charset="-128"/>
                <a:cs typeface="Segoe UI" panose="020B0502040204020203" pitchFamily="34" charset="0"/>
              </a:rPr>
              <a:t>Female, 40s</a:t>
            </a:r>
          </a:p>
          <a:p>
            <a:pPr>
              <a:lnSpc>
                <a:spcPct val="124000"/>
              </a:lnSpc>
            </a:pPr>
            <a:r>
              <a:rPr lang="en" altLang="ja-JP" sz="2400" dirty="0">
                <a:latin typeface="Segoe UI" panose="020B0502040204020203" pitchFamily="34" charset="0"/>
                <a:ea typeface="Meiryo" panose="020B0604030504040204" pitchFamily="34" charset="-128"/>
                <a:cs typeface="Segoe UI" panose="020B0502040204020203" pitchFamily="34" charset="0"/>
              </a:rPr>
              <a:t>First seizure in her 20s</a:t>
            </a:r>
          </a:p>
          <a:p>
            <a:pPr>
              <a:lnSpc>
                <a:spcPct val="124000"/>
              </a:lnSpc>
            </a:pPr>
            <a:r>
              <a:rPr lang="en" altLang="ja-JP" sz="2400" dirty="0">
                <a:latin typeface="Segoe UI" panose="020B0502040204020203" pitchFamily="34" charset="0"/>
                <a:ea typeface="Meiryo" panose="020B0604030504040204" pitchFamily="34" charset="-128"/>
                <a:cs typeface="Segoe UI" panose="020B0502040204020203" pitchFamily="34" charset="0"/>
              </a:rPr>
              <a:t>She was </a:t>
            </a:r>
            <a:r>
              <a:rPr lang="en" altLang="ja-JP" sz="2400" b="1" dirty="0">
                <a:latin typeface="Segoe UI" panose="020B0502040204020203" pitchFamily="34" charset="0"/>
                <a:ea typeface="Meiryo" panose="020B0604030504040204" pitchFamily="34" charset="-128"/>
                <a:cs typeface="Segoe UI" panose="020B0502040204020203" pitchFamily="34" charset="0"/>
              </a:rPr>
              <a:t>diagnosed with PNES </a:t>
            </a:r>
            <a:r>
              <a:rPr lang="en" altLang="ja-JP" sz="2400" dirty="0">
                <a:latin typeface="Segoe UI" panose="020B0502040204020203" pitchFamily="34" charset="0"/>
                <a:ea typeface="Meiryo" panose="020B0604030504040204" pitchFamily="34" charset="-128"/>
                <a:cs typeface="Segoe UI" panose="020B0502040204020203" pitchFamily="34" charset="0"/>
              </a:rPr>
              <a:t>in general hospital EMU and considered not to have epilepsy, but </a:t>
            </a:r>
            <a:r>
              <a:rPr lang="en" altLang="ja-JP" sz="2400" b="1" dirty="0">
                <a:latin typeface="Segoe UI" panose="020B0502040204020203" pitchFamily="34" charset="0"/>
                <a:ea typeface="Meiryo" panose="020B0604030504040204" pitchFamily="34" charset="-128"/>
                <a:cs typeface="Segoe UI" panose="020B0502040204020203" pitchFamily="34" charset="0"/>
              </a:rPr>
              <a:t>seizures did not improve and antiseizure medications (ASMs) could not be terminated.</a:t>
            </a:r>
          </a:p>
          <a:p>
            <a:pPr>
              <a:lnSpc>
                <a:spcPct val="124000"/>
              </a:lnSpc>
            </a:pPr>
            <a:r>
              <a:rPr lang="en" altLang="ja-JP" sz="2400" dirty="0">
                <a:latin typeface="Segoe UI" panose="020B0502040204020203" pitchFamily="34" charset="0"/>
                <a:ea typeface="Meiryo" panose="020B0604030504040204" pitchFamily="34" charset="-128"/>
                <a:cs typeface="Segoe UI" panose="020B0502040204020203" pitchFamily="34" charset="0"/>
              </a:rPr>
              <a:t>After admission to our psychiatric EMU, </a:t>
            </a:r>
            <a:r>
              <a:rPr lang="en" altLang="ja-JP" sz="2400" b="1" dirty="0">
                <a:latin typeface="Segoe UI" panose="020B0502040204020203" pitchFamily="34" charset="0"/>
                <a:ea typeface="Meiryo" panose="020B0604030504040204" pitchFamily="34" charset="-128"/>
                <a:cs typeface="Segoe UI" panose="020B0502040204020203" pitchFamily="34" charset="0"/>
              </a:rPr>
              <a:t>her seizures improved</a:t>
            </a:r>
            <a:r>
              <a:rPr lang="en" altLang="ja-JP" sz="2400" dirty="0">
                <a:latin typeface="Segoe UI" panose="020B0502040204020203" pitchFamily="34" charset="0"/>
                <a:ea typeface="Meiryo" panose="020B0604030504040204" pitchFamily="34" charset="-128"/>
                <a:cs typeface="Segoe UI" panose="020B0502040204020203" pitchFamily="34" charset="0"/>
              </a:rPr>
              <a:t>.</a:t>
            </a:r>
          </a:p>
        </p:txBody>
      </p:sp>
      <p:cxnSp>
        <p:nvCxnSpPr>
          <p:cNvPr id="5" name="直線コネクタ 4">
            <a:extLst>
              <a:ext uri="{FF2B5EF4-FFF2-40B4-BE49-F238E27FC236}">
                <a16:creationId xmlns:a16="http://schemas.microsoft.com/office/drawing/2014/main" id="{2CE18A14-6EE5-4CB7-2A47-92F9D35BAB7A}"/>
              </a:ext>
            </a:extLst>
          </p:cNvPr>
          <p:cNvCxnSpPr/>
          <p:nvPr/>
        </p:nvCxnSpPr>
        <p:spPr>
          <a:xfrm>
            <a:off x="108857" y="772886"/>
            <a:ext cx="890451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スライド番号プレースホルダー 5">
            <a:extLst>
              <a:ext uri="{FF2B5EF4-FFF2-40B4-BE49-F238E27FC236}">
                <a16:creationId xmlns:a16="http://schemas.microsoft.com/office/drawing/2014/main" id="{5EF8DACE-F062-A78F-20BB-B5D645879701}"/>
              </a:ext>
            </a:extLst>
          </p:cNvPr>
          <p:cNvSpPr>
            <a:spLocks noGrp="1"/>
          </p:cNvSpPr>
          <p:nvPr>
            <p:ph type="sldNum" sz="quarter" idx="12"/>
          </p:nvPr>
        </p:nvSpPr>
        <p:spPr/>
        <p:txBody>
          <a:bodyPr/>
          <a:lstStyle/>
          <a:p>
            <a:fld id="{0B61E0AD-FCC3-9B48-AB52-CB5BFF69A819}" type="slidenum">
              <a:rPr kumimoji="1" lang="ja-JP" altLang="en-US" smtClean="0">
                <a:latin typeface="Segoe UI" panose="020B0502040204020203" pitchFamily="34" charset="0"/>
                <a:ea typeface="Meiryo" panose="020B0604030504040204" pitchFamily="34" charset="-128"/>
                <a:cs typeface="Segoe UI" panose="020B0502040204020203" pitchFamily="34" charset="0"/>
              </a:rPr>
              <a:t>4</a:t>
            </a:fld>
            <a:endParaRPr kumimoji="1" lang="ja-JP" altLang="en-US">
              <a:latin typeface="Segoe UI" panose="020B0502040204020203" pitchFamily="34" charset="0"/>
              <a:ea typeface="Meiryo" panose="020B0604030504040204" pitchFamily="34" charset="-128"/>
              <a:cs typeface="Segoe UI" panose="020B0502040204020203" pitchFamily="34" charset="0"/>
            </a:endParaRPr>
          </a:p>
        </p:txBody>
      </p:sp>
    </p:spTree>
    <p:extLst>
      <p:ext uri="{BB962C8B-B14F-4D97-AF65-F5344CB8AC3E}">
        <p14:creationId xmlns:p14="http://schemas.microsoft.com/office/powerpoint/2010/main" val="848423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CD3F02-22A4-54B9-0052-5BEA7ECD20F1}"/>
              </a:ext>
            </a:extLst>
          </p:cNvPr>
          <p:cNvSpPr>
            <a:spLocks noGrp="1"/>
          </p:cNvSpPr>
          <p:nvPr>
            <p:ph type="title"/>
          </p:nvPr>
        </p:nvSpPr>
        <p:spPr>
          <a:xfrm>
            <a:off x="130629" y="207167"/>
            <a:ext cx="8882742" cy="754631"/>
          </a:xfrm>
        </p:spPr>
        <p:txBody>
          <a:bodyPr>
            <a:normAutofit/>
          </a:bodyPr>
          <a:lstStyle/>
          <a:p>
            <a:pPr algn="ctr"/>
            <a:r>
              <a:rPr kumimoji="1" lang="en-US" altLang="ja-JP" sz="36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Case: woman in her 40th</a:t>
            </a:r>
            <a:endParaRPr kumimoji="1" lang="ja-JP" altLang="en-US" sz="3600" b="1">
              <a:solidFill>
                <a:schemeClr val="accent1"/>
              </a:solidFill>
              <a:latin typeface="Segoe UI" panose="020B0502040204020203" pitchFamily="34" charset="0"/>
              <a:ea typeface="Meiryo" panose="020B0604030504040204" pitchFamily="34" charset="-128"/>
              <a:cs typeface="Segoe UI" panose="020B0502040204020203" pitchFamily="34" charset="0"/>
            </a:endParaRPr>
          </a:p>
        </p:txBody>
      </p:sp>
      <p:sp>
        <p:nvSpPr>
          <p:cNvPr id="3" name="コンテンツ プレースホルダー 2">
            <a:extLst>
              <a:ext uri="{FF2B5EF4-FFF2-40B4-BE49-F238E27FC236}">
                <a16:creationId xmlns:a16="http://schemas.microsoft.com/office/drawing/2014/main" id="{A5D20FD4-89ED-3504-A153-978643823889}"/>
              </a:ext>
            </a:extLst>
          </p:cNvPr>
          <p:cNvSpPr>
            <a:spLocks noGrp="1"/>
          </p:cNvSpPr>
          <p:nvPr>
            <p:ph idx="1"/>
          </p:nvPr>
        </p:nvSpPr>
        <p:spPr>
          <a:xfrm>
            <a:off x="0" y="961798"/>
            <a:ext cx="9144000" cy="5656469"/>
          </a:xfrm>
        </p:spPr>
        <p:txBody>
          <a:bodyPr>
            <a:noAutofit/>
          </a:bodyPr>
          <a:lstStyle/>
          <a:p>
            <a:pPr>
              <a:lnSpc>
                <a:spcPct val="124000"/>
              </a:lnSpc>
            </a:pPr>
            <a:r>
              <a:rPr lang="en" altLang="ja-JP" sz="2200" b="1" dirty="0">
                <a:latin typeface="Segoe UI" panose="020B0502040204020203" pitchFamily="34" charset="0"/>
                <a:ea typeface="Meiryo" panose="020B0604030504040204" pitchFamily="34" charset="-128"/>
                <a:cs typeface="Segoe UI" panose="020B0502040204020203" pitchFamily="34" charset="0"/>
              </a:rPr>
              <a:t>PMH: measles encephalitis</a:t>
            </a:r>
            <a:r>
              <a:rPr lang="en" altLang="ja-JP" sz="2200" dirty="0">
                <a:latin typeface="Segoe UI" panose="020B0502040204020203" pitchFamily="34" charset="0"/>
                <a:ea typeface="Meiryo" panose="020B0604030504040204" pitchFamily="34" charset="-128"/>
                <a:cs typeface="Segoe UI" panose="020B0502040204020203" pitchFamily="34" charset="0"/>
              </a:rPr>
              <a:t> (1yr 5 </a:t>
            </a:r>
            <a:r>
              <a:rPr lang="en" altLang="ja-JP" sz="2200" dirty="0" err="1">
                <a:latin typeface="Segoe UI" panose="020B0502040204020203" pitchFamily="34" charset="0"/>
                <a:ea typeface="Meiryo" panose="020B0604030504040204" pitchFamily="34" charset="-128"/>
                <a:cs typeface="Segoe UI" panose="020B0502040204020203" pitchFamily="34" charset="0"/>
              </a:rPr>
              <a:t>mo</a:t>
            </a:r>
            <a:r>
              <a:rPr lang="en" altLang="ja-JP" sz="2200" dirty="0">
                <a:latin typeface="Segoe UI" panose="020B0502040204020203" pitchFamily="34" charset="0"/>
                <a:ea typeface="Meiryo" panose="020B0604030504040204" pitchFamily="34" charset="-128"/>
                <a:cs typeface="Segoe UI" panose="020B0502040204020203" pitchFamily="34" charset="0"/>
              </a:rPr>
              <a:t>) </a:t>
            </a:r>
          </a:p>
          <a:p>
            <a:pPr>
              <a:lnSpc>
                <a:spcPct val="124000"/>
              </a:lnSpc>
            </a:pPr>
            <a:r>
              <a:rPr lang="en" altLang="ja-JP" sz="2200" dirty="0">
                <a:latin typeface="Segoe UI" panose="020B0502040204020203" pitchFamily="34" charset="0"/>
                <a:ea typeface="Meiryo" panose="020B0604030504040204" pitchFamily="34" charset="-128"/>
                <a:cs typeface="Segoe UI" panose="020B0502040204020203" pitchFamily="34" charset="0"/>
              </a:rPr>
              <a:t>FH: no history of epilepsy and psychiatric disorders</a:t>
            </a:r>
          </a:p>
          <a:p>
            <a:pPr>
              <a:lnSpc>
                <a:spcPct val="124000"/>
              </a:lnSpc>
            </a:pPr>
            <a:r>
              <a:rPr lang="en" altLang="ja-JP" sz="2200" b="1" dirty="0">
                <a:latin typeface="Segoe UI" panose="020B0502040204020203" pitchFamily="34" charset="0"/>
                <a:ea typeface="Meiryo" panose="020B0604030504040204" pitchFamily="34" charset="-128"/>
                <a:cs typeface="Segoe UI" panose="020B0502040204020203" pitchFamily="34" charset="0"/>
              </a:rPr>
              <a:t>Life history:</a:t>
            </a:r>
            <a:r>
              <a:rPr lang="en" altLang="ja-JP" sz="2200" dirty="0">
                <a:latin typeface="Segoe UI" panose="020B0502040204020203" pitchFamily="34" charset="0"/>
                <a:ea typeface="Meiryo" panose="020B0604030504040204" pitchFamily="34" charset="-128"/>
                <a:cs typeface="Segoe UI" panose="020B0502040204020203" pitchFamily="34" charset="0"/>
              </a:rPr>
              <a:t> </a:t>
            </a:r>
            <a:br>
              <a:rPr lang="en" altLang="ja-JP" sz="2200" dirty="0">
                <a:latin typeface="Segoe UI" panose="020B0502040204020203" pitchFamily="34" charset="0"/>
                <a:ea typeface="Meiryo" panose="020B0604030504040204" pitchFamily="34" charset="-128"/>
                <a:cs typeface="Segoe UI" panose="020B0502040204020203" pitchFamily="34" charset="0"/>
              </a:rPr>
            </a:br>
            <a:r>
              <a:rPr lang="en" altLang="ja-JP" sz="2200" dirty="0">
                <a:latin typeface="Segoe UI" panose="020B0502040204020203" pitchFamily="34" charset="0"/>
                <a:ea typeface="Meiryo" panose="020B0604030504040204" pitchFamily="34" charset="-128"/>
                <a:cs typeface="Segoe UI" panose="020B0502040204020203" pitchFamily="34" charset="0"/>
              </a:rPr>
              <a:t>Born as the 1st daughter of 2 siblings (a brother) </a:t>
            </a:r>
            <a:br>
              <a:rPr lang="en" altLang="ja-JP" sz="2200" dirty="0">
                <a:latin typeface="Segoe UI" panose="020B0502040204020203" pitchFamily="34" charset="0"/>
                <a:ea typeface="Meiryo" panose="020B0604030504040204" pitchFamily="34" charset="-128"/>
                <a:cs typeface="Segoe UI" panose="020B0502040204020203" pitchFamily="34" charset="0"/>
              </a:rPr>
            </a:br>
            <a:r>
              <a:rPr lang="en" altLang="ja-JP" sz="2200" dirty="0">
                <a:latin typeface="Segoe UI" panose="020B0502040204020203" pitchFamily="34" charset="0"/>
                <a:ea typeface="Meiryo" panose="020B0604030504040204" pitchFamily="34" charset="-128"/>
                <a:cs typeface="Segoe UI" panose="020B0502040204020203" pitchFamily="34" charset="0"/>
              </a:rPr>
              <a:t>Graduated from </a:t>
            </a:r>
            <a:r>
              <a:rPr lang="en" altLang="ja-JP" sz="2200" b="1" dirty="0">
                <a:latin typeface="Segoe UI" panose="020B0502040204020203" pitchFamily="34" charset="0"/>
                <a:ea typeface="Meiryo" panose="020B0604030504040204" pitchFamily="34" charset="-128"/>
                <a:cs typeface="Segoe UI" panose="020B0502040204020203" pitchFamily="34" charset="0"/>
              </a:rPr>
              <a:t>junior college</a:t>
            </a:r>
            <a:r>
              <a:rPr lang="en" altLang="ja-JP" sz="2200" dirty="0">
                <a:latin typeface="Segoe UI" panose="020B0502040204020203" pitchFamily="34" charset="0"/>
                <a:ea typeface="Meiryo" panose="020B0604030504040204" pitchFamily="34" charset="-128"/>
                <a:cs typeface="Segoe UI" panose="020B0502040204020203" pitchFamily="34" charset="0"/>
              </a:rPr>
              <a:t>.</a:t>
            </a:r>
            <a:br>
              <a:rPr lang="en" altLang="ja-JP" sz="2200" dirty="0">
                <a:latin typeface="Segoe UI" panose="020B0502040204020203" pitchFamily="34" charset="0"/>
                <a:ea typeface="Meiryo" panose="020B0604030504040204" pitchFamily="34" charset="-128"/>
                <a:cs typeface="Segoe UI" panose="020B0502040204020203" pitchFamily="34" charset="0"/>
              </a:rPr>
            </a:br>
            <a:r>
              <a:rPr lang="en" altLang="ja-JP" sz="2200" dirty="0">
                <a:latin typeface="Segoe UI" panose="020B0502040204020203" pitchFamily="34" charset="0"/>
                <a:ea typeface="Meiryo" panose="020B0604030504040204" pitchFamily="34" charset="-128"/>
                <a:cs typeface="Segoe UI" panose="020B0502040204020203" pitchFamily="34" charset="0"/>
              </a:rPr>
              <a:t>married in her mid-20s, </a:t>
            </a:r>
            <a:r>
              <a:rPr lang="en" altLang="ja-JP" sz="2200" b="1" dirty="0">
                <a:latin typeface="Segoe UI" panose="020B0502040204020203" pitchFamily="34" charset="0"/>
                <a:ea typeface="Meiryo" panose="020B0604030504040204" pitchFamily="34" charset="-128"/>
                <a:cs typeface="Segoe UI" panose="020B0502040204020203" pitchFamily="34" charset="0"/>
              </a:rPr>
              <a:t>but divorced</a:t>
            </a:r>
            <a:r>
              <a:rPr lang="en" altLang="ja-JP" sz="2200" dirty="0">
                <a:latin typeface="Segoe UI" panose="020B0502040204020203" pitchFamily="34" charset="0"/>
                <a:ea typeface="Meiryo" panose="020B0604030504040204" pitchFamily="34" charset="-128"/>
                <a:cs typeface="Segoe UI" panose="020B0502040204020203" pitchFamily="34" charset="0"/>
              </a:rPr>
              <a:t> two years later under her father’s intention after finding the husband's debts.</a:t>
            </a:r>
          </a:p>
          <a:p>
            <a:pPr>
              <a:lnSpc>
                <a:spcPct val="124000"/>
              </a:lnSpc>
            </a:pPr>
            <a:r>
              <a:rPr lang="en" altLang="ja-JP" sz="2200" b="1" dirty="0">
                <a:latin typeface="Segoe UI" panose="020B0502040204020203" pitchFamily="34" charset="0"/>
                <a:ea typeface="Meiryo" panose="020B0604030504040204" pitchFamily="34" charset="-128"/>
                <a:cs typeface="Segoe UI" panose="020B0502040204020203" pitchFamily="34" charset="0"/>
              </a:rPr>
              <a:t>Mental State Examination:</a:t>
            </a:r>
            <a:br>
              <a:rPr lang="en" altLang="ja-JP" sz="2200" b="1" dirty="0">
                <a:latin typeface="Segoe UI" panose="020B0502040204020203" pitchFamily="34" charset="0"/>
                <a:ea typeface="Meiryo" panose="020B0604030504040204" pitchFamily="34" charset="-128"/>
                <a:cs typeface="Segoe UI" panose="020B0502040204020203" pitchFamily="34" charset="0"/>
              </a:rPr>
            </a:br>
            <a:r>
              <a:rPr lang="en" altLang="ja-JP" sz="2200" i="0" u="none" strike="noStrike" dirty="0">
                <a:solidFill>
                  <a:srgbClr val="000000"/>
                </a:solidFill>
                <a:effectLst/>
                <a:latin typeface="Segoe UI" panose="020B0502040204020203" pitchFamily="34" charset="0"/>
                <a:cs typeface="Segoe UI" panose="020B0502040204020203" pitchFamily="34" charset="0"/>
              </a:rPr>
              <a:t>A middle-aged woman who seemed somewhat young for her age. </a:t>
            </a:r>
            <a:r>
              <a:rPr lang="en" altLang="ja-JP" sz="2200" dirty="0">
                <a:solidFill>
                  <a:srgbClr val="000000"/>
                </a:solidFill>
                <a:latin typeface="Segoe UI" panose="020B0502040204020203" pitchFamily="34" charset="0"/>
                <a:cs typeface="Segoe UI" panose="020B0502040204020203" pitchFamily="34" charset="0"/>
              </a:rPr>
              <a:t>S</a:t>
            </a:r>
            <a:r>
              <a:rPr lang="en" altLang="ja-JP" sz="2200" b="0" i="0" u="none" strike="noStrike" dirty="0">
                <a:solidFill>
                  <a:srgbClr val="000000"/>
                </a:solidFill>
                <a:effectLst/>
                <a:latin typeface="Segoe UI" panose="020B0502040204020203" pitchFamily="34" charset="0"/>
                <a:cs typeface="Segoe UI" panose="020B0502040204020203" pitchFamily="34" charset="0"/>
              </a:rPr>
              <a:t>he was not disheveled. </a:t>
            </a:r>
            <a:br>
              <a:rPr lang="en" altLang="ja-JP" sz="2200" b="0" i="0" u="none" strike="noStrike" dirty="0">
                <a:solidFill>
                  <a:srgbClr val="000000"/>
                </a:solidFill>
                <a:effectLst/>
                <a:latin typeface="Segoe UI" panose="020B0502040204020203" pitchFamily="34" charset="0"/>
                <a:cs typeface="Segoe UI" panose="020B0502040204020203" pitchFamily="34" charset="0"/>
              </a:rPr>
            </a:br>
            <a:r>
              <a:rPr lang="en" altLang="ja-JP" sz="2200" b="0" i="0" u="none" strike="noStrike" dirty="0">
                <a:solidFill>
                  <a:srgbClr val="000000"/>
                </a:solidFill>
                <a:effectLst/>
                <a:latin typeface="Segoe UI" panose="020B0502040204020203" pitchFamily="34" charset="0"/>
                <a:cs typeface="Segoe UI" panose="020B0502040204020203" pitchFamily="34" charset="0"/>
              </a:rPr>
              <a:t>She was soft-spoken, and did not seem to take her symptoms seriously.</a:t>
            </a:r>
            <a:br>
              <a:rPr lang="en" altLang="ja-JP" sz="2200" b="0" i="0" u="none" strike="noStrike" dirty="0">
                <a:solidFill>
                  <a:srgbClr val="000000"/>
                </a:solidFill>
                <a:effectLst/>
                <a:latin typeface="Segoe UI" panose="020B0502040204020203" pitchFamily="34" charset="0"/>
                <a:cs typeface="Segoe UI" panose="020B0502040204020203" pitchFamily="34" charset="0"/>
              </a:rPr>
            </a:br>
            <a:r>
              <a:rPr lang="en" altLang="ja-JP" sz="2200" b="0" i="0" u="none" strike="noStrike" dirty="0">
                <a:solidFill>
                  <a:srgbClr val="000000"/>
                </a:solidFill>
                <a:effectLst/>
                <a:latin typeface="Segoe UI" panose="020B0502040204020203" pitchFamily="34" charset="0"/>
                <a:cs typeface="Segoe UI" panose="020B0502040204020203" pitchFamily="34" charset="0"/>
              </a:rPr>
              <a:t>No obvious neurological abnormalities are noted.</a:t>
            </a:r>
            <a:br>
              <a:rPr lang="en" altLang="ja-JP" sz="2200" dirty="0">
                <a:latin typeface="Segoe UI" panose="020B0502040204020203" pitchFamily="34" charset="0"/>
                <a:cs typeface="Segoe UI" panose="020B0502040204020203" pitchFamily="34" charset="0"/>
              </a:rPr>
            </a:br>
            <a:endParaRPr lang="en" altLang="ja-JP" sz="2200" dirty="0">
              <a:latin typeface="Segoe UI" panose="020B0502040204020203" pitchFamily="34" charset="0"/>
              <a:ea typeface="Meiryo" panose="020B0604030504040204" pitchFamily="34" charset="-128"/>
              <a:cs typeface="Segoe UI" panose="020B0502040204020203" pitchFamily="34" charset="0"/>
            </a:endParaRPr>
          </a:p>
        </p:txBody>
      </p:sp>
      <p:cxnSp>
        <p:nvCxnSpPr>
          <p:cNvPr id="5" name="直線コネクタ 4">
            <a:extLst>
              <a:ext uri="{FF2B5EF4-FFF2-40B4-BE49-F238E27FC236}">
                <a16:creationId xmlns:a16="http://schemas.microsoft.com/office/drawing/2014/main" id="{2CE18A14-6EE5-4CB7-2A47-92F9D35BAB7A}"/>
              </a:ext>
            </a:extLst>
          </p:cNvPr>
          <p:cNvCxnSpPr/>
          <p:nvPr/>
        </p:nvCxnSpPr>
        <p:spPr>
          <a:xfrm>
            <a:off x="108857" y="772886"/>
            <a:ext cx="890451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スライド番号プレースホルダー 5">
            <a:extLst>
              <a:ext uri="{FF2B5EF4-FFF2-40B4-BE49-F238E27FC236}">
                <a16:creationId xmlns:a16="http://schemas.microsoft.com/office/drawing/2014/main" id="{5EF8DACE-F062-A78F-20BB-B5D645879701}"/>
              </a:ext>
            </a:extLst>
          </p:cNvPr>
          <p:cNvSpPr>
            <a:spLocks noGrp="1"/>
          </p:cNvSpPr>
          <p:nvPr>
            <p:ph type="sldNum" sz="quarter" idx="12"/>
          </p:nvPr>
        </p:nvSpPr>
        <p:spPr/>
        <p:txBody>
          <a:bodyPr/>
          <a:lstStyle/>
          <a:p>
            <a:fld id="{0B61E0AD-FCC3-9B48-AB52-CB5BFF69A819}" type="slidenum">
              <a:rPr kumimoji="1" lang="ja-JP" altLang="en-US" smtClean="0">
                <a:latin typeface="Segoe UI" panose="020B0502040204020203" pitchFamily="34" charset="0"/>
                <a:ea typeface="Meiryo" panose="020B0604030504040204" pitchFamily="34" charset="-128"/>
                <a:cs typeface="Segoe UI" panose="020B0502040204020203" pitchFamily="34" charset="0"/>
              </a:rPr>
              <a:t>5</a:t>
            </a:fld>
            <a:endParaRPr kumimoji="1" lang="ja-JP" altLang="en-US">
              <a:latin typeface="Segoe UI" panose="020B0502040204020203" pitchFamily="34" charset="0"/>
              <a:ea typeface="Meiryo" panose="020B0604030504040204" pitchFamily="34" charset="-128"/>
              <a:cs typeface="Segoe UI" panose="020B0502040204020203" pitchFamily="34" charset="0"/>
            </a:endParaRPr>
          </a:p>
        </p:txBody>
      </p:sp>
    </p:spTree>
    <p:extLst>
      <p:ext uri="{BB962C8B-B14F-4D97-AF65-F5344CB8AC3E}">
        <p14:creationId xmlns:p14="http://schemas.microsoft.com/office/powerpoint/2010/main" val="3666213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CD3F02-22A4-54B9-0052-5BEA7ECD20F1}"/>
              </a:ext>
            </a:extLst>
          </p:cNvPr>
          <p:cNvSpPr>
            <a:spLocks noGrp="1"/>
          </p:cNvSpPr>
          <p:nvPr>
            <p:ph type="title"/>
          </p:nvPr>
        </p:nvSpPr>
        <p:spPr>
          <a:xfrm>
            <a:off x="130629" y="207167"/>
            <a:ext cx="8882742" cy="754631"/>
          </a:xfrm>
        </p:spPr>
        <p:txBody>
          <a:bodyPr>
            <a:normAutofit/>
          </a:bodyPr>
          <a:lstStyle/>
          <a:p>
            <a:pPr algn="ctr"/>
            <a:r>
              <a:rPr kumimoji="1" lang="en-US" altLang="ja-JP" sz="36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HPI (1) </a:t>
            </a:r>
            <a:r>
              <a:rPr kumimoji="1" lang="en-US" altLang="ja-JP" sz="3600" dirty="0">
                <a:solidFill>
                  <a:schemeClr val="accent1"/>
                </a:solidFill>
                <a:latin typeface="Segoe UI" panose="020B0502040204020203" pitchFamily="34" charset="0"/>
                <a:ea typeface="Meiryo" panose="020B0604030504040204" pitchFamily="34" charset="-128"/>
                <a:cs typeface="Segoe UI" panose="020B0502040204020203" pitchFamily="34" charset="0"/>
              </a:rPr>
              <a:t>seizures </a:t>
            </a:r>
            <a:endParaRPr kumimoji="1" lang="ja-JP" altLang="en-US" sz="3600">
              <a:solidFill>
                <a:schemeClr val="accent1"/>
              </a:solidFill>
              <a:latin typeface="Segoe UI" panose="020B0502040204020203" pitchFamily="34" charset="0"/>
              <a:ea typeface="Meiryo" panose="020B0604030504040204" pitchFamily="34" charset="-128"/>
              <a:cs typeface="Segoe UI" panose="020B0502040204020203" pitchFamily="34" charset="0"/>
            </a:endParaRPr>
          </a:p>
        </p:txBody>
      </p:sp>
      <p:sp>
        <p:nvSpPr>
          <p:cNvPr id="3" name="コンテンツ プレースホルダー 2">
            <a:extLst>
              <a:ext uri="{FF2B5EF4-FFF2-40B4-BE49-F238E27FC236}">
                <a16:creationId xmlns:a16="http://schemas.microsoft.com/office/drawing/2014/main" id="{A5D20FD4-89ED-3504-A153-978643823889}"/>
              </a:ext>
            </a:extLst>
          </p:cNvPr>
          <p:cNvSpPr>
            <a:spLocks noGrp="1"/>
          </p:cNvSpPr>
          <p:nvPr>
            <p:ph idx="1"/>
          </p:nvPr>
        </p:nvSpPr>
        <p:spPr>
          <a:xfrm>
            <a:off x="108857" y="985751"/>
            <a:ext cx="8882742" cy="4770814"/>
          </a:xfrm>
        </p:spPr>
        <p:txBody>
          <a:bodyPr>
            <a:normAutofit/>
          </a:bodyPr>
          <a:lstStyle/>
          <a:p>
            <a:pPr>
              <a:lnSpc>
                <a:spcPct val="124000"/>
              </a:lnSpc>
            </a:pPr>
            <a:r>
              <a:rPr lang="en" altLang="ja-JP" sz="2200" dirty="0">
                <a:latin typeface="Segoe UI" panose="020B0502040204020203" pitchFamily="34" charset="0"/>
                <a:ea typeface="Meiryo" panose="020B0604030504040204" pitchFamily="34" charset="-128"/>
                <a:cs typeface="Segoe UI" panose="020B0502040204020203" pitchFamily="34" charset="0"/>
              </a:rPr>
              <a:t>Hypersensitivity to </a:t>
            </a:r>
            <a:r>
              <a:rPr lang="en" altLang="ja-JP" sz="2200" b="1" dirty="0">
                <a:latin typeface="Segoe UI" panose="020B0502040204020203" pitchFamily="34" charset="0"/>
                <a:ea typeface="Meiryo" panose="020B0604030504040204" pitchFamily="34" charset="-128"/>
                <a:cs typeface="Segoe UI" panose="020B0502040204020203" pitchFamily="34" charset="0"/>
              </a:rPr>
              <a:t>loud voices </a:t>
            </a:r>
            <a:r>
              <a:rPr lang="en" altLang="ja-JP" sz="2200" dirty="0">
                <a:latin typeface="Segoe UI" panose="020B0502040204020203" pitchFamily="34" charset="0"/>
                <a:ea typeface="Meiryo" panose="020B0604030504040204" pitchFamily="34" charset="-128"/>
                <a:cs typeface="Segoe UI" panose="020B0502040204020203" pitchFamily="34" charset="0"/>
              </a:rPr>
              <a:t>(E.S.</a:t>
            </a:r>
            <a:r>
              <a:rPr lang="en-US" altLang="ja-JP" sz="2200" dirty="0">
                <a:latin typeface="Segoe UI" panose="020B0502040204020203" pitchFamily="34" charset="0"/>
                <a:ea typeface="Meiryo" panose="020B0604030504040204" pitchFamily="34" charset="-128"/>
                <a:cs typeface="Segoe UI" panose="020B0502040204020203" pitchFamily="34" charset="0"/>
              </a:rPr>
              <a:t>〜</a:t>
            </a:r>
            <a:r>
              <a:rPr lang="en" altLang="ja-JP" sz="2200" dirty="0">
                <a:latin typeface="Segoe UI" panose="020B0502040204020203" pitchFamily="34" charset="0"/>
                <a:ea typeface="Meiryo" panose="020B0604030504040204" pitchFamily="34" charset="-128"/>
                <a:cs typeface="Segoe UI" panose="020B0502040204020203" pitchFamily="34" charset="0"/>
              </a:rPr>
              <a:t>)</a:t>
            </a:r>
            <a:r>
              <a:rPr lang="en" altLang="ja-JP" sz="2200" b="1" dirty="0">
                <a:latin typeface="Segoe UI" panose="020B0502040204020203" pitchFamily="34" charset="0"/>
                <a:ea typeface="Meiryo" panose="020B0604030504040204" pitchFamily="34" charset="-128"/>
                <a:cs typeface="Segoe UI" panose="020B0502040204020203" pitchFamily="34" charset="0"/>
              </a:rPr>
              <a:t>, </a:t>
            </a:r>
            <a:br>
              <a:rPr lang="en" altLang="ja-JP" sz="2200" b="1" dirty="0">
                <a:latin typeface="Segoe UI" panose="020B0502040204020203" pitchFamily="34" charset="0"/>
                <a:ea typeface="Meiryo" panose="020B0604030504040204" pitchFamily="34" charset="-128"/>
                <a:cs typeface="Segoe UI" panose="020B0502040204020203" pitchFamily="34" charset="0"/>
              </a:rPr>
            </a:br>
            <a:r>
              <a:rPr lang="en" altLang="ja-JP" sz="2200" dirty="0">
                <a:latin typeface="Segoe UI" panose="020B0502040204020203" pitchFamily="34" charset="0"/>
                <a:ea typeface="Meiryo" panose="020B0604030504040204" pitchFamily="34" charset="-128"/>
                <a:cs typeface="Segoe UI" panose="020B0502040204020203" pitchFamily="34" charset="0"/>
              </a:rPr>
              <a:t>hypersensitivity </a:t>
            </a:r>
            <a:r>
              <a:rPr lang="en" altLang="ja-JP" sz="2200" b="1" dirty="0">
                <a:latin typeface="Segoe UI" panose="020B0502040204020203" pitchFamily="34" charset="0"/>
                <a:ea typeface="Meiryo" panose="020B0604030504040204" pitchFamily="34" charset="-128"/>
                <a:cs typeface="Segoe UI" panose="020B0502040204020203" pitchFamily="34" charset="0"/>
              </a:rPr>
              <a:t>to smells</a:t>
            </a:r>
            <a:r>
              <a:rPr lang="en" altLang="ja-JP" sz="2200" dirty="0">
                <a:latin typeface="Segoe UI" panose="020B0502040204020203" pitchFamily="34" charset="0"/>
                <a:ea typeface="Meiryo" panose="020B0604030504040204" pitchFamily="34" charset="-128"/>
                <a:cs typeface="Segoe UI" panose="020B0502040204020203" pitchFamily="34" charset="0"/>
              </a:rPr>
              <a:t> (H.S.</a:t>
            </a:r>
            <a:r>
              <a:rPr lang="en-US" altLang="ja-JP" sz="2200" dirty="0">
                <a:latin typeface="Segoe UI" panose="020B0502040204020203" pitchFamily="34" charset="0"/>
                <a:ea typeface="Meiryo" panose="020B0604030504040204" pitchFamily="34" charset="-128"/>
                <a:cs typeface="Segoe UI" panose="020B0502040204020203" pitchFamily="34" charset="0"/>
              </a:rPr>
              <a:t>〜</a:t>
            </a:r>
            <a:r>
              <a:rPr lang="en" altLang="ja-JP" sz="2200" dirty="0">
                <a:latin typeface="Segoe UI" panose="020B0502040204020203" pitchFamily="34" charset="0"/>
                <a:ea typeface="Meiryo" panose="020B0604030504040204" pitchFamily="34" charset="-128"/>
                <a:cs typeface="Segoe UI" panose="020B0502040204020203" pitchFamily="34" charset="0"/>
              </a:rPr>
              <a:t>)</a:t>
            </a:r>
          </a:p>
          <a:p>
            <a:pPr>
              <a:lnSpc>
                <a:spcPct val="124000"/>
              </a:lnSpc>
            </a:pPr>
            <a:r>
              <a:rPr lang="en" altLang="ja-JP" sz="2200" dirty="0">
                <a:latin typeface="Segoe UI" panose="020B0502040204020203" pitchFamily="34" charset="0"/>
                <a:ea typeface="Meiryo" panose="020B0604030504040204" pitchFamily="34" charset="-128"/>
                <a:cs typeface="Segoe UI" panose="020B0502040204020203" pitchFamily="34" charset="0"/>
              </a:rPr>
              <a:t>23</a:t>
            </a:r>
            <a:r>
              <a:rPr lang="en-US" altLang="ja-JP" sz="2200" dirty="0">
                <a:latin typeface="Segoe UI" panose="020B0502040204020203" pitchFamily="34" charset="0"/>
                <a:ea typeface="Meiryo" panose="020B0604030504040204" pitchFamily="34" charset="-128"/>
                <a:cs typeface="Segoe UI" panose="020B0502040204020203" pitchFamily="34" charset="0"/>
              </a:rPr>
              <a:t> </a:t>
            </a:r>
            <a:r>
              <a:rPr lang="en-US" altLang="ja-JP" sz="2200" dirty="0" err="1">
                <a:latin typeface="Segoe UI" panose="020B0502040204020203" pitchFamily="34" charset="0"/>
                <a:ea typeface="Meiryo" panose="020B0604030504040204" pitchFamily="34" charset="-128"/>
                <a:cs typeface="Segoe UI" panose="020B0502040204020203" pitchFamily="34" charset="0"/>
              </a:rPr>
              <a:t>yo</a:t>
            </a:r>
            <a:r>
              <a:rPr lang="en-US" altLang="ja-JP" sz="2200" dirty="0">
                <a:latin typeface="Segoe UI" panose="020B0502040204020203" pitchFamily="34" charset="0"/>
                <a:ea typeface="Meiryo" panose="020B0604030504040204" pitchFamily="34" charset="-128"/>
                <a:cs typeface="Segoe UI" panose="020B0502040204020203" pitchFamily="34" charset="0"/>
              </a:rPr>
              <a:t>:</a:t>
            </a:r>
            <a:r>
              <a:rPr lang="en" altLang="ja-JP" sz="2200" dirty="0">
                <a:latin typeface="Segoe UI" panose="020B0502040204020203" pitchFamily="34" charset="0"/>
                <a:ea typeface="Meiryo" panose="020B0604030504040204" pitchFamily="34" charset="-128"/>
                <a:cs typeface="Segoe UI" panose="020B0502040204020203" pitchFamily="34" charset="0"/>
              </a:rPr>
              <a:t> </a:t>
            </a:r>
            <a:r>
              <a:rPr lang="en" altLang="ja-JP" sz="2200" b="1" dirty="0">
                <a:latin typeface="Segoe UI" panose="020B0502040204020203" pitchFamily="34" charset="0"/>
                <a:ea typeface="Meiryo" panose="020B0604030504040204" pitchFamily="34" charset="-128"/>
                <a:cs typeface="Segoe UI" panose="020B0502040204020203" pitchFamily="34" charset="0"/>
              </a:rPr>
              <a:t>first seizure </a:t>
            </a:r>
            <a:r>
              <a:rPr lang="en" altLang="ja-JP" sz="2200" dirty="0">
                <a:latin typeface="Segoe UI" panose="020B0502040204020203" pitchFamily="34" charset="0"/>
                <a:ea typeface="Meiryo" panose="020B0604030504040204" pitchFamily="34" charset="-128"/>
                <a:cs typeface="Segoe UI" panose="020B0502040204020203" pitchFamily="34" charset="0"/>
              </a:rPr>
              <a:t>with small movements of the extremities lasted for several hours. </a:t>
            </a:r>
            <a:br>
              <a:rPr lang="en" altLang="ja-JP" sz="2200" dirty="0">
                <a:latin typeface="Segoe UI" panose="020B0502040204020203" pitchFamily="34" charset="0"/>
                <a:ea typeface="Meiryo" panose="020B0604030504040204" pitchFamily="34" charset="-128"/>
                <a:cs typeface="Segoe UI" panose="020B0502040204020203" pitchFamily="34" charset="0"/>
              </a:rPr>
            </a:br>
            <a:r>
              <a:rPr lang="en" altLang="ja-JP" sz="2200" dirty="0">
                <a:latin typeface="Segoe UI" panose="020B0502040204020203" pitchFamily="34" charset="0"/>
                <a:ea typeface="Meiryo" panose="020B0604030504040204" pitchFamily="34" charset="-128"/>
                <a:cs typeface="Segoe UI" panose="020B0502040204020203" pitchFamily="34" charset="0"/>
              </a:rPr>
              <a:t>Some ASMs were tried, but the  seizures occurred frequently and she was often hospitalized.</a:t>
            </a:r>
          </a:p>
          <a:p>
            <a:pPr>
              <a:lnSpc>
                <a:spcPct val="124000"/>
              </a:lnSpc>
            </a:pPr>
            <a:r>
              <a:rPr lang="en" altLang="ja-JP" sz="2200" dirty="0">
                <a:latin typeface="Segoe UI" panose="020B0502040204020203" pitchFamily="34" charset="0"/>
                <a:ea typeface="Meiryo" panose="020B0604030504040204" pitchFamily="34" charset="-128"/>
                <a:cs typeface="Segoe UI" panose="020B0502040204020203" pitchFamily="34" charset="0"/>
              </a:rPr>
              <a:t>Her family suffered from </a:t>
            </a:r>
            <a:r>
              <a:rPr lang="en" altLang="ja-JP" sz="2200" b="1" dirty="0">
                <a:latin typeface="Segoe UI" panose="020B0502040204020203" pitchFamily="34" charset="0"/>
                <a:ea typeface="Meiryo" panose="020B0604030504040204" pitchFamily="34" charset="-128"/>
                <a:cs typeface="Segoe UI" panose="020B0502040204020203" pitchFamily="34" charset="0"/>
              </a:rPr>
              <a:t>her aggression towards them.</a:t>
            </a:r>
          </a:p>
          <a:p>
            <a:pPr>
              <a:lnSpc>
                <a:spcPct val="124000"/>
              </a:lnSpc>
            </a:pPr>
            <a:r>
              <a:rPr lang="en-US" altLang="ja-JP" sz="2200" dirty="0">
                <a:latin typeface="Segoe UI" panose="020B0502040204020203" pitchFamily="34" charset="0"/>
                <a:ea typeface="Meiryo" panose="020B0604030504040204" pitchFamily="34" charset="-128"/>
                <a:cs typeface="Segoe UI" panose="020B0502040204020203" pitchFamily="34" charset="0"/>
              </a:rPr>
              <a:t>38 </a:t>
            </a:r>
            <a:r>
              <a:rPr lang="en-US" altLang="ja-JP" sz="2200" dirty="0" err="1">
                <a:latin typeface="Segoe UI" panose="020B0502040204020203" pitchFamily="34" charset="0"/>
                <a:ea typeface="Meiryo" panose="020B0604030504040204" pitchFamily="34" charset="-128"/>
                <a:cs typeface="Segoe UI" panose="020B0502040204020203" pitchFamily="34" charset="0"/>
              </a:rPr>
              <a:t>yo</a:t>
            </a:r>
            <a:r>
              <a:rPr lang="en-US" altLang="ja-JP" sz="2200" dirty="0">
                <a:latin typeface="Segoe UI" panose="020B0502040204020203" pitchFamily="34" charset="0"/>
                <a:ea typeface="Meiryo" panose="020B0604030504040204" pitchFamily="34" charset="-128"/>
                <a:cs typeface="Segoe UI" panose="020B0502040204020203" pitchFamily="34" charset="0"/>
              </a:rPr>
              <a:t>: </a:t>
            </a:r>
            <a:r>
              <a:rPr lang="en" altLang="ja-JP" sz="2200" dirty="0">
                <a:latin typeface="Segoe UI" panose="020B0502040204020203" pitchFamily="34" charset="0"/>
                <a:ea typeface="Meiryo" panose="020B0604030504040204" pitchFamily="34" charset="-128"/>
                <a:cs typeface="Segoe UI" panose="020B0502040204020203" pitchFamily="34" charset="0"/>
              </a:rPr>
              <a:t>She began to experience </a:t>
            </a:r>
            <a:r>
              <a:rPr lang="en" altLang="ja-JP" sz="2200" b="1" dirty="0">
                <a:latin typeface="Segoe UI" panose="020B0502040204020203" pitchFamily="34" charset="0"/>
                <a:ea typeface="Meiryo" panose="020B0604030504040204" pitchFamily="34" charset="-128"/>
                <a:cs typeface="Segoe UI" panose="020B0502040204020203" pitchFamily="34" charset="0"/>
              </a:rPr>
              <a:t>auditory hallucination</a:t>
            </a:r>
            <a:r>
              <a:rPr lang="en" altLang="ja-JP" sz="2200" dirty="0">
                <a:latin typeface="Segoe UI" panose="020B0502040204020203" pitchFamily="34" charset="0"/>
                <a:ea typeface="Meiryo" panose="020B0604030504040204" pitchFamily="34" charset="-128"/>
                <a:cs typeface="Segoe UI" panose="020B0502040204020203" pitchFamily="34" charset="0"/>
              </a:rPr>
              <a:t>:  </a:t>
            </a:r>
            <a:br>
              <a:rPr lang="en" altLang="ja-JP" sz="2200" dirty="0">
                <a:latin typeface="Segoe UI" panose="020B0502040204020203" pitchFamily="34" charset="0"/>
                <a:ea typeface="Meiryo" panose="020B0604030504040204" pitchFamily="34" charset="-128"/>
                <a:cs typeface="Segoe UI" panose="020B0502040204020203" pitchFamily="34" charset="0"/>
              </a:rPr>
            </a:br>
            <a:r>
              <a:rPr lang="en" altLang="ja-JP" sz="2200" dirty="0">
                <a:latin typeface="Segoe UI" panose="020B0502040204020203" pitchFamily="34" charset="0"/>
                <a:ea typeface="Meiryo" panose="020B0604030504040204" pitchFamily="34" charset="-128"/>
                <a:cs typeface="Segoe UI" panose="020B0502040204020203" pitchFamily="34" charset="0"/>
              </a:rPr>
              <a:t>an unintelligible conversation of unknown tone and gender for a few seconds.</a:t>
            </a:r>
          </a:p>
        </p:txBody>
      </p:sp>
      <p:cxnSp>
        <p:nvCxnSpPr>
          <p:cNvPr id="5" name="直線コネクタ 4">
            <a:extLst>
              <a:ext uri="{FF2B5EF4-FFF2-40B4-BE49-F238E27FC236}">
                <a16:creationId xmlns:a16="http://schemas.microsoft.com/office/drawing/2014/main" id="{2CE18A14-6EE5-4CB7-2A47-92F9D35BAB7A}"/>
              </a:ext>
            </a:extLst>
          </p:cNvPr>
          <p:cNvCxnSpPr/>
          <p:nvPr/>
        </p:nvCxnSpPr>
        <p:spPr>
          <a:xfrm>
            <a:off x="108857" y="772886"/>
            <a:ext cx="890451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スライド番号プレースホルダー 5">
            <a:extLst>
              <a:ext uri="{FF2B5EF4-FFF2-40B4-BE49-F238E27FC236}">
                <a16:creationId xmlns:a16="http://schemas.microsoft.com/office/drawing/2014/main" id="{5EF8DACE-F062-A78F-20BB-B5D645879701}"/>
              </a:ext>
            </a:extLst>
          </p:cNvPr>
          <p:cNvSpPr>
            <a:spLocks noGrp="1"/>
          </p:cNvSpPr>
          <p:nvPr>
            <p:ph type="sldNum" sz="quarter" idx="12"/>
          </p:nvPr>
        </p:nvSpPr>
        <p:spPr/>
        <p:txBody>
          <a:bodyPr/>
          <a:lstStyle/>
          <a:p>
            <a:fld id="{0B61E0AD-FCC3-9B48-AB52-CB5BFF69A819}" type="slidenum">
              <a:rPr kumimoji="1" lang="ja-JP" altLang="en-US" smtClean="0">
                <a:latin typeface="Segoe UI" panose="020B0502040204020203" pitchFamily="34" charset="0"/>
                <a:ea typeface="Meiryo" panose="020B0604030504040204" pitchFamily="34" charset="-128"/>
                <a:cs typeface="Segoe UI" panose="020B0502040204020203" pitchFamily="34" charset="0"/>
              </a:rPr>
              <a:t>6</a:t>
            </a:fld>
            <a:endParaRPr kumimoji="1" lang="ja-JP" altLang="en-US">
              <a:latin typeface="Segoe UI" panose="020B0502040204020203" pitchFamily="34" charset="0"/>
              <a:ea typeface="Meiryo" panose="020B0604030504040204" pitchFamily="34" charset="-128"/>
              <a:cs typeface="Segoe UI" panose="020B0502040204020203" pitchFamily="34" charset="0"/>
            </a:endParaRPr>
          </a:p>
        </p:txBody>
      </p:sp>
    </p:spTree>
    <p:extLst>
      <p:ext uri="{BB962C8B-B14F-4D97-AF65-F5344CB8AC3E}">
        <p14:creationId xmlns:p14="http://schemas.microsoft.com/office/powerpoint/2010/main" val="2207681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CD3F02-22A4-54B9-0052-5BEA7ECD20F1}"/>
              </a:ext>
            </a:extLst>
          </p:cNvPr>
          <p:cNvSpPr>
            <a:spLocks noGrp="1"/>
          </p:cNvSpPr>
          <p:nvPr>
            <p:ph type="title"/>
          </p:nvPr>
        </p:nvSpPr>
        <p:spPr>
          <a:xfrm>
            <a:off x="130629" y="207167"/>
            <a:ext cx="8882742" cy="754631"/>
          </a:xfrm>
        </p:spPr>
        <p:txBody>
          <a:bodyPr>
            <a:normAutofit/>
          </a:bodyPr>
          <a:lstStyle/>
          <a:p>
            <a:pPr algn="ctr"/>
            <a:r>
              <a:rPr kumimoji="1" lang="en-US" altLang="ja-JP" sz="36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HPI(2) </a:t>
            </a:r>
            <a:r>
              <a:rPr kumimoji="1" lang="en-US" altLang="ja-JP" sz="3600" dirty="0">
                <a:solidFill>
                  <a:schemeClr val="accent1"/>
                </a:solidFill>
                <a:latin typeface="Segoe UI" panose="020B0502040204020203" pitchFamily="34" charset="0"/>
                <a:ea typeface="Meiryo" panose="020B0604030504040204" pitchFamily="34" charset="-128"/>
                <a:cs typeface="Segoe UI" panose="020B0502040204020203" pitchFamily="34" charset="0"/>
              </a:rPr>
              <a:t>examinations</a:t>
            </a:r>
            <a:endParaRPr kumimoji="1" lang="ja-JP" altLang="en-US" sz="3600">
              <a:solidFill>
                <a:schemeClr val="accent1"/>
              </a:solidFill>
              <a:latin typeface="Segoe UI" panose="020B0502040204020203" pitchFamily="34" charset="0"/>
              <a:ea typeface="Meiryo" panose="020B0604030504040204" pitchFamily="34" charset="-128"/>
              <a:cs typeface="Segoe UI" panose="020B0502040204020203" pitchFamily="34" charset="0"/>
            </a:endParaRPr>
          </a:p>
        </p:txBody>
      </p:sp>
      <p:sp>
        <p:nvSpPr>
          <p:cNvPr id="3" name="コンテンツ プレースホルダー 2">
            <a:extLst>
              <a:ext uri="{FF2B5EF4-FFF2-40B4-BE49-F238E27FC236}">
                <a16:creationId xmlns:a16="http://schemas.microsoft.com/office/drawing/2014/main" id="{A5D20FD4-89ED-3504-A153-978643823889}"/>
              </a:ext>
            </a:extLst>
          </p:cNvPr>
          <p:cNvSpPr>
            <a:spLocks noGrp="1"/>
          </p:cNvSpPr>
          <p:nvPr>
            <p:ph idx="1"/>
          </p:nvPr>
        </p:nvSpPr>
        <p:spPr>
          <a:xfrm>
            <a:off x="374196" y="961798"/>
            <a:ext cx="8373835" cy="5896200"/>
          </a:xfrm>
        </p:spPr>
        <p:txBody>
          <a:bodyPr>
            <a:normAutofit/>
          </a:bodyPr>
          <a:lstStyle/>
          <a:p>
            <a:pPr>
              <a:lnSpc>
                <a:spcPct val="124000"/>
              </a:lnSpc>
            </a:pPr>
            <a:r>
              <a:rPr lang="en" altLang="ja-JP" sz="2000" dirty="0">
                <a:latin typeface="Segoe UI" panose="020B0502040204020203" pitchFamily="34" charset="0"/>
                <a:ea typeface="Meiryo" panose="020B0604030504040204" pitchFamily="34" charset="-128"/>
                <a:cs typeface="Segoe UI" panose="020B0502040204020203" pitchFamily="34" charset="0"/>
              </a:rPr>
              <a:t>X-2 year: </a:t>
            </a:r>
            <a:r>
              <a:rPr lang="en" altLang="ja-JP" sz="2000" dirty="0">
                <a:solidFill>
                  <a:schemeClr val="accent2"/>
                </a:solidFill>
                <a:latin typeface="Segoe UI" panose="020B0502040204020203" pitchFamily="34" charset="0"/>
                <a:ea typeface="Meiryo" panose="020B0604030504040204" pitchFamily="34" charset="-128"/>
                <a:cs typeface="Segoe UI" panose="020B0502040204020203" pitchFamily="34" charset="0"/>
              </a:rPr>
              <a:t>Admitted to the  Epilepsy Center  </a:t>
            </a:r>
            <a:r>
              <a:rPr lang="en" altLang="ja-JP" sz="2000" i="1" dirty="0">
                <a:solidFill>
                  <a:schemeClr val="accent2"/>
                </a:solidFill>
                <a:latin typeface="Segoe UI" panose="020B0502040204020203" pitchFamily="34" charset="0"/>
                <a:ea typeface="Meiryo" panose="020B0604030504040204" pitchFamily="34" charset="-128"/>
                <a:cs typeface="Segoe UI" panose="020B0502040204020203" pitchFamily="34" charset="0"/>
              </a:rPr>
              <a:t>A</a:t>
            </a:r>
            <a:r>
              <a:rPr lang="en" altLang="ja-JP" sz="2000" dirty="0">
                <a:solidFill>
                  <a:schemeClr val="accent2"/>
                </a:solidFill>
                <a:latin typeface="Segoe UI" panose="020B0502040204020203" pitchFamily="34" charset="0"/>
                <a:ea typeface="Meiryo" panose="020B0604030504040204" pitchFamily="34" charset="-128"/>
                <a:cs typeface="Segoe UI" panose="020B0502040204020203" pitchFamily="34" charset="0"/>
              </a:rPr>
              <a:t>. </a:t>
            </a:r>
            <a:br>
              <a:rPr lang="en" altLang="ja-JP" sz="2000" dirty="0">
                <a:latin typeface="Segoe UI" panose="020B0502040204020203" pitchFamily="34" charset="0"/>
                <a:ea typeface="Meiryo" panose="020B0604030504040204" pitchFamily="34" charset="-128"/>
                <a:cs typeface="Segoe UI" panose="020B0502040204020203" pitchFamily="34" charset="0"/>
              </a:rPr>
            </a:br>
            <a:r>
              <a:rPr lang="en" altLang="ja-JP" sz="2000" b="1" dirty="0">
                <a:latin typeface="Segoe UI" panose="020B0502040204020203" pitchFamily="34" charset="0"/>
                <a:ea typeface="Meiryo" panose="020B0604030504040204" pitchFamily="34" charset="-128"/>
                <a:cs typeface="Segoe UI" panose="020B0502040204020203" pitchFamily="34" charset="0"/>
              </a:rPr>
              <a:t>Hearing staff talking about ”she is doing it again" for her seizures, she interrupted</a:t>
            </a:r>
            <a:r>
              <a:rPr lang="en" altLang="ja-JP" sz="2000" dirty="0">
                <a:latin typeface="Segoe UI" panose="020B0502040204020203" pitchFamily="34" charset="0"/>
                <a:ea typeface="Meiryo" panose="020B0604030504040204" pitchFamily="34" charset="-128"/>
                <a:cs typeface="Segoe UI" panose="020B0502040204020203" pitchFamily="34" charset="0"/>
              </a:rPr>
              <a:t> her examination.</a:t>
            </a:r>
          </a:p>
          <a:p>
            <a:pPr>
              <a:lnSpc>
                <a:spcPct val="124000"/>
              </a:lnSpc>
            </a:pPr>
            <a:r>
              <a:rPr lang="en" altLang="ja-JP" sz="2000" dirty="0">
                <a:latin typeface="Segoe UI" panose="020B0502040204020203" pitchFamily="34" charset="0"/>
                <a:ea typeface="Meiryo" panose="020B0604030504040204" pitchFamily="34" charset="-128"/>
                <a:cs typeface="Segoe UI" panose="020B0502040204020203" pitchFamily="34" charset="0"/>
              </a:rPr>
              <a:t>X-1 year: </a:t>
            </a:r>
            <a:r>
              <a:rPr lang="en" altLang="ja-JP" sz="2000" dirty="0">
                <a:solidFill>
                  <a:schemeClr val="accent2"/>
                </a:solidFill>
                <a:latin typeface="Segoe UI" panose="020B0502040204020203" pitchFamily="34" charset="0"/>
                <a:ea typeface="Meiryo" panose="020B0604030504040204" pitchFamily="34" charset="-128"/>
                <a:cs typeface="Segoe UI" panose="020B0502040204020203" pitchFamily="34" charset="0"/>
              </a:rPr>
              <a:t>Admitted to Epilepsy Center </a:t>
            </a:r>
            <a:r>
              <a:rPr lang="en" altLang="ja-JP" sz="2000" i="1" dirty="0">
                <a:solidFill>
                  <a:schemeClr val="accent2"/>
                </a:solidFill>
                <a:latin typeface="Segoe UI" panose="020B0502040204020203" pitchFamily="34" charset="0"/>
                <a:ea typeface="Meiryo" panose="020B0604030504040204" pitchFamily="34" charset="-128"/>
                <a:cs typeface="Segoe UI" panose="020B0502040204020203" pitchFamily="34" charset="0"/>
              </a:rPr>
              <a:t>B</a:t>
            </a:r>
            <a:r>
              <a:rPr lang="en" altLang="ja-JP" sz="2000" dirty="0">
                <a:solidFill>
                  <a:schemeClr val="accent2"/>
                </a:solidFill>
                <a:latin typeface="Segoe UI" panose="020B0502040204020203" pitchFamily="34" charset="0"/>
                <a:ea typeface="Meiryo" panose="020B0604030504040204" pitchFamily="34" charset="-128"/>
                <a:cs typeface="Segoe UI" panose="020B0502040204020203" pitchFamily="34" charset="0"/>
              </a:rPr>
              <a:t>.  </a:t>
            </a:r>
            <a:br>
              <a:rPr lang="en" altLang="ja-JP" sz="2000" dirty="0">
                <a:latin typeface="Segoe UI" panose="020B0502040204020203" pitchFamily="34" charset="0"/>
                <a:ea typeface="Meiryo" panose="020B0604030504040204" pitchFamily="34" charset="-128"/>
                <a:cs typeface="Segoe UI" panose="020B0502040204020203" pitchFamily="34" charset="0"/>
              </a:rPr>
            </a:br>
            <a:r>
              <a:rPr lang="en" altLang="ja-JP" sz="2000" dirty="0">
                <a:latin typeface="Segoe UI" panose="020B0502040204020203" pitchFamily="34" charset="0"/>
                <a:ea typeface="Meiryo" panose="020B0604030504040204" pitchFamily="34" charset="-128"/>
                <a:cs typeface="Segoe UI" panose="020B0502040204020203" pitchFamily="34" charset="0"/>
              </a:rPr>
              <a:t>She was discharged the day after admission due to </a:t>
            </a:r>
            <a:r>
              <a:rPr lang="en" altLang="ja-JP" sz="2000" b="1" dirty="0">
                <a:latin typeface="Segoe UI" panose="020B0502040204020203" pitchFamily="34" charset="0"/>
                <a:ea typeface="Meiryo" panose="020B0604030504040204" pitchFamily="34" charset="-128"/>
                <a:cs typeface="Segoe UI" panose="020B0502040204020203" pitchFamily="34" charset="0"/>
              </a:rPr>
              <a:t>distress from the sounds and smells of other patients.</a:t>
            </a:r>
            <a:r>
              <a:rPr lang="en" altLang="ja-JP" sz="2000" dirty="0">
                <a:latin typeface="Segoe UI" panose="020B0502040204020203" pitchFamily="34" charset="0"/>
                <a:ea typeface="Meiryo" panose="020B0604030504040204" pitchFamily="34" charset="-128"/>
                <a:cs typeface="Segoe UI" panose="020B0502040204020203" pitchFamily="34" charset="0"/>
              </a:rPr>
              <a:t> </a:t>
            </a:r>
            <a:br>
              <a:rPr lang="en" altLang="ja-JP" sz="2000" dirty="0">
                <a:latin typeface="Segoe UI" panose="020B0502040204020203" pitchFamily="34" charset="0"/>
                <a:ea typeface="Meiryo" panose="020B0604030504040204" pitchFamily="34" charset="-128"/>
                <a:cs typeface="Segoe UI" panose="020B0502040204020203" pitchFamily="34" charset="0"/>
              </a:rPr>
            </a:br>
            <a:r>
              <a:rPr lang="en" altLang="ja-JP" sz="2000" dirty="0">
                <a:latin typeface="Segoe UI" panose="020B0502040204020203" pitchFamily="34" charset="0"/>
                <a:ea typeface="Meiryo" panose="020B0604030504040204" pitchFamily="34" charset="-128"/>
                <a:cs typeface="Segoe UI" panose="020B0502040204020203" pitchFamily="34" charset="0"/>
              </a:rPr>
              <a:t>Longtime Video-EEG</a:t>
            </a:r>
            <a:r>
              <a:rPr lang="en-US" altLang="ja-JP" sz="2000" dirty="0">
                <a:latin typeface="Segoe UI" panose="020B0502040204020203" pitchFamily="34" charset="0"/>
                <a:ea typeface="Meiryo" panose="020B0604030504040204" pitchFamily="34" charset="-128"/>
                <a:cs typeface="Segoe UI" panose="020B0502040204020203" pitchFamily="34" charset="0"/>
              </a:rPr>
              <a:t> </a:t>
            </a:r>
            <a:r>
              <a:rPr lang="en" altLang="ja-JP" sz="2000" dirty="0">
                <a:latin typeface="Segoe UI" panose="020B0502040204020203" pitchFamily="34" charset="0"/>
                <a:ea typeface="Meiryo" panose="020B0604030504040204" pitchFamily="34" charset="-128"/>
                <a:cs typeface="Segoe UI" panose="020B0502040204020203" pitchFamily="34" charset="0"/>
              </a:rPr>
              <a:t>(LVEEG) showed seizures with irregular limb movements without EEG change, and she was </a:t>
            </a:r>
            <a:r>
              <a:rPr lang="en" altLang="ja-JP" sz="2000" b="1" dirty="0">
                <a:latin typeface="Segoe UI" panose="020B0502040204020203" pitchFamily="34" charset="0"/>
                <a:ea typeface="Meiryo" panose="020B0604030504040204" pitchFamily="34" charset="-128"/>
                <a:cs typeface="Segoe UI" panose="020B0502040204020203" pitchFamily="34" charset="0"/>
              </a:rPr>
              <a:t>diagnosed with PNES</a:t>
            </a:r>
            <a:r>
              <a:rPr lang="en" altLang="ja-JP" sz="2000" dirty="0">
                <a:latin typeface="Segoe UI" panose="020B0502040204020203" pitchFamily="34" charset="0"/>
                <a:ea typeface="Meiryo" panose="020B0604030504040204" pitchFamily="34" charset="-128"/>
                <a:cs typeface="Segoe UI" panose="020B0502040204020203" pitchFamily="34" charset="0"/>
              </a:rPr>
              <a:t>.</a:t>
            </a:r>
            <a:endParaRPr lang="en" altLang="ja-JP" sz="2000" b="1" dirty="0">
              <a:latin typeface="Segoe UI" panose="020B0502040204020203" pitchFamily="34" charset="0"/>
              <a:ea typeface="Meiryo" panose="020B0604030504040204" pitchFamily="34" charset="-128"/>
              <a:cs typeface="Segoe UI" panose="020B0502040204020203" pitchFamily="34" charset="0"/>
            </a:endParaRPr>
          </a:p>
          <a:p>
            <a:pPr>
              <a:lnSpc>
                <a:spcPct val="124000"/>
              </a:lnSpc>
            </a:pPr>
            <a:r>
              <a:rPr lang="en" altLang="ja-JP" sz="2000" dirty="0">
                <a:latin typeface="Segoe UI" panose="020B0502040204020203" pitchFamily="34" charset="0"/>
                <a:ea typeface="Meiryo" panose="020B0604030504040204" pitchFamily="34" charset="-128"/>
                <a:cs typeface="Segoe UI" panose="020B0502040204020203" pitchFamily="34" charset="0"/>
              </a:rPr>
              <a:t>First visit at </a:t>
            </a:r>
            <a:r>
              <a:rPr lang="en" altLang="ja-JP" sz="2000" dirty="0">
                <a:solidFill>
                  <a:schemeClr val="accent2"/>
                </a:solidFill>
                <a:latin typeface="Segoe UI" panose="020B0502040204020203" pitchFamily="34" charset="0"/>
                <a:ea typeface="Meiryo" panose="020B0604030504040204" pitchFamily="34" charset="-128"/>
                <a:cs typeface="Segoe UI" panose="020B0502040204020203" pitchFamily="34" charset="0"/>
              </a:rPr>
              <a:t>epilepsy outpatient clinic </a:t>
            </a:r>
            <a:r>
              <a:rPr lang="en" altLang="ja-JP" sz="2000" i="1" dirty="0">
                <a:solidFill>
                  <a:schemeClr val="accent2"/>
                </a:solidFill>
                <a:latin typeface="Segoe UI" panose="020B0502040204020203" pitchFamily="34" charset="0"/>
                <a:ea typeface="Meiryo" panose="020B0604030504040204" pitchFamily="34" charset="-128"/>
                <a:cs typeface="Segoe UI" panose="020B0502040204020203" pitchFamily="34" charset="0"/>
              </a:rPr>
              <a:t>C</a:t>
            </a:r>
            <a:r>
              <a:rPr lang="en" altLang="ja-JP" sz="2000" dirty="0">
                <a:solidFill>
                  <a:schemeClr val="accent2"/>
                </a:solidFill>
                <a:latin typeface="Segoe UI" panose="020B0502040204020203" pitchFamily="34" charset="0"/>
                <a:ea typeface="Meiryo" panose="020B0604030504040204" pitchFamily="34" charset="-128"/>
                <a:cs typeface="Segoe UI" panose="020B0502040204020203" pitchFamily="34" charset="0"/>
              </a:rPr>
              <a:t> in June X</a:t>
            </a:r>
          </a:p>
          <a:p>
            <a:pPr lvl="1">
              <a:lnSpc>
                <a:spcPct val="124000"/>
              </a:lnSpc>
              <a:buFont typeface="Wingdings" pitchFamily="2" charset="2"/>
              <a:buChar char="Ø"/>
            </a:pPr>
            <a:r>
              <a:rPr lang="en" altLang="ja-JP" sz="1800" dirty="0">
                <a:latin typeface="Segoe UI" panose="020B0502040204020203" pitchFamily="34" charset="0"/>
                <a:ea typeface="Meiryo" panose="020B0604030504040204" pitchFamily="34" charset="-128"/>
                <a:cs typeface="Segoe UI" panose="020B0502040204020203" pitchFamily="34" charset="0"/>
              </a:rPr>
              <a:t>EEG: Background activity 10-11 Hz, </a:t>
            </a:r>
            <a:r>
              <a:rPr lang="en" altLang="ja-JP" sz="1800" b="1" dirty="0">
                <a:latin typeface="Segoe UI" panose="020B0502040204020203" pitchFamily="34" charset="0"/>
                <a:ea typeface="Meiryo" panose="020B0604030504040204" pitchFamily="34" charset="-128"/>
                <a:cs typeface="Segoe UI" panose="020B0502040204020203" pitchFamily="34" charset="0"/>
              </a:rPr>
              <a:t>Wicket spike (normal variant) in the right and left temporal area (+), </a:t>
            </a:r>
            <a:r>
              <a:rPr lang="en" altLang="ja-JP" sz="1800" dirty="0">
                <a:latin typeface="Segoe UI" panose="020B0502040204020203" pitchFamily="34" charset="0"/>
                <a:ea typeface="Meiryo" panose="020B0604030504040204" pitchFamily="34" charset="-128"/>
                <a:cs typeface="Segoe UI" panose="020B0502040204020203" pitchFamily="34" charset="0"/>
              </a:rPr>
              <a:t>apparent epileptic abnormal wave (-)</a:t>
            </a:r>
          </a:p>
          <a:p>
            <a:pPr lvl="1">
              <a:lnSpc>
                <a:spcPct val="124000"/>
              </a:lnSpc>
              <a:buFont typeface="Wingdings" pitchFamily="2" charset="2"/>
              <a:buChar char="Ø"/>
            </a:pPr>
            <a:r>
              <a:rPr lang="en" altLang="ja-JP" sz="1800" dirty="0">
                <a:latin typeface="Segoe UI" panose="020B0502040204020203" pitchFamily="34" charset="0"/>
                <a:ea typeface="Meiryo" panose="020B0604030504040204" pitchFamily="34" charset="-128"/>
                <a:cs typeface="Segoe UI" panose="020B0502040204020203" pitchFamily="34" charset="0"/>
              </a:rPr>
              <a:t>MRI: no abnormalities</a:t>
            </a:r>
          </a:p>
          <a:p>
            <a:pPr lvl="1">
              <a:lnSpc>
                <a:spcPct val="124000"/>
              </a:lnSpc>
              <a:buFont typeface="Wingdings" pitchFamily="2" charset="2"/>
              <a:buChar char="Ø"/>
            </a:pPr>
            <a:r>
              <a:rPr lang="en" altLang="ja-JP" sz="1800" dirty="0">
                <a:latin typeface="Segoe UI" panose="020B0502040204020203" pitchFamily="34" charset="0"/>
                <a:ea typeface="Meiryo" panose="020B0604030504040204" pitchFamily="34" charset="-128"/>
                <a:cs typeface="Segoe UI" panose="020B0502040204020203" pitchFamily="34" charset="0"/>
              </a:rPr>
              <a:t>Seizure frequency: </a:t>
            </a:r>
            <a:r>
              <a:rPr lang="en" altLang="ja-JP" sz="1800" b="1" dirty="0">
                <a:latin typeface="Segoe UI" panose="020B0502040204020203" pitchFamily="34" charset="0"/>
                <a:ea typeface="Meiryo" panose="020B0604030504040204" pitchFamily="34" charset="-128"/>
                <a:cs typeface="Segoe UI" panose="020B0502040204020203" pitchFamily="34" charset="0"/>
              </a:rPr>
              <a:t>once a month. </a:t>
            </a:r>
            <a:r>
              <a:rPr lang="en" altLang="ja-JP" sz="1800" dirty="0">
                <a:latin typeface="Segoe UI" panose="020B0502040204020203" pitchFamily="34" charset="0"/>
                <a:ea typeface="Meiryo" panose="020B0604030504040204" pitchFamily="34" charset="-128"/>
                <a:cs typeface="Segoe UI" panose="020B0502040204020203" pitchFamily="34" charset="0"/>
              </a:rPr>
              <a:t> </a:t>
            </a:r>
            <a:r>
              <a:rPr lang="en" altLang="ja-JP" sz="1800" b="1" dirty="0">
                <a:latin typeface="Segoe UI" panose="020B0502040204020203" pitchFamily="34" charset="0"/>
                <a:ea typeface="Meiryo" panose="020B0604030504040204" pitchFamily="34" charset="-128"/>
                <a:cs typeface="Segoe UI" panose="020B0502040204020203" pitchFamily="34" charset="0"/>
              </a:rPr>
              <a:t>The video implied PNES.</a:t>
            </a:r>
          </a:p>
          <a:p>
            <a:pPr>
              <a:lnSpc>
                <a:spcPct val="124000"/>
              </a:lnSpc>
            </a:pPr>
            <a:endParaRPr lang="en" altLang="ja-JP" sz="2000" b="1" dirty="0">
              <a:latin typeface="Segoe UI" panose="020B0502040204020203" pitchFamily="34" charset="0"/>
              <a:ea typeface="Meiryo" panose="020B0604030504040204" pitchFamily="34" charset="-128"/>
              <a:cs typeface="Segoe UI" panose="020B0502040204020203" pitchFamily="34" charset="0"/>
            </a:endParaRPr>
          </a:p>
        </p:txBody>
      </p:sp>
      <p:cxnSp>
        <p:nvCxnSpPr>
          <p:cNvPr id="5" name="直線コネクタ 4">
            <a:extLst>
              <a:ext uri="{FF2B5EF4-FFF2-40B4-BE49-F238E27FC236}">
                <a16:creationId xmlns:a16="http://schemas.microsoft.com/office/drawing/2014/main" id="{2CE18A14-6EE5-4CB7-2A47-92F9D35BAB7A}"/>
              </a:ext>
            </a:extLst>
          </p:cNvPr>
          <p:cNvCxnSpPr/>
          <p:nvPr/>
        </p:nvCxnSpPr>
        <p:spPr>
          <a:xfrm>
            <a:off x="108857" y="772886"/>
            <a:ext cx="890451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スライド番号プレースホルダー 5">
            <a:extLst>
              <a:ext uri="{FF2B5EF4-FFF2-40B4-BE49-F238E27FC236}">
                <a16:creationId xmlns:a16="http://schemas.microsoft.com/office/drawing/2014/main" id="{5EF8DACE-F062-A78F-20BB-B5D645879701}"/>
              </a:ext>
            </a:extLst>
          </p:cNvPr>
          <p:cNvSpPr>
            <a:spLocks noGrp="1"/>
          </p:cNvSpPr>
          <p:nvPr>
            <p:ph type="sldNum" sz="quarter" idx="12"/>
          </p:nvPr>
        </p:nvSpPr>
        <p:spPr/>
        <p:txBody>
          <a:bodyPr/>
          <a:lstStyle/>
          <a:p>
            <a:fld id="{0B61E0AD-FCC3-9B48-AB52-CB5BFF69A819}" type="slidenum">
              <a:rPr kumimoji="1" lang="ja-JP" altLang="en-US" smtClean="0">
                <a:latin typeface="Segoe UI" panose="020B0502040204020203" pitchFamily="34" charset="0"/>
                <a:ea typeface="Meiryo" panose="020B0604030504040204" pitchFamily="34" charset="-128"/>
                <a:cs typeface="Segoe UI" panose="020B0502040204020203" pitchFamily="34" charset="0"/>
              </a:rPr>
              <a:t>7</a:t>
            </a:fld>
            <a:endParaRPr kumimoji="1" lang="ja-JP" altLang="en-US">
              <a:latin typeface="Segoe UI" panose="020B0502040204020203" pitchFamily="34" charset="0"/>
              <a:ea typeface="Meiryo" panose="020B0604030504040204" pitchFamily="34" charset="-128"/>
              <a:cs typeface="Segoe UI" panose="020B0502040204020203" pitchFamily="34" charset="0"/>
            </a:endParaRPr>
          </a:p>
        </p:txBody>
      </p:sp>
    </p:spTree>
    <p:extLst>
      <p:ext uri="{BB962C8B-B14F-4D97-AF65-F5344CB8AC3E}">
        <p14:creationId xmlns:p14="http://schemas.microsoft.com/office/powerpoint/2010/main" val="2047268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フリーフォーム 46">
            <a:extLst>
              <a:ext uri="{FF2B5EF4-FFF2-40B4-BE49-F238E27FC236}">
                <a16:creationId xmlns:a16="http://schemas.microsoft.com/office/drawing/2014/main" id="{CFD90BEF-5A12-CF0A-F521-FA2DE15F9434}"/>
              </a:ext>
            </a:extLst>
          </p:cNvPr>
          <p:cNvSpPr/>
          <p:nvPr/>
        </p:nvSpPr>
        <p:spPr>
          <a:xfrm>
            <a:off x="2172287" y="13008618"/>
            <a:ext cx="5975129" cy="4159520"/>
          </a:xfrm>
          <a:custGeom>
            <a:avLst/>
            <a:gdLst>
              <a:gd name="connsiteX0" fmla="*/ 0 w 5975129"/>
              <a:gd name="connsiteY0" fmla="*/ 3328794 h 3328794"/>
              <a:gd name="connsiteX1" fmla="*/ 826477 w 5975129"/>
              <a:gd name="connsiteY1" fmla="*/ 3047440 h 3328794"/>
              <a:gd name="connsiteX2" fmla="*/ 1987062 w 5975129"/>
              <a:gd name="connsiteY2" fmla="*/ 2097871 h 3328794"/>
              <a:gd name="connsiteX3" fmla="*/ 4185139 w 5975129"/>
              <a:gd name="connsiteY3" fmla="*/ 761440 h 3328794"/>
              <a:gd name="connsiteX4" fmla="*/ 4976446 w 5975129"/>
              <a:gd name="connsiteY4" fmla="*/ 532840 h 3328794"/>
              <a:gd name="connsiteX5" fmla="*/ 5855677 w 5975129"/>
              <a:gd name="connsiteY5" fmla="*/ 75640 h 3328794"/>
              <a:gd name="connsiteX6" fmla="*/ 5943600 w 5975129"/>
              <a:gd name="connsiteY6" fmla="*/ 5302 h 3328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5129" h="3328794">
                <a:moveTo>
                  <a:pt x="0" y="3328794"/>
                </a:moveTo>
                <a:cubicBezTo>
                  <a:pt x="247650" y="3290694"/>
                  <a:pt x="495300" y="3252594"/>
                  <a:pt x="826477" y="3047440"/>
                </a:cubicBezTo>
                <a:cubicBezTo>
                  <a:pt x="1157654" y="2842286"/>
                  <a:pt x="1427285" y="2478871"/>
                  <a:pt x="1987062" y="2097871"/>
                </a:cubicBezTo>
                <a:cubicBezTo>
                  <a:pt x="2546839" y="1716871"/>
                  <a:pt x="3686908" y="1022278"/>
                  <a:pt x="4185139" y="761440"/>
                </a:cubicBezTo>
                <a:cubicBezTo>
                  <a:pt x="4683370" y="500602"/>
                  <a:pt x="4698023" y="647140"/>
                  <a:pt x="4976446" y="532840"/>
                </a:cubicBezTo>
                <a:cubicBezTo>
                  <a:pt x="5254869" y="418540"/>
                  <a:pt x="5694485" y="163563"/>
                  <a:pt x="5855677" y="75640"/>
                </a:cubicBezTo>
                <a:cubicBezTo>
                  <a:pt x="6016869" y="-12283"/>
                  <a:pt x="5980234" y="-3491"/>
                  <a:pt x="5943600" y="5302"/>
                </a:cubicBezTo>
              </a:path>
            </a:pathLst>
          </a:custGeom>
          <a:noFill/>
          <a:ln w="41275">
            <a:solidFill>
              <a:schemeClr val="accent1">
                <a:shade val="50000"/>
                <a:alpha val="69117"/>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2" name="タイトル 1">
            <a:extLst>
              <a:ext uri="{FF2B5EF4-FFF2-40B4-BE49-F238E27FC236}">
                <a16:creationId xmlns:a16="http://schemas.microsoft.com/office/drawing/2014/main" id="{3DCD3F02-22A4-54B9-0052-5BEA7ECD20F1}"/>
              </a:ext>
            </a:extLst>
          </p:cNvPr>
          <p:cNvSpPr>
            <a:spLocks noGrp="1"/>
          </p:cNvSpPr>
          <p:nvPr>
            <p:ph type="title"/>
          </p:nvPr>
        </p:nvSpPr>
        <p:spPr>
          <a:xfrm>
            <a:off x="130629" y="207167"/>
            <a:ext cx="8882742" cy="754631"/>
          </a:xfrm>
        </p:spPr>
        <p:txBody>
          <a:bodyPr>
            <a:normAutofit/>
          </a:bodyPr>
          <a:lstStyle/>
          <a:p>
            <a:pPr algn="ctr"/>
            <a:r>
              <a:rPr kumimoji="1" lang="en-US" altLang="ja-JP" sz="36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HPI(3)</a:t>
            </a:r>
            <a:endParaRPr kumimoji="1" lang="ja-JP" altLang="en-US" sz="3600" b="1">
              <a:solidFill>
                <a:schemeClr val="accent1"/>
              </a:solidFill>
              <a:latin typeface="Segoe UI" panose="020B0502040204020203" pitchFamily="34" charset="0"/>
              <a:ea typeface="UD Digi Kyokasho NP-R" panose="020B0400000000000000" pitchFamily="34" charset="-128"/>
              <a:cs typeface="Segoe UI" panose="020B0502040204020203" pitchFamily="34" charset="0"/>
            </a:endParaRPr>
          </a:p>
        </p:txBody>
      </p:sp>
      <p:cxnSp>
        <p:nvCxnSpPr>
          <p:cNvPr id="5" name="直線コネクタ 4">
            <a:extLst>
              <a:ext uri="{FF2B5EF4-FFF2-40B4-BE49-F238E27FC236}">
                <a16:creationId xmlns:a16="http://schemas.microsoft.com/office/drawing/2014/main" id="{2CE18A14-6EE5-4CB7-2A47-92F9D35BAB7A}"/>
              </a:ext>
            </a:extLst>
          </p:cNvPr>
          <p:cNvCxnSpPr/>
          <p:nvPr/>
        </p:nvCxnSpPr>
        <p:spPr>
          <a:xfrm>
            <a:off x="108857" y="772886"/>
            <a:ext cx="890451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スライド番号プレースホルダー 5">
            <a:extLst>
              <a:ext uri="{FF2B5EF4-FFF2-40B4-BE49-F238E27FC236}">
                <a16:creationId xmlns:a16="http://schemas.microsoft.com/office/drawing/2014/main" id="{5EF8DACE-F062-A78F-20BB-B5D645879701}"/>
              </a:ext>
            </a:extLst>
          </p:cNvPr>
          <p:cNvSpPr>
            <a:spLocks noGrp="1"/>
          </p:cNvSpPr>
          <p:nvPr>
            <p:ph type="sldNum" sz="quarter" idx="12"/>
          </p:nvPr>
        </p:nvSpPr>
        <p:spPr>
          <a:xfrm>
            <a:off x="6444197" y="6501085"/>
            <a:ext cx="2057400" cy="365125"/>
          </a:xfrm>
        </p:spPr>
        <p:txBody>
          <a:bodyPr/>
          <a:lstStyle/>
          <a:p>
            <a:fld id="{0B61E0AD-FCC3-9B48-AB52-CB5BFF69A819}" type="slidenum">
              <a:rPr kumimoji="1" lang="ja-JP" altLang="en-US" smtClean="0">
                <a:latin typeface="Segoe UI" panose="020B0502040204020203" pitchFamily="34" charset="0"/>
                <a:ea typeface="UD Digi Kyokasho NP-R" panose="020B0400000000000000" pitchFamily="34" charset="-128"/>
                <a:cs typeface="Segoe UI" panose="020B0502040204020203" pitchFamily="34" charset="0"/>
              </a:rPr>
              <a:t>8</a:t>
            </a:fld>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cxnSp>
        <p:nvCxnSpPr>
          <p:cNvPr id="9" name="直線矢印コネクタ 8">
            <a:extLst>
              <a:ext uri="{FF2B5EF4-FFF2-40B4-BE49-F238E27FC236}">
                <a16:creationId xmlns:a16="http://schemas.microsoft.com/office/drawing/2014/main" id="{ADFD6ADB-EC0B-3EE9-F628-076C1AF3A0AA}"/>
              </a:ext>
            </a:extLst>
          </p:cNvPr>
          <p:cNvCxnSpPr/>
          <p:nvPr/>
        </p:nvCxnSpPr>
        <p:spPr>
          <a:xfrm>
            <a:off x="643115" y="5844699"/>
            <a:ext cx="7670202" cy="0"/>
          </a:xfrm>
          <a:prstGeom prst="straightConnector1">
            <a:avLst/>
          </a:prstGeom>
          <a:ln w="28575">
            <a:solidFill>
              <a:schemeClr val="tx1">
                <a:lumMod val="85000"/>
                <a:lumOff val="15000"/>
              </a:schemeClr>
            </a:solidFill>
            <a:tailEnd type="triangle" w="med" len="lg"/>
          </a:ln>
        </p:spPr>
        <p:style>
          <a:lnRef idx="1">
            <a:schemeClr val="dk1"/>
          </a:lnRef>
          <a:fillRef idx="0">
            <a:schemeClr val="dk1"/>
          </a:fillRef>
          <a:effectRef idx="0">
            <a:schemeClr val="dk1"/>
          </a:effectRef>
          <a:fontRef idx="minor">
            <a:schemeClr val="tx1"/>
          </a:fontRef>
        </p:style>
      </p:cxnSp>
      <p:sp>
        <p:nvSpPr>
          <p:cNvPr id="10" name="円/楕円 9">
            <a:extLst>
              <a:ext uri="{FF2B5EF4-FFF2-40B4-BE49-F238E27FC236}">
                <a16:creationId xmlns:a16="http://schemas.microsoft.com/office/drawing/2014/main" id="{BA0ACD15-CCE0-EFAE-5260-6E1E89D5A1B6}"/>
              </a:ext>
            </a:extLst>
          </p:cNvPr>
          <p:cNvSpPr/>
          <p:nvPr/>
        </p:nvSpPr>
        <p:spPr>
          <a:xfrm>
            <a:off x="742651" y="5774360"/>
            <a:ext cx="140677" cy="14067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75000"/>
                  <a:lumOff val="25000"/>
                </a:schemeClr>
              </a:solidFill>
              <a:latin typeface="Segoe UI" panose="020B0502040204020203" pitchFamily="34" charset="0"/>
              <a:ea typeface="UD Digi Kyokasho NP-R" panose="020B0400000000000000" pitchFamily="34" charset="-128"/>
              <a:cs typeface="Segoe UI" panose="020B0502040204020203" pitchFamily="34" charset="0"/>
            </a:endParaRPr>
          </a:p>
        </p:txBody>
      </p:sp>
      <p:sp>
        <p:nvSpPr>
          <p:cNvPr id="12" name="円/楕円 11">
            <a:extLst>
              <a:ext uri="{FF2B5EF4-FFF2-40B4-BE49-F238E27FC236}">
                <a16:creationId xmlns:a16="http://schemas.microsoft.com/office/drawing/2014/main" id="{6CF3EC72-D03C-462B-3D27-79675A4BA98D}"/>
              </a:ext>
            </a:extLst>
          </p:cNvPr>
          <p:cNvSpPr/>
          <p:nvPr/>
        </p:nvSpPr>
        <p:spPr>
          <a:xfrm>
            <a:off x="2493402" y="5780219"/>
            <a:ext cx="140677" cy="14067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75000"/>
                  <a:lumOff val="25000"/>
                </a:schemeClr>
              </a:solidFill>
              <a:latin typeface="Segoe UI" panose="020B0502040204020203" pitchFamily="34" charset="0"/>
              <a:ea typeface="UD Digi Kyokasho NP-R" panose="020B0400000000000000" pitchFamily="34" charset="-128"/>
              <a:cs typeface="Segoe UI" panose="020B0502040204020203" pitchFamily="34" charset="0"/>
            </a:endParaRPr>
          </a:p>
        </p:txBody>
      </p:sp>
      <p:sp>
        <p:nvSpPr>
          <p:cNvPr id="16" name="円/楕円 15">
            <a:extLst>
              <a:ext uri="{FF2B5EF4-FFF2-40B4-BE49-F238E27FC236}">
                <a16:creationId xmlns:a16="http://schemas.microsoft.com/office/drawing/2014/main" id="{633E3AFD-3A90-7A86-197F-7756BAC6BDCA}"/>
              </a:ext>
            </a:extLst>
          </p:cNvPr>
          <p:cNvSpPr/>
          <p:nvPr/>
        </p:nvSpPr>
        <p:spPr>
          <a:xfrm>
            <a:off x="6633073" y="5774360"/>
            <a:ext cx="140677" cy="14067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75000"/>
                  <a:lumOff val="25000"/>
                </a:schemeClr>
              </a:solidFill>
              <a:latin typeface="Segoe UI" panose="020B0502040204020203" pitchFamily="34" charset="0"/>
              <a:ea typeface="UD Digi Kyokasho NP-R" panose="020B0400000000000000" pitchFamily="34" charset="-128"/>
              <a:cs typeface="Segoe UI" panose="020B0502040204020203" pitchFamily="34" charset="0"/>
            </a:endParaRPr>
          </a:p>
        </p:txBody>
      </p:sp>
      <p:sp>
        <p:nvSpPr>
          <p:cNvPr id="17" name="テキスト ボックス 16">
            <a:extLst>
              <a:ext uri="{FF2B5EF4-FFF2-40B4-BE49-F238E27FC236}">
                <a16:creationId xmlns:a16="http://schemas.microsoft.com/office/drawing/2014/main" id="{5150AFBF-93DE-2A1E-422F-96122A2AB8D2}"/>
              </a:ext>
            </a:extLst>
          </p:cNvPr>
          <p:cNvSpPr txBox="1"/>
          <p:nvPr/>
        </p:nvSpPr>
        <p:spPr>
          <a:xfrm>
            <a:off x="563509" y="5920899"/>
            <a:ext cx="405880" cy="338554"/>
          </a:xfrm>
          <a:prstGeom prst="rect">
            <a:avLst/>
          </a:prstGeom>
          <a:noFill/>
        </p:spPr>
        <p:txBody>
          <a:bodyPr wrap="none" rtlCol="0">
            <a:spAutoFit/>
          </a:bodyPr>
          <a:lstStyle/>
          <a:p>
            <a:r>
              <a:rPr kumimoji="1" lang="en-US" altLang="ja-JP" sz="1600" dirty="0">
                <a:solidFill>
                  <a:schemeClr val="tx1">
                    <a:lumMod val="75000"/>
                    <a:lumOff val="25000"/>
                  </a:schemeClr>
                </a:solidFill>
                <a:latin typeface="Segoe UI" panose="020B0502040204020203" pitchFamily="34" charset="0"/>
                <a:ea typeface="UD Digi Kyokasho NP-R" panose="020B0400000000000000" pitchFamily="34" charset="-128"/>
                <a:cs typeface="Segoe UI" panose="020B0502040204020203" pitchFamily="34" charset="0"/>
              </a:rPr>
              <a:t>10</a:t>
            </a:r>
            <a:endParaRPr kumimoji="1" lang="ja-JP" altLang="en-US" sz="1600">
              <a:solidFill>
                <a:schemeClr val="tx1">
                  <a:lumMod val="75000"/>
                  <a:lumOff val="25000"/>
                </a:schemeClr>
              </a:solidFill>
              <a:latin typeface="Segoe UI" panose="020B0502040204020203" pitchFamily="34" charset="0"/>
              <a:ea typeface="UD Digi Kyokasho NP-R" panose="020B0400000000000000" pitchFamily="34" charset="-128"/>
              <a:cs typeface="Segoe UI" panose="020B0502040204020203" pitchFamily="34" charset="0"/>
            </a:endParaRPr>
          </a:p>
        </p:txBody>
      </p:sp>
      <p:sp>
        <p:nvSpPr>
          <p:cNvPr id="19" name="テキスト ボックス 18">
            <a:extLst>
              <a:ext uri="{FF2B5EF4-FFF2-40B4-BE49-F238E27FC236}">
                <a16:creationId xmlns:a16="http://schemas.microsoft.com/office/drawing/2014/main" id="{9FFC3B43-BC4F-32E0-CA3D-89BECFE5396A}"/>
              </a:ext>
            </a:extLst>
          </p:cNvPr>
          <p:cNvSpPr txBox="1"/>
          <p:nvPr/>
        </p:nvSpPr>
        <p:spPr>
          <a:xfrm>
            <a:off x="2357669" y="5920899"/>
            <a:ext cx="405880" cy="338554"/>
          </a:xfrm>
          <a:prstGeom prst="rect">
            <a:avLst/>
          </a:prstGeom>
          <a:noFill/>
        </p:spPr>
        <p:txBody>
          <a:bodyPr wrap="none" rtlCol="0">
            <a:spAutoFit/>
          </a:bodyPr>
          <a:lstStyle/>
          <a:p>
            <a:r>
              <a:rPr kumimoji="1" lang="en-US" altLang="ja-JP" sz="1600" dirty="0">
                <a:solidFill>
                  <a:schemeClr val="tx1">
                    <a:lumMod val="75000"/>
                    <a:lumOff val="25000"/>
                  </a:schemeClr>
                </a:solidFill>
                <a:latin typeface="Segoe UI" panose="020B0502040204020203" pitchFamily="34" charset="0"/>
                <a:ea typeface="UD Digi Kyokasho NP-R" panose="020B0400000000000000" pitchFamily="34" charset="-128"/>
                <a:cs typeface="Segoe UI" panose="020B0502040204020203" pitchFamily="34" charset="0"/>
              </a:rPr>
              <a:t>20</a:t>
            </a:r>
            <a:endParaRPr kumimoji="1" lang="ja-JP" altLang="en-US" sz="1600">
              <a:solidFill>
                <a:schemeClr val="tx1">
                  <a:lumMod val="75000"/>
                  <a:lumOff val="25000"/>
                </a:schemeClr>
              </a:solidFill>
              <a:latin typeface="Segoe UI" panose="020B0502040204020203" pitchFamily="34" charset="0"/>
              <a:ea typeface="UD Digi Kyokasho NP-R" panose="020B0400000000000000" pitchFamily="34" charset="-128"/>
              <a:cs typeface="Segoe UI" panose="020B0502040204020203" pitchFamily="34" charset="0"/>
            </a:endParaRPr>
          </a:p>
        </p:txBody>
      </p:sp>
      <p:sp>
        <p:nvSpPr>
          <p:cNvPr id="21" name="テキスト ボックス 20">
            <a:extLst>
              <a:ext uri="{FF2B5EF4-FFF2-40B4-BE49-F238E27FC236}">
                <a16:creationId xmlns:a16="http://schemas.microsoft.com/office/drawing/2014/main" id="{F3DD38BF-3DA7-C473-2024-0F1B85EF93D6}"/>
              </a:ext>
            </a:extLst>
          </p:cNvPr>
          <p:cNvSpPr txBox="1"/>
          <p:nvPr/>
        </p:nvSpPr>
        <p:spPr>
          <a:xfrm>
            <a:off x="7607862" y="5902358"/>
            <a:ext cx="1126014" cy="338554"/>
          </a:xfrm>
          <a:prstGeom prst="rect">
            <a:avLst/>
          </a:prstGeom>
          <a:noFill/>
        </p:spPr>
        <p:txBody>
          <a:bodyPr wrap="none" rtlCol="0">
            <a:spAutoFit/>
          </a:bodyPr>
          <a:lstStyle/>
          <a:p>
            <a:r>
              <a:rPr kumimoji="1" lang="en-US" altLang="ja-JP" sz="1600" dirty="0">
                <a:solidFill>
                  <a:schemeClr val="tx1">
                    <a:lumMod val="75000"/>
                    <a:lumOff val="25000"/>
                  </a:schemeClr>
                </a:solidFill>
                <a:latin typeface="Segoe UI" panose="020B0502040204020203" pitchFamily="34" charset="0"/>
                <a:ea typeface="UD Digi Kyokasho NP-R" panose="020B0400000000000000" pitchFamily="34" charset="-128"/>
                <a:cs typeface="Segoe UI" panose="020B0502040204020203" pitchFamily="34" charset="0"/>
              </a:rPr>
              <a:t>(years old)</a:t>
            </a:r>
            <a:endParaRPr kumimoji="1" lang="ja-JP" altLang="en-US" sz="1600">
              <a:solidFill>
                <a:schemeClr val="tx1">
                  <a:lumMod val="75000"/>
                  <a:lumOff val="25000"/>
                </a:schemeClr>
              </a:solidFill>
              <a:latin typeface="Segoe UI" panose="020B0502040204020203" pitchFamily="34" charset="0"/>
              <a:ea typeface="UD Digi Kyokasho NP-R" panose="020B0400000000000000" pitchFamily="34" charset="-128"/>
              <a:cs typeface="Segoe UI" panose="020B0502040204020203" pitchFamily="34" charset="0"/>
            </a:endParaRPr>
          </a:p>
        </p:txBody>
      </p:sp>
      <p:sp>
        <p:nvSpPr>
          <p:cNvPr id="36" name="テキスト ボックス 35">
            <a:extLst>
              <a:ext uri="{FF2B5EF4-FFF2-40B4-BE49-F238E27FC236}">
                <a16:creationId xmlns:a16="http://schemas.microsoft.com/office/drawing/2014/main" id="{5610C417-8171-1CF1-C084-D1DD5BA2FFFA}"/>
              </a:ext>
            </a:extLst>
          </p:cNvPr>
          <p:cNvSpPr txBox="1"/>
          <p:nvPr/>
        </p:nvSpPr>
        <p:spPr>
          <a:xfrm>
            <a:off x="44604" y="1918576"/>
            <a:ext cx="2688590" cy="369332"/>
          </a:xfrm>
          <a:prstGeom prst="rect">
            <a:avLst/>
          </a:prstGeom>
          <a:noFill/>
        </p:spPr>
        <p:txBody>
          <a:bodyPr wrap="square">
            <a:spAutoFit/>
          </a:bodyPr>
          <a:lstStyle/>
          <a:p>
            <a:r>
              <a:rPr kumimoji="1" lang="en-US" altLang="ja-JP" dirty="0">
                <a:solidFill>
                  <a:schemeClr val="accent1"/>
                </a:solidFill>
                <a:latin typeface="Segoe UI" panose="020B0502040204020203" pitchFamily="34" charset="0"/>
                <a:ea typeface="UD Digi Kyokasho NP-R" panose="020B0400000000000000" pitchFamily="34" charset="-128"/>
                <a:cs typeface="Segoe UI" panose="020B0502040204020203" pitchFamily="34" charset="0"/>
              </a:rPr>
              <a:t>Auditory hallucination</a:t>
            </a:r>
            <a:endParaRPr kumimoji="1" lang="ja-JP" altLang="en-US">
              <a:solidFill>
                <a:schemeClr val="accent1"/>
              </a:solidFill>
              <a:latin typeface="Segoe UI" panose="020B0502040204020203" pitchFamily="34" charset="0"/>
              <a:ea typeface="UD Digi Kyokasho NP-R" panose="020B0400000000000000" pitchFamily="34" charset="-128"/>
              <a:cs typeface="Segoe UI" panose="020B0502040204020203" pitchFamily="34" charset="0"/>
            </a:endParaRPr>
          </a:p>
        </p:txBody>
      </p:sp>
      <p:sp>
        <p:nvSpPr>
          <p:cNvPr id="57" name="テキスト ボックス 56">
            <a:extLst>
              <a:ext uri="{FF2B5EF4-FFF2-40B4-BE49-F238E27FC236}">
                <a16:creationId xmlns:a16="http://schemas.microsoft.com/office/drawing/2014/main" id="{AFE91097-48D7-53A0-2026-BB900AE36535}"/>
              </a:ext>
            </a:extLst>
          </p:cNvPr>
          <p:cNvSpPr txBox="1"/>
          <p:nvPr/>
        </p:nvSpPr>
        <p:spPr>
          <a:xfrm>
            <a:off x="8501597" y="14058386"/>
            <a:ext cx="595035" cy="338554"/>
          </a:xfrm>
          <a:prstGeom prst="rect">
            <a:avLst/>
          </a:prstGeom>
          <a:noFill/>
        </p:spPr>
        <p:txBody>
          <a:bodyPr wrap="none" rtlCol="0">
            <a:spAutoFit/>
          </a:bodyPr>
          <a:lstStyle/>
          <a:p>
            <a:r>
              <a:rPr kumimoji="1" lang="ja-JP" altLang="en-US" sz="1600" b="1">
                <a:solidFill>
                  <a:schemeClr val="accent1"/>
                </a:solidFill>
                <a:latin typeface="Segoe UI" panose="020B0502040204020203" pitchFamily="34" charset="0"/>
                <a:ea typeface="UD Digi Kyokasho NP-R" panose="020B0400000000000000" pitchFamily="34" charset="-128"/>
                <a:cs typeface="Segoe UI" panose="020B0502040204020203" pitchFamily="34" charset="0"/>
              </a:rPr>
              <a:t>症状</a:t>
            </a:r>
          </a:p>
        </p:txBody>
      </p:sp>
      <p:sp>
        <p:nvSpPr>
          <p:cNvPr id="62" name="正方形/長方形 61">
            <a:extLst>
              <a:ext uri="{FF2B5EF4-FFF2-40B4-BE49-F238E27FC236}">
                <a16:creationId xmlns:a16="http://schemas.microsoft.com/office/drawing/2014/main" id="{0CCF953E-36E8-902E-AA94-509E5CCE6D5A}"/>
              </a:ext>
            </a:extLst>
          </p:cNvPr>
          <p:cNvSpPr/>
          <p:nvPr/>
        </p:nvSpPr>
        <p:spPr>
          <a:xfrm>
            <a:off x="5814221" y="1951002"/>
            <a:ext cx="2429158" cy="2322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69" name="正方形/長方形 68">
            <a:extLst>
              <a:ext uri="{FF2B5EF4-FFF2-40B4-BE49-F238E27FC236}">
                <a16:creationId xmlns:a16="http://schemas.microsoft.com/office/drawing/2014/main" id="{AAC76E07-D72E-73B1-7951-27A8E4C1723D}"/>
              </a:ext>
            </a:extLst>
          </p:cNvPr>
          <p:cNvSpPr/>
          <p:nvPr/>
        </p:nvSpPr>
        <p:spPr>
          <a:xfrm>
            <a:off x="883328" y="1482051"/>
            <a:ext cx="7366018" cy="2979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cxnSp>
        <p:nvCxnSpPr>
          <p:cNvPr id="75" name="直線コネクタ 74">
            <a:extLst>
              <a:ext uri="{FF2B5EF4-FFF2-40B4-BE49-F238E27FC236}">
                <a16:creationId xmlns:a16="http://schemas.microsoft.com/office/drawing/2014/main" id="{69E6CCEF-3E45-862B-4FF8-BF25ED5B5957}"/>
              </a:ext>
            </a:extLst>
          </p:cNvPr>
          <p:cNvCxnSpPr/>
          <p:nvPr/>
        </p:nvCxnSpPr>
        <p:spPr>
          <a:xfrm>
            <a:off x="485530" y="3864161"/>
            <a:ext cx="8016067" cy="0"/>
          </a:xfrm>
          <a:prstGeom prst="line">
            <a:avLst/>
          </a:prstGeom>
          <a:ln w="28575">
            <a:solidFill>
              <a:schemeClr val="tx1">
                <a:lumMod val="85000"/>
                <a:lumOff val="15000"/>
                <a:alpha val="83000"/>
              </a:schemeClr>
            </a:solidFil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E3901FAA-6B40-BDA6-690B-46CFA67EB517}"/>
              </a:ext>
            </a:extLst>
          </p:cNvPr>
          <p:cNvSpPr txBox="1"/>
          <p:nvPr/>
        </p:nvSpPr>
        <p:spPr>
          <a:xfrm>
            <a:off x="47640" y="767023"/>
            <a:ext cx="1960793" cy="523220"/>
          </a:xfrm>
          <a:prstGeom prst="rect">
            <a:avLst/>
          </a:prstGeom>
          <a:noFill/>
        </p:spPr>
        <p:txBody>
          <a:bodyPr wrap="none" rtlCol="0">
            <a:spAutoFit/>
          </a:bodyPr>
          <a:lstStyle/>
          <a:p>
            <a:r>
              <a:rPr kumimoji="1" lang="en-US" altLang="ja-JP" sz="2800" b="1" dirty="0">
                <a:solidFill>
                  <a:schemeClr val="tx1">
                    <a:lumMod val="75000"/>
                    <a:lumOff val="25000"/>
                  </a:schemeClr>
                </a:solidFill>
                <a:latin typeface="Segoe UI" panose="020B0502040204020203" pitchFamily="34" charset="0"/>
                <a:ea typeface="UD Digi Kyokasho NP-R" panose="020B0400000000000000" pitchFamily="34" charset="-128"/>
                <a:cs typeface="Segoe UI" panose="020B0502040204020203" pitchFamily="34" charset="0"/>
              </a:rPr>
              <a:t>Symptoms</a:t>
            </a:r>
            <a:endParaRPr kumimoji="1" lang="ja-JP" altLang="en-US" sz="2800" b="1">
              <a:solidFill>
                <a:schemeClr val="tx1">
                  <a:lumMod val="75000"/>
                  <a:lumOff val="25000"/>
                </a:schemeClr>
              </a:solidFill>
              <a:latin typeface="Segoe UI" panose="020B0502040204020203" pitchFamily="34" charset="0"/>
              <a:ea typeface="UD Digi Kyokasho NP-R" panose="020B0400000000000000" pitchFamily="34" charset="-128"/>
              <a:cs typeface="Segoe UI" panose="020B0502040204020203" pitchFamily="34" charset="0"/>
            </a:endParaRPr>
          </a:p>
        </p:txBody>
      </p:sp>
      <p:sp>
        <p:nvSpPr>
          <p:cNvPr id="77" name="テキスト ボックス 76">
            <a:extLst>
              <a:ext uri="{FF2B5EF4-FFF2-40B4-BE49-F238E27FC236}">
                <a16:creationId xmlns:a16="http://schemas.microsoft.com/office/drawing/2014/main" id="{0219632D-7739-4B93-5520-D390759B476E}"/>
              </a:ext>
            </a:extLst>
          </p:cNvPr>
          <p:cNvSpPr txBox="1"/>
          <p:nvPr/>
        </p:nvSpPr>
        <p:spPr>
          <a:xfrm>
            <a:off x="44604" y="3956966"/>
            <a:ext cx="1935145" cy="523220"/>
          </a:xfrm>
          <a:prstGeom prst="rect">
            <a:avLst/>
          </a:prstGeom>
          <a:noFill/>
        </p:spPr>
        <p:txBody>
          <a:bodyPr wrap="none" rtlCol="0">
            <a:spAutoFit/>
          </a:bodyPr>
          <a:lstStyle/>
          <a:p>
            <a:r>
              <a:rPr kumimoji="1" lang="en-US" altLang="ja-JP" sz="2800" b="1" dirty="0">
                <a:solidFill>
                  <a:schemeClr val="tx1">
                    <a:lumMod val="75000"/>
                    <a:lumOff val="25000"/>
                  </a:schemeClr>
                </a:solidFill>
                <a:latin typeface="Segoe UI" panose="020B0502040204020203" pitchFamily="34" charset="0"/>
                <a:ea typeface="UD Digi Kyokasho NP-R" panose="020B0400000000000000" pitchFamily="34" charset="-128"/>
                <a:cs typeface="Segoe UI" panose="020B0502040204020203" pitchFamily="34" charset="0"/>
              </a:rPr>
              <a:t>treatment</a:t>
            </a:r>
            <a:endParaRPr kumimoji="1" lang="ja-JP" altLang="en-US" sz="2800" b="1">
              <a:solidFill>
                <a:schemeClr val="tx1">
                  <a:lumMod val="75000"/>
                  <a:lumOff val="25000"/>
                </a:schemeClr>
              </a:solidFill>
              <a:latin typeface="Segoe UI" panose="020B0502040204020203" pitchFamily="34" charset="0"/>
              <a:ea typeface="UD Digi Kyokasho NP-R" panose="020B0400000000000000" pitchFamily="34" charset="-128"/>
              <a:cs typeface="Segoe UI" panose="020B0502040204020203" pitchFamily="34" charset="0"/>
            </a:endParaRPr>
          </a:p>
        </p:txBody>
      </p:sp>
      <p:sp>
        <p:nvSpPr>
          <p:cNvPr id="3" name="直角三角形 2">
            <a:extLst>
              <a:ext uri="{FF2B5EF4-FFF2-40B4-BE49-F238E27FC236}">
                <a16:creationId xmlns:a16="http://schemas.microsoft.com/office/drawing/2014/main" id="{9AD6C1FD-BD38-53C9-0346-6BB886EDF3D1}"/>
              </a:ext>
            </a:extLst>
          </p:cNvPr>
          <p:cNvSpPr/>
          <p:nvPr/>
        </p:nvSpPr>
        <p:spPr>
          <a:xfrm flipH="1">
            <a:off x="2579612" y="1185725"/>
            <a:ext cx="5663767" cy="29155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23" name="テキスト ボックス 22">
            <a:extLst>
              <a:ext uri="{FF2B5EF4-FFF2-40B4-BE49-F238E27FC236}">
                <a16:creationId xmlns:a16="http://schemas.microsoft.com/office/drawing/2014/main" id="{DE66D876-507C-DE5B-AE6A-928297C9BC22}"/>
              </a:ext>
            </a:extLst>
          </p:cNvPr>
          <p:cNvSpPr txBox="1"/>
          <p:nvPr/>
        </p:nvSpPr>
        <p:spPr>
          <a:xfrm>
            <a:off x="77068" y="1272424"/>
            <a:ext cx="2586257" cy="646331"/>
          </a:xfrm>
          <a:prstGeom prst="rect">
            <a:avLst/>
          </a:prstGeom>
          <a:solidFill>
            <a:schemeClr val="lt1">
              <a:alpha val="83867"/>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a:solidFill>
                  <a:schemeClr val="accent1"/>
                </a:solidFill>
                <a:latin typeface="Segoe UI" panose="020B0502040204020203" pitchFamily="34" charset="0"/>
                <a:ea typeface="UD Digi Kyokasho NP-R" panose="020B0400000000000000" pitchFamily="34" charset="-128"/>
                <a:cs typeface="Segoe UI" panose="020B0502040204020203" pitchFamily="34" charset="0"/>
              </a:rPr>
              <a:t>Hypersensitivity</a:t>
            </a:r>
          </a:p>
          <a:p>
            <a:r>
              <a:rPr kumimoji="1" lang="en-US" altLang="ja-JP" dirty="0">
                <a:solidFill>
                  <a:schemeClr val="accent1"/>
                </a:solidFill>
                <a:latin typeface="Segoe UI" panose="020B0502040204020203" pitchFamily="34" charset="0"/>
                <a:ea typeface="UD Digi Kyokasho NP-R" panose="020B0400000000000000" pitchFamily="34" charset="-128"/>
                <a:cs typeface="Segoe UI" panose="020B0502040204020203" pitchFamily="34" charset="0"/>
              </a:rPr>
              <a:t>to sounds and smells</a:t>
            </a:r>
          </a:p>
        </p:txBody>
      </p:sp>
      <p:sp>
        <p:nvSpPr>
          <p:cNvPr id="4" name="正方形/長方形 3">
            <a:extLst>
              <a:ext uri="{FF2B5EF4-FFF2-40B4-BE49-F238E27FC236}">
                <a16:creationId xmlns:a16="http://schemas.microsoft.com/office/drawing/2014/main" id="{43DA45E1-9B4B-293D-6483-029FA7C11E51}"/>
              </a:ext>
            </a:extLst>
          </p:cNvPr>
          <p:cNvSpPr/>
          <p:nvPr/>
        </p:nvSpPr>
        <p:spPr>
          <a:xfrm>
            <a:off x="2950641" y="2694406"/>
            <a:ext cx="86232" cy="311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7" name="テキスト ボックス 6">
            <a:extLst>
              <a:ext uri="{FF2B5EF4-FFF2-40B4-BE49-F238E27FC236}">
                <a16:creationId xmlns:a16="http://schemas.microsoft.com/office/drawing/2014/main" id="{0BD0029A-CC31-71B4-AF30-7FDCC5CC449B}"/>
              </a:ext>
            </a:extLst>
          </p:cNvPr>
          <p:cNvSpPr txBox="1"/>
          <p:nvPr/>
        </p:nvSpPr>
        <p:spPr>
          <a:xfrm>
            <a:off x="45834" y="2566005"/>
            <a:ext cx="2594357" cy="707886"/>
          </a:xfrm>
          <a:prstGeom prst="rect">
            <a:avLst/>
          </a:prstGeom>
          <a:noFill/>
        </p:spPr>
        <p:txBody>
          <a:bodyPr wrap="square">
            <a:spAutoFit/>
          </a:bodyPr>
          <a:lstStyle/>
          <a:p>
            <a:pPr algn="l"/>
            <a:r>
              <a:rPr lang="en" altLang="ja-JP" sz="2000" b="1" i="0" u="none" strike="noStrike" dirty="0">
                <a:solidFill>
                  <a:schemeClr val="accent1"/>
                </a:solidFill>
                <a:effectLst/>
                <a:latin typeface="Segoe UI" panose="020B0502040204020203" pitchFamily="34" charset="0"/>
                <a:cs typeface="Segoe UI" panose="020B0502040204020203" pitchFamily="34" charset="0"/>
              </a:rPr>
              <a:t>generalized convulsive seizure</a:t>
            </a:r>
          </a:p>
        </p:txBody>
      </p:sp>
      <p:sp>
        <p:nvSpPr>
          <p:cNvPr id="8" name="正方形/長方形 7">
            <a:extLst>
              <a:ext uri="{FF2B5EF4-FFF2-40B4-BE49-F238E27FC236}">
                <a16:creationId xmlns:a16="http://schemas.microsoft.com/office/drawing/2014/main" id="{348AF50C-4237-A863-8B8B-B28523E8F454}"/>
              </a:ext>
            </a:extLst>
          </p:cNvPr>
          <p:cNvSpPr/>
          <p:nvPr/>
        </p:nvSpPr>
        <p:spPr>
          <a:xfrm>
            <a:off x="3169143" y="2692568"/>
            <a:ext cx="86232" cy="311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27" name="正方形/長方形 26">
            <a:extLst>
              <a:ext uri="{FF2B5EF4-FFF2-40B4-BE49-F238E27FC236}">
                <a16:creationId xmlns:a16="http://schemas.microsoft.com/office/drawing/2014/main" id="{8129EA5C-DFFA-6ED0-A3C6-398C5C6DFC9E}"/>
              </a:ext>
            </a:extLst>
          </p:cNvPr>
          <p:cNvSpPr/>
          <p:nvPr/>
        </p:nvSpPr>
        <p:spPr>
          <a:xfrm>
            <a:off x="3387645" y="2692568"/>
            <a:ext cx="86232" cy="311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29" name="正方形/長方形 28">
            <a:extLst>
              <a:ext uri="{FF2B5EF4-FFF2-40B4-BE49-F238E27FC236}">
                <a16:creationId xmlns:a16="http://schemas.microsoft.com/office/drawing/2014/main" id="{45F98B8D-2EE9-A80A-1689-9849C429E8BB}"/>
              </a:ext>
            </a:extLst>
          </p:cNvPr>
          <p:cNvSpPr/>
          <p:nvPr/>
        </p:nvSpPr>
        <p:spPr>
          <a:xfrm>
            <a:off x="3606147" y="2690730"/>
            <a:ext cx="86232" cy="311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30" name="正方形/長方形 29">
            <a:extLst>
              <a:ext uri="{FF2B5EF4-FFF2-40B4-BE49-F238E27FC236}">
                <a16:creationId xmlns:a16="http://schemas.microsoft.com/office/drawing/2014/main" id="{225097AA-CCA4-A59F-413F-66E8E1DAD0D3}"/>
              </a:ext>
            </a:extLst>
          </p:cNvPr>
          <p:cNvSpPr/>
          <p:nvPr/>
        </p:nvSpPr>
        <p:spPr>
          <a:xfrm>
            <a:off x="3792947" y="2694406"/>
            <a:ext cx="86232" cy="311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32" name="正方形/長方形 31">
            <a:extLst>
              <a:ext uri="{FF2B5EF4-FFF2-40B4-BE49-F238E27FC236}">
                <a16:creationId xmlns:a16="http://schemas.microsoft.com/office/drawing/2014/main" id="{78DB26A5-FEB0-450A-84C2-E733C2A387F2}"/>
              </a:ext>
            </a:extLst>
          </p:cNvPr>
          <p:cNvSpPr/>
          <p:nvPr/>
        </p:nvSpPr>
        <p:spPr>
          <a:xfrm>
            <a:off x="4011449" y="2692568"/>
            <a:ext cx="86232" cy="311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35" name="正方形/長方形 34">
            <a:extLst>
              <a:ext uri="{FF2B5EF4-FFF2-40B4-BE49-F238E27FC236}">
                <a16:creationId xmlns:a16="http://schemas.microsoft.com/office/drawing/2014/main" id="{09B8D301-C6DB-C925-0B70-A5BD397A0F94}"/>
              </a:ext>
            </a:extLst>
          </p:cNvPr>
          <p:cNvSpPr/>
          <p:nvPr/>
        </p:nvSpPr>
        <p:spPr>
          <a:xfrm>
            <a:off x="4229951" y="2692568"/>
            <a:ext cx="86232" cy="311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37" name="正方形/長方形 36">
            <a:extLst>
              <a:ext uri="{FF2B5EF4-FFF2-40B4-BE49-F238E27FC236}">
                <a16:creationId xmlns:a16="http://schemas.microsoft.com/office/drawing/2014/main" id="{5AC89C4B-1292-EB26-9DA4-BB8DA0BE52E2}"/>
              </a:ext>
            </a:extLst>
          </p:cNvPr>
          <p:cNvSpPr/>
          <p:nvPr/>
        </p:nvSpPr>
        <p:spPr>
          <a:xfrm>
            <a:off x="4448453" y="2690730"/>
            <a:ext cx="86232" cy="311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41" name="正方形/長方形 40">
            <a:extLst>
              <a:ext uri="{FF2B5EF4-FFF2-40B4-BE49-F238E27FC236}">
                <a16:creationId xmlns:a16="http://schemas.microsoft.com/office/drawing/2014/main" id="{2C55AD7A-1F65-42B6-351E-9E4C3EE7BE1C}"/>
              </a:ext>
            </a:extLst>
          </p:cNvPr>
          <p:cNvSpPr/>
          <p:nvPr/>
        </p:nvSpPr>
        <p:spPr>
          <a:xfrm>
            <a:off x="4667181" y="2687329"/>
            <a:ext cx="86232" cy="311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42" name="正方形/長方形 41">
            <a:extLst>
              <a:ext uri="{FF2B5EF4-FFF2-40B4-BE49-F238E27FC236}">
                <a16:creationId xmlns:a16="http://schemas.microsoft.com/office/drawing/2014/main" id="{D8851B27-23F2-177E-779E-281D6285E91B}"/>
              </a:ext>
            </a:extLst>
          </p:cNvPr>
          <p:cNvSpPr/>
          <p:nvPr/>
        </p:nvSpPr>
        <p:spPr>
          <a:xfrm>
            <a:off x="4885683" y="2685491"/>
            <a:ext cx="86232" cy="311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43" name="正方形/長方形 42">
            <a:extLst>
              <a:ext uri="{FF2B5EF4-FFF2-40B4-BE49-F238E27FC236}">
                <a16:creationId xmlns:a16="http://schemas.microsoft.com/office/drawing/2014/main" id="{C03E20E4-4332-780D-B672-12162B56557F}"/>
              </a:ext>
            </a:extLst>
          </p:cNvPr>
          <p:cNvSpPr/>
          <p:nvPr/>
        </p:nvSpPr>
        <p:spPr>
          <a:xfrm>
            <a:off x="5104185" y="2685491"/>
            <a:ext cx="86232" cy="311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45" name="正方形/長方形 44">
            <a:extLst>
              <a:ext uri="{FF2B5EF4-FFF2-40B4-BE49-F238E27FC236}">
                <a16:creationId xmlns:a16="http://schemas.microsoft.com/office/drawing/2014/main" id="{344EC69A-B205-79CB-5EA8-5538064B9D80}"/>
              </a:ext>
            </a:extLst>
          </p:cNvPr>
          <p:cNvSpPr/>
          <p:nvPr/>
        </p:nvSpPr>
        <p:spPr>
          <a:xfrm>
            <a:off x="5322687" y="2683653"/>
            <a:ext cx="86232" cy="311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46" name="正方形/長方形 45">
            <a:extLst>
              <a:ext uri="{FF2B5EF4-FFF2-40B4-BE49-F238E27FC236}">
                <a16:creationId xmlns:a16="http://schemas.microsoft.com/office/drawing/2014/main" id="{E284DEB5-F66A-0F10-3EA5-EE677B812EBA}"/>
              </a:ext>
            </a:extLst>
          </p:cNvPr>
          <p:cNvSpPr/>
          <p:nvPr/>
        </p:nvSpPr>
        <p:spPr>
          <a:xfrm>
            <a:off x="5509487" y="2687329"/>
            <a:ext cx="86232" cy="311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49" name="正方形/長方形 48">
            <a:extLst>
              <a:ext uri="{FF2B5EF4-FFF2-40B4-BE49-F238E27FC236}">
                <a16:creationId xmlns:a16="http://schemas.microsoft.com/office/drawing/2014/main" id="{BE68BD86-24A0-0FA6-27D1-9AFD8D8DBCAE}"/>
              </a:ext>
            </a:extLst>
          </p:cNvPr>
          <p:cNvSpPr/>
          <p:nvPr/>
        </p:nvSpPr>
        <p:spPr>
          <a:xfrm>
            <a:off x="5727989" y="2685491"/>
            <a:ext cx="86232" cy="311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51" name="正方形/長方形 50">
            <a:extLst>
              <a:ext uri="{FF2B5EF4-FFF2-40B4-BE49-F238E27FC236}">
                <a16:creationId xmlns:a16="http://schemas.microsoft.com/office/drawing/2014/main" id="{08EB8001-C35E-F931-B0D9-C4640C6C5C56}"/>
              </a:ext>
            </a:extLst>
          </p:cNvPr>
          <p:cNvSpPr/>
          <p:nvPr/>
        </p:nvSpPr>
        <p:spPr>
          <a:xfrm>
            <a:off x="5946491" y="2685491"/>
            <a:ext cx="86232" cy="311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54" name="正方形/長方形 53">
            <a:extLst>
              <a:ext uri="{FF2B5EF4-FFF2-40B4-BE49-F238E27FC236}">
                <a16:creationId xmlns:a16="http://schemas.microsoft.com/office/drawing/2014/main" id="{B2AA1614-8D86-45C3-6BB9-C295BBE62E5C}"/>
              </a:ext>
            </a:extLst>
          </p:cNvPr>
          <p:cNvSpPr/>
          <p:nvPr/>
        </p:nvSpPr>
        <p:spPr>
          <a:xfrm>
            <a:off x="6164993" y="2683653"/>
            <a:ext cx="86232" cy="311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55" name="円/楕円 54">
            <a:extLst>
              <a:ext uri="{FF2B5EF4-FFF2-40B4-BE49-F238E27FC236}">
                <a16:creationId xmlns:a16="http://schemas.microsoft.com/office/drawing/2014/main" id="{456C1155-75BB-C146-E41C-37F76E36684B}"/>
              </a:ext>
            </a:extLst>
          </p:cNvPr>
          <p:cNvSpPr/>
          <p:nvPr/>
        </p:nvSpPr>
        <p:spPr>
          <a:xfrm>
            <a:off x="4102034" y="5761681"/>
            <a:ext cx="140677" cy="14067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75000"/>
                  <a:lumOff val="25000"/>
                </a:schemeClr>
              </a:solidFill>
              <a:latin typeface="Segoe UI" panose="020B0502040204020203" pitchFamily="34" charset="0"/>
              <a:ea typeface="UD Digi Kyokasho NP-R" panose="020B0400000000000000" pitchFamily="34" charset="-128"/>
              <a:cs typeface="Segoe UI" panose="020B0502040204020203" pitchFamily="34" charset="0"/>
            </a:endParaRPr>
          </a:p>
        </p:txBody>
      </p:sp>
      <p:sp>
        <p:nvSpPr>
          <p:cNvPr id="67" name="テキスト ボックス 66">
            <a:extLst>
              <a:ext uri="{FF2B5EF4-FFF2-40B4-BE49-F238E27FC236}">
                <a16:creationId xmlns:a16="http://schemas.microsoft.com/office/drawing/2014/main" id="{D1FE5D58-1E77-1657-5B23-49C9C572674E}"/>
              </a:ext>
            </a:extLst>
          </p:cNvPr>
          <p:cNvSpPr txBox="1"/>
          <p:nvPr/>
        </p:nvSpPr>
        <p:spPr>
          <a:xfrm>
            <a:off x="3898300" y="5927718"/>
            <a:ext cx="405880" cy="338554"/>
          </a:xfrm>
          <a:prstGeom prst="rect">
            <a:avLst/>
          </a:prstGeom>
          <a:noFill/>
        </p:spPr>
        <p:txBody>
          <a:bodyPr wrap="none" rtlCol="0">
            <a:spAutoFit/>
          </a:bodyPr>
          <a:lstStyle/>
          <a:p>
            <a:r>
              <a:rPr kumimoji="1" lang="en-US" altLang="ja-JP" sz="1600" dirty="0">
                <a:solidFill>
                  <a:schemeClr val="tx1">
                    <a:lumMod val="75000"/>
                    <a:lumOff val="25000"/>
                  </a:schemeClr>
                </a:solidFill>
                <a:latin typeface="Segoe UI" panose="020B0502040204020203" pitchFamily="34" charset="0"/>
                <a:ea typeface="UD Digi Kyokasho NP-R" panose="020B0400000000000000" pitchFamily="34" charset="-128"/>
                <a:cs typeface="Segoe UI" panose="020B0502040204020203" pitchFamily="34" charset="0"/>
              </a:rPr>
              <a:t>30</a:t>
            </a:r>
            <a:endParaRPr kumimoji="1" lang="ja-JP" altLang="en-US" sz="1600">
              <a:solidFill>
                <a:schemeClr val="tx1">
                  <a:lumMod val="75000"/>
                  <a:lumOff val="25000"/>
                </a:schemeClr>
              </a:solidFill>
              <a:latin typeface="Segoe UI" panose="020B0502040204020203" pitchFamily="34" charset="0"/>
              <a:ea typeface="UD Digi Kyokasho NP-R" panose="020B0400000000000000" pitchFamily="34" charset="-128"/>
              <a:cs typeface="Segoe UI" panose="020B0502040204020203" pitchFamily="34" charset="0"/>
            </a:endParaRPr>
          </a:p>
        </p:txBody>
      </p:sp>
      <p:sp>
        <p:nvSpPr>
          <p:cNvPr id="73" name="テキスト ボックス 72">
            <a:extLst>
              <a:ext uri="{FF2B5EF4-FFF2-40B4-BE49-F238E27FC236}">
                <a16:creationId xmlns:a16="http://schemas.microsoft.com/office/drawing/2014/main" id="{C9209D45-577C-D555-EDD9-DD18DA08ADC5}"/>
              </a:ext>
            </a:extLst>
          </p:cNvPr>
          <p:cNvSpPr txBox="1"/>
          <p:nvPr/>
        </p:nvSpPr>
        <p:spPr>
          <a:xfrm>
            <a:off x="4617720" y="3080132"/>
            <a:ext cx="4614672" cy="646331"/>
          </a:xfrm>
          <a:prstGeom prst="rect">
            <a:avLst/>
          </a:prstGeom>
          <a:noFill/>
        </p:spPr>
        <p:txBody>
          <a:bodyPr wrap="square">
            <a:spAutoFit/>
          </a:bodyPr>
          <a:lstStyle/>
          <a:p>
            <a:r>
              <a:rPr lang="en-US" altLang="ja-JP" dirty="0">
                <a:solidFill>
                  <a:schemeClr val="accent2"/>
                </a:solidFill>
                <a:latin typeface="Segoe UI" panose="020B0502040204020203" pitchFamily="34" charset="0"/>
                <a:cs typeface="Segoe UI" panose="020B0502040204020203" pitchFamily="34" charset="0"/>
              </a:rPr>
              <a:t>Aura:</a:t>
            </a:r>
            <a:r>
              <a:rPr lang="ja-JP" altLang="en-US">
                <a:solidFill>
                  <a:schemeClr val="accent2"/>
                </a:solidFill>
                <a:latin typeface="Segoe UI" panose="020B0502040204020203" pitchFamily="34" charset="0"/>
                <a:cs typeface="Segoe UI" panose="020B0502040204020203" pitchFamily="34" charset="0"/>
              </a:rPr>
              <a:t>the feeling that someone is there or that the scenery is changing</a:t>
            </a:r>
          </a:p>
        </p:txBody>
      </p:sp>
      <p:sp>
        <p:nvSpPr>
          <p:cNvPr id="79" name="テキスト ボックス 78">
            <a:extLst>
              <a:ext uri="{FF2B5EF4-FFF2-40B4-BE49-F238E27FC236}">
                <a16:creationId xmlns:a16="http://schemas.microsoft.com/office/drawing/2014/main" id="{14C6FE29-B0B7-B4D4-EFBF-A41F43157E8C}"/>
              </a:ext>
            </a:extLst>
          </p:cNvPr>
          <p:cNvSpPr txBox="1"/>
          <p:nvPr/>
        </p:nvSpPr>
        <p:spPr>
          <a:xfrm>
            <a:off x="6467453" y="5922134"/>
            <a:ext cx="565421" cy="369332"/>
          </a:xfrm>
          <a:prstGeom prst="rect">
            <a:avLst/>
          </a:prstGeom>
          <a:noFill/>
        </p:spPr>
        <p:txBody>
          <a:bodyPr wrap="square">
            <a:spAutoFit/>
          </a:bodyPr>
          <a:lstStyle/>
          <a:p>
            <a:r>
              <a:rPr kumimoji="1" lang="en-US" altLang="ja-JP" dirty="0">
                <a:solidFill>
                  <a:schemeClr val="tx1">
                    <a:lumMod val="75000"/>
                    <a:lumOff val="25000"/>
                  </a:schemeClr>
                </a:solidFill>
                <a:latin typeface="Segoe UI" panose="020B0502040204020203" pitchFamily="34" charset="0"/>
                <a:ea typeface="UD Digi Kyokasho NP-R" panose="020B0400000000000000" pitchFamily="34" charset="-128"/>
                <a:cs typeface="Segoe UI" panose="020B0502040204020203" pitchFamily="34" charset="0"/>
              </a:rPr>
              <a:t>40</a:t>
            </a:r>
            <a:endParaRPr kumimoji="1" lang="ja-JP" altLang="en-US" sz="1800">
              <a:solidFill>
                <a:schemeClr val="tx1">
                  <a:lumMod val="75000"/>
                  <a:lumOff val="25000"/>
                </a:schemeClr>
              </a:solidFill>
              <a:latin typeface="Segoe UI" panose="020B0502040204020203" pitchFamily="34" charset="0"/>
              <a:ea typeface="UD Digi Kyokasho NP-R" panose="020B0400000000000000" pitchFamily="34" charset="-128"/>
              <a:cs typeface="Segoe UI" panose="020B0502040204020203" pitchFamily="34" charset="0"/>
            </a:endParaRPr>
          </a:p>
        </p:txBody>
      </p:sp>
      <p:sp>
        <p:nvSpPr>
          <p:cNvPr id="81" name="テキスト ボックス 80">
            <a:extLst>
              <a:ext uri="{FF2B5EF4-FFF2-40B4-BE49-F238E27FC236}">
                <a16:creationId xmlns:a16="http://schemas.microsoft.com/office/drawing/2014/main" id="{B3BC0976-6C76-B427-B157-0A893ECD6779}"/>
              </a:ext>
            </a:extLst>
          </p:cNvPr>
          <p:cNvSpPr txBox="1"/>
          <p:nvPr/>
        </p:nvSpPr>
        <p:spPr>
          <a:xfrm>
            <a:off x="2942160" y="4923535"/>
            <a:ext cx="625171" cy="400110"/>
          </a:xfrm>
          <a:prstGeom prst="rect">
            <a:avLst/>
          </a:prstGeom>
          <a:solidFill>
            <a:schemeClr val="tx1">
              <a:lumMod val="50000"/>
              <a:lumOff val="50000"/>
            </a:schemeClr>
          </a:solidFill>
          <a:ln>
            <a:solidFill>
              <a:schemeClr val="tx1"/>
            </a:solidFill>
          </a:ln>
        </p:spPr>
        <p:txBody>
          <a:bodyPr wrap="none" rtlCol="0">
            <a:spAutoFit/>
          </a:bodyPr>
          <a:lstStyle/>
          <a:p>
            <a:r>
              <a:rPr kumimoji="1" lang="en-US" altLang="ja-JP" sz="2000" b="1" dirty="0">
                <a:solidFill>
                  <a:schemeClr val="bg1">
                    <a:lumMod val="95000"/>
                  </a:schemeClr>
                </a:solidFill>
                <a:latin typeface="Segoe UI" panose="020B0502040204020203" pitchFamily="34" charset="0"/>
                <a:cs typeface="Segoe UI" panose="020B0502040204020203" pitchFamily="34" charset="0"/>
              </a:rPr>
              <a:t>LEV</a:t>
            </a:r>
            <a:endParaRPr kumimoji="1" lang="ja-JP" altLang="en-US" sz="2000" b="1">
              <a:solidFill>
                <a:schemeClr val="bg1">
                  <a:lumMod val="95000"/>
                </a:schemeClr>
              </a:solidFill>
              <a:latin typeface="Segoe UI" panose="020B0502040204020203" pitchFamily="34" charset="0"/>
              <a:cs typeface="Segoe UI" panose="020B0502040204020203" pitchFamily="34" charset="0"/>
            </a:endParaRPr>
          </a:p>
        </p:txBody>
      </p:sp>
      <p:sp>
        <p:nvSpPr>
          <p:cNvPr id="82" name="テキスト ボックス 81">
            <a:extLst>
              <a:ext uri="{FF2B5EF4-FFF2-40B4-BE49-F238E27FC236}">
                <a16:creationId xmlns:a16="http://schemas.microsoft.com/office/drawing/2014/main" id="{DDE1AFAA-59E5-3626-1330-95E6724259A1}"/>
              </a:ext>
            </a:extLst>
          </p:cNvPr>
          <p:cNvSpPr txBox="1"/>
          <p:nvPr/>
        </p:nvSpPr>
        <p:spPr>
          <a:xfrm>
            <a:off x="3528085" y="4923534"/>
            <a:ext cx="731780" cy="400110"/>
          </a:xfrm>
          <a:prstGeom prst="rect">
            <a:avLst/>
          </a:prstGeom>
          <a:solidFill>
            <a:schemeClr val="tx1">
              <a:lumMod val="50000"/>
              <a:lumOff val="50000"/>
            </a:schemeClr>
          </a:solidFill>
          <a:ln>
            <a:solidFill>
              <a:schemeClr val="tx1"/>
            </a:solidFill>
          </a:ln>
        </p:spPr>
        <p:txBody>
          <a:bodyPr wrap="square" rtlCol="0">
            <a:spAutoFit/>
          </a:bodyPr>
          <a:lstStyle/>
          <a:p>
            <a:pPr algn="ctr"/>
            <a:r>
              <a:rPr kumimoji="1" lang="en-US" altLang="ja-JP" sz="2000" b="1" dirty="0">
                <a:solidFill>
                  <a:schemeClr val="bg1">
                    <a:lumMod val="95000"/>
                  </a:schemeClr>
                </a:solidFill>
                <a:latin typeface="Segoe UI" panose="020B0502040204020203" pitchFamily="34" charset="0"/>
                <a:cs typeface="Segoe UI" panose="020B0502040204020203" pitchFamily="34" charset="0"/>
              </a:rPr>
              <a:t>CBZ</a:t>
            </a:r>
            <a:endParaRPr kumimoji="1" lang="ja-JP" altLang="en-US" sz="2000" b="1">
              <a:solidFill>
                <a:schemeClr val="bg1">
                  <a:lumMod val="95000"/>
                </a:schemeClr>
              </a:solidFill>
              <a:latin typeface="Segoe UI" panose="020B0502040204020203" pitchFamily="34" charset="0"/>
              <a:cs typeface="Segoe UI" panose="020B0502040204020203" pitchFamily="34" charset="0"/>
            </a:endParaRPr>
          </a:p>
        </p:txBody>
      </p:sp>
      <p:sp>
        <p:nvSpPr>
          <p:cNvPr id="83" name="テキスト ボックス 82">
            <a:extLst>
              <a:ext uri="{FF2B5EF4-FFF2-40B4-BE49-F238E27FC236}">
                <a16:creationId xmlns:a16="http://schemas.microsoft.com/office/drawing/2014/main" id="{2DCBFFDF-1373-C20C-050D-94E677FB9CA6}"/>
              </a:ext>
            </a:extLst>
          </p:cNvPr>
          <p:cNvSpPr txBox="1"/>
          <p:nvPr/>
        </p:nvSpPr>
        <p:spPr>
          <a:xfrm>
            <a:off x="4260400" y="4923534"/>
            <a:ext cx="781237" cy="400110"/>
          </a:xfrm>
          <a:prstGeom prst="rect">
            <a:avLst/>
          </a:prstGeom>
          <a:solidFill>
            <a:schemeClr val="tx1">
              <a:lumMod val="50000"/>
              <a:lumOff val="50000"/>
            </a:schemeClr>
          </a:solidFill>
          <a:ln>
            <a:solidFill>
              <a:schemeClr val="tx1"/>
            </a:solidFill>
          </a:ln>
        </p:spPr>
        <p:txBody>
          <a:bodyPr wrap="square" rtlCol="0">
            <a:spAutoFit/>
          </a:bodyPr>
          <a:lstStyle/>
          <a:p>
            <a:pPr algn="ctr"/>
            <a:r>
              <a:rPr kumimoji="1" lang="en-US" altLang="ja-JP" sz="2000" b="1" dirty="0">
                <a:solidFill>
                  <a:schemeClr val="bg1">
                    <a:lumMod val="95000"/>
                  </a:schemeClr>
                </a:solidFill>
                <a:latin typeface="Segoe UI" panose="020B0502040204020203" pitchFamily="34" charset="0"/>
                <a:cs typeface="Segoe UI" panose="020B0502040204020203" pitchFamily="34" charset="0"/>
              </a:rPr>
              <a:t>ZNS</a:t>
            </a:r>
            <a:endParaRPr kumimoji="1" lang="ja-JP" altLang="en-US" sz="2000" b="1">
              <a:solidFill>
                <a:schemeClr val="bg1">
                  <a:lumMod val="95000"/>
                </a:schemeClr>
              </a:solidFill>
              <a:latin typeface="Segoe UI" panose="020B0502040204020203" pitchFamily="34" charset="0"/>
              <a:cs typeface="Segoe UI" panose="020B0502040204020203" pitchFamily="34" charset="0"/>
            </a:endParaRPr>
          </a:p>
        </p:txBody>
      </p:sp>
      <p:sp>
        <p:nvSpPr>
          <p:cNvPr id="84" name="テキスト ボックス 83">
            <a:extLst>
              <a:ext uri="{FF2B5EF4-FFF2-40B4-BE49-F238E27FC236}">
                <a16:creationId xmlns:a16="http://schemas.microsoft.com/office/drawing/2014/main" id="{D6EC51C2-23F1-CBAC-FFA3-9F7053B01BA8}"/>
              </a:ext>
            </a:extLst>
          </p:cNvPr>
          <p:cNvSpPr txBox="1"/>
          <p:nvPr/>
        </p:nvSpPr>
        <p:spPr>
          <a:xfrm>
            <a:off x="5041637" y="4928016"/>
            <a:ext cx="1883419" cy="400110"/>
          </a:xfrm>
          <a:prstGeom prst="rect">
            <a:avLst/>
          </a:prstGeom>
          <a:solidFill>
            <a:schemeClr val="accent2">
              <a:lumMod val="75000"/>
            </a:schemeClr>
          </a:solidFill>
          <a:ln>
            <a:noFill/>
          </a:ln>
        </p:spPr>
        <p:txBody>
          <a:bodyPr wrap="square" rtlCol="0">
            <a:spAutoFit/>
          </a:bodyPr>
          <a:lstStyle/>
          <a:p>
            <a:pPr algn="ctr"/>
            <a:r>
              <a:rPr kumimoji="1" lang="en-US" altLang="ja-JP" sz="2000" b="1" dirty="0">
                <a:solidFill>
                  <a:schemeClr val="bg1">
                    <a:lumMod val="95000"/>
                  </a:schemeClr>
                </a:solidFill>
                <a:latin typeface="Segoe UI" panose="020B0502040204020203" pitchFamily="34" charset="0"/>
                <a:cs typeface="Segoe UI" panose="020B0502040204020203" pitchFamily="34" charset="0"/>
              </a:rPr>
              <a:t>LEV</a:t>
            </a:r>
            <a:endParaRPr kumimoji="1" lang="ja-JP" altLang="en-US" sz="2000" b="1">
              <a:solidFill>
                <a:schemeClr val="bg1">
                  <a:lumMod val="95000"/>
                </a:schemeClr>
              </a:solidFill>
              <a:latin typeface="Segoe UI" panose="020B0502040204020203" pitchFamily="34" charset="0"/>
              <a:cs typeface="Segoe UI" panose="020B0502040204020203" pitchFamily="34" charset="0"/>
            </a:endParaRPr>
          </a:p>
        </p:txBody>
      </p:sp>
      <p:sp>
        <p:nvSpPr>
          <p:cNvPr id="85" name="テキスト ボックス 84">
            <a:extLst>
              <a:ext uri="{FF2B5EF4-FFF2-40B4-BE49-F238E27FC236}">
                <a16:creationId xmlns:a16="http://schemas.microsoft.com/office/drawing/2014/main" id="{1529FE52-DA9B-5E01-3D20-760045F4453C}"/>
              </a:ext>
            </a:extLst>
          </p:cNvPr>
          <p:cNvSpPr txBox="1"/>
          <p:nvPr/>
        </p:nvSpPr>
        <p:spPr>
          <a:xfrm>
            <a:off x="6925056" y="5114515"/>
            <a:ext cx="307384" cy="231725"/>
          </a:xfrm>
          <a:prstGeom prst="rect">
            <a:avLst/>
          </a:prstGeom>
          <a:solidFill>
            <a:schemeClr val="accent2">
              <a:lumMod val="75000"/>
            </a:schemeClr>
          </a:solidFill>
          <a:ln>
            <a:noFill/>
          </a:ln>
        </p:spPr>
        <p:txBody>
          <a:bodyPr wrap="square" rtlCol="0">
            <a:spAutoFit/>
          </a:bodyPr>
          <a:lstStyle/>
          <a:p>
            <a:pPr algn="ctr"/>
            <a:endParaRPr kumimoji="1" lang="ja-JP" altLang="en-US" sz="1200" b="1">
              <a:solidFill>
                <a:schemeClr val="bg1">
                  <a:lumMod val="95000"/>
                </a:schemeClr>
              </a:solidFill>
              <a:latin typeface="Segoe UI" panose="020B0502040204020203" pitchFamily="34" charset="0"/>
              <a:cs typeface="Segoe UI" panose="020B0502040204020203" pitchFamily="34" charset="0"/>
            </a:endParaRPr>
          </a:p>
        </p:txBody>
      </p:sp>
      <p:sp>
        <p:nvSpPr>
          <p:cNvPr id="86" name="テキスト ボックス 85">
            <a:extLst>
              <a:ext uri="{FF2B5EF4-FFF2-40B4-BE49-F238E27FC236}">
                <a16:creationId xmlns:a16="http://schemas.microsoft.com/office/drawing/2014/main" id="{B3BD1ABF-862A-9AC3-AE71-C1125E08B70E}"/>
              </a:ext>
            </a:extLst>
          </p:cNvPr>
          <p:cNvSpPr txBox="1"/>
          <p:nvPr/>
        </p:nvSpPr>
        <p:spPr>
          <a:xfrm>
            <a:off x="5321058" y="5319605"/>
            <a:ext cx="1666730" cy="369332"/>
          </a:xfrm>
          <a:prstGeom prst="rect">
            <a:avLst/>
          </a:prstGeom>
          <a:solidFill>
            <a:schemeClr val="tx1">
              <a:lumMod val="50000"/>
              <a:lumOff val="50000"/>
            </a:schemeClr>
          </a:solidFill>
          <a:ln>
            <a:noFill/>
          </a:ln>
        </p:spPr>
        <p:txBody>
          <a:bodyPr wrap="square" rtlCol="0">
            <a:spAutoFit/>
          </a:bodyPr>
          <a:lstStyle/>
          <a:p>
            <a:pPr algn="ctr"/>
            <a:r>
              <a:rPr kumimoji="1" lang="en-US" altLang="ja-JP" b="1" dirty="0">
                <a:solidFill>
                  <a:schemeClr val="bg1">
                    <a:lumMod val="95000"/>
                  </a:schemeClr>
                </a:solidFill>
                <a:latin typeface="Segoe UI" panose="020B0502040204020203" pitchFamily="34" charset="0"/>
                <a:cs typeface="Segoe UI" panose="020B0502040204020203" pitchFamily="34" charset="0"/>
              </a:rPr>
              <a:t>PER</a:t>
            </a:r>
            <a:endParaRPr kumimoji="1" lang="ja-JP" altLang="en-US" b="1">
              <a:solidFill>
                <a:schemeClr val="bg1">
                  <a:lumMod val="95000"/>
                </a:schemeClr>
              </a:solidFill>
              <a:latin typeface="Segoe UI" panose="020B0502040204020203" pitchFamily="34" charset="0"/>
              <a:cs typeface="Segoe UI" panose="020B0502040204020203" pitchFamily="34" charset="0"/>
            </a:endParaRPr>
          </a:p>
        </p:txBody>
      </p:sp>
      <p:sp>
        <p:nvSpPr>
          <p:cNvPr id="87" name="テキスト ボックス 86">
            <a:extLst>
              <a:ext uri="{FF2B5EF4-FFF2-40B4-BE49-F238E27FC236}">
                <a16:creationId xmlns:a16="http://schemas.microsoft.com/office/drawing/2014/main" id="{68C31433-D1AD-7983-28E5-A3C4CF9074AB}"/>
              </a:ext>
            </a:extLst>
          </p:cNvPr>
          <p:cNvSpPr txBox="1"/>
          <p:nvPr/>
        </p:nvSpPr>
        <p:spPr>
          <a:xfrm>
            <a:off x="7214265" y="5229122"/>
            <a:ext cx="329550" cy="112314"/>
          </a:xfrm>
          <a:prstGeom prst="rect">
            <a:avLst/>
          </a:prstGeom>
          <a:solidFill>
            <a:schemeClr val="accent2">
              <a:lumMod val="75000"/>
            </a:schemeClr>
          </a:solidFill>
          <a:ln>
            <a:noFill/>
          </a:ln>
        </p:spPr>
        <p:txBody>
          <a:bodyPr wrap="square" rtlCol="0">
            <a:spAutoFit/>
          </a:bodyPr>
          <a:lstStyle/>
          <a:p>
            <a:pPr algn="ctr"/>
            <a:endParaRPr kumimoji="1" lang="ja-JP" altLang="en-US" sz="200" b="1">
              <a:solidFill>
                <a:schemeClr val="bg1">
                  <a:lumMod val="95000"/>
                </a:schemeClr>
              </a:solidFill>
              <a:latin typeface="Segoe UI" panose="020B0502040204020203" pitchFamily="34" charset="0"/>
              <a:cs typeface="Segoe UI" panose="020B0502040204020203" pitchFamily="34" charset="0"/>
            </a:endParaRPr>
          </a:p>
        </p:txBody>
      </p:sp>
      <p:sp>
        <p:nvSpPr>
          <p:cNvPr id="88" name="テキスト ボックス 87">
            <a:extLst>
              <a:ext uri="{FF2B5EF4-FFF2-40B4-BE49-F238E27FC236}">
                <a16:creationId xmlns:a16="http://schemas.microsoft.com/office/drawing/2014/main" id="{0B2108CE-B886-3754-E02F-485CF9BCA4E3}"/>
              </a:ext>
            </a:extLst>
          </p:cNvPr>
          <p:cNvSpPr txBox="1"/>
          <p:nvPr/>
        </p:nvSpPr>
        <p:spPr>
          <a:xfrm>
            <a:off x="2922575" y="3442252"/>
            <a:ext cx="1337289" cy="369332"/>
          </a:xfrm>
          <a:prstGeom prst="rect">
            <a:avLst/>
          </a:prstGeom>
          <a:noFill/>
        </p:spPr>
        <p:txBody>
          <a:bodyPr wrap="none" rtlCol="0">
            <a:spAutoFit/>
          </a:bodyPr>
          <a:lstStyle/>
          <a:p>
            <a:r>
              <a:rPr kumimoji="1" lang="en-US" altLang="ja-JP" b="1" dirty="0">
                <a:latin typeface="Segoe UI" panose="020B0502040204020203" pitchFamily="34" charset="0"/>
                <a:cs typeface="Segoe UI" panose="020B0502040204020203" pitchFamily="34" charset="0"/>
              </a:rPr>
              <a:t>&lt;Divorce&gt;</a:t>
            </a:r>
          </a:p>
        </p:txBody>
      </p:sp>
      <p:sp>
        <p:nvSpPr>
          <p:cNvPr id="89" name="正方形/長方形 88">
            <a:extLst>
              <a:ext uri="{FF2B5EF4-FFF2-40B4-BE49-F238E27FC236}">
                <a16:creationId xmlns:a16="http://schemas.microsoft.com/office/drawing/2014/main" id="{C2CEFFDA-4A21-389B-B276-D5BB40E14F11}"/>
              </a:ext>
            </a:extLst>
          </p:cNvPr>
          <p:cNvSpPr/>
          <p:nvPr/>
        </p:nvSpPr>
        <p:spPr>
          <a:xfrm>
            <a:off x="6388470" y="2680714"/>
            <a:ext cx="86232" cy="311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90" name="正方形/長方形 89">
            <a:extLst>
              <a:ext uri="{FF2B5EF4-FFF2-40B4-BE49-F238E27FC236}">
                <a16:creationId xmlns:a16="http://schemas.microsoft.com/office/drawing/2014/main" id="{9DC6ED4C-3893-2292-A57B-D22876AC5AFD}"/>
              </a:ext>
            </a:extLst>
          </p:cNvPr>
          <p:cNvSpPr/>
          <p:nvPr/>
        </p:nvSpPr>
        <p:spPr>
          <a:xfrm>
            <a:off x="6606972" y="2678876"/>
            <a:ext cx="86232" cy="311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91" name="正方形/長方形 90">
            <a:extLst>
              <a:ext uri="{FF2B5EF4-FFF2-40B4-BE49-F238E27FC236}">
                <a16:creationId xmlns:a16="http://schemas.microsoft.com/office/drawing/2014/main" id="{B4C7BABA-3762-67AF-074B-41F7190A96B2}"/>
              </a:ext>
            </a:extLst>
          </p:cNvPr>
          <p:cNvSpPr/>
          <p:nvPr/>
        </p:nvSpPr>
        <p:spPr>
          <a:xfrm>
            <a:off x="6825474" y="2678876"/>
            <a:ext cx="86232" cy="311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92" name="正方形/長方形 91">
            <a:extLst>
              <a:ext uri="{FF2B5EF4-FFF2-40B4-BE49-F238E27FC236}">
                <a16:creationId xmlns:a16="http://schemas.microsoft.com/office/drawing/2014/main" id="{585C6888-91F2-F6A3-593F-877F8C788B6A}"/>
              </a:ext>
            </a:extLst>
          </p:cNvPr>
          <p:cNvSpPr/>
          <p:nvPr/>
        </p:nvSpPr>
        <p:spPr>
          <a:xfrm>
            <a:off x="7043976" y="2677038"/>
            <a:ext cx="86232" cy="311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93" name="テキスト ボックス 92">
            <a:extLst>
              <a:ext uri="{FF2B5EF4-FFF2-40B4-BE49-F238E27FC236}">
                <a16:creationId xmlns:a16="http://schemas.microsoft.com/office/drawing/2014/main" id="{313E658C-0269-3361-823D-82AB13FADE35}"/>
              </a:ext>
            </a:extLst>
          </p:cNvPr>
          <p:cNvSpPr txBox="1"/>
          <p:nvPr/>
        </p:nvSpPr>
        <p:spPr>
          <a:xfrm>
            <a:off x="6067782" y="3926633"/>
            <a:ext cx="1124731" cy="369332"/>
          </a:xfrm>
          <a:prstGeom prst="rect">
            <a:avLst/>
          </a:prstGeom>
          <a:noFill/>
        </p:spPr>
        <p:txBody>
          <a:bodyPr wrap="none" rtlCol="0">
            <a:spAutoFit/>
          </a:bodyPr>
          <a:lstStyle/>
          <a:p>
            <a:r>
              <a:rPr kumimoji="1" lang="en-US" altLang="ja-JP" b="1" u="sng" dirty="0">
                <a:solidFill>
                  <a:schemeClr val="accent6">
                    <a:lumMod val="75000"/>
                  </a:schemeClr>
                </a:solidFill>
                <a:latin typeface="Segoe UI" panose="020B0502040204020203" pitchFamily="34" charset="0"/>
                <a:cs typeface="Segoe UI" panose="020B0502040204020203" pitchFamily="34" charset="0"/>
              </a:rPr>
              <a:t>A Center</a:t>
            </a:r>
          </a:p>
        </p:txBody>
      </p:sp>
      <p:sp>
        <p:nvSpPr>
          <p:cNvPr id="98" name="テキスト ボックス 97">
            <a:extLst>
              <a:ext uri="{FF2B5EF4-FFF2-40B4-BE49-F238E27FC236}">
                <a16:creationId xmlns:a16="http://schemas.microsoft.com/office/drawing/2014/main" id="{3B04C934-BA12-8378-6EEF-4AEFB4F12AF5}"/>
              </a:ext>
            </a:extLst>
          </p:cNvPr>
          <p:cNvSpPr txBox="1"/>
          <p:nvPr/>
        </p:nvSpPr>
        <p:spPr>
          <a:xfrm>
            <a:off x="6411472" y="4206222"/>
            <a:ext cx="1110304" cy="369332"/>
          </a:xfrm>
          <a:prstGeom prst="rect">
            <a:avLst/>
          </a:prstGeom>
          <a:noFill/>
        </p:spPr>
        <p:txBody>
          <a:bodyPr wrap="none" rtlCol="0">
            <a:spAutoFit/>
          </a:bodyPr>
          <a:lstStyle/>
          <a:p>
            <a:r>
              <a:rPr kumimoji="1" lang="en-US" altLang="ja-JP" b="1" u="sng" dirty="0">
                <a:solidFill>
                  <a:schemeClr val="accent6">
                    <a:lumMod val="75000"/>
                  </a:schemeClr>
                </a:solidFill>
                <a:latin typeface="Segoe UI" panose="020B0502040204020203" pitchFamily="34" charset="0"/>
                <a:cs typeface="Segoe UI" panose="020B0502040204020203" pitchFamily="34" charset="0"/>
              </a:rPr>
              <a:t>B Center</a:t>
            </a:r>
          </a:p>
        </p:txBody>
      </p:sp>
      <p:sp>
        <p:nvSpPr>
          <p:cNvPr id="99" name="テキスト ボックス 98">
            <a:extLst>
              <a:ext uri="{FF2B5EF4-FFF2-40B4-BE49-F238E27FC236}">
                <a16:creationId xmlns:a16="http://schemas.microsoft.com/office/drawing/2014/main" id="{3F512F7D-2E48-0B10-5D44-158A5C7CD488}"/>
              </a:ext>
            </a:extLst>
          </p:cNvPr>
          <p:cNvSpPr txBox="1"/>
          <p:nvPr/>
        </p:nvSpPr>
        <p:spPr>
          <a:xfrm>
            <a:off x="6825474" y="4498046"/>
            <a:ext cx="950901" cy="369332"/>
          </a:xfrm>
          <a:prstGeom prst="rect">
            <a:avLst/>
          </a:prstGeom>
          <a:noFill/>
        </p:spPr>
        <p:txBody>
          <a:bodyPr wrap="none" rtlCol="0">
            <a:spAutoFit/>
          </a:bodyPr>
          <a:lstStyle/>
          <a:p>
            <a:r>
              <a:rPr kumimoji="1" lang="en-US" altLang="ja-JP" b="1" u="sng" dirty="0">
                <a:solidFill>
                  <a:schemeClr val="accent6">
                    <a:lumMod val="75000"/>
                  </a:schemeClr>
                </a:solidFill>
                <a:latin typeface="Segoe UI" panose="020B0502040204020203" pitchFamily="34" charset="0"/>
                <a:cs typeface="Segoe UI" panose="020B0502040204020203" pitchFamily="34" charset="0"/>
              </a:rPr>
              <a:t>C clinic</a:t>
            </a:r>
          </a:p>
        </p:txBody>
      </p:sp>
      <p:sp>
        <p:nvSpPr>
          <p:cNvPr id="100" name="テキスト ボックス 99">
            <a:extLst>
              <a:ext uri="{FF2B5EF4-FFF2-40B4-BE49-F238E27FC236}">
                <a16:creationId xmlns:a16="http://schemas.microsoft.com/office/drawing/2014/main" id="{4DEC95FF-A046-000D-1373-F2F4AFBBB85D}"/>
              </a:ext>
            </a:extLst>
          </p:cNvPr>
          <p:cNvSpPr txBox="1"/>
          <p:nvPr/>
        </p:nvSpPr>
        <p:spPr>
          <a:xfrm>
            <a:off x="532946" y="6291605"/>
            <a:ext cx="7815601" cy="369332"/>
          </a:xfrm>
          <a:prstGeom prst="rect">
            <a:avLst/>
          </a:prstGeom>
          <a:noFill/>
        </p:spPr>
        <p:txBody>
          <a:bodyPr wrap="none" rtlCol="0">
            <a:spAutoFit/>
          </a:bodyPr>
          <a:lstStyle/>
          <a:p>
            <a:r>
              <a:rPr kumimoji="1" lang="en-US" altLang="ja-JP" dirty="0">
                <a:solidFill>
                  <a:schemeClr val="tx1">
                    <a:lumMod val="50000"/>
                    <a:lumOff val="50000"/>
                  </a:schemeClr>
                </a:solidFill>
                <a:latin typeface="Segoe UI" panose="020B0502040204020203" pitchFamily="34" charset="0"/>
                <a:cs typeface="Segoe UI" panose="020B0502040204020203" pitchFamily="34" charset="0"/>
              </a:rPr>
              <a:t>LEV: levetiracetam, CBZ: carbamazepine, ZNS: </a:t>
            </a:r>
            <a:r>
              <a:rPr kumimoji="1" lang="en-US" altLang="ja-JP" dirty="0" err="1">
                <a:solidFill>
                  <a:schemeClr val="tx1">
                    <a:lumMod val="50000"/>
                    <a:lumOff val="50000"/>
                  </a:schemeClr>
                </a:solidFill>
                <a:latin typeface="Segoe UI" panose="020B0502040204020203" pitchFamily="34" charset="0"/>
                <a:cs typeface="Segoe UI" panose="020B0502040204020203" pitchFamily="34" charset="0"/>
              </a:rPr>
              <a:t>zonisamide</a:t>
            </a:r>
            <a:r>
              <a:rPr kumimoji="1" lang="en-US" altLang="ja-JP" dirty="0">
                <a:solidFill>
                  <a:schemeClr val="tx1">
                    <a:lumMod val="50000"/>
                    <a:lumOff val="50000"/>
                  </a:schemeClr>
                </a:solidFill>
                <a:latin typeface="Segoe UI" panose="020B0502040204020203" pitchFamily="34" charset="0"/>
                <a:cs typeface="Segoe UI" panose="020B0502040204020203" pitchFamily="34" charset="0"/>
              </a:rPr>
              <a:t>, PER: </a:t>
            </a:r>
            <a:r>
              <a:rPr kumimoji="1" lang="en-US" altLang="ja-JP" dirty="0" err="1">
                <a:solidFill>
                  <a:schemeClr val="tx1">
                    <a:lumMod val="50000"/>
                    <a:lumOff val="50000"/>
                  </a:schemeClr>
                </a:solidFill>
                <a:latin typeface="Segoe UI" panose="020B0502040204020203" pitchFamily="34" charset="0"/>
                <a:cs typeface="Segoe UI" panose="020B0502040204020203" pitchFamily="34" charset="0"/>
              </a:rPr>
              <a:t>perampanel</a:t>
            </a:r>
            <a:endParaRPr kumimoji="1" lang="ja-JP" altLang="en-US">
              <a:solidFill>
                <a:schemeClr val="tx1">
                  <a:lumMod val="50000"/>
                  <a:lumOff val="50000"/>
                </a:schemeClr>
              </a:solidFill>
              <a:latin typeface="Segoe UI" panose="020B0502040204020203" pitchFamily="34" charset="0"/>
              <a:cs typeface="Segoe UI" panose="020B0502040204020203" pitchFamily="34" charset="0"/>
            </a:endParaRPr>
          </a:p>
        </p:txBody>
      </p:sp>
      <p:sp>
        <p:nvSpPr>
          <p:cNvPr id="102" name="正方形/長方形 101">
            <a:extLst>
              <a:ext uri="{FF2B5EF4-FFF2-40B4-BE49-F238E27FC236}">
                <a16:creationId xmlns:a16="http://schemas.microsoft.com/office/drawing/2014/main" id="{20FC1860-51AE-ADFB-44D8-21271550BA60}"/>
              </a:ext>
            </a:extLst>
          </p:cNvPr>
          <p:cNvSpPr/>
          <p:nvPr/>
        </p:nvSpPr>
        <p:spPr>
          <a:xfrm>
            <a:off x="6329113" y="2707986"/>
            <a:ext cx="86232" cy="3116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103" name="正方形/長方形 102">
            <a:extLst>
              <a:ext uri="{FF2B5EF4-FFF2-40B4-BE49-F238E27FC236}">
                <a16:creationId xmlns:a16="http://schemas.microsoft.com/office/drawing/2014/main" id="{B80111AC-F7EB-BE8F-94AB-BC18D24F3FE3}"/>
              </a:ext>
            </a:extLst>
          </p:cNvPr>
          <p:cNvSpPr/>
          <p:nvPr/>
        </p:nvSpPr>
        <p:spPr>
          <a:xfrm>
            <a:off x="6547615" y="2706148"/>
            <a:ext cx="86232" cy="3116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104" name="正方形/長方形 103">
            <a:extLst>
              <a:ext uri="{FF2B5EF4-FFF2-40B4-BE49-F238E27FC236}">
                <a16:creationId xmlns:a16="http://schemas.microsoft.com/office/drawing/2014/main" id="{9EACD367-CEC7-8EC5-8A79-B49FBEDC6075}"/>
              </a:ext>
            </a:extLst>
          </p:cNvPr>
          <p:cNvSpPr/>
          <p:nvPr/>
        </p:nvSpPr>
        <p:spPr>
          <a:xfrm>
            <a:off x="6766117" y="2706148"/>
            <a:ext cx="86232" cy="3116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105" name="正方形/長方形 104">
            <a:extLst>
              <a:ext uri="{FF2B5EF4-FFF2-40B4-BE49-F238E27FC236}">
                <a16:creationId xmlns:a16="http://schemas.microsoft.com/office/drawing/2014/main" id="{E6195586-03AA-0E26-2CBB-E2B4E09D5F54}"/>
              </a:ext>
            </a:extLst>
          </p:cNvPr>
          <p:cNvSpPr/>
          <p:nvPr/>
        </p:nvSpPr>
        <p:spPr>
          <a:xfrm>
            <a:off x="6984619" y="2704310"/>
            <a:ext cx="86232" cy="3116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11" name="テキスト ボックス 10">
            <a:extLst>
              <a:ext uri="{FF2B5EF4-FFF2-40B4-BE49-F238E27FC236}">
                <a16:creationId xmlns:a16="http://schemas.microsoft.com/office/drawing/2014/main" id="{9264D5A3-682B-C348-2B7D-D4424D6A46FE}"/>
              </a:ext>
            </a:extLst>
          </p:cNvPr>
          <p:cNvSpPr txBox="1"/>
          <p:nvPr/>
        </p:nvSpPr>
        <p:spPr>
          <a:xfrm>
            <a:off x="44604" y="2258844"/>
            <a:ext cx="3065182" cy="369332"/>
          </a:xfrm>
          <a:prstGeom prst="rect">
            <a:avLst/>
          </a:prstGeom>
          <a:noFill/>
        </p:spPr>
        <p:txBody>
          <a:bodyPr wrap="square">
            <a:spAutoFit/>
          </a:bodyPr>
          <a:lstStyle/>
          <a:p>
            <a:r>
              <a:rPr kumimoji="1" lang="en-US" altLang="ja-JP" dirty="0">
                <a:solidFill>
                  <a:schemeClr val="accent1"/>
                </a:solidFill>
                <a:latin typeface="Segoe UI" panose="020B0502040204020203" pitchFamily="34" charset="0"/>
                <a:ea typeface="UD Digi Kyokasho NP-R" panose="020B0400000000000000" pitchFamily="34" charset="-128"/>
                <a:cs typeface="Segoe UI" panose="020B0502040204020203" pitchFamily="34" charset="0"/>
              </a:rPr>
              <a:t>Aggression towards family</a:t>
            </a:r>
            <a:endParaRPr kumimoji="1" lang="ja-JP" altLang="en-US">
              <a:solidFill>
                <a:schemeClr val="accent1"/>
              </a:solidFill>
              <a:latin typeface="Segoe UI" panose="020B0502040204020203" pitchFamily="34" charset="0"/>
              <a:ea typeface="UD Digi Kyokasho NP-R" panose="020B0400000000000000" pitchFamily="34" charset="-128"/>
              <a:cs typeface="Segoe UI" panose="020B0502040204020203" pitchFamily="34" charset="0"/>
            </a:endParaRPr>
          </a:p>
        </p:txBody>
      </p:sp>
      <p:sp>
        <p:nvSpPr>
          <p:cNvPr id="13" name="正方形/長方形 12">
            <a:extLst>
              <a:ext uri="{FF2B5EF4-FFF2-40B4-BE49-F238E27FC236}">
                <a16:creationId xmlns:a16="http://schemas.microsoft.com/office/drawing/2014/main" id="{11E19B7F-7243-0BD8-7ECF-59787112B09E}"/>
              </a:ext>
            </a:extLst>
          </p:cNvPr>
          <p:cNvSpPr/>
          <p:nvPr/>
        </p:nvSpPr>
        <p:spPr>
          <a:xfrm>
            <a:off x="3761774" y="2311632"/>
            <a:ext cx="4499343" cy="193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UD Digi Kyokasho NP-R" panose="020B0400000000000000" pitchFamily="34" charset="-128"/>
              <a:cs typeface="Segoe UI" panose="020B0502040204020203" pitchFamily="34" charset="0"/>
            </a:endParaRPr>
          </a:p>
        </p:txBody>
      </p:sp>
      <p:sp>
        <p:nvSpPr>
          <p:cNvPr id="14" name="テキスト ボックス 13">
            <a:extLst>
              <a:ext uri="{FF2B5EF4-FFF2-40B4-BE49-F238E27FC236}">
                <a16:creationId xmlns:a16="http://schemas.microsoft.com/office/drawing/2014/main" id="{C7E5BDF5-9977-5FE6-0229-5A706AAC87C2}"/>
              </a:ext>
            </a:extLst>
          </p:cNvPr>
          <p:cNvSpPr txBox="1"/>
          <p:nvPr/>
        </p:nvSpPr>
        <p:spPr>
          <a:xfrm>
            <a:off x="7530611" y="5069459"/>
            <a:ext cx="154530" cy="271450"/>
          </a:xfrm>
          <a:prstGeom prst="rect">
            <a:avLst/>
          </a:prstGeom>
          <a:solidFill>
            <a:schemeClr val="accent2">
              <a:lumMod val="75000"/>
            </a:schemeClr>
          </a:solidFill>
          <a:ln>
            <a:noFill/>
          </a:ln>
        </p:spPr>
        <p:txBody>
          <a:bodyPr wrap="square" rtlCol="0">
            <a:spAutoFit/>
          </a:bodyPr>
          <a:lstStyle/>
          <a:p>
            <a:pPr algn="ctr"/>
            <a:endParaRPr kumimoji="1" lang="ja-JP" altLang="en-US" sz="200" b="1">
              <a:solidFill>
                <a:schemeClr val="bg1">
                  <a:lumMod val="95000"/>
                </a:schemeClr>
              </a:solidFill>
              <a:latin typeface="Segoe UI" panose="020B0502040204020203" pitchFamily="34" charset="0"/>
              <a:cs typeface="Segoe UI" panose="020B0502040204020203" pitchFamily="34" charset="0"/>
            </a:endParaRPr>
          </a:p>
        </p:txBody>
      </p:sp>
      <p:sp>
        <p:nvSpPr>
          <p:cNvPr id="15" name="テキスト ボックス 14">
            <a:extLst>
              <a:ext uri="{FF2B5EF4-FFF2-40B4-BE49-F238E27FC236}">
                <a16:creationId xmlns:a16="http://schemas.microsoft.com/office/drawing/2014/main" id="{7B646BE4-AE69-CDED-ABB2-2357ED2032F1}"/>
              </a:ext>
            </a:extLst>
          </p:cNvPr>
          <p:cNvSpPr txBox="1"/>
          <p:nvPr/>
        </p:nvSpPr>
        <p:spPr>
          <a:xfrm>
            <a:off x="1458859" y="4883682"/>
            <a:ext cx="822661" cy="461665"/>
          </a:xfrm>
          <a:prstGeom prst="rect">
            <a:avLst/>
          </a:prstGeom>
          <a:noFill/>
        </p:spPr>
        <p:txBody>
          <a:bodyPr wrap="none" rtlCol="0">
            <a:spAutoFit/>
          </a:bodyPr>
          <a:lstStyle/>
          <a:p>
            <a:r>
              <a:rPr kumimoji="1" lang="en-US" altLang="ja-JP" sz="2400" dirty="0">
                <a:latin typeface="Segoe UI" panose="020B0502040204020203" pitchFamily="34" charset="0"/>
                <a:cs typeface="Segoe UI" panose="020B0502040204020203" pitchFamily="34" charset="0"/>
              </a:rPr>
              <a:t>ASM</a:t>
            </a:r>
            <a:endParaRPr kumimoji="1" lang="ja-JP" altLang="en-US" sz="2400">
              <a:latin typeface="Segoe UI" panose="020B0502040204020203" pitchFamily="34" charset="0"/>
              <a:cs typeface="Segoe UI" panose="020B0502040204020203" pitchFamily="34" charset="0"/>
            </a:endParaRPr>
          </a:p>
        </p:txBody>
      </p:sp>
      <p:sp>
        <p:nvSpPr>
          <p:cNvPr id="18" name="テキスト ボックス 17">
            <a:extLst>
              <a:ext uri="{FF2B5EF4-FFF2-40B4-BE49-F238E27FC236}">
                <a16:creationId xmlns:a16="http://schemas.microsoft.com/office/drawing/2014/main" id="{D404A9ED-D653-F9BE-0530-1EDC8CE96F82}"/>
              </a:ext>
            </a:extLst>
          </p:cNvPr>
          <p:cNvSpPr txBox="1"/>
          <p:nvPr/>
        </p:nvSpPr>
        <p:spPr>
          <a:xfrm>
            <a:off x="6750163" y="5337653"/>
            <a:ext cx="380045" cy="169277"/>
          </a:xfrm>
          <a:prstGeom prst="rect">
            <a:avLst/>
          </a:prstGeom>
          <a:solidFill>
            <a:schemeClr val="tx1">
              <a:lumMod val="50000"/>
              <a:lumOff val="50000"/>
            </a:schemeClr>
          </a:solidFill>
          <a:ln>
            <a:noFill/>
          </a:ln>
        </p:spPr>
        <p:txBody>
          <a:bodyPr wrap="square" rtlCol="0">
            <a:spAutoFit/>
          </a:bodyPr>
          <a:lstStyle/>
          <a:p>
            <a:pPr algn="ctr"/>
            <a:endParaRPr kumimoji="1" lang="ja-JP" altLang="en-US" sz="500" b="1">
              <a:solidFill>
                <a:schemeClr val="bg1">
                  <a:lumMod val="95000"/>
                </a:schemeClr>
              </a:solidFill>
              <a:latin typeface="Segoe UI" panose="020B0502040204020203" pitchFamily="34" charset="0"/>
              <a:cs typeface="Segoe UI" panose="020B0502040204020203" pitchFamily="34" charset="0"/>
            </a:endParaRPr>
          </a:p>
        </p:txBody>
      </p:sp>
      <p:sp>
        <p:nvSpPr>
          <p:cNvPr id="20" name="テキスト ボックス 19">
            <a:extLst>
              <a:ext uri="{FF2B5EF4-FFF2-40B4-BE49-F238E27FC236}">
                <a16:creationId xmlns:a16="http://schemas.microsoft.com/office/drawing/2014/main" id="{975721E6-0B4C-4393-76B6-B890829BB70E}"/>
              </a:ext>
            </a:extLst>
          </p:cNvPr>
          <p:cNvSpPr txBox="1"/>
          <p:nvPr/>
        </p:nvSpPr>
        <p:spPr>
          <a:xfrm>
            <a:off x="7921129" y="1012491"/>
            <a:ext cx="911844" cy="1637333"/>
          </a:xfrm>
          <a:prstGeom prst="rect">
            <a:avLst/>
          </a:prstGeom>
          <a:solidFill>
            <a:schemeClr val="bg1"/>
          </a:solidFill>
        </p:spPr>
        <p:txBody>
          <a:bodyPr wrap="square" rtlCol="0">
            <a:spAutoFit/>
          </a:bodyPr>
          <a:lstStyle/>
          <a:p>
            <a:endParaRPr kumimoji="1" lang="ja-JP" altLang="en-US"/>
          </a:p>
        </p:txBody>
      </p:sp>
    </p:spTree>
    <p:extLst>
      <p:ext uri="{BB962C8B-B14F-4D97-AF65-F5344CB8AC3E}">
        <p14:creationId xmlns:p14="http://schemas.microsoft.com/office/powerpoint/2010/main" val="2137308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CD3F02-22A4-54B9-0052-5BEA7ECD20F1}"/>
              </a:ext>
            </a:extLst>
          </p:cNvPr>
          <p:cNvSpPr>
            <a:spLocks noGrp="1"/>
          </p:cNvSpPr>
          <p:nvPr>
            <p:ph type="title"/>
          </p:nvPr>
        </p:nvSpPr>
        <p:spPr>
          <a:xfrm>
            <a:off x="130629" y="207167"/>
            <a:ext cx="8882742" cy="754631"/>
          </a:xfrm>
        </p:spPr>
        <p:txBody>
          <a:bodyPr>
            <a:normAutofit/>
          </a:bodyPr>
          <a:lstStyle/>
          <a:p>
            <a:pPr algn="ctr"/>
            <a:r>
              <a:rPr lang="en-US" altLang="ja-JP" sz="36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After Admission in our EMU</a:t>
            </a:r>
            <a:endParaRPr kumimoji="1" lang="ja-JP" altLang="en-US" sz="3600" b="1">
              <a:solidFill>
                <a:schemeClr val="accent1"/>
              </a:solidFill>
              <a:latin typeface="Segoe UI" panose="020B0502040204020203" pitchFamily="34" charset="0"/>
              <a:ea typeface="Meiryo" panose="020B0604030504040204" pitchFamily="34" charset="-128"/>
              <a:cs typeface="Segoe UI" panose="020B0502040204020203" pitchFamily="34" charset="0"/>
            </a:endParaRPr>
          </a:p>
        </p:txBody>
      </p:sp>
      <p:sp>
        <p:nvSpPr>
          <p:cNvPr id="3" name="コンテンツ プレースホルダー 2">
            <a:extLst>
              <a:ext uri="{FF2B5EF4-FFF2-40B4-BE49-F238E27FC236}">
                <a16:creationId xmlns:a16="http://schemas.microsoft.com/office/drawing/2014/main" id="{A5D20FD4-89ED-3504-A153-978643823889}"/>
              </a:ext>
            </a:extLst>
          </p:cNvPr>
          <p:cNvSpPr>
            <a:spLocks noGrp="1"/>
          </p:cNvSpPr>
          <p:nvPr>
            <p:ph idx="1"/>
          </p:nvPr>
        </p:nvSpPr>
        <p:spPr>
          <a:xfrm>
            <a:off x="374196" y="994364"/>
            <a:ext cx="8373835" cy="5656469"/>
          </a:xfrm>
        </p:spPr>
        <p:txBody>
          <a:bodyPr>
            <a:normAutofit/>
          </a:bodyPr>
          <a:lstStyle/>
          <a:p>
            <a:pPr marL="0" indent="0">
              <a:lnSpc>
                <a:spcPct val="124000"/>
              </a:lnSpc>
              <a:buNone/>
            </a:pPr>
            <a:r>
              <a:rPr lang="en" altLang="ja-JP" sz="2000" u="sng" dirty="0">
                <a:latin typeface="Segoe UI" panose="020B0502040204020203" pitchFamily="34" charset="0"/>
                <a:ea typeface="Meiryo" panose="020B0604030504040204" pitchFamily="34" charset="-128"/>
                <a:cs typeface="Segoe UI" panose="020B0502040204020203" pitchFamily="34" charset="0"/>
              </a:rPr>
              <a:t>Examinations</a:t>
            </a:r>
          </a:p>
          <a:p>
            <a:pPr>
              <a:lnSpc>
                <a:spcPct val="124000"/>
              </a:lnSpc>
            </a:pPr>
            <a:r>
              <a:rPr lang="en" altLang="ja-JP" sz="2000" b="1" dirty="0">
                <a:latin typeface="Segoe UI" panose="020B0502040204020203" pitchFamily="34" charset="0"/>
                <a:ea typeface="Meiryo" panose="020B0604030504040204" pitchFamily="34" charset="-128"/>
                <a:cs typeface="Segoe UI" panose="020B0502040204020203" pitchFamily="34" charset="0"/>
              </a:rPr>
              <a:t>LVEEG:</a:t>
            </a:r>
            <a:r>
              <a:rPr lang="en" altLang="ja-JP" sz="2000" dirty="0">
                <a:latin typeface="Segoe UI" panose="020B0502040204020203" pitchFamily="34" charset="0"/>
                <a:ea typeface="Meiryo" panose="020B0604030504040204" pitchFamily="34" charset="-128"/>
                <a:cs typeface="Segoe UI" panose="020B0502040204020203" pitchFamily="34" charset="0"/>
              </a:rPr>
              <a:t> no seizure supplements, no IEDs</a:t>
            </a:r>
          </a:p>
          <a:p>
            <a:pPr>
              <a:lnSpc>
                <a:spcPct val="124000"/>
              </a:lnSpc>
            </a:pPr>
            <a:r>
              <a:rPr lang="en" altLang="ja-JP" sz="2000" b="1" dirty="0">
                <a:latin typeface="Segoe UI" panose="020B0502040204020203" pitchFamily="34" charset="0"/>
                <a:ea typeface="Meiryo" panose="020B0604030504040204" pitchFamily="34" charset="-128"/>
                <a:cs typeface="Segoe UI" panose="020B0502040204020203" pitchFamily="34" charset="0"/>
              </a:rPr>
              <a:t>MRI, ECD-SPECT, FDG-PET,  MEG</a:t>
            </a:r>
            <a:r>
              <a:rPr lang="en" altLang="ja-JP" sz="2000" dirty="0">
                <a:latin typeface="Segoe UI" panose="020B0502040204020203" pitchFamily="34" charset="0"/>
                <a:ea typeface="Meiryo" panose="020B0604030504040204" pitchFamily="34" charset="-128"/>
                <a:cs typeface="Segoe UI" panose="020B0502040204020203" pitchFamily="34" charset="0"/>
              </a:rPr>
              <a:t>: no abnormalities</a:t>
            </a:r>
          </a:p>
          <a:p>
            <a:pPr>
              <a:lnSpc>
                <a:spcPct val="124000"/>
              </a:lnSpc>
            </a:pPr>
            <a:r>
              <a:rPr lang="en" altLang="ja-JP" sz="2000" b="1" dirty="0">
                <a:latin typeface="Segoe UI" panose="020B0502040204020203" pitchFamily="34" charset="0"/>
                <a:ea typeface="Meiryo" panose="020B0604030504040204" pitchFamily="34" charset="-128"/>
                <a:cs typeface="Segoe UI" panose="020B0502040204020203" pitchFamily="34" charset="0"/>
              </a:rPr>
              <a:t>Psychological examination</a:t>
            </a:r>
          </a:p>
          <a:p>
            <a:pPr lvl="1">
              <a:lnSpc>
                <a:spcPct val="124000"/>
              </a:lnSpc>
            </a:pPr>
            <a:r>
              <a:rPr lang="en" altLang="ja-JP" sz="2000" b="1" dirty="0">
                <a:latin typeface="Segoe UI" panose="020B0502040204020203" pitchFamily="34" charset="0"/>
                <a:ea typeface="Meiryo" panose="020B0604030504040204" pitchFamily="34" charset="-128"/>
                <a:cs typeface="Segoe UI" panose="020B0502040204020203" pitchFamily="34" charset="0"/>
              </a:rPr>
              <a:t>WAIS-IV</a:t>
            </a:r>
            <a:r>
              <a:rPr lang="en" altLang="ja-JP" sz="2000" dirty="0">
                <a:latin typeface="Segoe UI" panose="020B0502040204020203" pitchFamily="34" charset="0"/>
                <a:ea typeface="Meiryo" panose="020B0604030504040204" pitchFamily="34" charset="-128"/>
                <a:cs typeface="Segoe UI" panose="020B0502040204020203" pitchFamily="34" charset="0"/>
              </a:rPr>
              <a:t>: IQ 91, verbal comprehension 94, perceptual reasoning 89, working memory 85, processing speed 105</a:t>
            </a:r>
          </a:p>
          <a:p>
            <a:pPr lvl="1">
              <a:lnSpc>
                <a:spcPct val="124000"/>
              </a:lnSpc>
            </a:pPr>
            <a:r>
              <a:rPr lang="en" altLang="ja-JP" sz="2000" dirty="0">
                <a:latin typeface="Segoe UI" panose="020B0502040204020203" pitchFamily="34" charset="0"/>
                <a:ea typeface="Meiryo" panose="020B0604030504040204" pitchFamily="34" charset="-128"/>
                <a:cs typeface="Segoe UI" panose="020B0502040204020203" pitchFamily="34" charset="0"/>
              </a:rPr>
              <a:t>Depression: NDDI-E 7, BDI-II 7 (all below cutoff)</a:t>
            </a:r>
            <a:r>
              <a:rPr lang="en-US" altLang="ja-JP" sz="2000" dirty="0">
                <a:latin typeface="Segoe UI" panose="020B0502040204020203" pitchFamily="34" charset="0"/>
                <a:ea typeface="Meiryo" panose="020B0604030504040204" pitchFamily="34" charset="-128"/>
                <a:cs typeface="Segoe UI" panose="020B0502040204020203" pitchFamily="34" charset="0"/>
              </a:rPr>
              <a:t>, </a:t>
            </a:r>
            <a:r>
              <a:rPr lang="en" altLang="ja-JP" sz="2000" dirty="0">
                <a:latin typeface="Segoe UI" panose="020B0502040204020203" pitchFamily="34" charset="0"/>
                <a:ea typeface="Meiryo" panose="020B0604030504040204" pitchFamily="34" charset="-128"/>
                <a:cs typeface="Segoe UI" panose="020B0502040204020203" pitchFamily="34" charset="0"/>
              </a:rPr>
              <a:t>Dissociation: TAS-20 46 (non-alexithymia), QOL: QOLIE-31 43.8 (lower than average)</a:t>
            </a:r>
          </a:p>
          <a:p>
            <a:pPr lvl="1">
              <a:lnSpc>
                <a:spcPct val="124000"/>
              </a:lnSpc>
            </a:pPr>
            <a:r>
              <a:rPr lang="en" altLang="ja-JP" sz="2000" b="1" i="0" u="none" strike="noStrike" dirty="0">
                <a:solidFill>
                  <a:srgbClr val="000000"/>
                </a:solidFill>
                <a:effectLst/>
                <a:latin typeface="Segoe UI" panose="020B0502040204020203" pitchFamily="34" charset="0"/>
                <a:ea typeface="Meiryo" panose="020B0604030504040204" pitchFamily="34" charset="-128"/>
                <a:cs typeface="Segoe UI" panose="020B0502040204020203" pitchFamily="34" charset="0"/>
              </a:rPr>
              <a:t>Rorschach Test</a:t>
            </a:r>
            <a:br>
              <a:rPr lang="en" altLang="ja-JP" sz="2000" dirty="0">
                <a:latin typeface="Segoe UI" panose="020B0502040204020203" pitchFamily="34" charset="0"/>
                <a:ea typeface="Meiryo" panose="020B0604030504040204" pitchFamily="34" charset="-128"/>
                <a:cs typeface="Segoe UI" panose="020B0502040204020203" pitchFamily="34" charset="0"/>
              </a:rPr>
            </a:br>
            <a:r>
              <a:rPr lang="en" altLang="ja-JP" sz="2000" b="0" i="0" u="none" strike="noStrike" dirty="0">
                <a:solidFill>
                  <a:srgbClr val="000000"/>
                </a:solidFill>
                <a:effectLst/>
                <a:latin typeface="Segoe UI" panose="020B0502040204020203" pitchFamily="34" charset="0"/>
                <a:ea typeface="Meiryo" panose="020B0604030504040204" pitchFamily="34" charset="-128"/>
                <a:cs typeface="Segoe UI" panose="020B0502040204020203" pitchFamily="34" charset="0"/>
              </a:rPr>
              <a:t>Boundaries are fragile. When emotional stimuli become stronger, ego disturbance seemed to occur more easily.</a:t>
            </a:r>
            <a:endParaRPr lang="en" altLang="ja-JP" sz="2000" dirty="0">
              <a:latin typeface="Segoe UI" panose="020B0502040204020203" pitchFamily="34" charset="0"/>
              <a:ea typeface="Meiryo" panose="020B0604030504040204" pitchFamily="34" charset="-128"/>
              <a:cs typeface="Segoe UI" panose="020B0502040204020203" pitchFamily="34" charset="0"/>
            </a:endParaRPr>
          </a:p>
        </p:txBody>
      </p:sp>
      <p:cxnSp>
        <p:nvCxnSpPr>
          <p:cNvPr id="5" name="直線コネクタ 4">
            <a:extLst>
              <a:ext uri="{FF2B5EF4-FFF2-40B4-BE49-F238E27FC236}">
                <a16:creationId xmlns:a16="http://schemas.microsoft.com/office/drawing/2014/main" id="{2CE18A14-6EE5-4CB7-2A47-92F9D35BAB7A}"/>
              </a:ext>
            </a:extLst>
          </p:cNvPr>
          <p:cNvCxnSpPr/>
          <p:nvPr/>
        </p:nvCxnSpPr>
        <p:spPr>
          <a:xfrm>
            <a:off x="108857" y="772886"/>
            <a:ext cx="890451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スライド番号プレースホルダー 5">
            <a:extLst>
              <a:ext uri="{FF2B5EF4-FFF2-40B4-BE49-F238E27FC236}">
                <a16:creationId xmlns:a16="http://schemas.microsoft.com/office/drawing/2014/main" id="{5EF8DACE-F062-A78F-20BB-B5D645879701}"/>
              </a:ext>
            </a:extLst>
          </p:cNvPr>
          <p:cNvSpPr>
            <a:spLocks noGrp="1"/>
          </p:cNvSpPr>
          <p:nvPr>
            <p:ph type="sldNum" sz="quarter" idx="12"/>
          </p:nvPr>
        </p:nvSpPr>
        <p:spPr/>
        <p:txBody>
          <a:bodyPr/>
          <a:lstStyle/>
          <a:p>
            <a:fld id="{0B61E0AD-FCC3-9B48-AB52-CB5BFF69A819}" type="slidenum">
              <a:rPr kumimoji="1" lang="ja-JP" altLang="en-US" smtClean="0">
                <a:latin typeface="Segoe UI" panose="020B0502040204020203" pitchFamily="34" charset="0"/>
                <a:ea typeface="Meiryo" panose="020B0604030504040204" pitchFamily="34" charset="-128"/>
                <a:cs typeface="Segoe UI" panose="020B0502040204020203" pitchFamily="34" charset="0"/>
              </a:rPr>
              <a:t>9</a:t>
            </a:fld>
            <a:endParaRPr kumimoji="1" lang="ja-JP" altLang="en-US">
              <a:latin typeface="Segoe UI" panose="020B0502040204020203" pitchFamily="34" charset="0"/>
              <a:ea typeface="Meiryo" panose="020B0604030504040204" pitchFamily="34" charset="-128"/>
              <a:cs typeface="Segoe UI" panose="020B0502040204020203" pitchFamily="34" charset="0"/>
            </a:endParaRPr>
          </a:p>
        </p:txBody>
      </p:sp>
    </p:spTree>
    <p:extLst>
      <p:ext uri="{BB962C8B-B14F-4D97-AF65-F5344CB8AC3E}">
        <p14:creationId xmlns:p14="http://schemas.microsoft.com/office/powerpoint/2010/main" val="288882363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6842</TotalTime>
  <Words>1343</Words>
  <Application>Microsoft Macintosh PowerPoint</Application>
  <PresentationFormat>画面に合わせる (4:3)</PresentationFormat>
  <Paragraphs>134</Paragraphs>
  <Slides>11</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11</vt:i4>
      </vt:variant>
    </vt:vector>
  </HeadingPairs>
  <TitlesOfParts>
    <vt:vector size="19" baseType="lpstr">
      <vt:lpstr>UD Digi Kyokasho NP-R</vt:lpstr>
      <vt:lpstr>游ゴシック</vt:lpstr>
      <vt:lpstr>Arial</vt:lpstr>
      <vt:lpstr>Calibri</vt:lpstr>
      <vt:lpstr>Calibri Light</vt:lpstr>
      <vt:lpstr>Segoe UI</vt:lpstr>
      <vt:lpstr>Wingdings</vt:lpstr>
      <vt:lpstr>Office テーマ</vt:lpstr>
      <vt:lpstr>A case of psychogenic nonepileptic seizure  in which antipsychotics reduced seizures  after an epilepsy examination in a psychiatric ward</vt:lpstr>
      <vt:lpstr>PowerPoint プレゼンテーション</vt:lpstr>
      <vt:lpstr>Epilepsy Monitoring Units (EMU)  in a Psychiatry Ward</vt:lpstr>
      <vt:lpstr>Case Introduction</vt:lpstr>
      <vt:lpstr>Case: woman in her 40th</vt:lpstr>
      <vt:lpstr>HPI (1) seizures </vt:lpstr>
      <vt:lpstr>HPI(2) examinations</vt:lpstr>
      <vt:lpstr>HPI(3)</vt:lpstr>
      <vt:lpstr>After Admission in our EMU</vt:lpstr>
      <vt:lpstr>Diagnosis and treatment</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高橋 優輔</dc:creator>
  <cp:lastModifiedBy>高橋 優輔</cp:lastModifiedBy>
  <cp:revision>78</cp:revision>
  <dcterms:created xsi:type="dcterms:W3CDTF">2022-08-24T17:27:46Z</dcterms:created>
  <dcterms:modified xsi:type="dcterms:W3CDTF">2022-10-23T14:32:33Z</dcterms:modified>
</cp:coreProperties>
</file>