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3" r:id="rId5"/>
    <p:sldId id="265" r:id="rId6"/>
    <p:sldId id="266" r:id="rId7"/>
    <p:sldId id="275" r:id="rId8"/>
    <p:sldId id="267" r:id="rId9"/>
    <p:sldId id="268" r:id="rId10"/>
    <p:sldId id="276" r:id="rId11"/>
    <p:sldId id="270" r:id="rId12"/>
    <p:sldId id="282" r:id="rId13"/>
    <p:sldId id="272" r:id="rId14"/>
    <p:sldId id="28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1CE7-B19C-4F04-93EF-4A24EE70202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49DA-B004-4243-8F74-F3484D1B9A2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1CE7-B19C-4F04-93EF-4A24EE70202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49DA-B004-4243-8F74-F3484D1B9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1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1CE7-B19C-4F04-93EF-4A24EE70202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49DA-B004-4243-8F74-F3484D1B9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33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1CE7-B19C-4F04-93EF-4A24EE70202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49DA-B004-4243-8F74-F3484D1B9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5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1CE7-B19C-4F04-93EF-4A24EE70202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49DA-B004-4243-8F74-F3484D1B9A2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04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1CE7-B19C-4F04-93EF-4A24EE70202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49DA-B004-4243-8F74-F3484D1B9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62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1CE7-B19C-4F04-93EF-4A24EE70202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49DA-B004-4243-8F74-F3484D1B9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8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1CE7-B19C-4F04-93EF-4A24EE70202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49DA-B004-4243-8F74-F3484D1B9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89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1CE7-B19C-4F04-93EF-4A24EE70202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49DA-B004-4243-8F74-F3484D1B9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6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9C1CE7-B19C-4F04-93EF-4A24EE70202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A649DA-B004-4243-8F74-F3484D1B9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91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1CE7-B19C-4F04-93EF-4A24EE70202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649DA-B004-4243-8F74-F3484D1B9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9C1CE7-B19C-4F04-93EF-4A24EE70202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A649DA-B004-4243-8F74-F3484D1B9A2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3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4419" y="0"/>
            <a:ext cx="8229600" cy="356616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Synergistic interaction of</a:t>
            </a:r>
            <a:b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blood pressure and cerebral A</a:t>
            </a:r>
            <a:r>
              <a:rPr lang="el-GR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b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tau pathology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4419" y="1232654"/>
            <a:ext cx="359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2022 BESETO short oral presentation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13656" y="4176584"/>
            <a:ext cx="10213271" cy="321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474419" y="3892427"/>
            <a:ext cx="862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74419" y="4337221"/>
            <a:ext cx="5383581" cy="11430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2022.11.13</a:t>
            </a:r>
          </a:p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Tae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Snuh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r3</a:t>
            </a:r>
          </a:p>
        </p:txBody>
      </p:sp>
    </p:spTree>
    <p:extLst>
      <p:ext uri="{BB962C8B-B14F-4D97-AF65-F5344CB8AC3E}">
        <p14:creationId xmlns:p14="http://schemas.microsoft.com/office/powerpoint/2010/main" val="235162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altLang="ko-KR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Interaction effects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79C2-78BB-49B7-951A-B84B901E1746}"/>
              </a:ext>
            </a:extLst>
          </p:cNvPr>
          <p:cNvGrpSpPr/>
          <p:nvPr/>
        </p:nvGrpSpPr>
        <p:grpSpPr>
          <a:xfrm>
            <a:off x="184150" y="1845735"/>
            <a:ext cx="12007850" cy="3882812"/>
            <a:chOff x="1358265" y="1950721"/>
            <a:chExt cx="8587105" cy="201167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D0C4238-52FB-4EC8-9536-98D81137EB88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492"/>
            <a:stretch/>
          </p:blipFill>
          <p:spPr bwMode="auto">
            <a:xfrm>
              <a:off x="1358265" y="2016549"/>
              <a:ext cx="5690870" cy="1945851"/>
            </a:xfrm>
            <a:prstGeom prst="rect">
              <a:avLst/>
            </a:prstGeom>
            <a:noFill/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AB7B5B9-E9B0-416C-AB7C-51270CD08FE9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508" r="50000"/>
            <a:stretch/>
          </p:blipFill>
          <p:spPr bwMode="auto">
            <a:xfrm>
              <a:off x="7099935" y="1950721"/>
              <a:ext cx="2845435" cy="190669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83346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Neither HTN history nor current BP had direct association with A</a:t>
            </a:r>
            <a:r>
              <a:rPr lang="el-GR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tau deposition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Synergistic interaction of current BP (both SBP &amp; DBP) with A</a:t>
            </a:r>
            <a:r>
              <a:rPr lang="el-GR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tau deposition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Possible mechanism : </a:t>
            </a:r>
          </a:p>
          <a:p>
            <a:pPr>
              <a:buFontTx/>
              <a:buChar char="-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Known interaction of decreased CBF and damaged BBB, caused by high BP 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(Albrecht et al., 2020)</a:t>
            </a:r>
          </a:p>
          <a:p>
            <a:pPr>
              <a:buFontTx/>
              <a:buChar char="-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tau hyperphosphorylation with lower glucose metabolism 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(Zhao and Gong, 2015) </a:t>
            </a:r>
          </a:p>
          <a:p>
            <a:pPr>
              <a:buFontTx/>
              <a:buChar char="-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Reduced clearance with impairment of BBB and glymphatic system 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Michalicova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2020; Mortensen et al., 2019)</a:t>
            </a:r>
          </a:p>
        </p:txBody>
      </p:sp>
    </p:spTree>
    <p:extLst>
      <p:ext uri="{BB962C8B-B14F-4D97-AF65-F5344CB8AC3E}">
        <p14:creationId xmlns:p14="http://schemas.microsoft.com/office/powerpoint/2010/main" val="218620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BP, rather than history of hypertension</a:t>
            </a:r>
          </a:p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synergistically modulates the relationship of A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tau in late-life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Importance of strict BP control in older adults to prevent AD pathogenesis</a:t>
            </a:r>
          </a:p>
        </p:txBody>
      </p:sp>
    </p:spTree>
    <p:extLst>
      <p:ext uri="{BB962C8B-B14F-4D97-AF65-F5344CB8AC3E}">
        <p14:creationId xmlns:p14="http://schemas.microsoft.com/office/powerpoint/2010/main" val="354597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 and limitations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Novel point that both SBP and DBP, but not HTN history, synergistically interact with A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tau deposition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Cross-sectional design : cannot infer causality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Relatively narrow range of BP (SBP, 80 ~ 160 mm Hg; DBP, 50 ~ 100 mm Hg)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Relatively small sample size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33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655" y="1832770"/>
            <a:ext cx="10058400" cy="1450757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0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Hypertension related to higher risk of Alzheimer disease (AD) dementia </a:t>
            </a:r>
            <a:r>
              <a:rPr lang="en-US" altLang="ko-KR" sz="8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ko-KR" sz="800" kern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Kivipelto</a:t>
            </a:r>
            <a:r>
              <a:rPr lang="en-US" altLang="ko-KR" sz="8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et al., 2002; </a:t>
            </a:r>
            <a:r>
              <a:rPr lang="en-US" altLang="ko-KR" sz="800" kern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Luchsinger</a:t>
            </a:r>
            <a:r>
              <a:rPr lang="en-US" altLang="ko-KR" sz="8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et al., 2005)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Poorly understood underlying </a:t>
            </a:r>
            <a:r>
              <a:rPr lang="en-US" altLang="ko-KR" b="1" kern="0" dirty="0">
                <a:latin typeface="Times New Roman" panose="02020603050405020304" pitchFamily="18" charset="0"/>
              </a:rPr>
              <a:t>pathological link </a:t>
            </a:r>
            <a:r>
              <a:rPr lang="en-US" altLang="ko-KR" kern="0" dirty="0">
                <a:latin typeface="Times New Roman" panose="02020603050405020304" pitchFamily="18" charset="0"/>
              </a:rPr>
              <a:t>of hypertension &amp; AD</a:t>
            </a:r>
            <a:br>
              <a:rPr lang="en-US" altLang="ko-KR" kern="0" dirty="0">
                <a:latin typeface="Times New Roman" panose="02020603050405020304" pitchFamily="18" charset="0"/>
              </a:rPr>
            </a:br>
            <a:endParaRPr lang="en-US" altLang="ko-KR" kern="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kern="0" dirty="0">
                <a:latin typeface="Times New Roman" panose="02020603050405020304" pitchFamily="18" charset="0"/>
              </a:rPr>
              <a:t> Inconclusive direct association in autopsy and </a:t>
            </a:r>
            <a:r>
              <a:rPr lang="en-US" altLang="ko-KR" sz="19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vivo </a:t>
            </a:r>
            <a:r>
              <a:rPr lang="en-US" altLang="ko-KR" sz="19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Biomarker</a:t>
            </a:r>
            <a:r>
              <a:rPr lang="en-US" altLang="ko-KR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studies</a:t>
            </a:r>
            <a:br>
              <a:rPr lang="en-US" altLang="ko-KR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Langbaum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al., 2012) / (</a:t>
            </a:r>
            <a:r>
              <a:rPr lang="en-US" altLang="ko-KR" sz="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Glodzik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al., 2012; </a:t>
            </a:r>
            <a:r>
              <a:rPr lang="en-US" altLang="ko-KR" sz="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Vemuri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al., 2017a; </a:t>
            </a:r>
            <a:r>
              <a:rPr lang="en-US" altLang="ko-KR" sz="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Vemuri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al., 2017b) </a:t>
            </a:r>
          </a:p>
          <a:p>
            <a:pPr lvl="0">
              <a:buClr>
                <a:srgbClr val="3494BA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Interaction of current systolic BP &amp; Aβ on tau deposition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(Rabin et al., 2019) 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3494BA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Few studies for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HTN history &amp; current BP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pathologies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02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of the study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associations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BP markers (HTN history, current SBP, and DBP) &amp;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vivo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Aβ and tau in cognitively normal (CN) older adults</a:t>
            </a:r>
          </a:p>
          <a:p>
            <a:pPr marL="457200" indent="-457200">
              <a:buAutoNum type="arabicPeriod"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BP markers &amp; Aβ on tau deposition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91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ko-KR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and assessment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KBASE, ongoing prospective cohort study from 2014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68 CN older adults with both amyloid and tau imaging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Supine SBP and DBP measurement, HTN history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Vascular risk score : DM, Dyslipidemia, coronary a. disease, TIA, and stroke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A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PiB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inferior temporal tau (AV-1451) PET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0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ko-KR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Generalized linear regression model (GLM) for</a:t>
            </a:r>
          </a:p>
          <a:p>
            <a:pPr marL="457200" indent="-457200">
              <a:buAutoNum type="arabicPeriod"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association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BP marker (HTN history or current BP)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Aβ or IT tau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adjusting for age, sex, APOE4 positivity, and the VRS</a:t>
            </a:r>
          </a:p>
          <a:p>
            <a:pPr marL="457200" indent="-457200">
              <a:buAutoNum type="arabicPeriod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Moderating effect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BP marker x global Aβ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tau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adjusting for age, sex, APOE4 positivity, VRS, global Aβ and IT tau SUVR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4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altLang="ko-KR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 characteristics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b="39975"/>
          <a:stretch/>
        </p:blipFill>
        <p:spPr>
          <a:xfrm>
            <a:off x="1466335" y="2081354"/>
            <a:ext cx="8964216" cy="334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altLang="ko-KR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Participant characteristics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b="86210"/>
          <a:stretch/>
        </p:blipFill>
        <p:spPr>
          <a:xfrm>
            <a:off x="1466335" y="2081354"/>
            <a:ext cx="8964216" cy="7689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59961" b="8423"/>
          <a:stretch/>
        </p:blipFill>
        <p:spPr>
          <a:xfrm>
            <a:off x="1466335" y="2870521"/>
            <a:ext cx="8964216" cy="176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5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altLang="ko-KR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HTN history &amp; AD pathologies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301"/>
          <a:stretch/>
        </p:blipFill>
        <p:spPr bwMode="auto">
          <a:xfrm>
            <a:off x="1097280" y="1845734"/>
            <a:ext cx="5561942" cy="2941124"/>
          </a:xfrm>
          <a:prstGeom prst="rect">
            <a:avLst/>
          </a:prstGeom>
          <a:noFill/>
        </p:spPr>
      </p:pic>
      <p:pic>
        <p:nvPicPr>
          <p:cNvPr id="10" name="그림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7" b="93561"/>
          <a:stretch/>
        </p:blipFill>
        <p:spPr bwMode="auto">
          <a:xfrm>
            <a:off x="1097280" y="4931844"/>
            <a:ext cx="2036394" cy="545818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4629665" y="1845735"/>
            <a:ext cx="2029557" cy="510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3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altLang="ko-KR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Current BP &amp; AD pathologies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59" b="31479"/>
          <a:stretch/>
        </p:blipFill>
        <p:spPr bwMode="auto">
          <a:xfrm>
            <a:off x="261140" y="2078040"/>
            <a:ext cx="5603837" cy="2823472"/>
          </a:xfrm>
          <a:prstGeom prst="rect">
            <a:avLst/>
          </a:prstGeom>
          <a:noFill/>
        </p:spPr>
      </p:pic>
      <p:pic>
        <p:nvPicPr>
          <p:cNvPr id="5" name="그림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41" b="-2717"/>
          <a:stretch/>
        </p:blipFill>
        <p:spPr bwMode="auto">
          <a:xfrm>
            <a:off x="6019389" y="2028612"/>
            <a:ext cx="5603838" cy="2952792"/>
          </a:xfrm>
          <a:prstGeom prst="rect">
            <a:avLst/>
          </a:prstGeom>
          <a:noFill/>
        </p:spPr>
      </p:pic>
      <p:pic>
        <p:nvPicPr>
          <p:cNvPr id="6" name="그림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7" b="93561"/>
          <a:stretch/>
        </p:blipFill>
        <p:spPr bwMode="auto">
          <a:xfrm>
            <a:off x="629733" y="4901512"/>
            <a:ext cx="2036394" cy="545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476827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</TotalTime>
  <Words>551</Words>
  <Application>Microsoft Office PowerPoint</Application>
  <PresentationFormat>와이드스크린</PresentationFormat>
  <Paragraphs>53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Calibri</vt:lpstr>
      <vt:lpstr>Calibri Light</vt:lpstr>
      <vt:lpstr>Times New Roman</vt:lpstr>
      <vt:lpstr>Wingdings</vt:lpstr>
      <vt:lpstr>추억</vt:lpstr>
      <vt:lpstr>Synergistic interaction of high blood pressure and cerebral Aβ on tau pathology</vt:lpstr>
      <vt:lpstr>Introduction</vt:lpstr>
      <vt:lpstr>Aims of the study</vt:lpstr>
      <vt:lpstr>Methods – Participants and assessment</vt:lpstr>
      <vt:lpstr>Methods - Statistics</vt:lpstr>
      <vt:lpstr>Results - Participant characteristics</vt:lpstr>
      <vt:lpstr>Results - Participant characteristics</vt:lpstr>
      <vt:lpstr>Results - HTN history &amp; AD pathologies</vt:lpstr>
      <vt:lpstr>Results - Current BP &amp; AD pathologies</vt:lpstr>
      <vt:lpstr>Results - Interaction effects</vt:lpstr>
      <vt:lpstr>Discussion</vt:lpstr>
      <vt:lpstr>Conclusion</vt:lpstr>
      <vt:lpstr>Strengths and 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Synergistic interaction of high blood pressure and cerebral Aβ on tau pathology</dc:title>
  <dc:creator>SNUH</dc:creator>
  <cp:lastModifiedBy>BRMH</cp:lastModifiedBy>
  <cp:revision>24</cp:revision>
  <dcterms:created xsi:type="dcterms:W3CDTF">2022-08-18T00:40:19Z</dcterms:created>
  <dcterms:modified xsi:type="dcterms:W3CDTF">2022-10-17T04:25:35Z</dcterms:modified>
</cp:coreProperties>
</file>