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jQAKMS/Mv4NLjGr27Z3Cfc6W0C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ED6846-1455-48EC-A710-4EC285EFF8D6}">
  <a:tblStyle styleId="{A4ED6846-1455-48EC-A710-4EC285EFF8D6}" styleName="Table_0">
    <a:wholeTbl>
      <a:tcTxStyle b="off" i="off">
        <a:font>
          <a:latin typeface="游ゴシック"/>
          <a:ea typeface="游ゴシック"/>
          <a:cs typeface="游ゴシック"/>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游ゴシック"/>
          <a:ea typeface="游ゴシック"/>
          <a:cs typeface="游ゴシック"/>
        </a:font>
        <a:schemeClr val="lt1"/>
      </a:tcTxStyle>
      <a:tcStyle>
        <a:fill>
          <a:solidFill>
            <a:schemeClr val="accent1"/>
          </a:solidFill>
        </a:fill>
      </a:tcStyle>
    </a:lastCol>
    <a:firstCol>
      <a:tcTxStyle b="on" i="off">
        <a:font>
          <a:latin typeface="游ゴシック"/>
          <a:ea typeface="游ゴシック"/>
          <a:cs typeface="游ゴシック"/>
        </a:font>
        <a:schemeClr val="lt1"/>
      </a:tcTxStyle>
      <a:tcStyle>
        <a:fill>
          <a:solidFill>
            <a:schemeClr val="accent1"/>
          </a:solidFill>
        </a:fill>
      </a:tcStyle>
    </a:firstCol>
    <a:lastRow>
      <a:tcTxStyle b="on" i="off">
        <a:font>
          <a:latin typeface="游ゴシック"/>
          <a:ea typeface="游ゴシック"/>
          <a:cs typeface="游ゴシック"/>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游ゴシック"/>
          <a:ea typeface="游ゴシック"/>
          <a:cs typeface="游ゴシック"/>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11" name="Shape 11"/>
        <p:cNvGrpSpPr/>
        <p:nvPr/>
      </p:nvGrpSpPr>
      <p:grpSpPr>
        <a:xfrm>
          <a:off x="0" y="0"/>
          <a:ext cx="0" cy="0"/>
          <a:chOff x="0" y="0"/>
          <a:chExt cx="0" cy="0"/>
        </a:xfrm>
      </p:grpSpPr>
      <p:sp>
        <p:nvSpPr>
          <p:cNvPr id="12" name="Google Shape;12;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縦書きテキスト" type="vertTx">
  <p:cSld name="VERTICAL_TEXT">
    <p:spTree>
      <p:nvGrpSpPr>
        <p:cNvPr id="68" name="Shape 68"/>
        <p:cNvGrpSpPr/>
        <p:nvPr/>
      </p:nvGrpSpPr>
      <p:grpSpPr>
        <a:xfrm>
          <a:off x="0" y="0"/>
          <a:ext cx="0" cy="0"/>
          <a:chOff x="0" y="0"/>
          <a:chExt cx="0" cy="0"/>
        </a:xfrm>
      </p:grpSpPr>
      <p:sp>
        <p:nvSpPr>
          <p:cNvPr id="69" name="Google Shape;6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10;縦書きテキスト" type="vertTitleAndTx">
  <p:cSld name="VERTICAL_TITLE_AND_VERTICAL_TEXT">
    <p:spTree>
      <p:nvGrpSpPr>
        <p:cNvPr id="74" name="Shape 74"/>
        <p:cNvGrpSpPr/>
        <p:nvPr/>
      </p:nvGrpSpPr>
      <p:grpSpPr>
        <a:xfrm>
          <a:off x="0" y="0"/>
          <a:ext cx="0" cy="0"/>
          <a:chOff x="0" y="0"/>
          <a:chExt cx="0" cy="0"/>
        </a:xfrm>
      </p:grpSpPr>
      <p:sp>
        <p:nvSpPr>
          <p:cNvPr id="75" name="Google Shape;75;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17" name="Shape 17"/>
        <p:cNvGrpSpPr/>
        <p:nvPr/>
      </p:nvGrpSpPr>
      <p:grpSpPr>
        <a:xfrm>
          <a:off x="0" y="0"/>
          <a:ext cx="0" cy="0"/>
          <a:chOff x="0" y="0"/>
          <a:chExt cx="0" cy="0"/>
        </a:xfrm>
      </p:grpSpPr>
      <p:sp>
        <p:nvSpPr>
          <p:cNvPr id="18" name="Google Shape;1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23" name="Shape 23"/>
        <p:cNvGrpSpPr/>
        <p:nvPr/>
      </p:nvGrpSpPr>
      <p:grpSpPr>
        <a:xfrm>
          <a:off x="0" y="0"/>
          <a:ext cx="0" cy="0"/>
          <a:chOff x="0" y="0"/>
          <a:chExt cx="0" cy="0"/>
        </a:xfrm>
      </p:grpSpPr>
      <p:sp>
        <p:nvSpPr>
          <p:cNvPr id="24" name="Google Shape;24;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29" name="Shape 29"/>
        <p:cNvGrpSpPr/>
        <p:nvPr/>
      </p:nvGrpSpPr>
      <p:grpSpPr>
        <a:xfrm>
          <a:off x="0" y="0"/>
          <a:ext cx="0" cy="0"/>
          <a:chOff x="0" y="0"/>
          <a:chExt cx="0" cy="0"/>
        </a:xfrm>
      </p:grpSpPr>
      <p:sp>
        <p:nvSpPr>
          <p:cNvPr id="30" name="Google Shape;3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36" name="Shape 36"/>
        <p:cNvGrpSpPr/>
        <p:nvPr/>
      </p:nvGrpSpPr>
      <p:grpSpPr>
        <a:xfrm>
          <a:off x="0" y="0"/>
          <a:ext cx="0" cy="0"/>
          <a:chOff x="0" y="0"/>
          <a:chExt cx="0" cy="0"/>
        </a:xfrm>
      </p:grpSpPr>
      <p:sp>
        <p:nvSpPr>
          <p:cNvPr id="37" name="Google Shape;37;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45" name="Shape 45"/>
        <p:cNvGrpSpPr/>
        <p:nvPr/>
      </p:nvGrpSpPr>
      <p:grpSpPr>
        <a:xfrm>
          <a:off x="0" y="0"/>
          <a:ext cx="0" cy="0"/>
          <a:chOff x="0" y="0"/>
          <a:chExt cx="0" cy="0"/>
        </a:xfrm>
      </p:grpSpPr>
      <p:sp>
        <p:nvSpPr>
          <p:cNvPr id="46" name="Google Shape;4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50" name="Shape 50"/>
        <p:cNvGrpSpPr/>
        <p:nvPr/>
      </p:nvGrpSpPr>
      <p:grpSpPr>
        <a:xfrm>
          <a:off x="0" y="0"/>
          <a:ext cx="0" cy="0"/>
          <a:chOff x="0" y="0"/>
          <a:chExt cx="0" cy="0"/>
        </a:xfrm>
      </p:grpSpPr>
      <p:sp>
        <p:nvSpPr>
          <p:cNvPr id="51" name="Google Shape;5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コンテンツ" type="objTx">
  <p:cSld name="OBJECT_WITH_CAPTION_TEXT">
    <p:spTree>
      <p:nvGrpSpPr>
        <p:cNvPr id="54" name="Shape 54"/>
        <p:cNvGrpSpPr/>
        <p:nvPr/>
      </p:nvGrpSpPr>
      <p:grpSpPr>
        <a:xfrm>
          <a:off x="0" y="0"/>
          <a:ext cx="0" cy="0"/>
          <a:chOff x="0" y="0"/>
          <a:chExt cx="0" cy="0"/>
        </a:xfrm>
      </p:grpSpPr>
      <p:sp>
        <p:nvSpPr>
          <p:cNvPr id="55" name="Google Shape;55;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type="picTx">
  <p:cSld name="PICTURE_WITH_CAPTION_TEXT">
    <p:spTree>
      <p:nvGrpSpPr>
        <p:cNvPr id="61" name="Shape 61"/>
        <p:cNvGrpSpPr/>
        <p:nvPr/>
      </p:nvGrpSpPr>
      <p:grpSpPr>
        <a:xfrm>
          <a:off x="0" y="0"/>
          <a:ext cx="0" cy="0"/>
          <a:chOff x="0" y="0"/>
          <a:chExt cx="0" cy="0"/>
        </a:xfrm>
      </p:grpSpPr>
      <p:sp>
        <p:nvSpPr>
          <p:cNvPr id="62" name="Google Shape;62;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0"/>
          <p:cNvSpPr/>
          <p:nvPr>
            <p:ph idx="2" type="pic"/>
          </p:nvPr>
        </p:nvSpPr>
        <p:spPr>
          <a:xfrm>
            <a:off x="5183188" y="987425"/>
            <a:ext cx="6172200" cy="4873625"/>
          </a:xfrm>
          <a:prstGeom prst="rect">
            <a:avLst/>
          </a:prstGeom>
          <a:noFill/>
          <a:ln>
            <a:noFill/>
          </a:ln>
        </p:spPr>
      </p:sp>
      <p:sp>
        <p:nvSpPr>
          <p:cNvPr id="64" name="Google Shape;64;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mt="15000"/>
          </a:blip>
          <a:srcRect b="7408" l="0" r="0" t="0"/>
          <a:stretch/>
        </p:blipFill>
        <p:spPr>
          <a:xfrm>
            <a:off x="20" y="10"/>
            <a:ext cx="12191980" cy="6857990"/>
          </a:xfrm>
          <a:prstGeom prst="rect">
            <a:avLst/>
          </a:prstGeom>
          <a:noFill/>
          <a:ln>
            <a:noFill/>
          </a:ln>
        </p:spPr>
      </p:pic>
      <p:sp>
        <p:nvSpPr>
          <p:cNvPr id="85" name="Google Shape;85;p1"/>
          <p:cNvSpPr txBox="1"/>
          <p:nvPr>
            <p:ph type="ctrTitle"/>
          </p:nvPr>
        </p:nvSpPr>
        <p:spPr>
          <a:xfrm>
            <a:off x="473675" y="1214438"/>
            <a:ext cx="11244649"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en-US">
                <a:latin typeface="Arial"/>
                <a:ea typeface="Arial"/>
                <a:cs typeface="Arial"/>
                <a:sym typeface="Arial"/>
              </a:rPr>
              <a:t>Analysis of relationship between activated plasma MMP9 levels and volumes of subcortical regions.</a:t>
            </a:r>
            <a:endParaRPr>
              <a:latin typeface="Arial"/>
              <a:ea typeface="Arial"/>
              <a:cs typeface="Arial"/>
              <a:sym typeface="Arial"/>
            </a:endParaRPr>
          </a:p>
        </p:txBody>
      </p:sp>
      <p:sp>
        <p:nvSpPr>
          <p:cNvPr id="86" name="Google Shape;86;p1"/>
          <p:cNvSpPr txBox="1"/>
          <p:nvPr>
            <p:ph idx="1" type="subTitle"/>
          </p:nvPr>
        </p:nvSpPr>
        <p:spPr>
          <a:xfrm>
            <a:off x="1523999" y="396930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latin typeface="Arial"/>
                <a:ea typeface="Arial"/>
                <a:cs typeface="Arial"/>
                <a:sym typeface="Arial"/>
              </a:rPr>
              <a:t>2022/11/13</a:t>
            </a:r>
            <a:endParaRPr/>
          </a:p>
          <a:p>
            <a:pPr indent="0" lvl="0" marL="0" rtl="0" algn="ctr">
              <a:lnSpc>
                <a:spcPct val="90000"/>
              </a:lnSpc>
              <a:spcBef>
                <a:spcPts val="1000"/>
              </a:spcBef>
              <a:spcAft>
                <a:spcPts val="0"/>
              </a:spcAft>
              <a:buClr>
                <a:schemeClr val="dk1"/>
              </a:buClr>
              <a:buSzPts val="2400"/>
              <a:buNone/>
            </a:pPr>
            <a:r>
              <a:rPr lang="en-US">
                <a:latin typeface="Arial"/>
                <a:ea typeface="Arial"/>
                <a:cs typeface="Arial"/>
                <a:sym typeface="Arial"/>
              </a:rPr>
              <a:t>The department of Neuropsychiatry, the University of Tokyo </a:t>
            </a:r>
            <a:endParaRPr/>
          </a:p>
          <a:p>
            <a:pPr indent="0" lvl="0" marL="0" rtl="0" algn="ctr">
              <a:lnSpc>
                <a:spcPct val="90000"/>
              </a:lnSpc>
              <a:spcBef>
                <a:spcPts val="1000"/>
              </a:spcBef>
              <a:spcAft>
                <a:spcPts val="0"/>
              </a:spcAft>
              <a:buClr>
                <a:schemeClr val="dk1"/>
              </a:buClr>
              <a:buSzPts val="2400"/>
              <a:buNone/>
            </a:pPr>
            <a:r>
              <a:rPr lang="en-US">
                <a:latin typeface="Arial"/>
                <a:ea typeface="Arial"/>
                <a:cs typeface="Arial"/>
                <a:sym typeface="Arial"/>
              </a:rPr>
              <a:t>Shunsuke Mori, Naohiro Okada, Kiyoto Kasai</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graphicFrame>
        <p:nvGraphicFramePr>
          <p:cNvPr id="158" name="Google Shape;158;p10"/>
          <p:cNvGraphicFramePr/>
          <p:nvPr/>
        </p:nvGraphicFramePr>
        <p:xfrm>
          <a:off x="512190" y="1061280"/>
          <a:ext cx="3000000" cy="3000000"/>
        </p:xfrm>
        <a:graphic>
          <a:graphicData uri="http://schemas.openxmlformats.org/drawingml/2006/table">
            <a:tbl>
              <a:tblPr bandRow="1" firstCol="1" firstRow="1">
                <a:noFill/>
                <a:tableStyleId>{A4ED6846-1455-48EC-A710-4EC285EFF8D6}</a:tableStyleId>
              </a:tblPr>
              <a:tblGrid>
                <a:gridCol w="744500"/>
                <a:gridCol w="744500"/>
                <a:gridCol w="744500"/>
                <a:gridCol w="744500"/>
                <a:gridCol w="744500"/>
                <a:gridCol w="744500"/>
                <a:gridCol w="744500"/>
                <a:gridCol w="744500"/>
                <a:gridCol w="744500"/>
                <a:gridCol w="744500"/>
                <a:gridCol w="744500"/>
                <a:gridCol w="744500"/>
                <a:gridCol w="744500"/>
                <a:gridCol w="744500"/>
                <a:gridCol w="744500"/>
              </a:tblGrid>
              <a:tr h="517925">
                <a:tc>
                  <a:txBody>
                    <a:bodyPr/>
                    <a:lstStyle/>
                    <a:p>
                      <a:pPr indent="0" lvl="0" marL="0" marR="0" rtl="0" algn="l">
                        <a:spcBef>
                          <a:spcPts val="0"/>
                        </a:spcBef>
                        <a:spcAft>
                          <a:spcPts val="0"/>
                        </a:spcAft>
                        <a:buNone/>
                      </a:pPr>
                      <a:r>
                        <a:t/>
                      </a:r>
                      <a:endParaRPr sz="1100">
                        <a:latin typeface="Arial"/>
                        <a:ea typeface="Arial"/>
                        <a:cs typeface="Arial"/>
                        <a:sym typeface="Arial"/>
                      </a:endParaRPr>
                    </a:p>
                  </a:txBody>
                  <a:tcPr marT="13475" marB="67425" marR="13475" marL="13475" anchor="ctr"/>
                </a:tc>
                <a:tc>
                  <a:txBody>
                    <a:bodyPr/>
                    <a:lstStyle/>
                    <a:p>
                      <a:pPr indent="0" lvl="0" marL="0" marR="0" rtl="0" algn="l">
                        <a:spcBef>
                          <a:spcPts val="0"/>
                        </a:spcBef>
                        <a:spcAft>
                          <a:spcPts val="0"/>
                        </a:spcAft>
                        <a:buNone/>
                      </a:pPr>
                      <a:r>
                        <a:rPr lang="en-US" sz="1000"/>
                        <a:t>Left-Accumbens</a:t>
                      </a:r>
                      <a:endParaRPr sz="1100">
                        <a:latin typeface="Arial"/>
                        <a:ea typeface="Arial"/>
                        <a:cs typeface="Arial"/>
                        <a:sym typeface="Arial"/>
                      </a:endParaRPr>
                    </a:p>
                  </a:txBody>
                  <a:tcPr marT="13475" marB="67425" marR="13475" marL="13475" anchor="ctr"/>
                </a:tc>
                <a:tc>
                  <a:txBody>
                    <a:bodyPr/>
                    <a:lstStyle/>
                    <a:p>
                      <a:pPr indent="0" lvl="0" marL="0" marR="0" rtl="0" algn="l">
                        <a:spcBef>
                          <a:spcPts val="0"/>
                        </a:spcBef>
                        <a:spcAft>
                          <a:spcPts val="0"/>
                        </a:spcAft>
                        <a:buNone/>
                      </a:pPr>
                      <a:r>
                        <a:rPr lang="en-US" sz="1000"/>
                        <a:t>Left-Amygdala</a:t>
                      </a:r>
                      <a:endParaRPr sz="1100">
                        <a:latin typeface="Arial"/>
                        <a:ea typeface="Arial"/>
                        <a:cs typeface="Arial"/>
                        <a:sym typeface="Arial"/>
                      </a:endParaRPr>
                    </a:p>
                  </a:txBody>
                  <a:tcPr marT="13475" marB="67425" marR="13475" marL="13475" anchor="ctr"/>
                </a:tc>
                <a:tc>
                  <a:txBody>
                    <a:bodyPr/>
                    <a:lstStyle/>
                    <a:p>
                      <a:pPr indent="0" lvl="0" marL="0" marR="0" rtl="0" algn="l">
                        <a:spcBef>
                          <a:spcPts val="0"/>
                        </a:spcBef>
                        <a:spcAft>
                          <a:spcPts val="0"/>
                        </a:spcAft>
                        <a:buNone/>
                      </a:pPr>
                      <a:r>
                        <a:rPr lang="en-US" sz="1000"/>
                        <a:t>Left-Caudate</a:t>
                      </a:r>
                      <a:endParaRPr sz="1100">
                        <a:latin typeface="Arial"/>
                        <a:ea typeface="Arial"/>
                        <a:cs typeface="Arial"/>
                        <a:sym typeface="Arial"/>
                      </a:endParaRPr>
                    </a:p>
                  </a:txBody>
                  <a:tcPr marT="13475" marB="67425" marR="13475" marL="13475" anchor="ctr"/>
                </a:tc>
                <a:tc>
                  <a:txBody>
                    <a:bodyPr/>
                    <a:lstStyle/>
                    <a:p>
                      <a:pPr indent="0" lvl="0" marL="0" marR="0" rtl="0" algn="l">
                        <a:spcBef>
                          <a:spcPts val="0"/>
                        </a:spcBef>
                        <a:spcAft>
                          <a:spcPts val="0"/>
                        </a:spcAft>
                        <a:buNone/>
                      </a:pPr>
                      <a:r>
                        <a:rPr lang="en-US" sz="1000"/>
                        <a:t>Left-Hippocampus</a:t>
                      </a:r>
                      <a:endParaRPr sz="1100">
                        <a:latin typeface="Arial"/>
                        <a:ea typeface="Arial"/>
                        <a:cs typeface="Arial"/>
                        <a:sym typeface="Arial"/>
                      </a:endParaRPr>
                    </a:p>
                  </a:txBody>
                  <a:tcPr marT="13475" marB="67425" marR="13475" marL="13475" anchor="ctr"/>
                </a:tc>
                <a:tc>
                  <a:txBody>
                    <a:bodyPr/>
                    <a:lstStyle/>
                    <a:p>
                      <a:pPr indent="0" lvl="0" marL="0" marR="0" rtl="0" algn="l">
                        <a:spcBef>
                          <a:spcPts val="0"/>
                        </a:spcBef>
                        <a:spcAft>
                          <a:spcPts val="0"/>
                        </a:spcAft>
                        <a:buNone/>
                      </a:pPr>
                      <a:r>
                        <a:rPr lang="en-US" sz="1000"/>
                        <a:t>Left-Pallidum</a:t>
                      </a:r>
                      <a:endParaRPr sz="1100">
                        <a:latin typeface="Arial"/>
                        <a:ea typeface="Arial"/>
                        <a:cs typeface="Arial"/>
                        <a:sym typeface="Arial"/>
                      </a:endParaRPr>
                    </a:p>
                  </a:txBody>
                  <a:tcPr marT="13475" marB="67425" marR="13475" marL="13475" anchor="ctr"/>
                </a:tc>
                <a:tc>
                  <a:txBody>
                    <a:bodyPr/>
                    <a:lstStyle/>
                    <a:p>
                      <a:pPr indent="0" lvl="0" marL="0" marR="0" rtl="0" algn="l">
                        <a:spcBef>
                          <a:spcPts val="0"/>
                        </a:spcBef>
                        <a:spcAft>
                          <a:spcPts val="0"/>
                        </a:spcAft>
                        <a:buNone/>
                      </a:pPr>
                      <a:r>
                        <a:rPr lang="en-US" sz="1000"/>
                        <a:t>Left-Putamen</a:t>
                      </a:r>
                      <a:endParaRPr sz="1100">
                        <a:latin typeface="Arial"/>
                        <a:ea typeface="Arial"/>
                        <a:cs typeface="Arial"/>
                        <a:sym typeface="Arial"/>
                      </a:endParaRPr>
                    </a:p>
                  </a:txBody>
                  <a:tcPr marT="13475" marB="67425" marR="13475" marL="13475" anchor="ctr"/>
                </a:tc>
                <a:tc>
                  <a:txBody>
                    <a:bodyPr/>
                    <a:lstStyle/>
                    <a:p>
                      <a:pPr indent="0" lvl="0" marL="0" marR="0" rtl="0" algn="l">
                        <a:spcBef>
                          <a:spcPts val="0"/>
                        </a:spcBef>
                        <a:spcAft>
                          <a:spcPts val="0"/>
                        </a:spcAft>
                        <a:buNone/>
                      </a:pPr>
                      <a:r>
                        <a:rPr lang="en-US" sz="1000"/>
                        <a:t>Left-Thalamus</a:t>
                      </a:r>
                      <a:endParaRPr sz="1100">
                        <a:latin typeface="Arial"/>
                        <a:ea typeface="Arial"/>
                        <a:cs typeface="Arial"/>
                        <a:sym typeface="Arial"/>
                      </a:endParaRPr>
                    </a:p>
                  </a:txBody>
                  <a:tcPr marT="13475" marB="67425" marR="13475" marL="13475" anchor="ctr"/>
                </a:tc>
                <a:tc>
                  <a:txBody>
                    <a:bodyPr/>
                    <a:lstStyle/>
                    <a:p>
                      <a:pPr indent="0" lvl="0" marL="0" marR="0" rtl="0" algn="l">
                        <a:spcBef>
                          <a:spcPts val="0"/>
                        </a:spcBef>
                        <a:spcAft>
                          <a:spcPts val="0"/>
                        </a:spcAft>
                        <a:buNone/>
                      </a:pPr>
                      <a:r>
                        <a:rPr lang="en-US" sz="1000"/>
                        <a:t>Right-Accumbens</a:t>
                      </a:r>
                      <a:endParaRPr sz="1100">
                        <a:latin typeface="Arial"/>
                        <a:ea typeface="Arial"/>
                        <a:cs typeface="Arial"/>
                        <a:sym typeface="Arial"/>
                      </a:endParaRPr>
                    </a:p>
                  </a:txBody>
                  <a:tcPr marT="13475" marB="67425" marR="13475" marL="13475" anchor="ctr"/>
                </a:tc>
                <a:tc>
                  <a:txBody>
                    <a:bodyPr/>
                    <a:lstStyle/>
                    <a:p>
                      <a:pPr indent="0" lvl="0" marL="0" marR="0" rtl="0" algn="l">
                        <a:spcBef>
                          <a:spcPts val="0"/>
                        </a:spcBef>
                        <a:spcAft>
                          <a:spcPts val="0"/>
                        </a:spcAft>
                        <a:buNone/>
                      </a:pPr>
                      <a:r>
                        <a:rPr lang="en-US" sz="1000"/>
                        <a:t>Right-Amygdala</a:t>
                      </a:r>
                      <a:endParaRPr sz="1100">
                        <a:latin typeface="Arial"/>
                        <a:ea typeface="Arial"/>
                        <a:cs typeface="Arial"/>
                        <a:sym typeface="Arial"/>
                      </a:endParaRPr>
                    </a:p>
                  </a:txBody>
                  <a:tcPr marT="13475" marB="67425" marR="13475" marL="13475" anchor="ctr"/>
                </a:tc>
                <a:tc>
                  <a:txBody>
                    <a:bodyPr/>
                    <a:lstStyle/>
                    <a:p>
                      <a:pPr indent="0" lvl="0" marL="0" marR="0" rtl="0" algn="l">
                        <a:spcBef>
                          <a:spcPts val="0"/>
                        </a:spcBef>
                        <a:spcAft>
                          <a:spcPts val="0"/>
                        </a:spcAft>
                        <a:buNone/>
                      </a:pPr>
                      <a:r>
                        <a:rPr lang="en-US" sz="1000"/>
                        <a:t>Right-Caudate</a:t>
                      </a:r>
                      <a:endParaRPr sz="1100">
                        <a:latin typeface="Arial"/>
                        <a:ea typeface="Arial"/>
                        <a:cs typeface="Arial"/>
                        <a:sym typeface="Arial"/>
                      </a:endParaRPr>
                    </a:p>
                  </a:txBody>
                  <a:tcPr marT="13475" marB="67425" marR="13475" marL="13475" anchor="ctr"/>
                </a:tc>
                <a:tc>
                  <a:txBody>
                    <a:bodyPr/>
                    <a:lstStyle/>
                    <a:p>
                      <a:pPr indent="0" lvl="0" marL="0" marR="0" rtl="0" algn="l">
                        <a:spcBef>
                          <a:spcPts val="0"/>
                        </a:spcBef>
                        <a:spcAft>
                          <a:spcPts val="0"/>
                        </a:spcAft>
                        <a:buNone/>
                      </a:pPr>
                      <a:r>
                        <a:rPr lang="en-US" sz="1000"/>
                        <a:t>Right-Hippocampus</a:t>
                      </a:r>
                      <a:endParaRPr sz="1100">
                        <a:latin typeface="Arial"/>
                        <a:ea typeface="Arial"/>
                        <a:cs typeface="Arial"/>
                        <a:sym typeface="Arial"/>
                      </a:endParaRPr>
                    </a:p>
                  </a:txBody>
                  <a:tcPr marT="13475" marB="67425" marR="13475" marL="13475" anchor="ctr"/>
                </a:tc>
                <a:tc>
                  <a:txBody>
                    <a:bodyPr/>
                    <a:lstStyle/>
                    <a:p>
                      <a:pPr indent="0" lvl="0" marL="0" marR="0" rtl="0" algn="l">
                        <a:spcBef>
                          <a:spcPts val="0"/>
                        </a:spcBef>
                        <a:spcAft>
                          <a:spcPts val="0"/>
                        </a:spcAft>
                        <a:buNone/>
                      </a:pPr>
                      <a:r>
                        <a:rPr lang="en-US" sz="1000"/>
                        <a:t>Right-Pallidum</a:t>
                      </a:r>
                      <a:endParaRPr sz="1100">
                        <a:latin typeface="Arial"/>
                        <a:ea typeface="Arial"/>
                        <a:cs typeface="Arial"/>
                        <a:sym typeface="Arial"/>
                      </a:endParaRPr>
                    </a:p>
                  </a:txBody>
                  <a:tcPr marT="13475" marB="67425" marR="13475" marL="13475" anchor="ctr"/>
                </a:tc>
                <a:tc>
                  <a:txBody>
                    <a:bodyPr/>
                    <a:lstStyle/>
                    <a:p>
                      <a:pPr indent="0" lvl="0" marL="0" marR="0" rtl="0" algn="l">
                        <a:spcBef>
                          <a:spcPts val="0"/>
                        </a:spcBef>
                        <a:spcAft>
                          <a:spcPts val="0"/>
                        </a:spcAft>
                        <a:buNone/>
                      </a:pPr>
                      <a:r>
                        <a:rPr lang="en-US" sz="1000"/>
                        <a:t>Right-Putamen</a:t>
                      </a:r>
                      <a:endParaRPr sz="1100">
                        <a:latin typeface="Arial"/>
                        <a:ea typeface="Arial"/>
                        <a:cs typeface="Arial"/>
                        <a:sym typeface="Arial"/>
                      </a:endParaRPr>
                    </a:p>
                  </a:txBody>
                  <a:tcPr marT="13475" marB="67425" marR="13475" marL="13475" anchor="ctr"/>
                </a:tc>
                <a:tc>
                  <a:txBody>
                    <a:bodyPr/>
                    <a:lstStyle/>
                    <a:p>
                      <a:pPr indent="0" lvl="0" marL="0" marR="0" rtl="0" algn="l">
                        <a:spcBef>
                          <a:spcPts val="0"/>
                        </a:spcBef>
                        <a:spcAft>
                          <a:spcPts val="0"/>
                        </a:spcAft>
                        <a:buNone/>
                      </a:pPr>
                      <a:r>
                        <a:rPr lang="en-US" sz="1000"/>
                        <a:t>Right-Thalamus</a:t>
                      </a:r>
                      <a:endParaRPr sz="1100">
                        <a:latin typeface="Arial"/>
                        <a:ea typeface="Arial"/>
                        <a:cs typeface="Arial"/>
                        <a:sym typeface="Arial"/>
                      </a:endParaRPr>
                    </a:p>
                  </a:txBody>
                  <a:tcPr marT="13475" marB="67425" marR="13475" marL="13475" anchor="ctr"/>
                </a:tc>
              </a:tr>
              <a:tr h="269750">
                <a:tc>
                  <a:txBody>
                    <a:bodyPr/>
                    <a:lstStyle/>
                    <a:p>
                      <a:pPr indent="0" lvl="0" marL="0" marR="0" rtl="0" algn="l">
                        <a:spcBef>
                          <a:spcPts val="0"/>
                        </a:spcBef>
                        <a:spcAft>
                          <a:spcPts val="0"/>
                        </a:spcAft>
                        <a:buNone/>
                      </a:pPr>
                      <a:r>
                        <a:rPr lang="en-US" sz="1000"/>
                        <a:t>cohen's_d</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-0.1672617</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-0.3633766</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0.3040004</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-0.419254</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0.21698074</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0.43398512</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-0.1400984</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-0.5668785</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-0.6922434</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0.31126059</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-0.6724543</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0.490533</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0.68980159</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-0.2305267</a:t>
                      </a:r>
                      <a:endParaRPr sz="1100">
                        <a:latin typeface="Arial"/>
                        <a:ea typeface="Arial"/>
                        <a:cs typeface="Arial"/>
                        <a:sym typeface="Arial"/>
                      </a:endParaRPr>
                    </a:p>
                  </a:txBody>
                  <a:tcPr marT="13475" marB="67425" marR="13475" marL="13475" anchor="ctr"/>
                </a:tc>
              </a:tr>
              <a:tr h="372250">
                <a:tc>
                  <a:txBody>
                    <a:bodyPr/>
                    <a:lstStyle/>
                    <a:p>
                      <a:pPr indent="0" lvl="0" marL="0" marR="0" rtl="0" algn="l">
                        <a:spcBef>
                          <a:spcPts val="0"/>
                        </a:spcBef>
                        <a:spcAft>
                          <a:spcPts val="0"/>
                        </a:spcAft>
                        <a:buNone/>
                      </a:pPr>
                      <a:r>
                        <a:rPr lang="en-US" sz="1000"/>
                        <a:t>uncorrected_p_value</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0.509</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0.168</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0.211</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0.082</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0.326</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0.03</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0.58</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0.024</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0.006</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0.19</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0.003</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0.038</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0.001</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0.257</a:t>
                      </a:r>
                      <a:endParaRPr sz="1100">
                        <a:latin typeface="Arial"/>
                        <a:ea typeface="Arial"/>
                        <a:cs typeface="Arial"/>
                        <a:sym typeface="Arial"/>
                      </a:endParaRPr>
                    </a:p>
                  </a:txBody>
                  <a:tcPr marT="13475" marB="67425" marR="13475" marL="13475" anchor="ctr"/>
                </a:tc>
              </a:tr>
              <a:tr h="269750">
                <a:tc>
                  <a:txBody>
                    <a:bodyPr/>
                    <a:lstStyle/>
                    <a:p>
                      <a:pPr indent="0" lvl="0" marL="0" marR="0" rtl="0" algn="l">
                        <a:spcBef>
                          <a:spcPts val="0"/>
                        </a:spcBef>
                        <a:spcAft>
                          <a:spcPts val="0"/>
                        </a:spcAft>
                        <a:buNone/>
                      </a:pPr>
                      <a:r>
                        <a:rPr lang="en-US" sz="1000"/>
                        <a:t>FDRp</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12.7457614</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38.8523918</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30.8632597</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79.8021359</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19.922951</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218.284361</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11.1800075</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274.94359</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1109.60531</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34.2834027</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2215.85909</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172.84933</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6656.37626</a:t>
                      </a:r>
                      <a:endParaRPr sz="1100">
                        <a:latin typeface="Arial"/>
                        <a:ea typeface="Arial"/>
                        <a:cs typeface="Arial"/>
                        <a:sym typeface="Arial"/>
                      </a:endParaRPr>
                    </a:p>
                  </a:txBody>
                  <a:tcPr marT="13475" marB="67425" marR="13475" marL="13475" anchor="ctr"/>
                </a:tc>
                <a:tc>
                  <a:txBody>
                    <a:bodyPr/>
                    <a:lstStyle/>
                    <a:p>
                      <a:pPr indent="0" lvl="0" marL="0" marR="0" rtl="0" algn="r">
                        <a:spcBef>
                          <a:spcPts val="0"/>
                        </a:spcBef>
                        <a:spcAft>
                          <a:spcPts val="0"/>
                        </a:spcAft>
                        <a:buNone/>
                      </a:pPr>
                      <a:r>
                        <a:rPr lang="en-US" sz="1000"/>
                        <a:t>25.2809079</a:t>
                      </a:r>
                      <a:endParaRPr sz="1100">
                        <a:latin typeface="Arial"/>
                        <a:ea typeface="Arial"/>
                        <a:cs typeface="Arial"/>
                        <a:sym typeface="Arial"/>
                      </a:endParaRPr>
                    </a:p>
                  </a:txBody>
                  <a:tcPr marT="13475" marB="67425" marR="13475" marL="13475" anchor="ctr"/>
                </a:tc>
              </a:tr>
            </a:tbl>
          </a:graphicData>
        </a:graphic>
      </p:graphicFrame>
      <p:sp>
        <p:nvSpPr>
          <p:cNvPr id="159" name="Google Shape;159;p10"/>
          <p:cNvSpPr/>
          <p:nvPr/>
        </p:nvSpPr>
        <p:spPr>
          <a:xfrm>
            <a:off x="986482" y="3786188"/>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br>
              <a:rPr b="0" i="0" lang="en-US" sz="1200" u="none" cap="none" strike="noStrike">
                <a:solidFill>
                  <a:srgbClr val="000000"/>
                </a:solidFill>
                <a:latin typeface="Arial"/>
                <a:ea typeface="Arial"/>
                <a:cs typeface="Arial"/>
                <a:sym typeface="Arial"/>
              </a:rPr>
            </a:br>
            <a:br>
              <a:rPr b="0" i="0" lang="en-US" sz="12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60" name="Google Shape;160;p10"/>
          <p:cNvSpPr/>
          <p:nvPr/>
        </p:nvSpPr>
        <p:spPr>
          <a:xfrm>
            <a:off x="226540" y="3227725"/>
            <a:ext cx="11738919" cy="313932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000000"/>
                </a:solidFill>
                <a:latin typeface="Arial"/>
                <a:ea typeface="Arial"/>
                <a:cs typeface="Arial"/>
                <a:sym typeface="Arial"/>
              </a:rPr>
              <a:t>The results of multiple comparison analyses were</a:t>
            </a:r>
            <a:endParaRPr/>
          </a:p>
          <a:p>
            <a:pPr indent="0" lvl="0" marL="0" marR="0" rtl="0" algn="just">
              <a:spcBef>
                <a:spcPts val="0"/>
              </a:spcBef>
              <a:spcAft>
                <a:spcPts val="0"/>
              </a:spcAft>
              <a:buNone/>
            </a:pPr>
            <a:r>
              <a:rPr lang="en-US" sz="1800">
                <a:solidFill>
                  <a:srgbClr val="000000"/>
                </a:solidFill>
                <a:latin typeface="Arial"/>
                <a:ea typeface="Arial"/>
                <a:cs typeface="Arial"/>
                <a:sym typeface="Arial"/>
              </a:rPr>
              <a:t> </a:t>
            </a:r>
            <a:endParaRPr/>
          </a:p>
          <a:p>
            <a:pPr indent="0" lvl="0" marL="0" marR="0" rtl="0" algn="just">
              <a:spcBef>
                <a:spcPts val="0"/>
              </a:spcBef>
              <a:spcAft>
                <a:spcPts val="0"/>
              </a:spcAft>
              <a:buNone/>
            </a:pPr>
            <a:r>
              <a:rPr lang="en-US" sz="1800">
                <a:solidFill>
                  <a:srgbClr val="000000"/>
                </a:solidFill>
                <a:latin typeface="Arial"/>
                <a:ea typeface="Arial"/>
                <a:cs typeface="Arial"/>
                <a:sym typeface="Arial"/>
              </a:rPr>
              <a:t>Right amygdala：cohen’s d = -0.692、FDRp = 0.028</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n-US" sz="1800">
                <a:solidFill>
                  <a:srgbClr val="000000"/>
                </a:solidFill>
                <a:latin typeface="Arial"/>
                <a:ea typeface="Arial"/>
                <a:cs typeface="Arial"/>
                <a:sym typeface="Arial"/>
              </a:rPr>
              <a:t>Right hippocampus：cohen’s d = -0.672、FDRp = 0.021</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n-US" sz="1800">
                <a:solidFill>
                  <a:srgbClr val="000000"/>
                </a:solidFill>
                <a:latin typeface="Arial"/>
                <a:ea typeface="Arial"/>
                <a:cs typeface="Arial"/>
                <a:sym typeface="Arial"/>
              </a:rPr>
              <a:t>Right putamen：cohen’s d = 0.690、FDRp = 0.014</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b="0" i="0" sz="18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800" u="none" strike="noStrike">
                <a:solidFill>
                  <a:srgbClr val="000000"/>
                </a:solidFill>
                <a:latin typeface="Arial"/>
                <a:ea typeface="Arial"/>
                <a:cs typeface="Arial"/>
                <a:sym typeface="Arial"/>
              </a:rPr>
              <a:t>The volumes of right amygdala and right hippocampus in patients with schizophrenia were significantly smaller than in healthy individuals, and the volume of right putamen was the opposite. </a:t>
            </a:r>
            <a:endParaRPr b="0" i="0" sz="1800" u="none" strike="noStrike">
              <a:solidFill>
                <a:srgbClr val="000000"/>
              </a:solidFill>
              <a:latin typeface="Arial"/>
              <a:ea typeface="Arial"/>
              <a:cs typeface="Arial"/>
              <a:sym typeface="Arial"/>
            </a:endParaRPr>
          </a:p>
          <a:p>
            <a:pPr indent="0" lvl="0" marL="0" marR="0" rtl="0" algn="l">
              <a:spcBef>
                <a:spcPts val="0"/>
              </a:spcBef>
              <a:spcAft>
                <a:spcPts val="0"/>
              </a:spcAft>
              <a:buNone/>
            </a:pPr>
            <a:br>
              <a:rPr lang="en-US" sz="1800">
                <a:solidFill>
                  <a:schemeClr val="dk1"/>
                </a:solidFill>
                <a:latin typeface="Arial"/>
                <a:ea typeface="Arial"/>
                <a:cs typeface="Arial"/>
                <a:sym typeface="Arial"/>
              </a:rPr>
            </a:b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
        <p:nvSpPr>
          <p:cNvPr id="161" name="Google Shape;161;p10"/>
          <p:cNvSpPr/>
          <p:nvPr/>
        </p:nvSpPr>
        <p:spPr>
          <a:xfrm>
            <a:off x="551935" y="178654"/>
            <a:ext cx="1092749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00"/>
                </a:solidFill>
                <a:latin typeface="Arial"/>
                <a:ea typeface="Arial"/>
                <a:cs typeface="Arial"/>
                <a:sym typeface="Arial"/>
              </a:rPr>
              <a:t>Group comparison of activated plasma MMP9 values in healthy controls and schizophrenia</a:t>
            </a: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p:nvPr/>
        </p:nvSpPr>
        <p:spPr>
          <a:xfrm>
            <a:off x="280085" y="71735"/>
            <a:ext cx="1118967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strike="noStrike">
                <a:solidFill>
                  <a:srgbClr val="000000"/>
                </a:solidFill>
                <a:latin typeface="Arial"/>
                <a:ea typeface="Arial"/>
                <a:cs typeface="Arial"/>
                <a:sym typeface="Arial"/>
              </a:rPr>
              <a:t>Association between active MMP9 levels and volumes of subcortical regions (Schizophrenia)</a:t>
            </a:r>
            <a:endParaRPr/>
          </a:p>
        </p:txBody>
      </p:sp>
      <p:sp>
        <p:nvSpPr>
          <p:cNvPr id="167" name="Google Shape;167;p11"/>
          <p:cNvSpPr/>
          <p:nvPr/>
        </p:nvSpPr>
        <p:spPr>
          <a:xfrm>
            <a:off x="1993557" y="902043"/>
            <a:ext cx="1853339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ダイアグラム&#10;&#10;自動的に生成された説明" id="168" name="Google Shape;168;p11"/>
          <p:cNvPicPr preferRelativeResize="0"/>
          <p:nvPr/>
        </p:nvPicPr>
        <p:blipFill rotWithShape="1">
          <a:blip r:embed="rId3">
            <a:alphaModFix/>
          </a:blip>
          <a:srcRect b="0" l="0" r="0" t="0"/>
          <a:stretch/>
        </p:blipFill>
        <p:spPr>
          <a:xfrm>
            <a:off x="-79951" y="2595094"/>
            <a:ext cx="5208790" cy="3640025"/>
          </a:xfrm>
          <a:prstGeom prst="rect">
            <a:avLst/>
          </a:prstGeom>
          <a:noFill/>
          <a:ln>
            <a:noFill/>
          </a:ln>
        </p:spPr>
      </p:pic>
      <p:sp>
        <p:nvSpPr>
          <p:cNvPr id="169" name="Google Shape;169;p11"/>
          <p:cNvSpPr/>
          <p:nvPr/>
        </p:nvSpPr>
        <p:spPr>
          <a:xfrm>
            <a:off x="140043" y="789550"/>
            <a:ext cx="11911914"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Arial"/>
                <a:ea typeface="Arial"/>
                <a:cs typeface="Arial"/>
                <a:sym typeface="Arial"/>
              </a:rPr>
              <a:t>Simple regression analysis was performed with each volume of subcortical region corrected with age, sex, and ICV as the objective variable, and active MMP9 level as the explanatory variable to investigate the effect of active MMP9 level on volume of brain regions which showed significant group difference. In this analysis, it was regarded as significant when the signs of the regression coefficient of active MMP9 level and the cohen’s_d which indicated the group difference of volumes of brain regions, considering the function of active MMP9 as breaking basement membrane. Therefore, one-tailed p-value of the simple regression was calculated in this analysis. </a:t>
            </a:r>
            <a:endParaRPr b="0" i="0" sz="1800" u="none" strike="noStrike">
              <a:solidFill>
                <a:srgbClr val="000000"/>
              </a:solidFill>
              <a:latin typeface="Arial"/>
              <a:ea typeface="Arial"/>
              <a:cs typeface="Arial"/>
              <a:sym typeface="Arial"/>
            </a:endParaRPr>
          </a:p>
        </p:txBody>
      </p:sp>
      <p:pic>
        <p:nvPicPr>
          <p:cNvPr descr="ダイアグラム&#10;&#10;自動的に生成された説明" id="170" name="Google Shape;170;p11"/>
          <p:cNvPicPr preferRelativeResize="0"/>
          <p:nvPr/>
        </p:nvPicPr>
        <p:blipFill rotWithShape="1">
          <a:blip r:embed="rId4">
            <a:alphaModFix/>
          </a:blip>
          <a:srcRect b="0" l="0" r="0" t="0"/>
          <a:stretch/>
        </p:blipFill>
        <p:spPr>
          <a:xfrm>
            <a:off x="5785745" y="2517998"/>
            <a:ext cx="5485230" cy="3768676"/>
          </a:xfrm>
          <a:prstGeom prst="rect">
            <a:avLst/>
          </a:prstGeom>
          <a:noFill/>
          <a:ln>
            <a:noFill/>
          </a:ln>
        </p:spPr>
      </p:pic>
      <p:sp>
        <p:nvSpPr>
          <p:cNvPr id="171" name="Google Shape;171;p11"/>
          <p:cNvSpPr/>
          <p:nvPr/>
        </p:nvSpPr>
        <p:spPr>
          <a:xfrm>
            <a:off x="427383" y="6139934"/>
            <a:ext cx="11042374"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000000"/>
                </a:solidFill>
                <a:latin typeface="Arial"/>
                <a:ea typeface="Arial"/>
                <a:cs typeface="Arial"/>
                <a:sym typeface="Arial"/>
              </a:rPr>
              <a:t>A</a:t>
            </a:r>
            <a:r>
              <a:rPr b="0" i="0" lang="en-US" sz="1800" u="none" strike="noStrike">
                <a:solidFill>
                  <a:srgbClr val="000000"/>
                </a:solidFill>
                <a:latin typeface="Arial"/>
                <a:ea typeface="Arial"/>
                <a:cs typeface="Arial"/>
                <a:sym typeface="Arial"/>
              </a:rPr>
              <a:t>nalysis with volume of right hippocampus in patients with schizophrenia demonstrated significant association (FDRp = 0.0435). Right amygdala: FDRp = 0.0938, Right putamen: 0.396</a:t>
            </a:r>
            <a:endParaRPr sz="18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p:nvPr/>
        </p:nvSpPr>
        <p:spPr>
          <a:xfrm>
            <a:off x="557049" y="971701"/>
            <a:ext cx="11077902" cy="25853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000000"/>
                </a:solidFill>
                <a:latin typeface="Arial"/>
                <a:ea typeface="Arial"/>
                <a:cs typeface="Arial"/>
                <a:sym typeface="Arial"/>
              </a:rPr>
              <a:t>Similar analyses were performed with healthy control.</a:t>
            </a:r>
            <a:endParaRPr/>
          </a:p>
          <a:p>
            <a:pPr indent="0" lvl="0" marL="0" marR="0" rtl="0" algn="just">
              <a:spcBef>
                <a:spcPts val="0"/>
              </a:spcBef>
              <a:spcAft>
                <a:spcPts val="0"/>
              </a:spcAft>
              <a:buNone/>
            </a:pPr>
            <a:r>
              <a:t/>
            </a:r>
            <a:endParaRPr sz="1800">
              <a:solidFill>
                <a:srgbClr val="000000"/>
              </a:solidFill>
              <a:latin typeface="Arial"/>
              <a:ea typeface="Arial"/>
              <a:cs typeface="Arial"/>
              <a:sym typeface="Arial"/>
            </a:endParaRPr>
          </a:p>
          <a:p>
            <a:pPr indent="0" lvl="0" marL="0" marR="0" rtl="0" algn="just">
              <a:spcBef>
                <a:spcPts val="0"/>
              </a:spcBef>
              <a:spcAft>
                <a:spcPts val="0"/>
              </a:spcAft>
              <a:buNone/>
            </a:pPr>
            <a:r>
              <a:rPr lang="en-US" sz="1800">
                <a:solidFill>
                  <a:srgbClr val="000000"/>
                </a:solidFill>
                <a:latin typeface="Arial"/>
                <a:ea typeface="Arial"/>
                <a:cs typeface="Arial"/>
                <a:sym typeface="Arial"/>
              </a:rPr>
              <a:t>（Right amygdala：FDRp = 0.464）</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n-US" sz="1800">
                <a:solidFill>
                  <a:srgbClr val="000000"/>
                </a:solidFill>
                <a:latin typeface="Arial"/>
                <a:ea typeface="Arial"/>
                <a:cs typeface="Arial"/>
                <a:sym typeface="Arial"/>
              </a:rPr>
              <a:t>Right hippocampus：FDRp = 0.396</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n-US" sz="1800">
                <a:solidFill>
                  <a:srgbClr val="000000"/>
                </a:solidFill>
                <a:latin typeface="Arial"/>
                <a:ea typeface="Arial"/>
                <a:cs typeface="Arial"/>
                <a:sym typeface="Arial"/>
              </a:rPr>
              <a:t>（Right putamen：FDRp = 0.396）</a:t>
            </a:r>
            <a:endParaRPr sz="1800">
              <a:solidFill>
                <a:srgbClr val="000000"/>
              </a:solidFill>
              <a:latin typeface="Arial"/>
              <a:ea typeface="Arial"/>
              <a:cs typeface="Arial"/>
              <a:sym typeface="Arial"/>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n-US" sz="1800">
                <a:solidFill>
                  <a:srgbClr val="000000"/>
                </a:solidFill>
                <a:latin typeface="Arial"/>
                <a:ea typeface="Arial"/>
                <a:cs typeface="Arial"/>
                <a:sym typeface="Arial"/>
              </a:rPr>
              <a:t>A</a:t>
            </a:r>
            <a:r>
              <a:rPr b="0" i="0" lang="en-US" sz="1800" u="none" strike="noStrike">
                <a:solidFill>
                  <a:srgbClr val="000000"/>
                </a:solidFill>
                <a:latin typeface="Arial"/>
                <a:ea typeface="Arial"/>
                <a:cs typeface="Arial"/>
                <a:sym typeface="Arial"/>
              </a:rPr>
              <a:t>nalysis with volume of right amygdala, </a:t>
            </a:r>
            <a:endParaRPr/>
          </a:p>
          <a:p>
            <a:pPr indent="0" lvl="0" marL="0" marR="0" rtl="0" algn="just">
              <a:spcBef>
                <a:spcPts val="0"/>
              </a:spcBef>
              <a:spcAft>
                <a:spcPts val="0"/>
              </a:spcAft>
              <a:buNone/>
            </a:pPr>
            <a:r>
              <a:rPr b="0" i="0" lang="en-US" sz="1800" u="none" strike="noStrike">
                <a:solidFill>
                  <a:srgbClr val="000000"/>
                </a:solidFill>
                <a:latin typeface="Arial"/>
                <a:ea typeface="Arial"/>
                <a:cs typeface="Arial"/>
                <a:sym typeface="Arial"/>
              </a:rPr>
              <a:t>right hippocampus, and putamen in healthy control </a:t>
            </a:r>
            <a:endParaRPr/>
          </a:p>
          <a:p>
            <a:pPr indent="0" lvl="0" marL="0" marR="0" rtl="0" algn="just">
              <a:spcBef>
                <a:spcPts val="0"/>
              </a:spcBef>
              <a:spcAft>
                <a:spcPts val="0"/>
              </a:spcAft>
              <a:buNone/>
            </a:pPr>
            <a:r>
              <a:rPr lang="en-US" sz="1800">
                <a:solidFill>
                  <a:srgbClr val="000000"/>
                </a:solidFill>
                <a:latin typeface="Arial"/>
                <a:ea typeface="Arial"/>
                <a:cs typeface="Arial"/>
                <a:sym typeface="Arial"/>
              </a:rPr>
              <a:t>did not </a:t>
            </a:r>
            <a:r>
              <a:rPr b="0" i="0" lang="en-US" sz="1800" u="none" strike="noStrike">
                <a:solidFill>
                  <a:srgbClr val="000000"/>
                </a:solidFill>
                <a:latin typeface="Arial"/>
                <a:ea typeface="Arial"/>
                <a:cs typeface="Arial"/>
                <a:sym typeface="Arial"/>
              </a:rPr>
              <a:t>demonstrate significant association.</a:t>
            </a:r>
            <a:endParaRPr sz="1800">
              <a:solidFill>
                <a:schemeClr val="dk1"/>
              </a:solidFill>
              <a:latin typeface="Arial"/>
              <a:ea typeface="Arial"/>
              <a:cs typeface="Arial"/>
              <a:sym typeface="Arial"/>
            </a:endParaRPr>
          </a:p>
        </p:txBody>
      </p:sp>
      <p:pic>
        <p:nvPicPr>
          <p:cNvPr descr="ダイアグラム&#10;&#10;自動的に生成された説明" id="177" name="Google Shape;177;p12"/>
          <p:cNvPicPr preferRelativeResize="0"/>
          <p:nvPr/>
        </p:nvPicPr>
        <p:blipFill rotWithShape="1">
          <a:blip r:embed="rId3">
            <a:alphaModFix/>
          </a:blip>
          <a:srcRect b="0" l="0" r="0" t="0"/>
          <a:stretch/>
        </p:blipFill>
        <p:spPr>
          <a:xfrm>
            <a:off x="5390210" y="2206487"/>
            <a:ext cx="6819397" cy="4685327"/>
          </a:xfrm>
          <a:prstGeom prst="rect">
            <a:avLst/>
          </a:prstGeom>
          <a:noFill/>
          <a:ln>
            <a:noFill/>
          </a:ln>
        </p:spPr>
      </p:pic>
      <p:sp>
        <p:nvSpPr>
          <p:cNvPr id="178" name="Google Shape;178;p12"/>
          <p:cNvSpPr/>
          <p:nvPr/>
        </p:nvSpPr>
        <p:spPr>
          <a:xfrm>
            <a:off x="280085" y="71735"/>
            <a:ext cx="1118967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strike="noStrike">
                <a:solidFill>
                  <a:srgbClr val="000000"/>
                </a:solidFill>
                <a:latin typeface="Arial"/>
                <a:ea typeface="Arial"/>
                <a:cs typeface="Arial"/>
                <a:sym typeface="Arial"/>
              </a:rPr>
              <a:t>Association between active MMP9 levels and volumes of subcortical regions (Healthy control)</a:t>
            </a:r>
            <a:endParaRPr/>
          </a:p>
        </p:txBody>
      </p:sp>
      <p:sp>
        <p:nvSpPr>
          <p:cNvPr id="179" name="Google Shape;179;p12"/>
          <p:cNvSpPr/>
          <p:nvPr/>
        </p:nvSpPr>
        <p:spPr>
          <a:xfrm>
            <a:off x="557049" y="3961347"/>
            <a:ext cx="11714205"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Arial"/>
                <a:ea typeface="Arial"/>
                <a:cs typeface="Arial"/>
                <a:sym typeface="Arial"/>
              </a:rPr>
              <a:t>Multiple regression analysis with volume of </a:t>
            </a:r>
            <a:endParaRPr/>
          </a:p>
          <a:p>
            <a:pPr indent="0" lvl="0" marL="0" marR="0" rtl="0" algn="l">
              <a:spcBef>
                <a:spcPts val="0"/>
              </a:spcBef>
              <a:spcAft>
                <a:spcPts val="0"/>
              </a:spcAft>
              <a:buNone/>
            </a:pPr>
            <a:r>
              <a:rPr b="0" i="0" lang="en-US" sz="1800" u="none" strike="noStrike">
                <a:solidFill>
                  <a:srgbClr val="000000"/>
                </a:solidFill>
                <a:latin typeface="Arial"/>
                <a:ea typeface="Arial"/>
                <a:cs typeface="Arial"/>
                <a:sym typeface="Arial"/>
              </a:rPr>
              <a:t>right hippocampus corrected with age, sex, and </a:t>
            </a:r>
            <a:endParaRPr/>
          </a:p>
          <a:p>
            <a:pPr indent="0" lvl="0" marL="0" marR="0" rtl="0" algn="l">
              <a:spcBef>
                <a:spcPts val="0"/>
              </a:spcBef>
              <a:spcAft>
                <a:spcPts val="0"/>
              </a:spcAft>
              <a:buNone/>
            </a:pPr>
            <a:r>
              <a:rPr b="0" i="0" lang="en-US" sz="1800" u="none" strike="noStrike">
                <a:solidFill>
                  <a:srgbClr val="000000"/>
                </a:solidFill>
                <a:latin typeface="Arial"/>
                <a:ea typeface="Arial"/>
                <a:cs typeface="Arial"/>
                <a:sym typeface="Arial"/>
              </a:rPr>
              <a:t>ICV as the objective variable indicated marginal </a:t>
            </a:r>
            <a:endParaRPr/>
          </a:p>
          <a:p>
            <a:pPr indent="0" lvl="0" marL="0" marR="0" rtl="0" algn="l">
              <a:spcBef>
                <a:spcPts val="0"/>
              </a:spcBef>
              <a:spcAft>
                <a:spcPts val="0"/>
              </a:spcAft>
              <a:buNone/>
            </a:pPr>
            <a:r>
              <a:rPr b="0" i="0" lang="en-US" sz="1800" u="none" strike="noStrike">
                <a:solidFill>
                  <a:srgbClr val="000000"/>
                </a:solidFill>
                <a:latin typeface="Arial"/>
                <a:ea typeface="Arial"/>
                <a:cs typeface="Arial"/>
                <a:sym typeface="Arial"/>
              </a:rPr>
              <a:t>significance of group difference of associations </a:t>
            </a:r>
            <a:endParaRPr/>
          </a:p>
          <a:p>
            <a:pPr indent="0" lvl="0" marL="0" marR="0" rtl="0" algn="l">
              <a:spcBef>
                <a:spcPts val="0"/>
              </a:spcBef>
              <a:spcAft>
                <a:spcPts val="0"/>
              </a:spcAft>
              <a:buNone/>
            </a:pPr>
            <a:r>
              <a:rPr b="0" i="0" lang="en-US" sz="1800" u="none" strike="noStrike">
                <a:solidFill>
                  <a:srgbClr val="000000"/>
                </a:solidFill>
                <a:latin typeface="Arial"/>
                <a:ea typeface="Arial"/>
                <a:cs typeface="Arial"/>
                <a:sym typeface="Arial"/>
              </a:rPr>
              <a:t>of active MMP9 levels – volume of </a:t>
            </a:r>
            <a:endParaRPr/>
          </a:p>
          <a:p>
            <a:pPr indent="0" lvl="0" marL="0" marR="0" rtl="0" algn="l">
              <a:spcBef>
                <a:spcPts val="0"/>
              </a:spcBef>
              <a:spcAft>
                <a:spcPts val="0"/>
              </a:spcAft>
              <a:buNone/>
            </a:pPr>
            <a:r>
              <a:rPr b="0" i="0" lang="en-US" sz="1800" u="none" strike="noStrike">
                <a:solidFill>
                  <a:srgbClr val="000000"/>
                </a:solidFill>
                <a:latin typeface="Arial"/>
                <a:ea typeface="Arial"/>
                <a:cs typeface="Arial"/>
                <a:sym typeface="Arial"/>
              </a:rPr>
              <a:t>right hippocampus (p = 0.061).</a:t>
            </a:r>
            <a:endParaRPr b="0" i="0" sz="1800" u="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3"/>
          <p:cNvSpPr txBox="1"/>
          <p:nvPr>
            <p:ph type="title"/>
          </p:nvPr>
        </p:nvSpPr>
        <p:spPr>
          <a:xfrm>
            <a:off x="257431" y="-141502"/>
            <a:ext cx="427481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Discussion</a:t>
            </a:r>
            <a:endParaRPr>
              <a:latin typeface="Arial"/>
              <a:ea typeface="Arial"/>
              <a:cs typeface="Arial"/>
              <a:sym typeface="Arial"/>
            </a:endParaRPr>
          </a:p>
        </p:txBody>
      </p:sp>
      <p:sp>
        <p:nvSpPr>
          <p:cNvPr id="185" name="Google Shape;185;p13"/>
          <p:cNvSpPr txBox="1"/>
          <p:nvPr/>
        </p:nvSpPr>
        <p:spPr>
          <a:xfrm>
            <a:off x="1061577" y="1007743"/>
            <a:ext cx="10515600" cy="561547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・This analysis has novelty because relationsh</a:t>
            </a:r>
            <a:r>
              <a:rPr lang="en-US" sz="2800">
                <a:solidFill>
                  <a:schemeClr val="dk1"/>
                </a:solidFill>
              </a:rPr>
              <a:t>i</a:t>
            </a:r>
            <a:r>
              <a:rPr lang="en-US" sz="2800">
                <a:solidFill>
                  <a:schemeClr val="dk1"/>
                </a:solidFill>
                <a:latin typeface="Arial"/>
                <a:ea typeface="Arial"/>
                <a:cs typeface="Arial"/>
                <a:sym typeface="Arial"/>
              </a:rPr>
              <a:t>p between active plasma MMP9 and subcortical regions in patients with schizophrenia was not reported.</a:t>
            </a:r>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rPr lang="en-US" sz="2800">
                <a:solidFill>
                  <a:schemeClr val="dk1"/>
                </a:solidFill>
                <a:latin typeface="Arial"/>
                <a:ea typeface="Arial"/>
                <a:cs typeface="Arial"/>
                <a:sym typeface="Arial"/>
              </a:rPr>
              <a:t>・This study strengthen the result of the relationship between MMP9 function of plasticity for brain and right hippocampus in Marek’s research through obtaining the similar result in active MMP9.</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4"/>
          <p:cNvSpPr/>
          <p:nvPr/>
        </p:nvSpPr>
        <p:spPr>
          <a:xfrm>
            <a:off x="1546165" y="1190803"/>
            <a:ext cx="9099669" cy="3818519"/>
          </a:xfrm>
          <a:prstGeom prst="roundRect">
            <a:avLst>
              <a:gd fmla="val 16667" name="adj"/>
            </a:avLst>
          </a:prstGeom>
          <a:solidFill>
            <a:srgbClr val="FFFF00">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1" name="Google Shape;191;p14"/>
          <p:cNvSpPr txBox="1"/>
          <p:nvPr/>
        </p:nvSpPr>
        <p:spPr>
          <a:xfrm>
            <a:off x="1791217" y="1333433"/>
            <a:ext cx="8680581"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This study demonstrated that active MMP9 level was significantly related to volume of right hippocampus in patients with schizophrenia.</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On the other hand, the relationship in healthy control was not significant.</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The group difference of schizophrenia- healthy control about obtained results shown above has significant trend.</a:t>
            </a:r>
            <a:endParaRPr sz="2400">
              <a:solidFill>
                <a:schemeClr val="dk1"/>
              </a:solidFill>
              <a:latin typeface="Arial"/>
              <a:ea typeface="Arial"/>
              <a:cs typeface="Arial"/>
              <a:sym typeface="Arial"/>
            </a:endParaRPr>
          </a:p>
        </p:txBody>
      </p:sp>
      <p:sp>
        <p:nvSpPr>
          <p:cNvPr id="192" name="Google Shape;192;p14"/>
          <p:cNvSpPr txBox="1"/>
          <p:nvPr/>
        </p:nvSpPr>
        <p:spPr>
          <a:xfrm>
            <a:off x="177829" y="10770"/>
            <a:ext cx="2454159" cy="862306"/>
          </a:xfrm>
          <a:prstGeom prst="rect">
            <a:avLst/>
          </a:prstGeom>
          <a:noFill/>
          <a:ln>
            <a:noFill/>
          </a:ln>
        </p:spPr>
        <p:txBody>
          <a:bodyPr anchorCtr="0" anchor="ctr" bIns="45700" lIns="91425" spcFirstLastPara="1" rIns="91425" wrap="square" tIns="45700">
            <a:normAutofit fontScale="92500"/>
          </a:bodyPr>
          <a:lstStyle/>
          <a:p>
            <a:pPr indent="0" lvl="0" marL="0" marR="0" rtl="0" algn="l">
              <a:lnSpc>
                <a:spcPct val="90000"/>
              </a:lnSpc>
              <a:spcBef>
                <a:spcPts val="0"/>
              </a:spcBef>
              <a:spcAft>
                <a:spcPts val="0"/>
              </a:spcAft>
              <a:buClr>
                <a:schemeClr val="dk1"/>
              </a:buClr>
              <a:buSzPct val="100000"/>
              <a:buFont typeface="Arial"/>
              <a:buNone/>
            </a:pPr>
            <a:r>
              <a:rPr lang="en-US" sz="4400">
                <a:solidFill>
                  <a:schemeClr val="dk1"/>
                </a:solidFill>
                <a:latin typeface="Arial"/>
                <a:ea typeface="Arial"/>
                <a:cs typeface="Arial"/>
                <a:sym typeface="Arial"/>
              </a:rPr>
              <a:t>summary</a:t>
            </a:r>
            <a:endParaRPr sz="44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198" name="Google Shape;198;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16"/>
          <p:cNvPicPr preferRelativeResize="0"/>
          <p:nvPr/>
        </p:nvPicPr>
        <p:blipFill rotWithShape="1">
          <a:blip r:embed="rId3">
            <a:alphaModFix/>
          </a:blip>
          <a:srcRect b="0" l="0" r="0" t="0"/>
          <a:stretch/>
        </p:blipFill>
        <p:spPr>
          <a:xfrm>
            <a:off x="3894221" y="0"/>
            <a:ext cx="4403558"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graphicFrame>
        <p:nvGraphicFramePr>
          <p:cNvPr id="208" name="Google Shape;208;p17"/>
          <p:cNvGraphicFramePr/>
          <p:nvPr/>
        </p:nvGraphicFramePr>
        <p:xfrm>
          <a:off x="2168974" y="663311"/>
          <a:ext cx="3000000" cy="3000000"/>
        </p:xfrm>
        <a:graphic>
          <a:graphicData uri="http://schemas.openxmlformats.org/drawingml/2006/table">
            <a:tbl>
              <a:tblPr bandRow="1" firstCol="1" firstRow="1">
                <a:noFill/>
                <a:tableStyleId>{A4ED6846-1455-48EC-A710-4EC285EFF8D6}</a:tableStyleId>
              </a:tblPr>
              <a:tblGrid>
                <a:gridCol w="1176650"/>
                <a:gridCol w="1176650"/>
                <a:gridCol w="1176650"/>
                <a:gridCol w="1176650"/>
                <a:gridCol w="1176650"/>
                <a:gridCol w="1176650"/>
                <a:gridCol w="1176650"/>
              </a:tblGrid>
              <a:tr h="251175">
                <a:tc>
                  <a:txBody>
                    <a:bodyPr/>
                    <a:lstStyle/>
                    <a:p>
                      <a:pPr indent="0" lvl="0" marL="0" marR="0" rtl="0" algn="l">
                        <a:spcBef>
                          <a:spcPts val="0"/>
                        </a:spcBef>
                        <a:spcAft>
                          <a:spcPts val="0"/>
                        </a:spcAft>
                        <a:buNone/>
                      </a:pPr>
                      <a:r>
                        <a:t/>
                      </a:r>
                      <a:endParaRPr sz="800">
                        <a:latin typeface="Arial"/>
                        <a:ea typeface="Arial"/>
                        <a:cs typeface="Arial"/>
                        <a:sym typeface="Arial"/>
                      </a:endParaRPr>
                    </a:p>
                  </a:txBody>
                  <a:tcPr marT="9950" marB="49725" marR="9950" marL="9950" anchor="ctr"/>
                </a:tc>
                <a:tc gridSpan="2">
                  <a:txBody>
                    <a:bodyPr/>
                    <a:lstStyle/>
                    <a:p>
                      <a:pPr indent="0" lvl="0" marL="0" marR="0" rtl="0" algn="l">
                        <a:spcBef>
                          <a:spcPts val="0"/>
                        </a:spcBef>
                        <a:spcAft>
                          <a:spcPts val="0"/>
                        </a:spcAft>
                        <a:buNone/>
                      </a:pPr>
                      <a:r>
                        <a:rPr lang="en-US" sz="1000"/>
                        <a:t>非標準化係数</a:t>
                      </a:r>
                      <a:endParaRPr sz="800">
                        <a:latin typeface="Arial"/>
                        <a:ea typeface="Arial"/>
                        <a:cs typeface="Arial"/>
                        <a:sym typeface="Arial"/>
                      </a:endParaRPr>
                    </a:p>
                  </a:txBody>
                  <a:tcPr marT="40450" marB="40450" marR="80900" marL="80900" anchor="ctr"/>
                </a:tc>
                <a:tc hMerge="1"/>
                <a:tc>
                  <a:txBody>
                    <a:bodyPr/>
                    <a:lstStyle/>
                    <a:p>
                      <a:pPr indent="0" lvl="0" marL="0" marR="0" rtl="0" algn="l">
                        <a:spcBef>
                          <a:spcPts val="0"/>
                        </a:spcBef>
                        <a:spcAft>
                          <a:spcPts val="0"/>
                        </a:spcAft>
                        <a:buNone/>
                      </a:pPr>
                      <a:r>
                        <a:rPr lang="en-US" sz="1000"/>
                        <a:t>標準化係数</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t/>
                      </a:r>
                      <a:endParaRPr sz="800">
                        <a:latin typeface="Arial"/>
                        <a:ea typeface="Arial"/>
                        <a:cs typeface="Arial"/>
                        <a:sym typeface="Arial"/>
                      </a:endParaRPr>
                    </a:p>
                  </a:txBody>
                  <a:tcPr marT="9950" marB="49725" marR="9950" marL="9950" anchor="ctr"/>
                </a:tc>
              </a:tr>
              <a:tr h="251175">
                <a:tc>
                  <a:txBody>
                    <a:bodyPr/>
                    <a:lstStyle/>
                    <a:p>
                      <a:pPr indent="0" lvl="0" marL="0" marR="0" rtl="0" algn="l">
                        <a:spcBef>
                          <a:spcPts val="0"/>
                        </a:spcBef>
                        <a:spcAft>
                          <a:spcPts val="0"/>
                        </a:spcAft>
                        <a:buNone/>
                      </a:pPr>
                      <a:r>
                        <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rPr lang="en-US" sz="1000"/>
                        <a:t>B</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rPr lang="en-US" sz="1000"/>
                        <a:t>標準誤差</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rPr lang="en-US" sz="1000"/>
                        <a:t>ベータ</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rPr lang="en-US" sz="1000"/>
                        <a:t>t値</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rPr lang="en-US" sz="1000"/>
                        <a:t>p値</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rPr lang="en-US" sz="1000"/>
                        <a:t>FDRp</a:t>
                      </a:r>
                      <a:endParaRPr sz="800">
                        <a:latin typeface="Arial"/>
                        <a:ea typeface="Arial"/>
                        <a:cs typeface="Arial"/>
                        <a:sym typeface="Arial"/>
                      </a:endParaRPr>
                    </a:p>
                  </a:txBody>
                  <a:tcPr marT="9950" marB="49725" marR="9950" marL="9950" anchor="ctr"/>
                </a:tc>
              </a:tr>
              <a:tr h="251175">
                <a:tc>
                  <a:txBody>
                    <a:bodyPr/>
                    <a:lstStyle/>
                    <a:p>
                      <a:pPr indent="0" lvl="0" marL="0" marR="0" rtl="0" algn="l">
                        <a:spcBef>
                          <a:spcPts val="0"/>
                        </a:spcBef>
                        <a:spcAft>
                          <a:spcPts val="0"/>
                        </a:spcAft>
                        <a:buNone/>
                      </a:pPr>
                      <a:r>
                        <a:rPr lang="en-US" sz="1000"/>
                        <a:t>(定数)</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77.69</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63.372</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1.226</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0.116</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t/>
                      </a:r>
                      <a:endParaRPr sz="800">
                        <a:latin typeface="Arial"/>
                        <a:ea typeface="Arial"/>
                        <a:cs typeface="Arial"/>
                        <a:sym typeface="Arial"/>
                      </a:endParaRPr>
                    </a:p>
                  </a:txBody>
                  <a:tcPr marT="9950" marB="49725" marR="9950" marL="9950" anchor="ctr"/>
                </a:tc>
              </a:tr>
              <a:tr h="251175">
                <a:tc>
                  <a:txBody>
                    <a:bodyPr/>
                    <a:lstStyle/>
                    <a:p>
                      <a:pPr indent="0" lvl="0" marL="0" marR="0" rtl="0" algn="l">
                        <a:spcBef>
                          <a:spcPts val="0"/>
                        </a:spcBef>
                        <a:spcAft>
                          <a:spcPts val="0"/>
                        </a:spcAft>
                        <a:buNone/>
                      </a:pPr>
                      <a:r>
                        <a:rPr lang="en-US" sz="1000"/>
                        <a:t>MMP9</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-13.231</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8.355</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-0.297</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-1.584</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0.0625</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0.09375</a:t>
                      </a:r>
                      <a:endParaRPr sz="800">
                        <a:latin typeface="Arial"/>
                        <a:ea typeface="Arial"/>
                        <a:cs typeface="Arial"/>
                        <a:sym typeface="Arial"/>
                      </a:endParaRPr>
                    </a:p>
                  </a:txBody>
                  <a:tcPr marT="9950" marB="49725" marR="9950" marL="9950" anchor="ctr"/>
                </a:tc>
              </a:tr>
              <a:tr h="251175">
                <a:tc>
                  <a:txBody>
                    <a:bodyPr/>
                    <a:lstStyle/>
                    <a:p>
                      <a:pPr indent="0" lvl="0" marL="0" marR="0" rtl="0" algn="l">
                        <a:spcBef>
                          <a:spcPts val="0"/>
                        </a:spcBef>
                        <a:spcAft>
                          <a:spcPts val="0"/>
                        </a:spcAft>
                        <a:buNone/>
                      </a:pPr>
                      <a:r>
                        <a:rPr lang="en-US" sz="1000"/>
                        <a:t>従属変数</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rPr lang="en-US" sz="1000"/>
                        <a:t>Unstandardized</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rPr lang="en-US" sz="1000"/>
                        <a:t>Residual</a:t>
                      </a:r>
                      <a:endParaRPr sz="800">
                        <a:latin typeface="Arial"/>
                        <a:ea typeface="Arial"/>
                        <a:cs typeface="Arial"/>
                        <a:sym typeface="Arial"/>
                      </a:endParaRPr>
                    </a:p>
                  </a:txBody>
                  <a:tcPr marT="9950" marB="49725" marR="9950" marL="9950" anchor="ctr"/>
                </a:tc>
                <a:tc gridSpan="2">
                  <a:txBody>
                    <a:bodyPr/>
                    <a:lstStyle/>
                    <a:p>
                      <a:pPr indent="0" lvl="0" marL="0" marR="0" rtl="0" algn="l">
                        <a:spcBef>
                          <a:spcPts val="0"/>
                        </a:spcBef>
                        <a:spcAft>
                          <a:spcPts val="0"/>
                        </a:spcAft>
                        <a:buNone/>
                      </a:pPr>
                      <a:r>
                        <a:rPr lang="en-US" sz="1000"/>
                        <a:t>Right amygdala</a:t>
                      </a:r>
                      <a:endParaRPr sz="800">
                        <a:latin typeface="Arial"/>
                        <a:ea typeface="Arial"/>
                        <a:cs typeface="Arial"/>
                        <a:sym typeface="Arial"/>
                      </a:endParaRPr>
                    </a:p>
                  </a:txBody>
                  <a:tcPr marT="40450" marB="40450" marR="80900" marL="80900" anchor="ctr"/>
                </a:tc>
                <a:tc hMerge="1"/>
                <a:tc>
                  <a:txBody>
                    <a:bodyPr/>
                    <a:lstStyle/>
                    <a:p>
                      <a:pPr indent="0" lvl="0" marL="0" marR="0" rtl="0" algn="l">
                        <a:spcBef>
                          <a:spcPts val="0"/>
                        </a:spcBef>
                        <a:spcAft>
                          <a:spcPts val="0"/>
                        </a:spcAft>
                        <a:buNone/>
                      </a:pPr>
                      <a:r>
                        <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t/>
                      </a:r>
                      <a:endParaRPr sz="800">
                        <a:latin typeface="Arial"/>
                        <a:ea typeface="Arial"/>
                        <a:cs typeface="Arial"/>
                        <a:sym typeface="Arial"/>
                      </a:endParaRPr>
                    </a:p>
                  </a:txBody>
                  <a:tcPr marT="9950" marB="49725" marR="9950" marL="9950" anchor="ctr"/>
                </a:tc>
              </a:tr>
            </a:tbl>
          </a:graphicData>
        </a:graphic>
      </p:graphicFrame>
      <p:graphicFrame>
        <p:nvGraphicFramePr>
          <p:cNvPr id="209" name="Google Shape;209;p17"/>
          <p:cNvGraphicFramePr/>
          <p:nvPr/>
        </p:nvGraphicFramePr>
        <p:xfrm>
          <a:off x="2168976" y="2149197"/>
          <a:ext cx="3000000" cy="3000000"/>
        </p:xfrm>
        <a:graphic>
          <a:graphicData uri="http://schemas.openxmlformats.org/drawingml/2006/table">
            <a:tbl>
              <a:tblPr bandRow="1" firstCol="1" firstRow="1">
                <a:noFill/>
                <a:tableStyleId>{A4ED6846-1455-48EC-A710-4EC285EFF8D6}</a:tableStyleId>
              </a:tblPr>
              <a:tblGrid>
                <a:gridCol w="1176650"/>
                <a:gridCol w="1176650"/>
                <a:gridCol w="1176650"/>
                <a:gridCol w="1176650"/>
                <a:gridCol w="1176650"/>
                <a:gridCol w="1176650"/>
                <a:gridCol w="1176650"/>
              </a:tblGrid>
              <a:tr h="251175">
                <a:tc>
                  <a:txBody>
                    <a:bodyPr/>
                    <a:lstStyle/>
                    <a:p>
                      <a:pPr indent="0" lvl="0" marL="0" marR="0" rtl="0" algn="l">
                        <a:spcBef>
                          <a:spcPts val="0"/>
                        </a:spcBef>
                        <a:spcAft>
                          <a:spcPts val="0"/>
                        </a:spcAft>
                        <a:buNone/>
                      </a:pPr>
                      <a:r>
                        <a:t/>
                      </a:r>
                      <a:endParaRPr sz="800">
                        <a:latin typeface="Arial"/>
                        <a:ea typeface="Arial"/>
                        <a:cs typeface="Arial"/>
                        <a:sym typeface="Arial"/>
                      </a:endParaRPr>
                    </a:p>
                  </a:txBody>
                  <a:tcPr marT="9950" marB="49725" marR="9950" marL="9950" anchor="ctr"/>
                </a:tc>
                <a:tc gridSpan="2">
                  <a:txBody>
                    <a:bodyPr/>
                    <a:lstStyle/>
                    <a:p>
                      <a:pPr indent="0" lvl="0" marL="0" marR="0" rtl="0" algn="l">
                        <a:spcBef>
                          <a:spcPts val="0"/>
                        </a:spcBef>
                        <a:spcAft>
                          <a:spcPts val="0"/>
                        </a:spcAft>
                        <a:buNone/>
                      </a:pPr>
                      <a:r>
                        <a:rPr lang="en-US" sz="1000"/>
                        <a:t>非標準化係数</a:t>
                      </a:r>
                      <a:endParaRPr sz="800">
                        <a:latin typeface="Arial"/>
                        <a:ea typeface="Arial"/>
                        <a:cs typeface="Arial"/>
                        <a:sym typeface="Arial"/>
                      </a:endParaRPr>
                    </a:p>
                  </a:txBody>
                  <a:tcPr marT="40450" marB="40450" marR="80900" marL="80900" anchor="ctr"/>
                </a:tc>
                <a:tc hMerge="1"/>
                <a:tc>
                  <a:txBody>
                    <a:bodyPr/>
                    <a:lstStyle/>
                    <a:p>
                      <a:pPr indent="0" lvl="0" marL="0" marR="0" rtl="0" algn="l">
                        <a:spcBef>
                          <a:spcPts val="0"/>
                        </a:spcBef>
                        <a:spcAft>
                          <a:spcPts val="0"/>
                        </a:spcAft>
                        <a:buNone/>
                      </a:pPr>
                      <a:r>
                        <a:rPr lang="en-US" sz="1000"/>
                        <a:t>標準化係数</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t/>
                      </a:r>
                      <a:endParaRPr sz="800">
                        <a:latin typeface="Arial"/>
                        <a:ea typeface="Arial"/>
                        <a:cs typeface="Arial"/>
                        <a:sym typeface="Arial"/>
                      </a:endParaRPr>
                    </a:p>
                  </a:txBody>
                  <a:tcPr marT="9950" marB="49725" marR="9950" marL="9950" anchor="ctr"/>
                </a:tc>
              </a:tr>
              <a:tr h="251175">
                <a:tc>
                  <a:txBody>
                    <a:bodyPr/>
                    <a:lstStyle/>
                    <a:p>
                      <a:pPr indent="0" lvl="0" marL="0" marR="0" rtl="0" algn="l">
                        <a:spcBef>
                          <a:spcPts val="0"/>
                        </a:spcBef>
                        <a:spcAft>
                          <a:spcPts val="0"/>
                        </a:spcAft>
                        <a:buNone/>
                      </a:pPr>
                      <a:r>
                        <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rPr lang="en-US" sz="1000"/>
                        <a:t>B</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rPr lang="en-US" sz="1000"/>
                        <a:t>標準誤差</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rPr lang="en-US" sz="1000"/>
                        <a:t>ベータ</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rPr lang="en-US" sz="1000"/>
                        <a:t>t値</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rPr lang="en-US" sz="1000"/>
                        <a:t>p値</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rPr lang="en-US" sz="1000"/>
                        <a:t>FDRp</a:t>
                      </a:r>
                      <a:endParaRPr sz="800">
                        <a:latin typeface="Arial"/>
                        <a:ea typeface="Arial"/>
                        <a:cs typeface="Arial"/>
                        <a:sym typeface="Arial"/>
                      </a:endParaRPr>
                    </a:p>
                  </a:txBody>
                  <a:tcPr marT="9950" marB="49725" marR="9950" marL="9950" anchor="ctr"/>
                </a:tc>
              </a:tr>
              <a:tr h="251175">
                <a:tc>
                  <a:txBody>
                    <a:bodyPr/>
                    <a:lstStyle/>
                    <a:p>
                      <a:pPr indent="0" lvl="0" marL="0" marR="0" rtl="0" algn="l">
                        <a:spcBef>
                          <a:spcPts val="0"/>
                        </a:spcBef>
                        <a:spcAft>
                          <a:spcPts val="0"/>
                        </a:spcAft>
                        <a:buNone/>
                      </a:pPr>
                      <a:r>
                        <a:rPr lang="en-US" sz="1000"/>
                        <a:t>(定数)</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140.595</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78.49</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1.791</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0.0425</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t/>
                      </a:r>
                      <a:endParaRPr sz="800">
                        <a:latin typeface="Arial"/>
                        <a:ea typeface="Arial"/>
                        <a:cs typeface="Arial"/>
                        <a:sym typeface="Arial"/>
                      </a:endParaRPr>
                    </a:p>
                  </a:txBody>
                  <a:tcPr marT="9950" marB="49725" marR="9950" marL="9950" anchor="ctr"/>
                </a:tc>
              </a:tr>
              <a:tr h="251175">
                <a:tc>
                  <a:txBody>
                    <a:bodyPr/>
                    <a:lstStyle/>
                    <a:p>
                      <a:pPr indent="0" lvl="0" marL="0" marR="0" rtl="0" algn="l">
                        <a:spcBef>
                          <a:spcPts val="0"/>
                        </a:spcBef>
                        <a:spcAft>
                          <a:spcPts val="0"/>
                        </a:spcAft>
                        <a:buNone/>
                      </a:pPr>
                      <a:r>
                        <a:rPr lang="en-US" sz="1000"/>
                        <a:t>MMP9</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-23.944</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10.348</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-0.413</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-2.314</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0.0145</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0.0435</a:t>
                      </a:r>
                      <a:endParaRPr sz="800">
                        <a:latin typeface="Arial"/>
                        <a:ea typeface="Arial"/>
                        <a:cs typeface="Arial"/>
                        <a:sym typeface="Arial"/>
                      </a:endParaRPr>
                    </a:p>
                  </a:txBody>
                  <a:tcPr marT="9950" marB="49725" marR="9950" marL="9950" anchor="ctr"/>
                </a:tc>
              </a:tr>
              <a:tr h="251175">
                <a:tc>
                  <a:txBody>
                    <a:bodyPr/>
                    <a:lstStyle/>
                    <a:p>
                      <a:pPr indent="0" lvl="0" marL="0" marR="0" rtl="0" algn="l">
                        <a:spcBef>
                          <a:spcPts val="0"/>
                        </a:spcBef>
                        <a:spcAft>
                          <a:spcPts val="0"/>
                        </a:spcAft>
                        <a:buNone/>
                      </a:pPr>
                      <a:r>
                        <a:rPr lang="en-US" sz="1000"/>
                        <a:t>従属変数</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rPr lang="en-US" sz="1000"/>
                        <a:t>Unstandardized</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rPr lang="en-US" sz="1000"/>
                        <a:t>Residual</a:t>
                      </a:r>
                      <a:endParaRPr sz="800">
                        <a:latin typeface="Arial"/>
                        <a:ea typeface="Arial"/>
                        <a:cs typeface="Arial"/>
                        <a:sym typeface="Arial"/>
                      </a:endParaRPr>
                    </a:p>
                  </a:txBody>
                  <a:tcPr marT="9950" marB="49725" marR="9950" marL="9950" anchor="ctr"/>
                </a:tc>
                <a:tc gridSpan="2">
                  <a:txBody>
                    <a:bodyPr/>
                    <a:lstStyle/>
                    <a:p>
                      <a:pPr indent="0" lvl="0" marL="0" marR="0" rtl="0" algn="l">
                        <a:spcBef>
                          <a:spcPts val="0"/>
                        </a:spcBef>
                        <a:spcAft>
                          <a:spcPts val="0"/>
                        </a:spcAft>
                        <a:buNone/>
                      </a:pPr>
                      <a:r>
                        <a:rPr lang="en-US" sz="1000"/>
                        <a:t>Right hippocampus</a:t>
                      </a:r>
                      <a:endParaRPr sz="800">
                        <a:latin typeface="Arial"/>
                        <a:ea typeface="Arial"/>
                        <a:cs typeface="Arial"/>
                        <a:sym typeface="Arial"/>
                      </a:endParaRPr>
                    </a:p>
                  </a:txBody>
                  <a:tcPr marT="40450" marB="40450" marR="80900" marL="80900" anchor="ctr"/>
                </a:tc>
                <a:tc hMerge="1"/>
                <a:tc>
                  <a:txBody>
                    <a:bodyPr/>
                    <a:lstStyle/>
                    <a:p>
                      <a:pPr indent="0" lvl="0" marL="0" marR="0" rtl="0" algn="l">
                        <a:spcBef>
                          <a:spcPts val="0"/>
                        </a:spcBef>
                        <a:spcAft>
                          <a:spcPts val="0"/>
                        </a:spcAft>
                        <a:buNone/>
                      </a:pPr>
                      <a:r>
                        <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t/>
                      </a:r>
                      <a:endParaRPr sz="800">
                        <a:latin typeface="Arial"/>
                        <a:ea typeface="Arial"/>
                        <a:cs typeface="Arial"/>
                        <a:sym typeface="Arial"/>
                      </a:endParaRPr>
                    </a:p>
                  </a:txBody>
                  <a:tcPr marT="9950" marB="49725" marR="9950" marL="9950" anchor="ctr"/>
                </a:tc>
              </a:tr>
            </a:tbl>
          </a:graphicData>
        </a:graphic>
      </p:graphicFrame>
      <p:graphicFrame>
        <p:nvGraphicFramePr>
          <p:cNvPr id="210" name="Google Shape;210;p17"/>
          <p:cNvGraphicFramePr/>
          <p:nvPr/>
        </p:nvGraphicFramePr>
        <p:xfrm>
          <a:off x="2168975" y="3683781"/>
          <a:ext cx="3000000" cy="3000000"/>
        </p:xfrm>
        <a:graphic>
          <a:graphicData uri="http://schemas.openxmlformats.org/drawingml/2006/table">
            <a:tbl>
              <a:tblPr bandRow="1" firstCol="1" firstRow="1">
                <a:noFill/>
                <a:tableStyleId>{A4ED6846-1455-48EC-A710-4EC285EFF8D6}</a:tableStyleId>
              </a:tblPr>
              <a:tblGrid>
                <a:gridCol w="1176650"/>
                <a:gridCol w="1176650"/>
                <a:gridCol w="1176650"/>
                <a:gridCol w="1176650"/>
                <a:gridCol w="1176650"/>
                <a:gridCol w="1176650"/>
                <a:gridCol w="1176650"/>
              </a:tblGrid>
              <a:tr h="251175">
                <a:tc>
                  <a:txBody>
                    <a:bodyPr/>
                    <a:lstStyle/>
                    <a:p>
                      <a:pPr indent="0" lvl="0" marL="0" marR="0" rtl="0" algn="l">
                        <a:spcBef>
                          <a:spcPts val="0"/>
                        </a:spcBef>
                        <a:spcAft>
                          <a:spcPts val="0"/>
                        </a:spcAft>
                        <a:buNone/>
                      </a:pPr>
                      <a:r>
                        <a:t/>
                      </a:r>
                      <a:endParaRPr sz="800">
                        <a:latin typeface="Arial"/>
                        <a:ea typeface="Arial"/>
                        <a:cs typeface="Arial"/>
                        <a:sym typeface="Arial"/>
                      </a:endParaRPr>
                    </a:p>
                  </a:txBody>
                  <a:tcPr marT="9950" marB="49725" marR="9950" marL="9950" anchor="ctr"/>
                </a:tc>
                <a:tc gridSpan="2">
                  <a:txBody>
                    <a:bodyPr/>
                    <a:lstStyle/>
                    <a:p>
                      <a:pPr indent="0" lvl="0" marL="0" marR="0" rtl="0" algn="l">
                        <a:spcBef>
                          <a:spcPts val="0"/>
                        </a:spcBef>
                        <a:spcAft>
                          <a:spcPts val="0"/>
                        </a:spcAft>
                        <a:buNone/>
                      </a:pPr>
                      <a:r>
                        <a:rPr lang="en-US" sz="1000"/>
                        <a:t>非標準化係数</a:t>
                      </a:r>
                      <a:endParaRPr sz="800">
                        <a:latin typeface="Arial"/>
                        <a:ea typeface="Arial"/>
                        <a:cs typeface="Arial"/>
                        <a:sym typeface="Arial"/>
                      </a:endParaRPr>
                    </a:p>
                  </a:txBody>
                  <a:tcPr marT="40450" marB="40450" marR="80900" marL="80900" anchor="ctr"/>
                </a:tc>
                <a:tc hMerge="1"/>
                <a:tc>
                  <a:txBody>
                    <a:bodyPr/>
                    <a:lstStyle/>
                    <a:p>
                      <a:pPr indent="0" lvl="0" marL="0" marR="0" rtl="0" algn="l">
                        <a:spcBef>
                          <a:spcPts val="0"/>
                        </a:spcBef>
                        <a:spcAft>
                          <a:spcPts val="0"/>
                        </a:spcAft>
                        <a:buNone/>
                      </a:pPr>
                      <a:r>
                        <a:rPr lang="en-US" sz="1000"/>
                        <a:t>標準化係数</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t/>
                      </a:r>
                      <a:endParaRPr sz="800">
                        <a:latin typeface="Arial"/>
                        <a:ea typeface="Arial"/>
                        <a:cs typeface="Arial"/>
                        <a:sym typeface="Arial"/>
                      </a:endParaRPr>
                    </a:p>
                  </a:txBody>
                  <a:tcPr marT="9950" marB="49725" marR="9950" marL="9950" anchor="ctr"/>
                </a:tc>
              </a:tr>
              <a:tr h="251175">
                <a:tc>
                  <a:txBody>
                    <a:bodyPr/>
                    <a:lstStyle/>
                    <a:p>
                      <a:pPr indent="0" lvl="0" marL="0" marR="0" rtl="0" algn="l">
                        <a:spcBef>
                          <a:spcPts val="0"/>
                        </a:spcBef>
                        <a:spcAft>
                          <a:spcPts val="0"/>
                        </a:spcAft>
                        <a:buNone/>
                      </a:pPr>
                      <a:r>
                        <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rPr lang="en-US" sz="1000"/>
                        <a:t>B</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rPr lang="en-US" sz="1000"/>
                        <a:t>標準誤差</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rPr lang="en-US" sz="1000"/>
                        <a:t>ベータ</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rPr lang="en-US" sz="1000"/>
                        <a:t>t値</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rPr lang="en-US" sz="1000"/>
                        <a:t>p値</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rPr lang="en-US" sz="1000"/>
                        <a:t>FDRp</a:t>
                      </a:r>
                      <a:endParaRPr sz="800">
                        <a:latin typeface="Arial"/>
                        <a:ea typeface="Arial"/>
                        <a:cs typeface="Arial"/>
                        <a:sym typeface="Arial"/>
                      </a:endParaRPr>
                    </a:p>
                  </a:txBody>
                  <a:tcPr marT="9950" marB="49725" marR="9950" marL="9950" anchor="ctr"/>
                </a:tc>
              </a:tr>
              <a:tr h="251175">
                <a:tc>
                  <a:txBody>
                    <a:bodyPr/>
                    <a:lstStyle/>
                    <a:p>
                      <a:pPr indent="0" lvl="0" marL="0" marR="0" rtl="0" algn="l">
                        <a:spcBef>
                          <a:spcPts val="0"/>
                        </a:spcBef>
                        <a:spcAft>
                          <a:spcPts val="0"/>
                        </a:spcAft>
                        <a:buNone/>
                      </a:pPr>
                      <a:r>
                        <a:rPr lang="en-US" sz="1000"/>
                        <a:t>(定数)</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-29.761</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144.155</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-0.206</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0.419</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t/>
                      </a:r>
                      <a:endParaRPr sz="800">
                        <a:latin typeface="Arial"/>
                        <a:ea typeface="Arial"/>
                        <a:cs typeface="Arial"/>
                        <a:sym typeface="Arial"/>
                      </a:endParaRPr>
                    </a:p>
                  </a:txBody>
                  <a:tcPr marT="9950" marB="49725" marR="9950" marL="9950" anchor="ctr"/>
                </a:tc>
              </a:tr>
              <a:tr h="251175">
                <a:tc>
                  <a:txBody>
                    <a:bodyPr/>
                    <a:lstStyle/>
                    <a:p>
                      <a:pPr indent="0" lvl="0" marL="0" marR="0" rtl="0" algn="l">
                        <a:spcBef>
                          <a:spcPts val="0"/>
                        </a:spcBef>
                        <a:spcAft>
                          <a:spcPts val="0"/>
                        </a:spcAft>
                        <a:buNone/>
                      </a:pPr>
                      <a:r>
                        <a:rPr lang="en-US" sz="1000"/>
                        <a:t>MMP9</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5.068</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19.006</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0.052</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0.267</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0.396</a:t>
                      </a:r>
                      <a:endParaRPr sz="800">
                        <a:latin typeface="Arial"/>
                        <a:ea typeface="Arial"/>
                        <a:cs typeface="Arial"/>
                        <a:sym typeface="Arial"/>
                      </a:endParaRPr>
                    </a:p>
                  </a:txBody>
                  <a:tcPr marT="9950" marB="49725" marR="9950" marL="9950" anchor="ctr"/>
                </a:tc>
                <a:tc>
                  <a:txBody>
                    <a:bodyPr/>
                    <a:lstStyle/>
                    <a:p>
                      <a:pPr indent="0" lvl="0" marL="0" marR="0" rtl="0" algn="r">
                        <a:spcBef>
                          <a:spcPts val="0"/>
                        </a:spcBef>
                        <a:spcAft>
                          <a:spcPts val="0"/>
                        </a:spcAft>
                        <a:buNone/>
                      </a:pPr>
                      <a:r>
                        <a:rPr lang="en-US" sz="1000"/>
                        <a:t>0.396</a:t>
                      </a:r>
                      <a:endParaRPr sz="800">
                        <a:latin typeface="Arial"/>
                        <a:ea typeface="Arial"/>
                        <a:cs typeface="Arial"/>
                        <a:sym typeface="Arial"/>
                      </a:endParaRPr>
                    </a:p>
                  </a:txBody>
                  <a:tcPr marT="9950" marB="49725" marR="9950" marL="9950" anchor="ctr"/>
                </a:tc>
              </a:tr>
              <a:tr h="251175">
                <a:tc>
                  <a:txBody>
                    <a:bodyPr/>
                    <a:lstStyle/>
                    <a:p>
                      <a:pPr indent="0" lvl="0" marL="0" marR="0" rtl="0" algn="l">
                        <a:spcBef>
                          <a:spcPts val="0"/>
                        </a:spcBef>
                        <a:spcAft>
                          <a:spcPts val="0"/>
                        </a:spcAft>
                        <a:buNone/>
                      </a:pPr>
                      <a:r>
                        <a:rPr lang="en-US" sz="1000"/>
                        <a:t>従属変数</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rPr lang="en-US" sz="1000"/>
                        <a:t>Unstandardized</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rPr lang="en-US" sz="1000"/>
                        <a:t>Residual</a:t>
                      </a:r>
                      <a:endParaRPr sz="800">
                        <a:latin typeface="Arial"/>
                        <a:ea typeface="Arial"/>
                        <a:cs typeface="Arial"/>
                        <a:sym typeface="Arial"/>
                      </a:endParaRPr>
                    </a:p>
                  </a:txBody>
                  <a:tcPr marT="9950" marB="49725" marR="9950" marL="9950" anchor="ctr"/>
                </a:tc>
                <a:tc gridSpan="2">
                  <a:txBody>
                    <a:bodyPr/>
                    <a:lstStyle/>
                    <a:p>
                      <a:pPr indent="0" lvl="0" marL="0" marR="0" rtl="0" algn="l">
                        <a:spcBef>
                          <a:spcPts val="0"/>
                        </a:spcBef>
                        <a:spcAft>
                          <a:spcPts val="0"/>
                        </a:spcAft>
                        <a:buNone/>
                      </a:pPr>
                      <a:r>
                        <a:rPr lang="en-US" sz="1000"/>
                        <a:t>Right putamen</a:t>
                      </a:r>
                      <a:endParaRPr sz="800">
                        <a:latin typeface="Arial"/>
                        <a:ea typeface="Arial"/>
                        <a:cs typeface="Arial"/>
                        <a:sym typeface="Arial"/>
                      </a:endParaRPr>
                    </a:p>
                  </a:txBody>
                  <a:tcPr marT="40450" marB="40450" marR="80900" marL="80900" anchor="ctr"/>
                </a:tc>
                <a:tc hMerge="1"/>
                <a:tc>
                  <a:txBody>
                    <a:bodyPr/>
                    <a:lstStyle/>
                    <a:p>
                      <a:pPr indent="0" lvl="0" marL="0" marR="0" rtl="0" algn="l">
                        <a:spcBef>
                          <a:spcPts val="0"/>
                        </a:spcBef>
                        <a:spcAft>
                          <a:spcPts val="0"/>
                        </a:spcAft>
                        <a:buNone/>
                      </a:pPr>
                      <a:r>
                        <a:t/>
                      </a:r>
                      <a:endParaRPr sz="800">
                        <a:latin typeface="Arial"/>
                        <a:ea typeface="Arial"/>
                        <a:cs typeface="Arial"/>
                        <a:sym typeface="Arial"/>
                      </a:endParaRPr>
                    </a:p>
                  </a:txBody>
                  <a:tcPr marT="9950" marB="49725" marR="9950" marL="9950" anchor="ctr"/>
                </a:tc>
                <a:tc>
                  <a:txBody>
                    <a:bodyPr/>
                    <a:lstStyle/>
                    <a:p>
                      <a:pPr indent="0" lvl="0" marL="0" marR="0" rtl="0" algn="l">
                        <a:spcBef>
                          <a:spcPts val="0"/>
                        </a:spcBef>
                        <a:spcAft>
                          <a:spcPts val="0"/>
                        </a:spcAft>
                        <a:buNone/>
                      </a:pPr>
                      <a:r>
                        <a:t/>
                      </a:r>
                      <a:endParaRPr sz="800">
                        <a:latin typeface="Arial"/>
                        <a:ea typeface="Arial"/>
                        <a:cs typeface="Arial"/>
                        <a:sym typeface="Arial"/>
                      </a:endParaRPr>
                    </a:p>
                  </a:txBody>
                  <a:tcPr marT="9950" marB="49725" marR="9950" marL="9950" anchor="ctr"/>
                </a:tc>
              </a:tr>
            </a:tbl>
          </a:graphicData>
        </a:graphic>
      </p:graphicFrame>
      <p:sp>
        <p:nvSpPr>
          <p:cNvPr id="211" name="Google Shape;211;p17"/>
          <p:cNvSpPr/>
          <p:nvPr/>
        </p:nvSpPr>
        <p:spPr>
          <a:xfrm>
            <a:off x="838200" y="3198813"/>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17"/>
          <p:cNvSpPr/>
          <p:nvPr/>
        </p:nvSpPr>
        <p:spPr>
          <a:xfrm>
            <a:off x="427383" y="5444707"/>
            <a:ext cx="11042374"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strike="noStrike">
                <a:solidFill>
                  <a:srgbClr val="000000"/>
                </a:solidFill>
                <a:latin typeface="Arial"/>
                <a:ea typeface="Arial"/>
                <a:cs typeface="Arial"/>
                <a:sym typeface="Arial"/>
              </a:rPr>
              <a:t>analysis with volume of right hippocampus in patients with schizophrenia demonstrated significant association (FDRp = 0.0435)</a:t>
            </a:r>
            <a:endParaRPr sz="1800">
              <a:solidFill>
                <a:schemeClr val="dk1"/>
              </a:solidFill>
              <a:latin typeface="Arial"/>
              <a:ea typeface="Arial"/>
              <a:cs typeface="Arial"/>
              <a:sym typeface="Arial"/>
            </a:endParaRPr>
          </a:p>
        </p:txBody>
      </p:sp>
      <p:sp>
        <p:nvSpPr>
          <p:cNvPr id="213" name="Google Shape;213;p17"/>
          <p:cNvSpPr/>
          <p:nvPr/>
        </p:nvSpPr>
        <p:spPr>
          <a:xfrm>
            <a:off x="59371" y="1113579"/>
            <a:ext cx="1776248"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Arial"/>
                <a:ea typeface="Arial"/>
                <a:cs typeface="Arial"/>
                <a:sym typeface="Arial"/>
              </a:rPr>
              <a:t>Right amygdala</a:t>
            </a:r>
            <a:endParaRPr sz="1800">
              <a:solidFill>
                <a:schemeClr val="dk1"/>
              </a:solidFill>
              <a:latin typeface="Arial"/>
              <a:ea typeface="Arial"/>
              <a:cs typeface="Arial"/>
              <a:sym typeface="Arial"/>
            </a:endParaRPr>
          </a:p>
        </p:txBody>
      </p:sp>
      <p:sp>
        <p:nvSpPr>
          <p:cNvPr id="214" name="Google Shape;214;p17"/>
          <p:cNvSpPr/>
          <p:nvPr/>
        </p:nvSpPr>
        <p:spPr>
          <a:xfrm>
            <a:off x="38350" y="2619858"/>
            <a:ext cx="2347041"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Arial"/>
                <a:ea typeface="Arial"/>
                <a:cs typeface="Arial"/>
                <a:sym typeface="Arial"/>
              </a:rPr>
              <a:t>Right hippocampus</a:t>
            </a:r>
            <a:endParaRPr sz="1800">
              <a:solidFill>
                <a:schemeClr val="dk1"/>
              </a:solidFill>
              <a:latin typeface="Arial"/>
              <a:ea typeface="Arial"/>
              <a:cs typeface="Arial"/>
              <a:sym typeface="Arial"/>
            </a:endParaRPr>
          </a:p>
        </p:txBody>
      </p:sp>
      <p:sp>
        <p:nvSpPr>
          <p:cNvPr id="215" name="Google Shape;215;p17"/>
          <p:cNvSpPr/>
          <p:nvPr/>
        </p:nvSpPr>
        <p:spPr>
          <a:xfrm>
            <a:off x="59370" y="4228964"/>
            <a:ext cx="2116269"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MS PGothic"/>
                <a:ea typeface="MS PGothic"/>
                <a:cs typeface="MS PGothic"/>
                <a:sym typeface="MS PGothic"/>
              </a:rPr>
              <a:t>Right putamen</a:t>
            </a:r>
            <a:endParaRPr sz="1800">
              <a:solidFill>
                <a:schemeClr val="dk1"/>
              </a:solidFill>
              <a:latin typeface="MS PGothic"/>
              <a:ea typeface="MS PGothic"/>
              <a:cs typeface="MS PGothic"/>
              <a:sym typeface="MS PGothic"/>
            </a:endParaRPr>
          </a:p>
        </p:txBody>
      </p:sp>
      <p:sp>
        <p:nvSpPr>
          <p:cNvPr id="216" name="Google Shape;216;p17"/>
          <p:cNvSpPr/>
          <p:nvPr/>
        </p:nvSpPr>
        <p:spPr>
          <a:xfrm>
            <a:off x="280085" y="71735"/>
            <a:ext cx="111896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strike="noStrike">
                <a:solidFill>
                  <a:srgbClr val="000000"/>
                </a:solidFill>
                <a:latin typeface="Arial"/>
                <a:ea typeface="Arial"/>
                <a:cs typeface="Arial"/>
                <a:sym typeface="Arial"/>
              </a:rPr>
              <a:t>Association between active MMP9 levels and volumes of subcortical regions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graphicFrame>
        <p:nvGraphicFramePr>
          <p:cNvPr id="221" name="Google Shape;221;p18"/>
          <p:cNvGraphicFramePr/>
          <p:nvPr/>
        </p:nvGraphicFramePr>
        <p:xfrm>
          <a:off x="1244163" y="2083632"/>
          <a:ext cx="3000000" cy="3000000"/>
        </p:xfrm>
        <a:graphic>
          <a:graphicData uri="http://schemas.openxmlformats.org/drawingml/2006/table">
            <a:tbl>
              <a:tblPr bandRow="1" firstCol="1" firstRow="1">
                <a:noFill/>
                <a:tableStyleId>{A4ED6846-1455-48EC-A710-4EC285EFF8D6}</a:tableStyleId>
              </a:tblPr>
              <a:tblGrid>
                <a:gridCol w="1855625"/>
                <a:gridCol w="1391725"/>
                <a:gridCol w="1417500"/>
                <a:gridCol w="1430375"/>
                <a:gridCol w="1610775"/>
                <a:gridCol w="1433600"/>
              </a:tblGrid>
              <a:tr h="365175">
                <a:tc>
                  <a:txBody>
                    <a:bodyPr/>
                    <a:lstStyle/>
                    <a:p>
                      <a:pPr indent="0" lvl="0" marL="0" marR="0" rtl="0" algn="l">
                        <a:spcBef>
                          <a:spcPts val="0"/>
                        </a:spcBef>
                        <a:spcAft>
                          <a:spcPts val="0"/>
                        </a:spcAft>
                        <a:buNone/>
                      </a:pPr>
                      <a:r>
                        <a:t/>
                      </a:r>
                      <a:endParaRPr sz="1200">
                        <a:latin typeface="Arial"/>
                        <a:ea typeface="Arial"/>
                        <a:cs typeface="Arial"/>
                        <a:sym typeface="Arial"/>
                      </a:endParaRPr>
                    </a:p>
                  </a:txBody>
                  <a:tcPr marT="14475" marB="72300" marR="14475" marL="14475" anchor="ctr"/>
                </a:tc>
                <a:tc gridSpan="2">
                  <a:txBody>
                    <a:bodyPr/>
                    <a:lstStyle/>
                    <a:p>
                      <a:pPr indent="0" lvl="0" marL="0" marR="0" rtl="0" algn="l">
                        <a:spcBef>
                          <a:spcPts val="0"/>
                        </a:spcBef>
                        <a:spcAft>
                          <a:spcPts val="0"/>
                        </a:spcAft>
                        <a:buNone/>
                      </a:pPr>
                      <a:r>
                        <a:rPr lang="en-US" sz="1300"/>
                        <a:t>非標準化係数</a:t>
                      </a:r>
                      <a:endParaRPr sz="1200">
                        <a:latin typeface="Arial"/>
                        <a:ea typeface="Arial"/>
                        <a:cs typeface="Arial"/>
                        <a:sym typeface="Arial"/>
                      </a:endParaRPr>
                    </a:p>
                  </a:txBody>
                  <a:tcPr marT="56050" marB="56050" marR="112100" marL="112100" anchor="ctr"/>
                </a:tc>
                <a:tc hMerge="1"/>
                <a:tc>
                  <a:txBody>
                    <a:bodyPr/>
                    <a:lstStyle/>
                    <a:p>
                      <a:pPr indent="0" lvl="0" marL="0" marR="0" rtl="0" algn="l">
                        <a:spcBef>
                          <a:spcPts val="0"/>
                        </a:spcBef>
                        <a:spcAft>
                          <a:spcPts val="0"/>
                        </a:spcAft>
                        <a:buNone/>
                      </a:pPr>
                      <a:r>
                        <a:rPr lang="en-US" sz="1300"/>
                        <a:t>標準化係数</a:t>
                      </a:r>
                      <a:endParaRPr sz="1200">
                        <a:latin typeface="Arial"/>
                        <a:ea typeface="Arial"/>
                        <a:cs typeface="Arial"/>
                        <a:sym typeface="Arial"/>
                      </a:endParaRPr>
                    </a:p>
                  </a:txBody>
                  <a:tcPr marT="14475" marB="72300" marR="14475" marL="14475" anchor="ctr"/>
                </a:tc>
                <a:tc>
                  <a:txBody>
                    <a:bodyPr/>
                    <a:lstStyle/>
                    <a:p>
                      <a:pPr indent="0" lvl="0" marL="0" marR="0" rtl="0" algn="l">
                        <a:spcBef>
                          <a:spcPts val="0"/>
                        </a:spcBef>
                        <a:spcAft>
                          <a:spcPts val="0"/>
                        </a:spcAft>
                        <a:buNone/>
                      </a:pPr>
                      <a:r>
                        <a:t/>
                      </a:r>
                      <a:endParaRPr sz="1200">
                        <a:latin typeface="Arial"/>
                        <a:ea typeface="Arial"/>
                        <a:cs typeface="Arial"/>
                        <a:sym typeface="Arial"/>
                      </a:endParaRPr>
                    </a:p>
                  </a:txBody>
                  <a:tcPr marT="14475" marB="72300" marR="14475" marL="14475" anchor="ctr"/>
                </a:tc>
                <a:tc>
                  <a:txBody>
                    <a:bodyPr/>
                    <a:lstStyle/>
                    <a:p>
                      <a:pPr indent="0" lvl="0" marL="0" marR="0" rtl="0" algn="l">
                        <a:spcBef>
                          <a:spcPts val="0"/>
                        </a:spcBef>
                        <a:spcAft>
                          <a:spcPts val="0"/>
                        </a:spcAft>
                        <a:buNone/>
                      </a:pPr>
                      <a:r>
                        <a:t/>
                      </a:r>
                      <a:endParaRPr sz="1200">
                        <a:latin typeface="Arial"/>
                        <a:ea typeface="Arial"/>
                        <a:cs typeface="Arial"/>
                        <a:sym typeface="Arial"/>
                      </a:endParaRPr>
                    </a:p>
                  </a:txBody>
                  <a:tcPr marT="14475" marB="72300" marR="14475" marL="14475" anchor="ctr"/>
                </a:tc>
              </a:tr>
              <a:tr h="365175">
                <a:tc>
                  <a:txBody>
                    <a:bodyPr/>
                    <a:lstStyle/>
                    <a:p>
                      <a:pPr indent="0" lvl="0" marL="0" marR="0" rtl="0" algn="l">
                        <a:spcBef>
                          <a:spcPts val="0"/>
                        </a:spcBef>
                        <a:spcAft>
                          <a:spcPts val="0"/>
                        </a:spcAft>
                        <a:buNone/>
                      </a:pPr>
                      <a:r>
                        <a:t/>
                      </a:r>
                      <a:endParaRPr sz="1200">
                        <a:latin typeface="Arial"/>
                        <a:ea typeface="Arial"/>
                        <a:cs typeface="Arial"/>
                        <a:sym typeface="Arial"/>
                      </a:endParaRPr>
                    </a:p>
                  </a:txBody>
                  <a:tcPr marT="14475" marB="72300" marR="14475" marL="14475" anchor="ctr"/>
                </a:tc>
                <a:tc>
                  <a:txBody>
                    <a:bodyPr/>
                    <a:lstStyle/>
                    <a:p>
                      <a:pPr indent="0" lvl="0" marL="0" marR="0" rtl="0" algn="l">
                        <a:spcBef>
                          <a:spcPts val="0"/>
                        </a:spcBef>
                        <a:spcAft>
                          <a:spcPts val="0"/>
                        </a:spcAft>
                        <a:buNone/>
                      </a:pPr>
                      <a:r>
                        <a:rPr lang="en-US" sz="1300"/>
                        <a:t>B</a:t>
                      </a:r>
                      <a:endParaRPr sz="1200">
                        <a:latin typeface="Arial"/>
                        <a:ea typeface="Arial"/>
                        <a:cs typeface="Arial"/>
                        <a:sym typeface="Arial"/>
                      </a:endParaRPr>
                    </a:p>
                  </a:txBody>
                  <a:tcPr marT="14475" marB="72300" marR="14475" marL="14475" anchor="ctr"/>
                </a:tc>
                <a:tc>
                  <a:txBody>
                    <a:bodyPr/>
                    <a:lstStyle/>
                    <a:p>
                      <a:pPr indent="0" lvl="0" marL="0" marR="0" rtl="0" algn="l">
                        <a:spcBef>
                          <a:spcPts val="0"/>
                        </a:spcBef>
                        <a:spcAft>
                          <a:spcPts val="0"/>
                        </a:spcAft>
                        <a:buNone/>
                      </a:pPr>
                      <a:r>
                        <a:rPr lang="en-US" sz="1300"/>
                        <a:t>標準誤差</a:t>
                      </a:r>
                      <a:endParaRPr sz="1200">
                        <a:latin typeface="Arial"/>
                        <a:ea typeface="Arial"/>
                        <a:cs typeface="Arial"/>
                        <a:sym typeface="Arial"/>
                      </a:endParaRPr>
                    </a:p>
                  </a:txBody>
                  <a:tcPr marT="14475" marB="72300" marR="14475" marL="14475" anchor="ctr"/>
                </a:tc>
                <a:tc>
                  <a:txBody>
                    <a:bodyPr/>
                    <a:lstStyle/>
                    <a:p>
                      <a:pPr indent="0" lvl="0" marL="0" marR="0" rtl="0" algn="l">
                        <a:spcBef>
                          <a:spcPts val="0"/>
                        </a:spcBef>
                        <a:spcAft>
                          <a:spcPts val="0"/>
                        </a:spcAft>
                        <a:buNone/>
                      </a:pPr>
                      <a:r>
                        <a:rPr lang="en-US" sz="1300"/>
                        <a:t>ベータ</a:t>
                      </a:r>
                      <a:endParaRPr sz="1200">
                        <a:latin typeface="Arial"/>
                        <a:ea typeface="Arial"/>
                        <a:cs typeface="Arial"/>
                        <a:sym typeface="Arial"/>
                      </a:endParaRPr>
                    </a:p>
                  </a:txBody>
                  <a:tcPr marT="14475" marB="72300" marR="14475" marL="14475" anchor="ctr"/>
                </a:tc>
                <a:tc>
                  <a:txBody>
                    <a:bodyPr/>
                    <a:lstStyle/>
                    <a:p>
                      <a:pPr indent="0" lvl="0" marL="0" marR="0" rtl="0" algn="l">
                        <a:spcBef>
                          <a:spcPts val="0"/>
                        </a:spcBef>
                        <a:spcAft>
                          <a:spcPts val="0"/>
                        </a:spcAft>
                        <a:buNone/>
                      </a:pPr>
                      <a:r>
                        <a:rPr lang="en-US" sz="1300"/>
                        <a:t>t値</a:t>
                      </a:r>
                      <a:endParaRPr sz="1200">
                        <a:latin typeface="Arial"/>
                        <a:ea typeface="Arial"/>
                        <a:cs typeface="Arial"/>
                        <a:sym typeface="Arial"/>
                      </a:endParaRPr>
                    </a:p>
                  </a:txBody>
                  <a:tcPr marT="14475" marB="72300" marR="14475" marL="14475" anchor="ctr"/>
                </a:tc>
                <a:tc>
                  <a:txBody>
                    <a:bodyPr/>
                    <a:lstStyle/>
                    <a:p>
                      <a:pPr indent="0" lvl="0" marL="0" marR="0" rtl="0" algn="l">
                        <a:spcBef>
                          <a:spcPts val="0"/>
                        </a:spcBef>
                        <a:spcAft>
                          <a:spcPts val="0"/>
                        </a:spcAft>
                        <a:buNone/>
                      </a:pPr>
                      <a:r>
                        <a:rPr lang="en-US" sz="1300"/>
                        <a:t>有意確率</a:t>
                      </a:r>
                      <a:endParaRPr sz="1200">
                        <a:latin typeface="Arial"/>
                        <a:ea typeface="Arial"/>
                        <a:cs typeface="Arial"/>
                        <a:sym typeface="Arial"/>
                      </a:endParaRPr>
                    </a:p>
                  </a:txBody>
                  <a:tcPr marT="14475" marB="72300" marR="14475" marL="14475" anchor="ctr"/>
                </a:tc>
              </a:tr>
              <a:tr h="365175">
                <a:tc>
                  <a:txBody>
                    <a:bodyPr/>
                    <a:lstStyle/>
                    <a:p>
                      <a:pPr indent="0" lvl="0" marL="0" marR="0" rtl="0" algn="l">
                        <a:spcBef>
                          <a:spcPts val="0"/>
                        </a:spcBef>
                        <a:spcAft>
                          <a:spcPts val="0"/>
                        </a:spcAft>
                        <a:buNone/>
                      </a:pPr>
                      <a:r>
                        <a:rPr lang="en-US" sz="1300"/>
                        <a:t>(定数)</a:t>
                      </a:r>
                      <a:endParaRPr sz="1200">
                        <a:latin typeface="Arial"/>
                        <a:ea typeface="Arial"/>
                        <a:cs typeface="Arial"/>
                        <a:sym typeface="Arial"/>
                      </a:endParaRPr>
                    </a:p>
                  </a:txBody>
                  <a:tcPr marT="14475" marB="72300" marR="14475" marL="14475" anchor="ctr"/>
                </a:tc>
                <a:tc>
                  <a:txBody>
                    <a:bodyPr/>
                    <a:lstStyle/>
                    <a:p>
                      <a:pPr indent="0" lvl="0" marL="0" marR="0" rtl="0" algn="r">
                        <a:spcBef>
                          <a:spcPts val="0"/>
                        </a:spcBef>
                        <a:spcAft>
                          <a:spcPts val="0"/>
                        </a:spcAft>
                        <a:buNone/>
                      </a:pPr>
                      <a:r>
                        <a:rPr lang="en-US" sz="1300"/>
                        <a:t>-1.688</a:t>
                      </a:r>
                      <a:endParaRPr sz="1200">
                        <a:latin typeface="Arial"/>
                        <a:ea typeface="Arial"/>
                        <a:cs typeface="Arial"/>
                        <a:sym typeface="Arial"/>
                      </a:endParaRPr>
                    </a:p>
                  </a:txBody>
                  <a:tcPr marT="14475" marB="72300" marR="14475" marL="14475" anchor="ctr"/>
                </a:tc>
                <a:tc>
                  <a:txBody>
                    <a:bodyPr/>
                    <a:lstStyle/>
                    <a:p>
                      <a:pPr indent="0" lvl="0" marL="0" marR="0" rtl="0" algn="r">
                        <a:spcBef>
                          <a:spcPts val="0"/>
                        </a:spcBef>
                        <a:spcAft>
                          <a:spcPts val="0"/>
                        </a:spcAft>
                        <a:buNone/>
                      </a:pPr>
                      <a:r>
                        <a:rPr lang="en-US" sz="1300"/>
                        <a:t>5.646</a:t>
                      </a:r>
                      <a:endParaRPr sz="1200">
                        <a:latin typeface="Arial"/>
                        <a:ea typeface="Arial"/>
                        <a:cs typeface="Arial"/>
                        <a:sym typeface="Arial"/>
                      </a:endParaRPr>
                    </a:p>
                  </a:txBody>
                  <a:tcPr marT="14475" marB="72300" marR="14475" marL="14475" anchor="ctr"/>
                </a:tc>
                <a:tc>
                  <a:txBody>
                    <a:bodyPr/>
                    <a:lstStyle/>
                    <a:p>
                      <a:pPr indent="0" lvl="0" marL="0" marR="0" rtl="0" algn="r">
                        <a:spcBef>
                          <a:spcPts val="0"/>
                        </a:spcBef>
                        <a:spcAft>
                          <a:spcPts val="0"/>
                        </a:spcAft>
                        <a:buNone/>
                      </a:pPr>
                      <a:r>
                        <a:rPr lang="en-US" sz="1300"/>
                        <a:t>-0.299</a:t>
                      </a:r>
                      <a:endParaRPr sz="1200">
                        <a:latin typeface="Arial"/>
                        <a:ea typeface="Arial"/>
                        <a:cs typeface="Arial"/>
                        <a:sym typeface="Arial"/>
                      </a:endParaRPr>
                    </a:p>
                  </a:txBody>
                  <a:tcPr marT="14475" marB="72300" marR="14475" marL="14475" anchor="ctr"/>
                </a:tc>
                <a:tc>
                  <a:txBody>
                    <a:bodyPr/>
                    <a:lstStyle/>
                    <a:p>
                      <a:pPr indent="0" lvl="0" marL="0" marR="0" rtl="0" algn="r">
                        <a:spcBef>
                          <a:spcPts val="0"/>
                        </a:spcBef>
                        <a:spcAft>
                          <a:spcPts val="0"/>
                        </a:spcAft>
                        <a:buNone/>
                      </a:pPr>
                      <a:r>
                        <a:rPr lang="en-US" sz="1300"/>
                        <a:t>0.766</a:t>
                      </a:r>
                      <a:endParaRPr sz="1200">
                        <a:latin typeface="Arial"/>
                        <a:ea typeface="Arial"/>
                        <a:cs typeface="Arial"/>
                        <a:sym typeface="Arial"/>
                      </a:endParaRPr>
                    </a:p>
                  </a:txBody>
                  <a:tcPr marT="14475" marB="72300" marR="14475" marL="14475" anchor="ctr"/>
                </a:tc>
                <a:tc>
                  <a:txBody>
                    <a:bodyPr/>
                    <a:lstStyle/>
                    <a:p>
                      <a:pPr indent="0" lvl="0" marL="0" marR="0" rtl="0" algn="l">
                        <a:spcBef>
                          <a:spcPts val="0"/>
                        </a:spcBef>
                        <a:spcAft>
                          <a:spcPts val="0"/>
                        </a:spcAft>
                        <a:buNone/>
                      </a:pPr>
                      <a:r>
                        <a:t/>
                      </a:r>
                      <a:endParaRPr sz="1200">
                        <a:latin typeface="Arial"/>
                        <a:ea typeface="Arial"/>
                        <a:cs typeface="Arial"/>
                        <a:sym typeface="Arial"/>
                      </a:endParaRPr>
                    </a:p>
                  </a:txBody>
                  <a:tcPr marT="14475" marB="72300" marR="14475" marL="14475" anchor="ctr"/>
                </a:tc>
              </a:tr>
              <a:tr h="365175">
                <a:tc>
                  <a:txBody>
                    <a:bodyPr/>
                    <a:lstStyle/>
                    <a:p>
                      <a:pPr indent="0" lvl="0" marL="0" marR="0" rtl="0" algn="l">
                        <a:spcBef>
                          <a:spcPts val="0"/>
                        </a:spcBef>
                        <a:spcAft>
                          <a:spcPts val="0"/>
                        </a:spcAft>
                        <a:buNone/>
                      </a:pPr>
                      <a:r>
                        <a:rPr lang="en-US" sz="1300"/>
                        <a:t>diagnosis</a:t>
                      </a:r>
                      <a:endParaRPr sz="1200">
                        <a:latin typeface="Arial"/>
                        <a:ea typeface="Arial"/>
                        <a:cs typeface="Arial"/>
                        <a:sym typeface="Arial"/>
                      </a:endParaRPr>
                    </a:p>
                  </a:txBody>
                  <a:tcPr marT="14475" marB="72300" marR="14475" marL="14475" anchor="ctr"/>
                </a:tc>
                <a:tc>
                  <a:txBody>
                    <a:bodyPr/>
                    <a:lstStyle/>
                    <a:p>
                      <a:pPr indent="0" lvl="0" marL="0" marR="0" rtl="0" algn="r">
                        <a:spcBef>
                          <a:spcPts val="0"/>
                        </a:spcBef>
                        <a:spcAft>
                          <a:spcPts val="0"/>
                        </a:spcAft>
                        <a:buNone/>
                      </a:pPr>
                      <a:r>
                        <a:rPr lang="en-US" sz="1300"/>
                        <a:t>3.343</a:t>
                      </a:r>
                      <a:endParaRPr sz="1200">
                        <a:latin typeface="Arial"/>
                        <a:ea typeface="Arial"/>
                        <a:cs typeface="Arial"/>
                        <a:sym typeface="Arial"/>
                      </a:endParaRPr>
                    </a:p>
                  </a:txBody>
                  <a:tcPr marT="14475" marB="72300" marR="14475" marL="14475" anchor="ctr"/>
                </a:tc>
                <a:tc>
                  <a:txBody>
                    <a:bodyPr/>
                    <a:lstStyle/>
                    <a:p>
                      <a:pPr indent="0" lvl="0" marL="0" marR="0" rtl="0" algn="r">
                        <a:spcBef>
                          <a:spcPts val="0"/>
                        </a:spcBef>
                        <a:spcAft>
                          <a:spcPts val="0"/>
                        </a:spcAft>
                        <a:buNone/>
                      </a:pPr>
                      <a:r>
                        <a:rPr lang="en-US" sz="1300"/>
                        <a:t>0.937</a:t>
                      </a:r>
                      <a:endParaRPr sz="1200">
                        <a:latin typeface="Arial"/>
                        <a:ea typeface="Arial"/>
                        <a:cs typeface="Arial"/>
                        <a:sym typeface="Arial"/>
                      </a:endParaRPr>
                    </a:p>
                  </a:txBody>
                  <a:tcPr marT="14475" marB="72300" marR="14475" marL="14475" anchor="ctr"/>
                </a:tc>
                <a:tc>
                  <a:txBody>
                    <a:bodyPr/>
                    <a:lstStyle/>
                    <a:p>
                      <a:pPr indent="0" lvl="0" marL="0" marR="0" rtl="0" algn="r">
                        <a:spcBef>
                          <a:spcPts val="0"/>
                        </a:spcBef>
                        <a:spcAft>
                          <a:spcPts val="0"/>
                        </a:spcAft>
                        <a:buNone/>
                      </a:pPr>
                      <a:r>
                        <a:rPr lang="en-US" sz="1300"/>
                        <a:t>0.429</a:t>
                      </a:r>
                      <a:endParaRPr sz="1200">
                        <a:latin typeface="Arial"/>
                        <a:ea typeface="Arial"/>
                        <a:cs typeface="Arial"/>
                        <a:sym typeface="Arial"/>
                      </a:endParaRPr>
                    </a:p>
                  </a:txBody>
                  <a:tcPr marT="14475" marB="72300" marR="14475" marL="14475" anchor="ctr"/>
                </a:tc>
                <a:tc>
                  <a:txBody>
                    <a:bodyPr/>
                    <a:lstStyle/>
                    <a:p>
                      <a:pPr indent="0" lvl="0" marL="0" marR="0" rtl="0" algn="r">
                        <a:spcBef>
                          <a:spcPts val="0"/>
                        </a:spcBef>
                        <a:spcAft>
                          <a:spcPts val="0"/>
                        </a:spcAft>
                        <a:buNone/>
                      </a:pPr>
                      <a:r>
                        <a:rPr lang="en-US" sz="1300"/>
                        <a:t>3.569</a:t>
                      </a:r>
                      <a:endParaRPr sz="1200">
                        <a:latin typeface="Arial"/>
                        <a:ea typeface="Arial"/>
                        <a:cs typeface="Arial"/>
                        <a:sym typeface="Arial"/>
                      </a:endParaRPr>
                    </a:p>
                  </a:txBody>
                  <a:tcPr marT="14475" marB="72300" marR="14475" marL="14475" anchor="ctr"/>
                </a:tc>
                <a:tc>
                  <a:txBody>
                    <a:bodyPr/>
                    <a:lstStyle/>
                    <a:p>
                      <a:pPr indent="0" lvl="0" marL="0" marR="0" rtl="0" algn="r">
                        <a:spcBef>
                          <a:spcPts val="0"/>
                        </a:spcBef>
                        <a:spcAft>
                          <a:spcPts val="0"/>
                        </a:spcAft>
                        <a:buNone/>
                      </a:pPr>
                      <a:r>
                        <a:rPr lang="en-US" sz="1300"/>
                        <a:t>0.000868</a:t>
                      </a:r>
                      <a:endParaRPr sz="1200">
                        <a:latin typeface="Arial"/>
                        <a:ea typeface="Arial"/>
                        <a:cs typeface="Arial"/>
                        <a:sym typeface="Arial"/>
                      </a:endParaRPr>
                    </a:p>
                  </a:txBody>
                  <a:tcPr marT="14475" marB="72300" marR="14475" marL="14475" anchor="ctr"/>
                </a:tc>
              </a:tr>
              <a:tr h="365175">
                <a:tc>
                  <a:txBody>
                    <a:bodyPr/>
                    <a:lstStyle/>
                    <a:p>
                      <a:pPr indent="0" lvl="0" marL="0" marR="0" rtl="0" algn="l">
                        <a:spcBef>
                          <a:spcPts val="0"/>
                        </a:spcBef>
                        <a:spcAft>
                          <a:spcPts val="0"/>
                        </a:spcAft>
                        <a:buNone/>
                      </a:pPr>
                      <a:r>
                        <a:rPr lang="en-US" sz="1300"/>
                        <a:t>Age_at_MRI</a:t>
                      </a:r>
                      <a:endParaRPr sz="1200">
                        <a:latin typeface="Arial"/>
                        <a:ea typeface="Arial"/>
                        <a:cs typeface="Arial"/>
                        <a:sym typeface="Arial"/>
                      </a:endParaRPr>
                    </a:p>
                  </a:txBody>
                  <a:tcPr marT="14475" marB="72300" marR="14475" marL="14475" anchor="ctr"/>
                </a:tc>
                <a:tc>
                  <a:txBody>
                    <a:bodyPr/>
                    <a:lstStyle/>
                    <a:p>
                      <a:pPr indent="0" lvl="0" marL="0" marR="0" rtl="0" algn="r">
                        <a:spcBef>
                          <a:spcPts val="0"/>
                        </a:spcBef>
                        <a:spcAft>
                          <a:spcPts val="0"/>
                        </a:spcAft>
                        <a:buNone/>
                      </a:pPr>
                      <a:r>
                        <a:rPr lang="en-US" sz="1300"/>
                        <a:t>0.016</a:t>
                      </a:r>
                      <a:endParaRPr sz="1200">
                        <a:latin typeface="Arial"/>
                        <a:ea typeface="Arial"/>
                        <a:cs typeface="Arial"/>
                        <a:sym typeface="Arial"/>
                      </a:endParaRPr>
                    </a:p>
                  </a:txBody>
                  <a:tcPr marT="14475" marB="72300" marR="14475" marL="14475" anchor="ctr"/>
                </a:tc>
                <a:tc>
                  <a:txBody>
                    <a:bodyPr/>
                    <a:lstStyle/>
                    <a:p>
                      <a:pPr indent="0" lvl="0" marL="0" marR="0" rtl="0" algn="r">
                        <a:spcBef>
                          <a:spcPts val="0"/>
                        </a:spcBef>
                        <a:spcAft>
                          <a:spcPts val="0"/>
                        </a:spcAft>
                        <a:buNone/>
                      </a:pPr>
                      <a:r>
                        <a:rPr lang="en-US" sz="1300"/>
                        <a:t>0.048</a:t>
                      </a:r>
                      <a:endParaRPr sz="1200">
                        <a:latin typeface="Arial"/>
                        <a:ea typeface="Arial"/>
                        <a:cs typeface="Arial"/>
                        <a:sym typeface="Arial"/>
                      </a:endParaRPr>
                    </a:p>
                  </a:txBody>
                  <a:tcPr marT="14475" marB="72300" marR="14475" marL="14475" anchor="ctr"/>
                </a:tc>
                <a:tc>
                  <a:txBody>
                    <a:bodyPr/>
                    <a:lstStyle/>
                    <a:p>
                      <a:pPr indent="0" lvl="0" marL="0" marR="0" rtl="0" algn="r">
                        <a:spcBef>
                          <a:spcPts val="0"/>
                        </a:spcBef>
                        <a:spcAft>
                          <a:spcPts val="0"/>
                        </a:spcAft>
                        <a:buNone/>
                      </a:pPr>
                      <a:r>
                        <a:rPr lang="en-US" sz="1300"/>
                        <a:t>0.038</a:t>
                      </a:r>
                      <a:endParaRPr sz="1200">
                        <a:latin typeface="Arial"/>
                        <a:ea typeface="Arial"/>
                        <a:cs typeface="Arial"/>
                        <a:sym typeface="Arial"/>
                      </a:endParaRPr>
                    </a:p>
                  </a:txBody>
                  <a:tcPr marT="14475" marB="72300" marR="14475" marL="14475" anchor="ctr"/>
                </a:tc>
                <a:tc>
                  <a:txBody>
                    <a:bodyPr/>
                    <a:lstStyle/>
                    <a:p>
                      <a:pPr indent="0" lvl="0" marL="0" marR="0" rtl="0" algn="r">
                        <a:spcBef>
                          <a:spcPts val="0"/>
                        </a:spcBef>
                        <a:spcAft>
                          <a:spcPts val="0"/>
                        </a:spcAft>
                        <a:buNone/>
                      </a:pPr>
                      <a:r>
                        <a:rPr lang="en-US" sz="1300"/>
                        <a:t>0.336</a:t>
                      </a:r>
                      <a:endParaRPr sz="1200">
                        <a:latin typeface="Arial"/>
                        <a:ea typeface="Arial"/>
                        <a:cs typeface="Arial"/>
                        <a:sym typeface="Arial"/>
                      </a:endParaRPr>
                    </a:p>
                  </a:txBody>
                  <a:tcPr marT="14475" marB="72300" marR="14475" marL="14475" anchor="ctr"/>
                </a:tc>
                <a:tc>
                  <a:txBody>
                    <a:bodyPr/>
                    <a:lstStyle/>
                    <a:p>
                      <a:pPr indent="0" lvl="0" marL="0" marR="0" rtl="0" algn="r">
                        <a:spcBef>
                          <a:spcPts val="0"/>
                        </a:spcBef>
                        <a:spcAft>
                          <a:spcPts val="0"/>
                        </a:spcAft>
                        <a:buNone/>
                      </a:pPr>
                      <a:r>
                        <a:rPr lang="en-US" sz="1300"/>
                        <a:t>0.738</a:t>
                      </a:r>
                      <a:endParaRPr sz="1200">
                        <a:latin typeface="Arial"/>
                        <a:ea typeface="Arial"/>
                        <a:cs typeface="Arial"/>
                        <a:sym typeface="Arial"/>
                      </a:endParaRPr>
                    </a:p>
                  </a:txBody>
                  <a:tcPr marT="14475" marB="72300" marR="14475" marL="14475" anchor="ctr"/>
                </a:tc>
              </a:tr>
              <a:tr h="365175">
                <a:tc>
                  <a:txBody>
                    <a:bodyPr/>
                    <a:lstStyle/>
                    <a:p>
                      <a:pPr indent="0" lvl="0" marL="0" marR="0" rtl="0" algn="l">
                        <a:spcBef>
                          <a:spcPts val="0"/>
                        </a:spcBef>
                        <a:spcAft>
                          <a:spcPts val="0"/>
                        </a:spcAft>
                        <a:buNone/>
                      </a:pPr>
                      <a:r>
                        <a:rPr lang="en-US" sz="1300"/>
                        <a:t>Sex_M1_F2</a:t>
                      </a:r>
                      <a:endParaRPr sz="1200">
                        <a:latin typeface="Arial"/>
                        <a:ea typeface="Arial"/>
                        <a:cs typeface="Arial"/>
                        <a:sym typeface="Arial"/>
                      </a:endParaRPr>
                    </a:p>
                  </a:txBody>
                  <a:tcPr marT="14475" marB="72300" marR="14475" marL="14475" anchor="ctr"/>
                </a:tc>
                <a:tc>
                  <a:txBody>
                    <a:bodyPr/>
                    <a:lstStyle/>
                    <a:p>
                      <a:pPr indent="0" lvl="0" marL="0" marR="0" rtl="0" algn="r">
                        <a:spcBef>
                          <a:spcPts val="0"/>
                        </a:spcBef>
                        <a:spcAft>
                          <a:spcPts val="0"/>
                        </a:spcAft>
                        <a:buNone/>
                      </a:pPr>
                      <a:r>
                        <a:rPr lang="en-US" sz="1300"/>
                        <a:t>-0.464</a:t>
                      </a:r>
                      <a:endParaRPr sz="1200">
                        <a:latin typeface="Arial"/>
                        <a:ea typeface="Arial"/>
                        <a:cs typeface="Arial"/>
                        <a:sym typeface="Arial"/>
                      </a:endParaRPr>
                    </a:p>
                  </a:txBody>
                  <a:tcPr marT="14475" marB="72300" marR="14475" marL="14475" anchor="ctr"/>
                </a:tc>
                <a:tc>
                  <a:txBody>
                    <a:bodyPr/>
                    <a:lstStyle/>
                    <a:p>
                      <a:pPr indent="0" lvl="0" marL="0" marR="0" rtl="0" algn="r">
                        <a:spcBef>
                          <a:spcPts val="0"/>
                        </a:spcBef>
                        <a:spcAft>
                          <a:spcPts val="0"/>
                        </a:spcAft>
                        <a:buNone/>
                      </a:pPr>
                      <a:r>
                        <a:rPr lang="en-US" sz="1300"/>
                        <a:t>0.945</a:t>
                      </a:r>
                      <a:endParaRPr sz="1200">
                        <a:latin typeface="Arial"/>
                        <a:ea typeface="Arial"/>
                        <a:cs typeface="Arial"/>
                        <a:sym typeface="Arial"/>
                      </a:endParaRPr>
                    </a:p>
                  </a:txBody>
                  <a:tcPr marT="14475" marB="72300" marR="14475" marL="14475" anchor="ctr"/>
                </a:tc>
                <a:tc>
                  <a:txBody>
                    <a:bodyPr/>
                    <a:lstStyle/>
                    <a:p>
                      <a:pPr indent="0" lvl="0" marL="0" marR="0" rtl="0" algn="r">
                        <a:spcBef>
                          <a:spcPts val="0"/>
                        </a:spcBef>
                        <a:spcAft>
                          <a:spcPts val="0"/>
                        </a:spcAft>
                        <a:buNone/>
                      </a:pPr>
                      <a:r>
                        <a:rPr lang="en-US" sz="1300"/>
                        <a:t>-0.062</a:t>
                      </a:r>
                      <a:endParaRPr sz="1200">
                        <a:latin typeface="Arial"/>
                        <a:ea typeface="Arial"/>
                        <a:cs typeface="Arial"/>
                        <a:sym typeface="Arial"/>
                      </a:endParaRPr>
                    </a:p>
                  </a:txBody>
                  <a:tcPr marT="14475" marB="72300" marR="14475" marL="14475" anchor="ctr"/>
                </a:tc>
                <a:tc>
                  <a:txBody>
                    <a:bodyPr/>
                    <a:lstStyle/>
                    <a:p>
                      <a:pPr indent="0" lvl="0" marL="0" marR="0" rtl="0" algn="r">
                        <a:spcBef>
                          <a:spcPts val="0"/>
                        </a:spcBef>
                        <a:spcAft>
                          <a:spcPts val="0"/>
                        </a:spcAft>
                        <a:buNone/>
                      </a:pPr>
                      <a:r>
                        <a:rPr lang="en-US" sz="1300"/>
                        <a:t>-0.492</a:t>
                      </a:r>
                      <a:endParaRPr sz="1200">
                        <a:latin typeface="Arial"/>
                        <a:ea typeface="Arial"/>
                        <a:cs typeface="Arial"/>
                        <a:sym typeface="Arial"/>
                      </a:endParaRPr>
                    </a:p>
                  </a:txBody>
                  <a:tcPr marT="14475" marB="72300" marR="14475" marL="14475" anchor="ctr"/>
                </a:tc>
                <a:tc>
                  <a:txBody>
                    <a:bodyPr/>
                    <a:lstStyle/>
                    <a:p>
                      <a:pPr indent="0" lvl="0" marL="0" marR="0" rtl="0" algn="r">
                        <a:spcBef>
                          <a:spcPts val="0"/>
                        </a:spcBef>
                        <a:spcAft>
                          <a:spcPts val="0"/>
                        </a:spcAft>
                        <a:buNone/>
                      </a:pPr>
                      <a:r>
                        <a:rPr lang="en-US" sz="1300"/>
                        <a:t>0.625</a:t>
                      </a:r>
                      <a:endParaRPr sz="1200">
                        <a:latin typeface="Arial"/>
                        <a:ea typeface="Arial"/>
                        <a:cs typeface="Arial"/>
                        <a:sym typeface="Arial"/>
                      </a:endParaRPr>
                    </a:p>
                  </a:txBody>
                  <a:tcPr marT="14475" marB="72300" marR="14475" marL="14475" anchor="ctr"/>
                </a:tc>
              </a:tr>
              <a:tr h="365175">
                <a:tc>
                  <a:txBody>
                    <a:bodyPr/>
                    <a:lstStyle/>
                    <a:p>
                      <a:pPr indent="0" lvl="0" marL="0" marR="0" rtl="0" algn="l">
                        <a:spcBef>
                          <a:spcPts val="0"/>
                        </a:spcBef>
                        <a:spcAft>
                          <a:spcPts val="0"/>
                        </a:spcAft>
                        <a:buNone/>
                      </a:pPr>
                      <a:r>
                        <a:rPr lang="en-US" sz="1300"/>
                        <a:t>ICV</a:t>
                      </a:r>
                      <a:endParaRPr sz="1200">
                        <a:latin typeface="Arial"/>
                        <a:ea typeface="Arial"/>
                        <a:cs typeface="Arial"/>
                        <a:sym typeface="Arial"/>
                      </a:endParaRPr>
                    </a:p>
                  </a:txBody>
                  <a:tcPr marT="14475" marB="72300" marR="14475" marL="14475" anchor="ctr"/>
                </a:tc>
                <a:tc>
                  <a:txBody>
                    <a:bodyPr/>
                    <a:lstStyle/>
                    <a:p>
                      <a:pPr indent="0" lvl="0" marL="0" marR="0" rtl="0" algn="r">
                        <a:spcBef>
                          <a:spcPts val="0"/>
                        </a:spcBef>
                        <a:spcAft>
                          <a:spcPts val="0"/>
                        </a:spcAft>
                        <a:buNone/>
                      </a:pPr>
                      <a:r>
                        <a:rPr lang="en-US" sz="1300"/>
                        <a:t>3.03E-06</a:t>
                      </a:r>
                      <a:endParaRPr sz="1200">
                        <a:latin typeface="Arial"/>
                        <a:ea typeface="Arial"/>
                        <a:cs typeface="Arial"/>
                        <a:sym typeface="Arial"/>
                      </a:endParaRPr>
                    </a:p>
                  </a:txBody>
                  <a:tcPr marT="14475" marB="72300" marR="14475" marL="14475" anchor="ctr"/>
                </a:tc>
                <a:tc>
                  <a:txBody>
                    <a:bodyPr/>
                    <a:lstStyle/>
                    <a:p>
                      <a:pPr indent="0" lvl="0" marL="0" marR="0" rtl="0" algn="r">
                        <a:spcBef>
                          <a:spcPts val="0"/>
                        </a:spcBef>
                        <a:spcAft>
                          <a:spcPts val="0"/>
                        </a:spcAft>
                        <a:buNone/>
                      </a:pPr>
                      <a:r>
                        <a:rPr lang="en-US" sz="1300"/>
                        <a:t>0</a:t>
                      </a:r>
                      <a:endParaRPr sz="1200">
                        <a:latin typeface="Arial"/>
                        <a:ea typeface="Arial"/>
                        <a:cs typeface="Arial"/>
                        <a:sym typeface="Arial"/>
                      </a:endParaRPr>
                    </a:p>
                  </a:txBody>
                  <a:tcPr marT="14475" marB="72300" marR="14475" marL="14475" anchor="ctr"/>
                </a:tc>
                <a:tc>
                  <a:txBody>
                    <a:bodyPr/>
                    <a:lstStyle/>
                    <a:p>
                      <a:pPr indent="0" lvl="0" marL="0" marR="0" rtl="0" algn="r">
                        <a:spcBef>
                          <a:spcPts val="0"/>
                        </a:spcBef>
                        <a:spcAft>
                          <a:spcPts val="0"/>
                        </a:spcAft>
                        <a:buNone/>
                      </a:pPr>
                      <a:r>
                        <a:rPr lang="en-US" sz="1300"/>
                        <a:t>0.121</a:t>
                      </a:r>
                      <a:endParaRPr sz="1200">
                        <a:latin typeface="Arial"/>
                        <a:ea typeface="Arial"/>
                        <a:cs typeface="Arial"/>
                        <a:sym typeface="Arial"/>
                      </a:endParaRPr>
                    </a:p>
                  </a:txBody>
                  <a:tcPr marT="14475" marB="72300" marR="14475" marL="14475" anchor="ctr"/>
                </a:tc>
                <a:tc>
                  <a:txBody>
                    <a:bodyPr/>
                    <a:lstStyle/>
                    <a:p>
                      <a:pPr indent="0" lvl="0" marL="0" marR="0" rtl="0" algn="r">
                        <a:spcBef>
                          <a:spcPts val="0"/>
                        </a:spcBef>
                        <a:spcAft>
                          <a:spcPts val="0"/>
                        </a:spcAft>
                        <a:buNone/>
                      </a:pPr>
                      <a:r>
                        <a:rPr lang="en-US" sz="1300"/>
                        <a:t>1.009</a:t>
                      </a:r>
                      <a:endParaRPr sz="1200">
                        <a:latin typeface="Arial"/>
                        <a:ea typeface="Arial"/>
                        <a:cs typeface="Arial"/>
                        <a:sym typeface="Arial"/>
                      </a:endParaRPr>
                    </a:p>
                  </a:txBody>
                  <a:tcPr marT="14475" marB="72300" marR="14475" marL="14475" anchor="ctr"/>
                </a:tc>
                <a:tc>
                  <a:txBody>
                    <a:bodyPr/>
                    <a:lstStyle/>
                    <a:p>
                      <a:pPr indent="0" lvl="0" marL="0" marR="0" rtl="0" algn="r">
                        <a:spcBef>
                          <a:spcPts val="0"/>
                        </a:spcBef>
                        <a:spcAft>
                          <a:spcPts val="0"/>
                        </a:spcAft>
                        <a:buNone/>
                      </a:pPr>
                      <a:r>
                        <a:rPr lang="en-US" sz="1300"/>
                        <a:t>0.316</a:t>
                      </a:r>
                      <a:endParaRPr sz="1200">
                        <a:latin typeface="Arial"/>
                        <a:ea typeface="Arial"/>
                        <a:cs typeface="Arial"/>
                        <a:sym typeface="Arial"/>
                      </a:endParaRPr>
                    </a:p>
                  </a:txBody>
                  <a:tcPr marT="14475" marB="72300" marR="14475" marL="14475" anchor="ctr"/>
                </a:tc>
              </a:tr>
              <a:tr h="365175">
                <a:tc>
                  <a:txBody>
                    <a:bodyPr/>
                    <a:lstStyle/>
                    <a:p>
                      <a:pPr indent="0" lvl="0" marL="0" marR="0" rtl="0" algn="l">
                        <a:spcBef>
                          <a:spcPts val="0"/>
                        </a:spcBef>
                        <a:spcAft>
                          <a:spcPts val="0"/>
                        </a:spcAft>
                        <a:buNone/>
                      </a:pPr>
                      <a:r>
                        <a:rPr lang="en-US" sz="1300"/>
                        <a:t>従属変数</a:t>
                      </a:r>
                      <a:endParaRPr sz="1200">
                        <a:latin typeface="Arial"/>
                        <a:ea typeface="Arial"/>
                        <a:cs typeface="Arial"/>
                        <a:sym typeface="Arial"/>
                      </a:endParaRPr>
                    </a:p>
                  </a:txBody>
                  <a:tcPr marT="14475" marB="72300" marR="14475" marL="14475" anchor="ctr"/>
                </a:tc>
                <a:tc>
                  <a:txBody>
                    <a:bodyPr/>
                    <a:lstStyle/>
                    <a:p>
                      <a:pPr indent="0" lvl="0" marL="0" marR="0" rtl="0" algn="l">
                        <a:spcBef>
                          <a:spcPts val="0"/>
                        </a:spcBef>
                        <a:spcAft>
                          <a:spcPts val="0"/>
                        </a:spcAft>
                        <a:buNone/>
                      </a:pPr>
                      <a:r>
                        <a:rPr lang="en-US" sz="1300"/>
                        <a:t>MMP9</a:t>
                      </a:r>
                      <a:endParaRPr sz="1200">
                        <a:latin typeface="Arial"/>
                        <a:ea typeface="Arial"/>
                        <a:cs typeface="Arial"/>
                        <a:sym typeface="Arial"/>
                      </a:endParaRPr>
                    </a:p>
                  </a:txBody>
                  <a:tcPr marT="14475" marB="72300" marR="14475" marL="14475" anchor="ctr"/>
                </a:tc>
                <a:tc>
                  <a:txBody>
                    <a:bodyPr/>
                    <a:lstStyle/>
                    <a:p>
                      <a:pPr indent="0" lvl="0" marL="0" marR="0" rtl="0" algn="l">
                        <a:spcBef>
                          <a:spcPts val="0"/>
                        </a:spcBef>
                        <a:spcAft>
                          <a:spcPts val="0"/>
                        </a:spcAft>
                        <a:buNone/>
                      </a:pPr>
                      <a:r>
                        <a:t/>
                      </a:r>
                      <a:endParaRPr sz="1200">
                        <a:latin typeface="Arial"/>
                        <a:ea typeface="Arial"/>
                        <a:cs typeface="Arial"/>
                        <a:sym typeface="Arial"/>
                      </a:endParaRPr>
                    </a:p>
                  </a:txBody>
                  <a:tcPr marT="14475" marB="72300" marR="14475" marL="14475" anchor="ctr"/>
                </a:tc>
                <a:tc>
                  <a:txBody>
                    <a:bodyPr/>
                    <a:lstStyle/>
                    <a:p>
                      <a:pPr indent="0" lvl="0" marL="0" marR="0" rtl="0" algn="l">
                        <a:spcBef>
                          <a:spcPts val="0"/>
                        </a:spcBef>
                        <a:spcAft>
                          <a:spcPts val="0"/>
                        </a:spcAft>
                        <a:buNone/>
                      </a:pPr>
                      <a:r>
                        <a:t/>
                      </a:r>
                      <a:endParaRPr sz="1200">
                        <a:latin typeface="Arial"/>
                        <a:ea typeface="Arial"/>
                        <a:cs typeface="Arial"/>
                        <a:sym typeface="Arial"/>
                      </a:endParaRPr>
                    </a:p>
                  </a:txBody>
                  <a:tcPr marT="14475" marB="72300" marR="14475" marL="14475" anchor="ctr"/>
                </a:tc>
                <a:tc>
                  <a:txBody>
                    <a:bodyPr/>
                    <a:lstStyle/>
                    <a:p>
                      <a:pPr indent="0" lvl="0" marL="0" marR="0" rtl="0" algn="l">
                        <a:spcBef>
                          <a:spcPts val="0"/>
                        </a:spcBef>
                        <a:spcAft>
                          <a:spcPts val="0"/>
                        </a:spcAft>
                        <a:buNone/>
                      </a:pPr>
                      <a:r>
                        <a:t/>
                      </a:r>
                      <a:endParaRPr sz="1200">
                        <a:latin typeface="Arial"/>
                        <a:ea typeface="Arial"/>
                        <a:cs typeface="Arial"/>
                        <a:sym typeface="Arial"/>
                      </a:endParaRPr>
                    </a:p>
                  </a:txBody>
                  <a:tcPr marT="14475" marB="72300" marR="14475" marL="14475" anchor="ctr"/>
                </a:tc>
                <a:tc>
                  <a:txBody>
                    <a:bodyPr/>
                    <a:lstStyle/>
                    <a:p>
                      <a:pPr indent="0" lvl="0" marL="0" marR="0" rtl="0" algn="l">
                        <a:spcBef>
                          <a:spcPts val="0"/>
                        </a:spcBef>
                        <a:spcAft>
                          <a:spcPts val="0"/>
                        </a:spcAft>
                        <a:buNone/>
                      </a:pPr>
                      <a:r>
                        <a:t/>
                      </a:r>
                      <a:endParaRPr sz="1200">
                        <a:latin typeface="Arial"/>
                        <a:ea typeface="Arial"/>
                        <a:cs typeface="Arial"/>
                        <a:sym typeface="Arial"/>
                      </a:endParaRPr>
                    </a:p>
                  </a:txBody>
                  <a:tcPr marT="14475" marB="72300" marR="14475" marL="14475" anchor="ctr"/>
                </a:tc>
              </a:tr>
            </a:tbl>
          </a:graphicData>
        </a:graphic>
      </p:graphicFrame>
      <p:sp>
        <p:nvSpPr>
          <p:cNvPr id="222" name="Google Shape;222;p18"/>
          <p:cNvSpPr/>
          <p:nvPr/>
        </p:nvSpPr>
        <p:spPr>
          <a:xfrm>
            <a:off x="838200" y="2052123"/>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18"/>
          <p:cNvSpPr/>
          <p:nvPr/>
        </p:nvSpPr>
        <p:spPr>
          <a:xfrm>
            <a:off x="838200" y="5430659"/>
            <a:ext cx="10515600"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000000"/>
                </a:solidFill>
                <a:latin typeface="Arial"/>
                <a:ea typeface="Arial"/>
                <a:cs typeface="Arial"/>
                <a:sym typeface="Arial"/>
              </a:rPr>
              <a:t>cohen’s_d: 0.889, p-value: 0.000868 </a:t>
            </a:r>
            <a:endParaRPr/>
          </a:p>
          <a:p>
            <a:pPr indent="0" lvl="0" marL="0" marR="0" rtl="0" algn="just">
              <a:spcBef>
                <a:spcPts val="0"/>
              </a:spcBef>
              <a:spcAft>
                <a:spcPts val="0"/>
              </a:spcAft>
              <a:buNone/>
            </a:pPr>
            <a:r>
              <a:rPr lang="en-US" sz="1800">
                <a:solidFill>
                  <a:srgbClr val="000000"/>
                </a:solidFill>
                <a:latin typeface="Arial"/>
                <a:ea typeface="Arial"/>
                <a:cs typeface="Arial"/>
                <a:sym typeface="Arial"/>
              </a:rPr>
              <a:t>These results showed that the group difference of active plasma MMP9 between healthy controls and schizophrenia was significant.</a:t>
            </a:r>
            <a:endParaRPr sz="1800">
              <a:solidFill>
                <a:schemeClr val="dk1"/>
              </a:solidFill>
              <a:latin typeface="Arial"/>
              <a:ea typeface="Arial"/>
              <a:cs typeface="Arial"/>
              <a:sym typeface="Arial"/>
            </a:endParaRPr>
          </a:p>
        </p:txBody>
      </p:sp>
      <p:sp>
        <p:nvSpPr>
          <p:cNvPr id="224" name="Google Shape;224;p18"/>
          <p:cNvSpPr/>
          <p:nvPr/>
        </p:nvSpPr>
        <p:spPr>
          <a:xfrm>
            <a:off x="838200" y="1114619"/>
            <a:ext cx="10073029"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000000"/>
                </a:solidFill>
                <a:latin typeface="Arial"/>
                <a:ea typeface="Arial"/>
                <a:cs typeface="Arial"/>
                <a:sym typeface="Arial"/>
              </a:rPr>
              <a:t>Multiple regression analysis was conducted with active MMP9 levels of each group as the objective variable, diagnosis as the explanatory variable, and age sex, ICV as covariates to examine for group differences in active MMP9 levels. </a:t>
            </a:r>
            <a:endParaRPr/>
          </a:p>
        </p:txBody>
      </p:sp>
      <p:sp>
        <p:nvSpPr>
          <p:cNvPr id="225" name="Google Shape;225;p18"/>
          <p:cNvSpPr/>
          <p:nvPr/>
        </p:nvSpPr>
        <p:spPr>
          <a:xfrm>
            <a:off x="551935" y="178654"/>
            <a:ext cx="1092749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00"/>
                </a:solidFill>
                <a:latin typeface="Arial"/>
                <a:ea typeface="Arial"/>
                <a:cs typeface="Arial"/>
                <a:sym typeface="Arial"/>
              </a:rPr>
              <a:t>Group comparison of activated plasma MMP9 values in healthy controls and schizophrenia</a:t>
            </a:r>
            <a:endParaRPr sz="18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descr="グラフィカル ユーザー インターフェイス&#10;&#10;自動的に生成された説明" id="230" name="Google Shape;230;p19"/>
          <p:cNvPicPr preferRelativeResize="0"/>
          <p:nvPr/>
        </p:nvPicPr>
        <p:blipFill rotWithShape="1">
          <a:blip r:embed="rId3">
            <a:alphaModFix/>
          </a:blip>
          <a:srcRect b="0" l="0" r="0" t="0"/>
          <a:stretch/>
        </p:blipFill>
        <p:spPr>
          <a:xfrm>
            <a:off x="123782" y="953638"/>
            <a:ext cx="7109293" cy="4443309"/>
          </a:xfrm>
          <a:prstGeom prst="rect">
            <a:avLst/>
          </a:prstGeom>
          <a:noFill/>
          <a:ln>
            <a:noFill/>
          </a:ln>
        </p:spPr>
      </p:pic>
      <p:pic>
        <p:nvPicPr>
          <p:cNvPr id="231" name="Google Shape;231;p19"/>
          <p:cNvPicPr preferRelativeResize="0"/>
          <p:nvPr/>
        </p:nvPicPr>
        <p:blipFill rotWithShape="1">
          <a:blip r:embed="rId4">
            <a:alphaModFix/>
          </a:blip>
          <a:srcRect b="0" l="0" r="0" t="0"/>
          <a:stretch/>
        </p:blipFill>
        <p:spPr>
          <a:xfrm>
            <a:off x="7304573" y="953638"/>
            <a:ext cx="4844303" cy="35984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416886" y="-23747"/>
            <a:ext cx="6891186" cy="1135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What is MMP9?</a:t>
            </a:r>
            <a:endParaRPr sz="3600">
              <a:latin typeface="Arial"/>
              <a:ea typeface="Arial"/>
              <a:cs typeface="Arial"/>
              <a:sym typeface="Arial"/>
            </a:endParaRPr>
          </a:p>
        </p:txBody>
      </p:sp>
      <p:sp>
        <p:nvSpPr>
          <p:cNvPr id="92" name="Google Shape;92;p2"/>
          <p:cNvSpPr/>
          <p:nvPr/>
        </p:nvSpPr>
        <p:spPr>
          <a:xfrm>
            <a:off x="474562" y="995587"/>
            <a:ext cx="11717437" cy="71771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0" i="0" lang="en-US" sz="2220" u="none" cap="none" strike="noStrike">
                <a:solidFill>
                  <a:schemeClr val="dk1"/>
                </a:solidFill>
                <a:latin typeface="MS PGothic"/>
                <a:ea typeface="MS PGothic"/>
                <a:cs typeface="MS PGothic"/>
                <a:sym typeface="MS PGothic"/>
              </a:rPr>
              <a:t>Matrix Metalloproteinase 9（MMP9） is a protein which has function of degrading type IV collagen.</a:t>
            </a:r>
            <a:endParaRPr/>
          </a:p>
          <a:p>
            <a:pPr indent="0" lvl="0" marL="0" marR="0" rtl="0" algn="l">
              <a:lnSpc>
                <a:spcPct val="90000"/>
              </a:lnSpc>
              <a:spcBef>
                <a:spcPts val="600"/>
              </a:spcBef>
              <a:spcAft>
                <a:spcPts val="0"/>
              </a:spcAft>
              <a:buNone/>
            </a:pPr>
            <a:r>
              <a:t/>
            </a:r>
            <a:endParaRPr b="0" i="0" sz="2220" u="none" cap="none" strike="noStrike">
              <a:solidFill>
                <a:schemeClr val="dk1"/>
              </a:solidFill>
              <a:latin typeface="MS PGothic"/>
              <a:ea typeface="MS PGothic"/>
              <a:cs typeface="MS PGothic"/>
              <a:sym typeface="MS PGothic"/>
            </a:endParaRPr>
          </a:p>
          <a:p>
            <a:pPr indent="105727" lvl="0" marL="0" marR="0" rtl="0" algn="l">
              <a:lnSpc>
                <a:spcPct val="90000"/>
              </a:lnSpc>
              <a:spcBef>
                <a:spcPts val="600"/>
              </a:spcBef>
              <a:spcAft>
                <a:spcPts val="0"/>
              </a:spcAft>
              <a:buClr>
                <a:schemeClr val="dk1"/>
              </a:buClr>
              <a:buSzPts val="1665"/>
              <a:buFont typeface="Arial"/>
              <a:buNone/>
            </a:pPr>
            <a:r>
              <a:t/>
            </a:r>
            <a:endParaRPr b="0" i="0" sz="1665" u="none" cap="none" strike="noStrike">
              <a:solidFill>
                <a:schemeClr val="dk1"/>
              </a:solidFill>
              <a:latin typeface="MS PGothic"/>
              <a:ea typeface="MS PGothic"/>
              <a:cs typeface="MS PGothic"/>
              <a:sym typeface="MS PGothic"/>
            </a:endParaRPr>
          </a:p>
          <a:p>
            <a:pPr indent="0" lvl="0" marL="0" marR="0" rtl="0" algn="l">
              <a:lnSpc>
                <a:spcPct val="90000"/>
              </a:lnSpc>
              <a:spcBef>
                <a:spcPts val="600"/>
              </a:spcBef>
              <a:spcAft>
                <a:spcPts val="0"/>
              </a:spcAft>
              <a:buNone/>
            </a:pPr>
            <a:r>
              <a:t/>
            </a:r>
            <a:endParaRPr b="0" i="0" sz="1665" u="none" cap="none" strike="noStrike">
              <a:solidFill>
                <a:schemeClr val="dk1"/>
              </a:solidFill>
              <a:latin typeface="MS PGothic"/>
              <a:ea typeface="MS PGothic"/>
              <a:cs typeface="MS PGothic"/>
              <a:sym typeface="MS PGothic"/>
            </a:endParaRPr>
          </a:p>
        </p:txBody>
      </p:sp>
      <p:cxnSp>
        <p:nvCxnSpPr>
          <p:cNvPr id="93" name="Google Shape;93;p2"/>
          <p:cNvCxnSpPr/>
          <p:nvPr/>
        </p:nvCxnSpPr>
        <p:spPr>
          <a:xfrm>
            <a:off x="474562" y="1412647"/>
            <a:ext cx="11401063" cy="0"/>
          </a:xfrm>
          <a:prstGeom prst="straightConnector1">
            <a:avLst/>
          </a:prstGeom>
          <a:noFill/>
          <a:ln cap="flat" cmpd="sng" w="38100">
            <a:solidFill>
              <a:srgbClr val="FF0000"/>
            </a:solidFill>
            <a:prstDash val="solid"/>
            <a:miter lim="800000"/>
            <a:headEnd len="sm" w="sm" type="none"/>
            <a:tailEnd len="sm" w="sm" type="none"/>
          </a:ln>
        </p:spPr>
      </p:cxnSp>
      <p:pic>
        <p:nvPicPr>
          <p:cNvPr descr="ダイアグラム&#10;&#10;自動的に生成された説明" id="94" name="Google Shape;94;p2"/>
          <p:cNvPicPr preferRelativeResize="0"/>
          <p:nvPr/>
        </p:nvPicPr>
        <p:blipFill rotWithShape="1">
          <a:blip r:embed="rId3">
            <a:alphaModFix/>
          </a:blip>
          <a:srcRect b="0" l="0" r="0" t="0"/>
          <a:stretch/>
        </p:blipFill>
        <p:spPr>
          <a:xfrm>
            <a:off x="1588118" y="1713311"/>
            <a:ext cx="8816272" cy="7464083"/>
          </a:xfrm>
          <a:prstGeom prst="rect">
            <a:avLst/>
          </a:prstGeom>
          <a:noFill/>
          <a:ln>
            <a:noFill/>
          </a:ln>
        </p:spPr>
      </p:pic>
      <p:sp>
        <p:nvSpPr>
          <p:cNvPr id="95" name="Google Shape;95;p2"/>
          <p:cNvSpPr/>
          <p:nvPr/>
        </p:nvSpPr>
        <p:spPr>
          <a:xfrm>
            <a:off x="1588117" y="5392693"/>
            <a:ext cx="8971621" cy="37847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6" name="Google Shape;96;p2"/>
          <p:cNvSpPr/>
          <p:nvPr/>
        </p:nvSpPr>
        <p:spPr>
          <a:xfrm>
            <a:off x="830317" y="5695273"/>
            <a:ext cx="10668000" cy="717718"/>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None/>
            </a:pPr>
            <a:r>
              <a:rPr b="0" i="0" lang="en-US" sz="2220" u="none" cap="none" strike="noStrike">
                <a:solidFill>
                  <a:schemeClr val="dk1"/>
                </a:solidFill>
                <a:latin typeface="MS PGothic"/>
                <a:ea typeface="MS PGothic"/>
                <a:cs typeface="MS PGothic"/>
                <a:sym typeface="MS PGothic"/>
              </a:rPr>
              <a:t>This figure shows MMP9 is degrading a part of basement membrane so that neutrophil can migrate in the site of inflammation.</a:t>
            </a:r>
            <a:endParaRPr b="0" i="0" sz="1665" u="none" cap="none" strike="noStrike">
              <a:solidFill>
                <a:schemeClr val="dk1"/>
              </a:solidFill>
              <a:latin typeface="MS PGothic"/>
              <a:ea typeface="MS PGothic"/>
              <a:cs typeface="MS PGothic"/>
              <a:sym typeface="MS PGothic"/>
            </a:endParaRPr>
          </a:p>
          <a:p>
            <a:pPr indent="0" lvl="0" marL="0" marR="0" rtl="0" algn="l">
              <a:lnSpc>
                <a:spcPct val="80000"/>
              </a:lnSpc>
              <a:spcBef>
                <a:spcPts val="600"/>
              </a:spcBef>
              <a:spcAft>
                <a:spcPts val="0"/>
              </a:spcAft>
              <a:buNone/>
            </a:pPr>
            <a:r>
              <a:t/>
            </a:r>
            <a:endParaRPr b="0" i="0" sz="1665" u="none" cap="none" strike="noStrike">
              <a:solidFill>
                <a:schemeClr val="dk1"/>
              </a:solidFill>
              <a:latin typeface="MS PGothic"/>
              <a:ea typeface="MS PGothic"/>
              <a:cs typeface="MS PGothic"/>
              <a:sym typeface="MS P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graphicFrame>
        <p:nvGraphicFramePr>
          <p:cNvPr id="236" name="Google Shape;236;p20"/>
          <p:cNvGraphicFramePr/>
          <p:nvPr/>
        </p:nvGraphicFramePr>
        <p:xfrm>
          <a:off x="838199" y="1905629"/>
          <a:ext cx="3000000" cy="3000000"/>
        </p:xfrm>
        <a:graphic>
          <a:graphicData uri="http://schemas.openxmlformats.org/drawingml/2006/table">
            <a:tbl>
              <a:tblPr bandRow="1" firstCol="1" firstRow="1">
                <a:noFill/>
                <a:tableStyleId>{A4ED6846-1455-48EC-A710-4EC285EFF8D6}</a:tableStyleId>
              </a:tblPr>
              <a:tblGrid>
                <a:gridCol w="1752600"/>
                <a:gridCol w="1752600"/>
                <a:gridCol w="1752600"/>
                <a:gridCol w="1752600"/>
                <a:gridCol w="1752600"/>
                <a:gridCol w="1752600"/>
              </a:tblGrid>
              <a:tr h="320675">
                <a:tc>
                  <a:txBody>
                    <a:bodyPr/>
                    <a:lstStyle/>
                    <a:p>
                      <a:pPr indent="0" lvl="0" marL="0" marR="0" rtl="0" algn="l">
                        <a:spcBef>
                          <a:spcPts val="0"/>
                        </a:spcBef>
                        <a:spcAft>
                          <a:spcPts val="0"/>
                        </a:spcAft>
                        <a:buNone/>
                      </a:pPr>
                      <a:r>
                        <a:t/>
                      </a:r>
                      <a:endParaRPr sz="1050">
                        <a:latin typeface="Arial"/>
                        <a:ea typeface="Arial"/>
                        <a:cs typeface="Arial"/>
                        <a:sym typeface="Arial"/>
                      </a:endParaRPr>
                    </a:p>
                  </a:txBody>
                  <a:tcPr marT="12700" marB="63500" marR="12700" marL="12700" anchor="ctr"/>
                </a:tc>
                <a:tc gridSpan="2">
                  <a:txBody>
                    <a:bodyPr/>
                    <a:lstStyle/>
                    <a:p>
                      <a:pPr indent="0" lvl="0" marL="0" marR="0" rtl="0" algn="l">
                        <a:spcBef>
                          <a:spcPts val="0"/>
                        </a:spcBef>
                        <a:spcAft>
                          <a:spcPts val="0"/>
                        </a:spcAft>
                        <a:buNone/>
                      </a:pPr>
                      <a:r>
                        <a:rPr lang="en-US" sz="1200"/>
                        <a:t>非標準化係数</a:t>
                      </a:r>
                      <a:endParaRPr sz="1050">
                        <a:latin typeface="Arial"/>
                        <a:ea typeface="Arial"/>
                        <a:cs typeface="Arial"/>
                        <a:sym typeface="Arial"/>
                      </a:endParaRPr>
                    </a:p>
                  </a:txBody>
                  <a:tcPr marT="12700" marB="63500" marR="12700" marL="12700" anchor="ctr"/>
                </a:tc>
                <a:tc hMerge="1"/>
                <a:tc>
                  <a:txBody>
                    <a:bodyPr/>
                    <a:lstStyle/>
                    <a:p>
                      <a:pPr indent="0" lvl="0" marL="0" marR="0" rtl="0" algn="l">
                        <a:spcBef>
                          <a:spcPts val="0"/>
                        </a:spcBef>
                        <a:spcAft>
                          <a:spcPts val="0"/>
                        </a:spcAft>
                        <a:buNone/>
                      </a:pPr>
                      <a:r>
                        <a:rPr lang="en-US" sz="1200"/>
                        <a:t>標準化係数</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t/>
                      </a:r>
                      <a:endParaRPr sz="1050">
                        <a:latin typeface="Arial"/>
                        <a:ea typeface="Arial"/>
                        <a:cs typeface="Arial"/>
                        <a:sym typeface="Arial"/>
                      </a:endParaRPr>
                    </a:p>
                  </a:txBody>
                  <a:tcPr marT="12700" marB="63500" marR="12700" marL="12700" anchor="ctr"/>
                </a:tc>
              </a:tr>
              <a:tr h="320675">
                <a:tc>
                  <a:txBody>
                    <a:bodyPr/>
                    <a:lstStyle/>
                    <a:p>
                      <a:pPr indent="0" lvl="0" marL="0" marR="0" rtl="0" algn="l">
                        <a:spcBef>
                          <a:spcPts val="0"/>
                        </a:spcBef>
                        <a:spcAft>
                          <a:spcPts val="0"/>
                        </a:spcAft>
                        <a:buNone/>
                      </a:pPr>
                      <a:r>
                        <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rPr lang="en-US" sz="1200"/>
                        <a:t>B</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rPr lang="en-US" sz="1200"/>
                        <a:t>標準誤差</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rPr lang="en-US" sz="1200"/>
                        <a:t>ベータ</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rPr lang="en-US" sz="1200"/>
                        <a:t>t値</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rPr lang="en-US" sz="1200"/>
                        <a:t>p値</a:t>
                      </a:r>
                      <a:endParaRPr sz="1050">
                        <a:latin typeface="Arial"/>
                        <a:ea typeface="Arial"/>
                        <a:cs typeface="Arial"/>
                        <a:sym typeface="Arial"/>
                      </a:endParaRPr>
                    </a:p>
                  </a:txBody>
                  <a:tcPr marT="12700" marB="63500" marR="12700" marL="12700" anchor="ctr"/>
                </a:tc>
              </a:tr>
              <a:tr h="320675">
                <a:tc>
                  <a:txBody>
                    <a:bodyPr/>
                    <a:lstStyle/>
                    <a:p>
                      <a:pPr indent="0" lvl="0" marL="0" marR="0" rtl="0" algn="l">
                        <a:spcBef>
                          <a:spcPts val="0"/>
                        </a:spcBef>
                        <a:spcAft>
                          <a:spcPts val="0"/>
                        </a:spcAft>
                        <a:buNone/>
                      </a:pPr>
                      <a:r>
                        <a:rPr lang="en-US" sz="1200"/>
                        <a:t>(定数)</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3111.234</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497.255</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6.257</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0</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t/>
                      </a:r>
                      <a:endParaRPr sz="1050">
                        <a:latin typeface="Arial"/>
                        <a:ea typeface="Arial"/>
                        <a:cs typeface="Arial"/>
                        <a:sym typeface="Arial"/>
                      </a:endParaRPr>
                    </a:p>
                  </a:txBody>
                  <a:tcPr marT="12700" marB="63500" marR="12700" marL="12700" anchor="ctr"/>
                </a:tc>
              </a:tr>
              <a:tr h="320675">
                <a:tc>
                  <a:txBody>
                    <a:bodyPr/>
                    <a:lstStyle/>
                    <a:p>
                      <a:pPr indent="0" lvl="0" marL="0" marR="0" rtl="0" algn="l">
                        <a:spcBef>
                          <a:spcPts val="0"/>
                        </a:spcBef>
                        <a:spcAft>
                          <a:spcPts val="0"/>
                        </a:spcAft>
                        <a:buNone/>
                      </a:pPr>
                      <a:r>
                        <a:rPr lang="en-US" sz="1200"/>
                        <a:t>MMP9</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12.954</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18.716</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0.138</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0.692</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0.491</a:t>
                      </a:r>
                      <a:endParaRPr sz="1050">
                        <a:latin typeface="Arial"/>
                        <a:ea typeface="Arial"/>
                        <a:cs typeface="Arial"/>
                        <a:sym typeface="Arial"/>
                      </a:endParaRPr>
                    </a:p>
                  </a:txBody>
                  <a:tcPr marT="12700" marB="63500" marR="12700" marL="12700" anchor="ctr"/>
                </a:tc>
              </a:tr>
              <a:tr h="320675">
                <a:tc>
                  <a:txBody>
                    <a:bodyPr/>
                    <a:lstStyle/>
                    <a:p>
                      <a:pPr indent="0" lvl="0" marL="0" marR="0" rtl="0" algn="l">
                        <a:spcBef>
                          <a:spcPts val="0"/>
                        </a:spcBef>
                        <a:spcAft>
                          <a:spcPts val="0"/>
                        </a:spcAft>
                        <a:buNone/>
                      </a:pPr>
                      <a:r>
                        <a:rPr lang="en-US" sz="1200"/>
                        <a:t>diagnosis</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-8.859</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120.316</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-0.012</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-0.074</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0.942</a:t>
                      </a:r>
                      <a:endParaRPr sz="1050">
                        <a:latin typeface="Arial"/>
                        <a:ea typeface="Arial"/>
                        <a:cs typeface="Arial"/>
                        <a:sym typeface="Arial"/>
                      </a:endParaRPr>
                    </a:p>
                  </a:txBody>
                  <a:tcPr marT="12700" marB="63500" marR="12700" marL="12700" anchor="ctr"/>
                </a:tc>
              </a:tr>
              <a:tr h="320675">
                <a:tc>
                  <a:txBody>
                    <a:bodyPr/>
                    <a:lstStyle/>
                    <a:p>
                      <a:pPr indent="0" lvl="0" marL="0" marR="0" rtl="0" algn="l">
                        <a:spcBef>
                          <a:spcPts val="0"/>
                        </a:spcBef>
                        <a:spcAft>
                          <a:spcPts val="0"/>
                        </a:spcAft>
                        <a:buNone/>
                      </a:pPr>
                      <a:r>
                        <a:rPr lang="en-US" sz="1200"/>
                        <a:t>MMP9*Dx</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-42.497</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22.341</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-0.487</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-1.902</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0.061</a:t>
                      </a:r>
                      <a:endParaRPr sz="1050">
                        <a:latin typeface="Arial"/>
                        <a:ea typeface="Arial"/>
                        <a:cs typeface="Arial"/>
                        <a:sym typeface="Arial"/>
                      </a:endParaRPr>
                    </a:p>
                  </a:txBody>
                  <a:tcPr marT="12700" marB="63500" marR="12700" marL="12700" anchor="ctr"/>
                </a:tc>
              </a:tr>
              <a:tr h="320675">
                <a:tc>
                  <a:txBody>
                    <a:bodyPr/>
                    <a:lstStyle/>
                    <a:p>
                      <a:pPr indent="0" lvl="0" marL="0" marR="0" rtl="0" algn="l">
                        <a:spcBef>
                          <a:spcPts val="0"/>
                        </a:spcBef>
                        <a:spcAft>
                          <a:spcPts val="0"/>
                        </a:spcAft>
                        <a:buNone/>
                      </a:pPr>
                      <a:r>
                        <a:rPr lang="en-US" sz="1200"/>
                        <a:t>Age_at_MRI</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-7.047</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3.959</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-0.177</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-1.78</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0.079</a:t>
                      </a:r>
                      <a:endParaRPr sz="1050">
                        <a:latin typeface="Arial"/>
                        <a:ea typeface="Arial"/>
                        <a:cs typeface="Arial"/>
                        <a:sym typeface="Arial"/>
                      </a:endParaRPr>
                    </a:p>
                  </a:txBody>
                  <a:tcPr marT="12700" marB="63500" marR="12700" marL="12700" anchor="ctr"/>
                </a:tc>
              </a:tr>
              <a:tr h="320675">
                <a:tc>
                  <a:txBody>
                    <a:bodyPr/>
                    <a:lstStyle/>
                    <a:p>
                      <a:pPr indent="0" lvl="0" marL="0" marR="0" rtl="0" algn="l">
                        <a:spcBef>
                          <a:spcPts val="0"/>
                        </a:spcBef>
                        <a:spcAft>
                          <a:spcPts val="0"/>
                        </a:spcAft>
                        <a:buNone/>
                      </a:pPr>
                      <a:r>
                        <a:rPr lang="en-US" sz="1200"/>
                        <a:t>Sex_M1_F2</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-146.103</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79.299</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-0.207</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-1.842</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0.07</a:t>
                      </a:r>
                      <a:endParaRPr sz="1050">
                        <a:latin typeface="Arial"/>
                        <a:ea typeface="Arial"/>
                        <a:cs typeface="Arial"/>
                        <a:sym typeface="Arial"/>
                      </a:endParaRPr>
                    </a:p>
                  </a:txBody>
                  <a:tcPr marT="12700" marB="63500" marR="12700" marL="12700" anchor="ctr"/>
                </a:tc>
              </a:tr>
              <a:tr h="320675">
                <a:tc>
                  <a:txBody>
                    <a:bodyPr/>
                    <a:lstStyle/>
                    <a:p>
                      <a:pPr indent="0" lvl="0" marL="0" marR="0" rtl="0" algn="l">
                        <a:spcBef>
                          <a:spcPts val="0"/>
                        </a:spcBef>
                        <a:spcAft>
                          <a:spcPts val="0"/>
                        </a:spcAft>
                        <a:buNone/>
                      </a:pPr>
                      <a:r>
                        <a:rPr lang="en-US" sz="1200"/>
                        <a:t>ICV</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0.001</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0</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0.503</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4.719</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0</a:t>
                      </a:r>
                      <a:endParaRPr sz="1050">
                        <a:latin typeface="Arial"/>
                        <a:ea typeface="Arial"/>
                        <a:cs typeface="Arial"/>
                        <a:sym typeface="Arial"/>
                      </a:endParaRPr>
                    </a:p>
                  </a:txBody>
                  <a:tcPr marT="12700" marB="63500" marR="12700" marL="12700" anchor="ctr"/>
                </a:tc>
              </a:tr>
              <a:tr h="320675">
                <a:tc>
                  <a:txBody>
                    <a:bodyPr/>
                    <a:lstStyle/>
                    <a:p>
                      <a:pPr indent="0" lvl="0" marL="0" marR="0" rtl="0" algn="l">
                        <a:spcBef>
                          <a:spcPts val="0"/>
                        </a:spcBef>
                        <a:spcAft>
                          <a:spcPts val="0"/>
                        </a:spcAft>
                        <a:buNone/>
                      </a:pPr>
                      <a:r>
                        <a:rPr lang="en-US" sz="1200"/>
                        <a:t>従属変数</a:t>
                      </a:r>
                      <a:endParaRPr sz="1050">
                        <a:latin typeface="Arial"/>
                        <a:ea typeface="Arial"/>
                        <a:cs typeface="Arial"/>
                        <a:sym typeface="Arial"/>
                      </a:endParaRPr>
                    </a:p>
                  </a:txBody>
                  <a:tcPr marT="12700" marB="63500" marR="12700" marL="12700" anchor="ctr"/>
                </a:tc>
                <a:tc gridSpan="2">
                  <a:txBody>
                    <a:bodyPr/>
                    <a:lstStyle/>
                    <a:p>
                      <a:pPr indent="0" lvl="0" marL="0" marR="0" rtl="0" algn="l">
                        <a:spcBef>
                          <a:spcPts val="0"/>
                        </a:spcBef>
                        <a:spcAft>
                          <a:spcPts val="0"/>
                        </a:spcAft>
                        <a:buNone/>
                      </a:pPr>
                      <a:r>
                        <a:rPr lang="en-US" sz="1200"/>
                        <a:t>Right-Hippocampus</a:t>
                      </a:r>
                      <a:endParaRPr sz="1050">
                        <a:latin typeface="Arial"/>
                        <a:ea typeface="Arial"/>
                        <a:cs typeface="Arial"/>
                        <a:sym typeface="Arial"/>
                      </a:endParaRPr>
                    </a:p>
                  </a:txBody>
                  <a:tcPr marT="12700" marB="63500" marR="12700" marL="12700" anchor="ctr"/>
                </a:tc>
                <a:tc hMerge="1"/>
                <a:tc>
                  <a:txBody>
                    <a:bodyPr/>
                    <a:lstStyle/>
                    <a:p>
                      <a:pPr indent="0" lvl="0" marL="0" marR="0" rtl="0" algn="l">
                        <a:spcBef>
                          <a:spcPts val="0"/>
                        </a:spcBef>
                        <a:spcAft>
                          <a:spcPts val="0"/>
                        </a:spcAft>
                        <a:buNone/>
                      </a:pPr>
                      <a:r>
                        <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t/>
                      </a:r>
                      <a:endParaRPr sz="1050">
                        <a:latin typeface="Arial"/>
                        <a:ea typeface="Arial"/>
                        <a:cs typeface="Arial"/>
                        <a:sym typeface="Arial"/>
                      </a:endParaRPr>
                    </a:p>
                  </a:txBody>
                  <a:tcPr marT="12700" marB="63500" marR="12700" marL="1270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nvSpPr>
        <p:spPr>
          <a:xfrm>
            <a:off x="590612" y="1346134"/>
            <a:ext cx="10461518" cy="291772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2400" u="none" cap="none" strike="noStrike">
                <a:solidFill>
                  <a:schemeClr val="dk1"/>
                </a:solidFill>
                <a:latin typeface="Arial"/>
                <a:ea typeface="Arial"/>
                <a:cs typeface="Arial"/>
                <a:sym typeface="Arial"/>
              </a:rPr>
              <a:t>Normal physiological processes</a:t>
            </a:r>
            <a:endParaRPr/>
          </a:p>
          <a:p>
            <a:pPr indent="0" lvl="0" marL="0" marR="0" rtl="0" algn="l">
              <a:lnSpc>
                <a:spcPct val="90000"/>
              </a:lnSpc>
              <a:spcBef>
                <a:spcPts val="600"/>
              </a:spcBef>
              <a:spcAft>
                <a:spcPts val="0"/>
              </a:spcAft>
              <a:buNone/>
            </a:pPr>
            <a:r>
              <a:rPr b="0" i="0" lang="en-US" sz="2400" u="none" cap="none" strike="noStrike">
                <a:solidFill>
                  <a:schemeClr val="dk1"/>
                </a:solidFill>
                <a:latin typeface="Arial"/>
                <a:ea typeface="Arial"/>
                <a:cs typeface="Arial"/>
                <a:sym typeface="Arial"/>
              </a:rPr>
              <a:t>embryogenesis, reproduction, angiogenesis, osteogenesis, wound healing, </a:t>
            </a:r>
            <a:endParaRPr/>
          </a:p>
          <a:p>
            <a:pPr indent="0" lvl="0" marL="0" marR="0" rtl="0" algn="l">
              <a:lnSpc>
                <a:spcPct val="90000"/>
              </a:lnSpc>
              <a:spcBef>
                <a:spcPts val="600"/>
              </a:spcBef>
              <a:spcAft>
                <a:spcPts val="0"/>
              </a:spcAft>
              <a:buNone/>
            </a:pPr>
            <a:r>
              <a:rPr b="0" i="0" lang="en-US" sz="2400" u="none" cap="none" strike="noStrike">
                <a:solidFill>
                  <a:schemeClr val="dk1"/>
                </a:solidFill>
                <a:latin typeface="Arial"/>
                <a:ea typeface="Arial"/>
                <a:cs typeface="Arial"/>
                <a:sym typeface="Arial"/>
              </a:rPr>
              <a:t>cell migration, learning, memory, plasticity</a:t>
            </a:r>
            <a:endParaRPr/>
          </a:p>
          <a:p>
            <a:pPr indent="152400" lvl="0" marL="0" marR="0" rtl="0" algn="l">
              <a:lnSpc>
                <a:spcPct val="90000"/>
              </a:lnSpc>
              <a:spcBef>
                <a:spcPts val="60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90000"/>
              </a:lnSpc>
              <a:spcBef>
                <a:spcPts val="600"/>
              </a:spcBef>
              <a:spcAft>
                <a:spcPts val="0"/>
              </a:spcAft>
              <a:buNone/>
            </a:pPr>
            <a:r>
              <a:rPr b="0" i="0" lang="en-US" sz="2400" u="none" cap="none" strike="noStrike">
                <a:solidFill>
                  <a:schemeClr val="dk1"/>
                </a:solidFill>
                <a:latin typeface="Arial"/>
                <a:ea typeface="Arial"/>
                <a:cs typeface="Arial"/>
                <a:sym typeface="Arial"/>
              </a:rPr>
              <a:t>Pathological processes</a:t>
            </a:r>
            <a:endParaRPr/>
          </a:p>
          <a:p>
            <a:pPr indent="0" lvl="0" marL="0" marR="0" rtl="0" algn="l">
              <a:lnSpc>
                <a:spcPct val="90000"/>
              </a:lnSpc>
              <a:spcBef>
                <a:spcPts val="600"/>
              </a:spcBef>
              <a:spcAft>
                <a:spcPts val="0"/>
              </a:spcAft>
              <a:buNone/>
            </a:pPr>
            <a:r>
              <a:rPr b="0" i="0" lang="en-US" sz="2400" u="none" cap="none" strike="noStrike">
                <a:solidFill>
                  <a:schemeClr val="dk1"/>
                </a:solidFill>
                <a:latin typeface="Arial"/>
                <a:ea typeface="Arial"/>
                <a:cs typeface="Arial"/>
                <a:sym typeface="Arial"/>
              </a:rPr>
              <a:t>arthritis, intracerebral hemorrhage, metastasis</a:t>
            </a:r>
            <a:endParaRPr/>
          </a:p>
          <a:p>
            <a:pPr indent="0" lvl="0" marL="0" marR="0" rtl="0" algn="l">
              <a:spcBef>
                <a:spcPts val="600"/>
              </a:spcBef>
              <a:spcAft>
                <a:spcPts val="0"/>
              </a:spcAft>
              <a:buNone/>
            </a:pPr>
            <a:r>
              <a:t/>
            </a:r>
            <a:endParaRPr sz="2400">
              <a:solidFill>
                <a:schemeClr val="dk1"/>
              </a:solidFill>
              <a:latin typeface="Arial"/>
              <a:ea typeface="Arial"/>
              <a:cs typeface="Arial"/>
              <a:sym typeface="Arial"/>
            </a:endParaRPr>
          </a:p>
        </p:txBody>
      </p:sp>
      <p:pic>
        <p:nvPicPr>
          <p:cNvPr id="102" name="Google Shape;102;p3"/>
          <p:cNvPicPr preferRelativeResize="0"/>
          <p:nvPr/>
        </p:nvPicPr>
        <p:blipFill rotWithShape="1">
          <a:blip r:embed="rId3">
            <a:alphaModFix/>
          </a:blip>
          <a:srcRect b="7408" l="0" r="0" t="0"/>
          <a:stretch/>
        </p:blipFill>
        <p:spPr>
          <a:xfrm>
            <a:off x="6177195" y="3375045"/>
            <a:ext cx="5928307" cy="3334673"/>
          </a:xfrm>
          <a:prstGeom prst="rect">
            <a:avLst/>
          </a:prstGeom>
          <a:noFill/>
          <a:ln>
            <a:noFill/>
          </a:ln>
        </p:spPr>
      </p:pic>
      <p:sp>
        <p:nvSpPr>
          <p:cNvPr id="103" name="Google Shape;103;p3"/>
          <p:cNvSpPr/>
          <p:nvPr/>
        </p:nvSpPr>
        <p:spPr>
          <a:xfrm>
            <a:off x="2577772" y="2145252"/>
            <a:ext cx="3811453" cy="441434"/>
          </a:xfrm>
          <a:prstGeom prst="roundRect">
            <a:avLst>
              <a:gd fmla="val 16667" name="adj"/>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3"/>
          <p:cNvSpPr txBox="1"/>
          <p:nvPr/>
        </p:nvSpPr>
        <p:spPr>
          <a:xfrm>
            <a:off x="416886" y="-23747"/>
            <a:ext cx="6891186"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b="0" lang="en-US" sz="3600" u="none">
                <a:solidFill>
                  <a:schemeClr val="dk1"/>
                </a:solidFill>
                <a:latin typeface="Arial"/>
                <a:ea typeface="Arial"/>
                <a:cs typeface="Arial"/>
                <a:sym typeface="Arial"/>
              </a:rPr>
              <a:t>What is MMP9?</a:t>
            </a:r>
            <a:endParaRPr b="0" sz="3600" u="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p:nvPr/>
        </p:nvSpPr>
        <p:spPr>
          <a:xfrm>
            <a:off x="5791767" y="2846184"/>
            <a:ext cx="589516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ANCOCA (corrected for age and sex)</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F = 21.19, p &lt; 0.0001</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Mann-Whitney U test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U = 188, p &lt; 0.0001</a:t>
            </a:r>
            <a:endParaRPr/>
          </a:p>
        </p:txBody>
      </p:sp>
      <p:sp>
        <p:nvSpPr>
          <p:cNvPr id="110" name="Google Shape;110;p4"/>
          <p:cNvSpPr txBox="1"/>
          <p:nvPr/>
        </p:nvSpPr>
        <p:spPr>
          <a:xfrm>
            <a:off x="136635" y="-111213"/>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rial"/>
              <a:buNone/>
            </a:pPr>
            <a:r>
              <a:rPr lang="en-US" sz="4400">
                <a:solidFill>
                  <a:schemeClr val="dk1"/>
                </a:solidFill>
                <a:latin typeface="Arial"/>
                <a:ea typeface="Arial"/>
                <a:cs typeface="Arial"/>
                <a:sym typeface="Arial"/>
              </a:rPr>
              <a:t>MMP9 and schizophrenia</a:t>
            </a:r>
            <a:endParaRPr sz="4400">
              <a:solidFill>
                <a:schemeClr val="dk1"/>
              </a:solidFill>
              <a:latin typeface="Arial"/>
              <a:ea typeface="Arial"/>
              <a:cs typeface="Arial"/>
              <a:sym typeface="Arial"/>
            </a:endParaRPr>
          </a:p>
        </p:txBody>
      </p:sp>
      <p:sp>
        <p:nvSpPr>
          <p:cNvPr id="111" name="Google Shape;111;p4"/>
          <p:cNvSpPr/>
          <p:nvPr/>
        </p:nvSpPr>
        <p:spPr>
          <a:xfrm>
            <a:off x="504498" y="767321"/>
            <a:ext cx="1155086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MS PGothic"/>
                <a:ea typeface="MS PGothic"/>
                <a:cs typeface="MS PGothic"/>
                <a:sym typeface="MS PGothic"/>
              </a:rPr>
              <a:t>The association of matrix metalloproteinase 9 with hippocampal volume in schizophrenia: a preliminary MRI study. Johanna Seitz-Holland et al. </a:t>
            </a:r>
            <a:r>
              <a:rPr i="1" lang="en-US" sz="2400">
                <a:solidFill>
                  <a:schemeClr val="dk1"/>
                </a:solidFill>
                <a:latin typeface="MS PGothic"/>
                <a:ea typeface="MS PGothic"/>
                <a:cs typeface="MS PGothic"/>
                <a:sym typeface="MS PGothic"/>
              </a:rPr>
              <a:t>Neuropsychopharmacolog</a:t>
            </a:r>
            <a:r>
              <a:rPr lang="en-US" sz="2400">
                <a:solidFill>
                  <a:schemeClr val="dk1"/>
                </a:solidFill>
                <a:latin typeface="MS PGothic"/>
                <a:ea typeface="MS PGothic"/>
                <a:cs typeface="MS PGothic"/>
                <a:sym typeface="MS PGothic"/>
              </a:rPr>
              <a:t>y (2021) 0:1-7</a:t>
            </a:r>
            <a:endParaRPr sz="2400">
              <a:solidFill>
                <a:schemeClr val="dk1"/>
              </a:solidFill>
              <a:latin typeface="MS PGothic"/>
              <a:ea typeface="MS PGothic"/>
              <a:cs typeface="MS PGothic"/>
              <a:sym typeface="MS PGothic"/>
            </a:endParaRPr>
          </a:p>
        </p:txBody>
      </p:sp>
      <p:pic>
        <p:nvPicPr>
          <p:cNvPr descr="page3image10816976" id="112" name="Google Shape;112;p4"/>
          <p:cNvPicPr preferRelativeResize="0"/>
          <p:nvPr/>
        </p:nvPicPr>
        <p:blipFill rotWithShape="1">
          <a:blip r:embed="rId3">
            <a:alphaModFix/>
          </a:blip>
          <a:srcRect b="0" l="0" r="0" t="0"/>
          <a:stretch/>
        </p:blipFill>
        <p:spPr>
          <a:xfrm>
            <a:off x="1555530" y="1681655"/>
            <a:ext cx="3867808" cy="51001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descr="page4image10635296" id="117" name="Google Shape;117;p5"/>
          <p:cNvPicPr preferRelativeResize="0"/>
          <p:nvPr/>
        </p:nvPicPr>
        <p:blipFill rotWithShape="1">
          <a:blip r:embed="rId3">
            <a:alphaModFix/>
          </a:blip>
          <a:srcRect b="0" l="0" r="0" t="0"/>
          <a:stretch/>
        </p:blipFill>
        <p:spPr>
          <a:xfrm>
            <a:off x="288324" y="1891862"/>
            <a:ext cx="11615351" cy="3871784"/>
          </a:xfrm>
          <a:prstGeom prst="rect">
            <a:avLst/>
          </a:prstGeom>
          <a:noFill/>
          <a:ln>
            <a:noFill/>
          </a:ln>
        </p:spPr>
      </p:pic>
      <p:sp>
        <p:nvSpPr>
          <p:cNvPr id="118" name="Google Shape;118;p5"/>
          <p:cNvSpPr/>
          <p:nvPr/>
        </p:nvSpPr>
        <p:spPr>
          <a:xfrm>
            <a:off x="580342" y="5920430"/>
            <a:ext cx="1139917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MS PGothic"/>
                <a:ea typeface="MS PGothic"/>
                <a:cs typeface="MS PGothic"/>
                <a:sym typeface="MS PGothic"/>
              </a:rPr>
              <a:t>Both side of hippocampal volumes are negatively corelated with plasma MMP9 concentration in schizophrenia.</a:t>
            </a:r>
            <a:endParaRPr/>
          </a:p>
          <a:p>
            <a:pPr indent="0" lvl="0" marL="0" marR="0" rtl="0" algn="l">
              <a:spcBef>
                <a:spcPts val="0"/>
              </a:spcBef>
              <a:spcAft>
                <a:spcPts val="0"/>
              </a:spcAft>
              <a:buNone/>
            </a:pPr>
            <a:r>
              <a:rPr lang="en-US" sz="1800">
                <a:solidFill>
                  <a:schemeClr val="dk1"/>
                </a:solidFill>
                <a:latin typeface="MS PGothic"/>
                <a:ea typeface="MS PGothic"/>
                <a:cs typeface="MS PGothic"/>
                <a:sym typeface="MS PGothic"/>
              </a:rPr>
              <a:t>Left (R = −0.39, p = 0.034) , Right (R = −0.37, p = 0.046) </a:t>
            </a:r>
            <a:endParaRPr/>
          </a:p>
        </p:txBody>
      </p:sp>
      <p:sp>
        <p:nvSpPr>
          <p:cNvPr id="119" name="Google Shape;119;p5"/>
          <p:cNvSpPr/>
          <p:nvPr/>
        </p:nvSpPr>
        <p:spPr>
          <a:xfrm>
            <a:off x="504498" y="767321"/>
            <a:ext cx="1155086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MS PGothic"/>
                <a:ea typeface="MS PGothic"/>
                <a:cs typeface="MS PGothic"/>
                <a:sym typeface="MS PGothic"/>
              </a:rPr>
              <a:t>The association of matrix metalloproteinase 9 with hippocampal volume in schizophrenia: a preliminary MRI study. Johanna Seitz-Holland et al. </a:t>
            </a:r>
            <a:r>
              <a:rPr i="1" lang="en-US" sz="2400">
                <a:solidFill>
                  <a:schemeClr val="dk1"/>
                </a:solidFill>
                <a:latin typeface="MS PGothic"/>
                <a:ea typeface="MS PGothic"/>
                <a:cs typeface="MS PGothic"/>
                <a:sym typeface="MS PGothic"/>
              </a:rPr>
              <a:t>Neuropsychopharmacolog</a:t>
            </a:r>
            <a:r>
              <a:rPr lang="en-US" sz="2400">
                <a:solidFill>
                  <a:schemeClr val="dk1"/>
                </a:solidFill>
                <a:latin typeface="MS PGothic"/>
                <a:ea typeface="MS PGothic"/>
                <a:cs typeface="MS PGothic"/>
                <a:sym typeface="MS PGothic"/>
              </a:rPr>
              <a:t>y (2021) 0:1-7</a:t>
            </a:r>
            <a:endParaRPr sz="2400">
              <a:solidFill>
                <a:schemeClr val="dk1"/>
              </a:solidFill>
              <a:latin typeface="MS PGothic"/>
              <a:ea typeface="MS PGothic"/>
              <a:cs typeface="MS PGothic"/>
              <a:sym typeface="MS PGothic"/>
            </a:endParaRPr>
          </a:p>
        </p:txBody>
      </p:sp>
      <p:sp>
        <p:nvSpPr>
          <p:cNvPr id="120" name="Google Shape;120;p5"/>
          <p:cNvSpPr txBox="1"/>
          <p:nvPr/>
        </p:nvSpPr>
        <p:spPr>
          <a:xfrm>
            <a:off x="136635" y="-111213"/>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rial"/>
              <a:buNone/>
            </a:pPr>
            <a:r>
              <a:rPr lang="en-US" sz="4400">
                <a:solidFill>
                  <a:schemeClr val="dk1"/>
                </a:solidFill>
                <a:latin typeface="Arial"/>
                <a:ea typeface="Arial"/>
                <a:cs typeface="Arial"/>
                <a:sym typeface="Arial"/>
              </a:rPr>
              <a:t>MMP9 and schizophrenia</a:t>
            </a:r>
            <a:endParaRPr sz="44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ph idx="1" type="body"/>
          </p:nvPr>
        </p:nvSpPr>
        <p:spPr>
          <a:xfrm>
            <a:off x="835108" y="824015"/>
            <a:ext cx="10966624" cy="80289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latin typeface="Arial"/>
                <a:ea typeface="Arial"/>
                <a:cs typeface="Arial"/>
                <a:sym typeface="Arial"/>
              </a:rPr>
              <a:t>It remains to be elucidated whether activated type of plasma MMP9 and volumes of subcortical regions including hippocampus are related.</a:t>
            </a:r>
            <a:endParaRPr sz="2400">
              <a:latin typeface="Arial"/>
              <a:ea typeface="Arial"/>
              <a:cs typeface="Arial"/>
              <a:sym typeface="Arial"/>
            </a:endParaRPr>
          </a:p>
          <a:p>
            <a:pPr indent="0" lvl="0" marL="0" rtl="0" algn="l">
              <a:lnSpc>
                <a:spcPct val="90000"/>
              </a:lnSpc>
              <a:spcBef>
                <a:spcPts val="1000"/>
              </a:spcBef>
              <a:spcAft>
                <a:spcPts val="0"/>
              </a:spcAft>
              <a:buClr>
                <a:schemeClr val="dk1"/>
              </a:buClr>
              <a:buSzPts val="2400"/>
              <a:buNone/>
            </a:pPr>
            <a:r>
              <a:t/>
            </a:r>
            <a:endParaRPr sz="2400">
              <a:latin typeface="Arial"/>
              <a:ea typeface="Arial"/>
              <a:cs typeface="Arial"/>
              <a:sym typeface="Arial"/>
            </a:endParaRPr>
          </a:p>
        </p:txBody>
      </p:sp>
      <p:sp>
        <p:nvSpPr>
          <p:cNvPr id="126" name="Google Shape;126;p6"/>
          <p:cNvSpPr txBox="1"/>
          <p:nvPr/>
        </p:nvSpPr>
        <p:spPr>
          <a:xfrm>
            <a:off x="136635" y="-18535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rial"/>
              <a:buNone/>
            </a:pPr>
            <a:r>
              <a:rPr lang="en-US" sz="4400">
                <a:solidFill>
                  <a:schemeClr val="dk1"/>
                </a:solidFill>
                <a:latin typeface="Arial"/>
                <a:ea typeface="Arial"/>
                <a:cs typeface="Arial"/>
                <a:sym typeface="Arial"/>
              </a:rPr>
              <a:t>Materials and Methods</a:t>
            </a:r>
            <a:endParaRPr sz="4400">
              <a:solidFill>
                <a:schemeClr val="dk1"/>
              </a:solidFill>
              <a:latin typeface="Arial"/>
              <a:ea typeface="Arial"/>
              <a:cs typeface="Arial"/>
              <a:sym typeface="Arial"/>
            </a:endParaRPr>
          </a:p>
        </p:txBody>
      </p:sp>
      <p:sp>
        <p:nvSpPr>
          <p:cNvPr id="127" name="Google Shape;127;p6"/>
          <p:cNvSpPr/>
          <p:nvPr/>
        </p:nvSpPr>
        <p:spPr>
          <a:xfrm>
            <a:off x="1701896" y="1848243"/>
            <a:ext cx="9301655"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Question:</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（Schizophrenia, healthy control）</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Whether activated plasma MMP9 and volumes of subcortical regions are related or not?</a:t>
            </a:r>
            <a:endParaRPr/>
          </a:p>
        </p:txBody>
      </p:sp>
      <p:sp>
        <p:nvSpPr>
          <p:cNvPr id="128" name="Google Shape;128;p6"/>
          <p:cNvSpPr/>
          <p:nvPr/>
        </p:nvSpPr>
        <p:spPr>
          <a:xfrm>
            <a:off x="1303658" y="4446155"/>
            <a:ext cx="958468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Analyzed using activated plasma MMP9 and volumes of subcortical regions measuring with FreeSurfer.</a:t>
            </a:r>
            <a:endParaRPr/>
          </a:p>
        </p:txBody>
      </p:sp>
      <p:sp>
        <p:nvSpPr>
          <p:cNvPr id="129" name="Google Shape;129;p6"/>
          <p:cNvSpPr/>
          <p:nvPr/>
        </p:nvSpPr>
        <p:spPr>
          <a:xfrm>
            <a:off x="5394435" y="3522078"/>
            <a:ext cx="444843" cy="753762"/>
          </a:xfrm>
          <a:prstGeom prst="downArrow">
            <a:avLst>
              <a:gd fmla="val 50000" name="adj1"/>
              <a:gd fmla="val 50000" name="adj2"/>
            </a:avLst>
          </a:prstGeom>
          <a:no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aphicFrame>
        <p:nvGraphicFramePr>
          <p:cNvPr id="134" name="Google Shape;134;p7"/>
          <p:cNvGraphicFramePr/>
          <p:nvPr/>
        </p:nvGraphicFramePr>
        <p:xfrm>
          <a:off x="838200" y="1092092"/>
          <a:ext cx="3000000" cy="3000000"/>
        </p:xfrm>
        <a:graphic>
          <a:graphicData uri="http://schemas.openxmlformats.org/drawingml/2006/table">
            <a:tbl>
              <a:tblPr bandRow="1" firstCol="1" firstRow="1">
                <a:noFill/>
                <a:tableStyleId>{A4ED6846-1455-48EC-A710-4EC285EFF8D6}</a:tableStyleId>
              </a:tblPr>
              <a:tblGrid>
                <a:gridCol w="2628900"/>
                <a:gridCol w="2628900"/>
                <a:gridCol w="2628900"/>
                <a:gridCol w="2628900"/>
              </a:tblGrid>
              <a:tr h="320675">
                <a:tc>
                  <a:txBody>
                    <a:bodyPr/>
                    <a:lstStyle/>
                    <a:p>
                      <a:pPr indent="0" lvl="0" marL="0" marR="0" rtl="0" algn="l">
                        <a:spcBef>
                          <a:spcPts val="0"/>
                        </a:spcBef>
                        <a:spcAft>
                          <a:spcPts val="0"/>
                        </a:spcAft>
                        <a:buNone/>
                      </a:pPr>
                      <a:r>
                        <a:rPr lang="en-US" sz="1200" u="none" cap="none" strike="noStrike"/>
                        <a:t>Demographics</a:t>
                      </a:r>
                      <a:endParaRPr sz="1050" u="none" cap="none" strike="noStrike">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t/>
                      </a:r>
                      <a:endParaRPr sz="1050">
                        <a:latin typeface="Arial"/>
                        <a:ea typeface="Arial"/>
                        <a:cs typeface="Arial"/>
                        <a:sym typeface="Arial"/>
                      </a:endParaRPr>
                    </a:p>
                  </a:txBody>
                  <a:tcPr marT="12700" marB="63500" marR="12700" marL="12700" anchor="ctr"/>
                </a:tc>
              </a:tr>
              <a:tr h="320675">
                <a:tc>
                  <a:txBody>
                    <a:bodyPr/>
                    <a:lstStyle/>
                    <a:p>
                      <a:pPr indent="0" lvl="0" marL="0" marR="0" rtl="0" algn="l">
                        <a:spcBef>
                          <a:spcPts val="0"/>
                        </a:spcBef>
                        <a:spcAft>
                          <a:spcPts val="0"/>
                        </a:spcAft>
                        <a:buNone/>
                      </a:pPr>
                      <a:r>
                        <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rPr lang="en-US" sz="1200"/>
                        <a:t>Healthy individuals</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rPr lang="en-US" sz="1200"/>
                        <a:t>Individuals with schizophrenia</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rPr lang="en-US" sz="1200"/>
                        <a:t>Test-statistic</a:t>
                      </a:r>
                      <a:endParaRPr sz="1050">
                        <a:latin typeface="Arial"/>
                        <a:ea typeface="Arial"/>
                        <a:cs typeface="Arial"/>
                        <a:sym typeface="Arial"/>
                      </a:endParaRPr>
                    </a:p>
                  </a:txBody>
                  <a:tcPr marT="12700" marB="63500" marR="12700" marL="12700" anchor="ctr"/>
                </a:tc>
              </a:tr>
              <a:tr h="320675">
                <a:tc>
                  <a:txBody>
                    <a:bodyPr/>
                    <a:lstStyle/>
                    <a:p>
                      <a:pPr indent="0" lvl="0" marL="0" marR="0" rtl="0" algn="l">
                        <a:spcBef>
                          <a:spcPts val="0"/>
                        </a:spcBef>
                        <a:spcAft>
                          <a:spcPts val="0"/>
                        </a:spcAft>
                        <a:buNone/>
                      </a:pPr>
                      <a:r>
                        <a:rPr lang="en-US" sz="1200"/>
                        <a:t>Number of participants</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rPr lang="en-US" sz="1200"/>
                        <a:t>50</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rPr lang="en-US" sz="1200"/>
                        <a:t>28</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t/>
                      </a:r>
                      <a:endParaRPr sz="1050">
                        <a:latin typeface="Arial"/>
                        <a:ea typeface="Arial"/>
                        <a:cs typeface="Arial"/>
                        <a:sym typeface="Arial"/>
                      </a:endParaRPr>
                    </a:p>
                  </a:txBody>
                  <a:tcPr marT="12700" marB="63500" marR="12700" marL="12700" anchor="ctr"/>
                </a:tc>
              </a:tr>
              <a:tr h="320675">
                <a:tc>
                  <a:txBody>
                    <a:bodyPr/>
                    <a:lstStyle/>
                    <a:p>
                      <a:pPr indent="0" lvl="0" marL="0" marR="0" rtl="0" algn="l">
                        <a:spcBef>
                          <a:spcPts val="0"/>
                        </a:spcBef>
                        <a:spcAft>
                          <a:spcPts val="0"/>
                        </a:spcAft>
                        <a:buNone/>
                      </a:pPr>
                      <a:r>
                        <a:rPr lang="en-US" sz="1200"/>
                        <a:t>Age in years (mean ± std)</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rPr lang="en-US" sz="1200"/>
                        <a:t>37.42 ± 7.69</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rPr lang="en-US" sz="1200"/>
                        <a:t>29.79 ± 8.85</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rPr lang="en-US" sz="1200"/>
                        <a:t>T=-3.98, df=76, p=0000155</a:t>
                      </a:r>
                      <a:endParaRPr sz="1050">
                        <a:latin typeface="Arial"/>
                        <a:ea typeface="Arial"/>
                        <a:cs typeface="Arial"/>
                        <a:sym typeface="Arial"/>
                      </a:endParaRPr>
                    </a:p>
                  </a:txBody>
                  <a:tcPr marT="12700" marB="63500" marR="12700" marL="12700" anchor="ctr"/>
                </a:tc>
              </a:tr>
              <a:tr h="320675">
                <a:tc>
                  <a:txBody>
                    <a:bodyPr/>
                    <a:lstStyle/>
                    <a:p>
                      <a:pPr indent="0" lvl="0" marL="0" marR="0" rtl="0" algn="l">
                        <a:spcBef>
                          <a:spcPts val="0"/>
                        </a:spcBef>
                        <a:spcAft>
                          <a:spcPts val="0"/>
                        </a:spcAft>
                        <a:buNone/>
                      </a:pPr>
                      <a:r>
                        <a:rPr lang="en-US" sz="1200"/>
                        <a:t>Sex</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rPr lang="en-US" sz="1200"/>
                        <a:t>male = 17, female = 33</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rPr lang="en-US" sz="1200"/>
                        <a:t>male = 18, female = 10</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rPr lang="en-US" sz="1200"/>
                        <a:t>X2=6.66, df=1, p=0.017</a:t>
                      </a:r>
                      <a:endParaRPr sz="1050">
                        <a:latin typeface="Arial"/>
                        <a:ea typeface="Arial"/>
                        <a:cs typeface="Arial"/>
                        <a:sym typeface="Arial"/>
                      </a:endParaRPr>
                    </a:p>
                  </a:txBody>
                  <a:tcPr marT="12700" marB="63500" marR="12700" marL="12700" anchor="ctr"/>
                </a:tc>
              </a:tr>
              <a:tr h="320675">
                <a:tc>
                  <a:txBody>
                    <a:bodyPr/>
                    <a:lstStyle/>
                    <a:p>
                      <a:pPr indent="0" lvl="0" marL="0" marR="0" rtl="0" algn="l">
                        <a:spcBef>
                          <a:spcPts val="0"/>
                        </a:spcBef>
                        <a:spcAft>
                          <a:spcPts val="0"/>
                        </a:spcAft>
                        <a:buNone/>
                      </a:pPr>
                      <a:r>
                        <a:rPr lang="en-US" sz="1200"/>
                        <a:t>MMP9</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rPr lang="en-US" sz="1200"/>
                        <a:t>2.48 ± 2.19</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rPr lang="en-US" sz="1200"/>
                        <a:t>5.87 ± 4.89</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t/>
                      </a:r>
                      <a:endParaRPr sz="1050">
                        <a:latin typeface="Arial"/>
                        <a:ea typeface="Arial"/>
                        <a:cs typeface="Arial"/>
                        <a:sym typeface="Arial"/>
                      </a:endParaRPr>
                    </a:p>
                  </a:txBody>
                  <a:tcPr marT="12700" marB="63500" marR="12700" marL="12700" anchor="ctr"/>
                </a:tc>
              </a:tr>
              <a:tr h="320675">
                <a:tc>
                  <a:txBody>
                    <a:bodyPr/>
                    <a:lstStyle/>
                    <a:p>
                      <a:pPr indent="0" lvl="0" marL="0" marR="0" rtl="0" algn="l">
                        <a:spcBef>
                          <a:spcPts val="0"/>
                        </a:spcBef>
                        <a:spcAft>
                          <a:spcPts val="0"/>
                        </a:spcAft>
                        <a:buNone/>
                      </a:pPr>
                      <a:r>
                        <a:rPr lang="en-US" sz="1200"/>
                        <a:t>Duration of education</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rPr lang="en-US" sz="1200"/>
                        <a:t>15.56 ± 2.25</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rPr lang="en-US" sz="1200"/>
                        <a:t>13.64 ± 2.51</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rPr lang="en-US" sz="1200"/>
                        <a:t>T=-3.46, df=76, p=0.000889</a:t>
                      </a:r>
                      <a:endParaRPr sz="1050">
                        <a:latin typeface="Arial"/>
                        <a:ea typeface="Arial"/>
                        <a:cs typeface="Arial"/>
                        <a:sym typeface="Arial"/>
                      </a:endParaRPr>
                    </a:p>
                  </a:txBody>
                  <a:tcPr marT="12700" marB="63500" marR="12700" marL="12700" anchor="ctr"/>
                </a:tc>
              </a:tr>
              <a:tr h="320675">
                <a:tc>
                  <a:txBody>
                    <a:bodyPr/>
                    <a:lstStyle/>
                    <a:p>
                      <a:pPr indent="0" lvl="0" marL="0" marR="0" rtl="0" algn="l">
                        <a:spcBef>
                          <a:spcPts val="0"/>
                        </a:spcBef>
                        <a:spcAft>
                          <a:spcPts val="0"/>
                        </a:spcAft>
                        <a:buNone/>
                      </a:pPr>
                      <a:r>
                        <a:rPr lang="en-US" sz="1200"/>
                        <a:t>Chlorpromazine equivalent</a:t>
                      </a:r>
                      <a:endParaRPr sz="1050">
                        <a:latin typeface="Arial"/>
                        <a:ea typeface="Arial"/>
                        <a:cs typeface="Arial"/>
                        <a:sym typeface="Arial"/>
                      </a:endParaRPr>
                    </a:p>
                  </a:txBody>
                  <a:tcPr marT="12700" marB="63500" marR="12700" marL="12700" anchor="ctr"/>
                </a:tc>
                <a:tc>
                  <a:txBody>
                    <a:bodyPr/>
                    <a:lstStyle/>
                    <a:p>
                      <a:pPr indent="0" lvl="0" marL="0" marR="0" rtl="0" algn="r">
                        <a:spcBef>
                          <a:spcPts val="0"/>
                        </a:spcBef>
                        <a:spcAft>
                          <a:spcPts val="0"/>
                        </a:spcAft>
                        <a:buNone/>
                      </a:pPr>
                      <a:r>
                        <a:rPr lang="en-US" sz="1200"/>
                        <a:t>0</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rPr lang="en-US" sz="1200"/>
                        <a:t>598.99 ± 401.47</a:t>
                      </a:r>
                      <a:endParaRPr sz="1050">
                        <a:latin typeface="Arial"/>
                        <a:ea typeface="Arial"/>
                        <a:cs typeface="Arial"/>
                        <a:sym typeface="Arial"/>
                      </a:endParaRPr>
                    </a:p>
                  </a:txBody>
                  <a:tcPr marT="12700" marB="63500" marR="12700" marL="12700" anchor="ctr"/>
                </a:tc>
                <a:tc>
                  <a:txBody>
                    <a:bodyPr/>
                    <a:lstStyle/>
                    <a:p>
                      <a:pPr indent="0" lvl="0" marL="0" marR="0" rtl="0" algn="l">
                        <a:spcBef>
                          <a:spcPts val="0"/>
                        </a:spcBef>
                        <a:spcAft>
                          <a:spcPts val="0"/>
                        </a:spcAft>
                        <a:buNone/>
                      </a:pPr>
                      <a:r>
                        <a:t/>
                      </a:r>
                      <a:endParaRPr sz="1050">
                        <a:latin typeface="Arial"/>
                        <a:ea typeface="Arial"/>
                        <a:cs typeface="Arial"/>
                        <a:sym typeface="Arial"/>
                      </a:endParaRPr>
                    </a:p>
                  </a:txBody>
                  <a:tcPr marT="12700" marB="63500" marR="12700" marL="12700" anchor="ctr"/>
                </a:tc>
              </a:tr>
            </a:tbl>
          </a:graphicData>
        </a:graphic>
      </p:graphicFrame>
      <p:sp>
        <p:nvSpPr>
          <p:cNvPr id="135" name="Google Shape;135;p7"/>
          <p:cNvSpPr/>
          <p:nvPr/>
        </p:nvSpPr>
        <p:spPr>
          <a:xfrm>
            <a:off x="681801" y="178124"/>
            <a:ext cx="1069524"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000000"/>
                </a:solidFill>
                <a:latin typeface="Arial"/>
                <a:ea typeface="Arial"/>
                <a:cs typeface="Arial"/>
                <a:sym typeface="Arial"/>
              </a:rPr>
              <a:t>Subjects</a:t>
            </a:r>
            <a:endParaRPr sz="1800">
              <a:solidFill>
                <a:schemeClr val="dk1"/>
              </a:solidFill>
              <a:latin typeface="Arial"/>
              <a:ea typeface="Arial"/>
              <a:cs typeface="Arial"/>
              <a:sym typeface="Arial"/>
            </a:endParaRPr>
          </a:p>
        </p:txBody>
      </p:sp>
      <p:sp>
        <p:nvSpPr>
          <p:cNvPr id="136" name="Google Shape;136;p7"/>
          <p:cNvSpPr/>
          <p:nvPr/>
        </p:nvSpPr>
        <p:spPr>
          <a:xfrm>
            <a:off x="733097" y="635108"/>
            <a:ext cx="88989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Demographics (Healthy individuals and Individuals with schizophrenia)</a:t>
            </a:r>
            <a:endParaRPr b="0" i="0" sz="105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p:nvPr/>
        </p:nvSpPr>
        <p:spPr>
          <a:xfrm>
            <a:off x="1853514" y="1463760"/>
            <a:ext cx="18254274"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グラフ, 箱ひげ図&#10;&#10;自動的に生成された説明" id="142" name="Google Shape;142;p8"/>
          <p:cNvPicPr preferRelativeResize="0"/>
          <p:nvPr/>
        </p:nvPicPr>
        <p:blipFill rotWithShape="1">
          <a:blip r:embed="rId3">
            <a:alphaModFix/>
          </a:blip>
          <a:srcRect b="0" l="0" r="0" t="0"/>
          <a:stretch/>
        </p:blipFill>
        <p:spPr>
          <a:xfrm>
            <a:off x="2339651" y="1917869"/>
            <a:ext cx="6700177" cy="4020106"/>
          </a:xfrm>
          <a:prstGeom prst="rect">
            <a:avLst/>
          </a:prstGeom>
          <a:noFill/>
          <a:ln>
            <a:noFill/>
          </a:ln>
        </p:spPr>
      </p:pic>
      <p:sp>
        <p:nvSpPr>
          <p:cNvPr id="143" name="Google Shape;143;p8"/>
          <p:cNvSpPr/>
          <p:nvPr/>
        </p:nvSpPr>
        <p:spPr>
          <a:xfrm>
            <a:off x="551935" y="178654"/>
            <a:ext cx="1092749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00"/>
                </a:solidFill>
                <a:latin typeface="Arial"/>
                <a:ea typeface="Arial"/>
                <a:cs typeface="Arial"/>
                <a:sym typeface="Arial"/>
              </a:rPr>
              <a:t>Group comparison of activated plasma MMP9 values in healthy controls and schizophrenia</a:t>
            </a:r>
            <a:endParaRPr sz="1800">
              <a:solidFill>
                <a:schemeClr val="dk1"/>
              </a:solidFill>
              <a:latin typeface="Arial"/>
              <a:ea typeface="Arial"/>
              <a:cs typeface="Arial"/>
              <a:sym typeface="Arial"/>
            </a:endParaRPr>
          </a:p>
        </p:txBody>
      </p:sp>
      <p:sp>
        <p:nvSpPr>
          <p:cNvPr id="144" name="Google Shape;144;p8"/>
          <p:cNvSpPr/>
          <p:nvPr/>
        </p:nvSpPr>
        <p:spPr>
          <a:xfrm>
            <a:off x="907622" y="1009651"/>
            <a:ext cx="10073029"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000000"/>
                </a:solidFill>
                <a:latin typeface="Arial"/>
                <a:ea typeface="Arial"/>
                <a:cs typeface="Arial"/>
                <a:sym typeface="Arial"/>
              </a:rPr>
              <a:t>Multiple regression analysis was conducted with active MMP9 levels of each group as the objective variable, diagnosis as the explanatory variable, and age sex, ICV as covariates to examine for group differences in active MMP9 levels. </a:t>
            </a:r>
            <a:endParaRPr/>
          </a:p>
        </p:txBody>
      </p:sp>
      <p:sp>
        <p:nvSpPr>
          <p:cNvPr id="145" name="Google Shape;145;p8"/>
          <p:cNvSpPr/>
          <p:nvPr/>
        </p:nvSpPr>
        <p:spPr>
          <a:xfrm>
            <a:off x="781030" y="5825905"/>
            <a:ext cx="10515600"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000000"/>
                </a:solidFill>
                <a:latin typeface="Arial"/>
                <a:ea typeface="Arial"/>
                <a:cs typeface="Arial"/>
                <a:sym typeface="Arial"/>
              </a:rPr>
              <a:t>cohen’s_d: 0.889, p-value: 0.000868 </a:t>
            </a:r>
            <a:endParaRPr/>
          </a:p>
          <a:p>
            <a:pPr indent="0" lvl="0" marL="0" marR="0" rtl="0" algn="just">
              <a:spcBef>
                <a:spcPts val="0"/>
              </a:spcBef>
              <a:spcAft>
                <a:spcPts val="0"/>
              </a:spcAft>
              <a:buNone/>
            </a:pPr>
            <a:r>
              <a:rPr lang="en-US" sz="1800">
                <a:solidFill>
                  <a:srgbClr val="000000"/>
                </a:solidFill>
                <a:latin typeface="Arial"/>
                <a:ea typeface="Arial"/>
                <a:cs typeface="Arial"/>
                <a:sym typeface="Arial"/>
              </a:rPr>
              <a:t>These results showed that the group difference of active plasma MMP9 between healthy controls and schizophrenia was significant.</a:t>
            </a: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p:nvPr/>
        </p:nvSpPr>
        <p:spPr>
          <a:xfrm>
            <a:off x="1359242" y="1000898"/>
            <a:ext cx="17668127"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グラフ, 箱ひげ図&#10;&#10;自動的に生成された説明" id="151" name="Google Shape;151;p9"/>
          <p:cNvPicPr preferRelativeResize="0"/>
          <p:nvPr/>
        </p:nvPicPr>
        <p:blipFill rotWithShape="1">
          <a:blip r:embed="rId3">
            <a:alphaModFix/>
          </a:blip>
          <a:srcRect b="0" l="0" r="0" t="0"/>
          <a:stretch/>
        </p:blipFill>
        <p:spPr>
          <a:xfrm>
            <a:off x="1878305" y="2234861"/>
            <a:ext cx="7872812" cy="4649590"/>
          </a:xfrm>
          <a:prstGeom prst="rect">
            <a:avLst/>
          </a:prstGeom>
          <a:noFill/>
          <a:ln>
            <a:noFill/>
          </a:ln>
        </p:spPr>
      </p:pic>
      <p:sp>
        <p:nvSpPr>
          <p:cNvPr id="152" name="Google Shape;152;p9"/>
          <p:cNvSpPr/>
          <p:nvPr/>
        </p:nvSpPr>
        <p:spPr>
          <a:xfrm>
            <a:off x="158578" y="889092"/>
            <a:ext cx="11874843"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000000"/>
                </a:solidFill>
                <a:latin typeface="Arial"/>
                <a:ea typeface="Arial"/>
                <a:cs typeface="Arial"/>
                <a:sym typeface="Arial"/>
              </a:rPr>
              <a:t>Multiple comparison analysis was conducted with volumes of each brain region as the objective variable, diagnosis as the explanatory variable, and age, sex, and ICV as covariates to investigate which regions of volume difference were significant in 14 subcortical regions (left and right of nucleus accumbens, amygdala, caudate, hippocampus, globus pallidus, putamen, and thalmus).</a:t>
            </a:r>
            <a:r>
              <a:rPr b="0" i="0" lang="en-US" sz="1800" u="none" strike="noStrike">
                <a:solidFill>
                  <a:srgbClr val="000000"/>
                </a:solidFill>
                <a:latin typeface="Arial"/>
                <a:ea typeface="Arial"/>
                <a:cs typeface="Arial"/>
                <a:sym typeface="Arial"/>
              </a:rPr>
              <a:t> Regions indicated significant group difference was detected with Benjamini-Hochberg method of false discovery rate p-value (FDRp &lt; 0.05). </a:t>
            </a:r>
            <a:endParaRPr sz="1800">
              <a:solidFill>
                <a:srgbClr val="000000"/>
              </a:solidFill>
              <a:latin typeface="Arial"/>
              <a:ea typeface="Arial"/>
              <a:cs typeface="Arial"/>
              <a:sym typeface="Arial"/>
            </a:endParaRPr>
          </a:p>
        </p:txBody>
      </p:sp>
      <p:sp>
        <p:nvSpPr>
          <p:cNvPr id="153" name="Google Shape;153;p9"/>
          <p:cNvSpPr/>
          <p:nvPr/>
        </p:nvSpPr>
        <p:spPr>
          <a:xfrm>
            <a:off x="551935" y="178654"/>
            <a:ext cx="1092749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00"/>
                </a:solidFill>
                <a:latin typeface="Arial"/>
                <a:ea typeface="Arial"/>
                <a:cs typeface="Arial"/>
                <a:sym typeface="Arial"/>
              </a:rPr>
              <a:t>Group comparison of activated plasma MMP9 values in healthy controls and schizophrenia</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2022-10-15T08:06:43Z</dcterms:created>
  <dc:creator>森 俊輔</dc:creator>
</cp:coreProperties>
</file>