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7" r:id="rId5"/>
    <p:sldId id="281" r:id="rId6"/>
    <p:sldId id="268" r:id="rId7"/>
    <p:sldId id="271" r:id="rId8"/>
    <p:sldId id="269" r:id="rId9"/>
    <p:sldId id="272" r:id="rId10"/>
    <p:sldId id="274" r:id="rId11"/>
    <p:sldId id="273" r:id="rId12"/>
    <p:sldId id="275" r:id="rId13"/>
    <p:sldId id="276" r:id="rId14"/>
    <p:sldId id="260" r:id="rId15"/>
    <p:sldId id="283" r:id="rId16"/>
    <p:sldId id="284" r:id="rId17"/>
    <p:sldId id="285" r:id="rId18"/>
    <p:sldId id="286" r:id="rId19"/>
    <p:sldId id="277" r:id="rId20"/>
    <p:sldId id="278" r:id="rId21"/>
    <p:sldId id="282" r:id="rId22"/>
    <p:sldId id="279" r:id="rId23"/>
    <p:sldId id="28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The longitudinal relationship between dissociative symptoms and self-harm in adolescents: A population-based cohort study.</a:t>
            </a:r>
            <a:endParaRPr kumimoji="1" lang="ja-JP" altLang="en-US" sz="32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7FA8D7D8-0281-8F15-2830-70282F514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Riki Tanaka</a:t>
            </a:r>
          </a:p>
          <a:p>
            <a:r>
              <a:rPr lang="en-US" altLang="ja-JP" sz="1800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Department of Neuropsychiatry, Graduate School of Medicine, The University of Tokyo, Tokyo, Japan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602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Dissociative symptoms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1) acts too young for his/her age </a:t>
            </a:r>
          </a:p>
          <a:p>
            <a:pPr marL="0" indent="0">
              <a:buNone/>
            </a:pPr>
            <a:r>
              <a:rPr lang="en-US" altLang="ja-JP" dirty="0"/>
              <a:t>2) can't concentrate, can't pay attention for long </a:t>
            </a:r>
          </a:p>
          <a:p>
            <a:pPr marL="0" indent="0">
              <a:buNone/>
            </a:pPr>
            <a:r>
              <a:rPr lang="en-US" altLang="ja-JP" dirty="0"/>
              <a:t>3) confused or seems to be in a fog</a:t>
            </a:r>
          </a:p>
          <a:p>
            <a:pPr marL="0" indent="0">
              <a:buNone/>
            </a:pPr>
            <a:r>
              <a:rPr lang="en-US" altLang="ja-JP" dirty="0"/>
              <a:t>4) daydreams or gets lost in his/her thoughts</a:t>
            </a:r>
          </a:p>
          <a:p>
            <a:pPr marL="0" indent="0">
              <a:buNone/>
            </a:pPr>
            <a:r>
              <a:rPr lang="en-US" altLang="ja-JP" dirty="0"/>
              <a:t>5) stares blankly</a:t>
            </a:r>
          </a:p>
          <a:p>
            <a:pPr marL="0" indent="0">
              <a:buNone/>
            </a:pPr>
            <a:r>
              <a:rPr lang="en-US" altLang="ja-JP" dirty="0"/>
              <a:t>6) sudden changes in mood or feeling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Self-harm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SH was self-reported. </a:t>
            </a:r>
            <a:r>
              <a:rPr lang="en-US" altLang="ja-JP" dirty="0"/>
              <a:t>Adolescents answered the questionnaires separately from their caregivers and enclosed it in envelops by themselves.</a:t>
            </a:r>
          </a:p>
          <a:p>
            <a:endParaRPr kumimoji="1" lang="en-US" altLang="ja-JP" dirty="0"/>
          </a:p>
          <a:p>
            <a:r>
              <a:rPr lang="en-US" altLang="ja-JP" dirty="0"/>
              <a:t>We coded 1 when they had ever intentionally hurt themselves in the past year and 0 when they had never.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04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Statistical analysis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Regression analyses</a:t>
            </a:r>
          </a:p>
          <a:p>
            <a:pPr marL="0" indent="0">
              <a:buNone/>
            </a:pPr>
            <a:r>
              <a:rPr kumimoji="1" lang="en-US" altLang="ja-JP" dirty="0"/>
              <a:t>	DIS at T1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SH at T2</a:t>
            </a:r>
          </a:p>
          <a:p>
            <a:pPr marL="0" indent="0">
              <a:buNone/>
            </a:pPr>
            <a:r>
              <a:rPr lang="en-US" altLang="ja-JP" dirty="0"/>
              <a:t>	SH at T1 </a:t>
            </a:r>
            <a:r>
              <a:rPr lang="ja-JP" altLang="en-US" dirty="0"/>
              <a:t>→ </a:t>
            </a:r>
            <a:r>
              <a:rPr lang="en-US" altLang="ja-JP" dirty="0"/>
              <a:t>DIS at T2</a:t>
            </a:r>
          </a:p>
          <a:p>
            <a:pPr marL="0" indent="0">
              <a:buNone/>
            </a:pPr>
            <a:r>
              <a:rPr kumimoji="1" lang="en-US" altLang="ja-JP" dirty="0"/>
              <a:t>	Persistent PD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SH at T2</a:t>
            </a:r>
          </a:p>
          <a:p>
            <a:pPr marL="0" indent="0">
              <a:buNone/>
            </a:pPr>
            <a:r>
              <a:rPr kumimoji="1" lang="en-US" altLang="ja-JP" dirty="0"/>
              <a:t>	Persistent SH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PD at T2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Sex (male= 0, female= 1) and age in months were used as covariates.</a:t>
            </a:r>
          </a:p>
          <a:p>
            <a:r>
              <a:rPr kumimoji="1" lang="en-US" altLang="ja-JP" dirty="0"/>
              <a:t>We applied a multiple imputation method to handle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426133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9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Demographic characteristics of the study participants (n=3007, females: 47%)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618857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T1: 12 years of age T2: 14 years of age,</a:t>
            </a:r>
          </a:p>
          <a:p>
            <a:r>
              <a:rPr kumimoji="1" lang="en-US" altLang="ja-JP" dirty="0"/>
              <a:t>DIS score: CBCL scores indicating dissociative symptoms (possible range; 0-12)</a:t>
            </a:r>
          </a:p>
          <a:p>
            <a:r>
              <a:rPr lang="en-US" altLang="ja-JP" dirty="0"/>
              <a:t>SH: self-harm</a:t>
            </a: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21B1F5B6-4F9A-1707-0F20-DD88F9C55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26452"/>
              </p:ext>
            </p:extLst>
          </p:nvPr>
        </p:nvGraphicFramePr>
        <p:xfrm>
          <a:off x="899592" y="1772816"/>
          <a:ext cx="7488831" cy="3168352"/>
        </p:xfrm>
        <a:graphic>
          <a:graphicData uri="http://schemas.openxmlformats.org/drawingml/2006/table">
            <a:tbl>
              <a:tblPr firstRow="1" firstCol="1" bandRow="1"/>
              <a:tblGrid>
                <a:gridCol w="3859385">
                  <a:extLst>
                    <a:ext uri="{9D8B030D-6E8A-4147-A177-3AD203B41FA5}">
                      <a16:colId xmlns:a16="http://schemas.microsoft.com/office/drawing/2014/main" val="1335931543"/>
                    </a:ext>
                  </a:extLst>
                </a:gridCol>
                <a:gridCol w="1814723">
                  <a:extLst>
                    <a:ext uri="{9D8B030D-6E8A-4147-A177-3AD203B41FA5}">
                      <a16:colId xmlns:a16="http://schemas.microsoft.com/office/drawing/2014/main" val="2453033663"/>
                    </a:ext>
                  </a:extLst>
                </a:gridCol>
                <a:gridCol w="1814723">
                  <a:extLst>
                    <a:ext uri="{9D8B030D-6E8A-4147-A177-3AD203B41FA5}">
                      <a16:colId xmlns:a16="http://schemas.microsoft.com/office/drawing/2014/main" val="2983660644"/>
                    </a:ext>
                  </a:extLst>
                </a:gridCol>
              </a:tblGrid>
              <a:tr h="80243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ja-JP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T1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T2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04405"/>
                  </a:ext>
                </a:extLst>
              </a:tr>
              <a:tr h="7886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Age in months, Mean (</a:t>
                      </a:r>
                      <a:r>
                        <a:rPr lang="en-US" sz="2400" i="1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SD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146.03(3.66)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172.41(3.44)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99236"/>
                  </a:ext>
                </a:extLst>
              </a:tr>
              <a:tr h="7886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DIS score, Mean (</a:t>
                      </a:r>
                      <a:r>
                        <a:rPr lang="en-US" sz="2400" i="1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SD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1.98(1.78)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2.00(1.94)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53555"/>
                  </a:ext>
                </a:extLst>
              </a:tr>
              <a:tr h="7886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SH, %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11.21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4.30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6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4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A8046-C594-B893-D865-7CCF4C30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Multiple logistic regression analysis of the effects of dissociative symptoms on self-harm at 14 years of age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FE0E19FA-5FB6-1894-EFD7-513478A3F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298789"/>
              </p:ext>
            </p:extLst>
          </p:nvPr>
        </p:nvGraphicFramePr>
        <p:xfrm>
          <a:off x="251520" y="2420889"/>
          <a:ext cx="8712970" cy="2664295"/>
        </p:xfrm>
        <a:graphic>
          <a:graphicData uri="http://schemas.openxmlformats.org/drawingml/2006/table">
            <a:tbl>
              <a:tblPr firstRow="1" firstCol="1" bandRow="1"/>
              <a:tblGrid>
                <a:gridCol w="1463626">
                  <a:extLst>
                    <a:ext uri="{9D8B030D-6E8A-4147-A177-3AD203B41FA5}">
                      <a16:colId xmlns:a16="http://schemas.microsoft.com/office/drawing/2014/main" val="987752682"/>
                    </a:ext>
                  </a:extLst>
                </a:gridCol>
                <a:gridCol w="675446">
                  <a:extLst>
                    <a:ext uri="{9D8B030D-6E8A-4147-A177-3AD203B41FA5}">
                      <a16:colId xmlns:a16="http://schemas.microsoft.com/office/drawing/2014/main" val="218623550"/>
                    </a:ext>
                  </a:extLst>
                </a:gridCol>
                <a:gridCol w="1792273">
                  <a:extLst>
                    <a:ext uri="{9D8B030D-6E8A-4147-A177-3AD203B41FA5}">
                      <a16:colId xmlns:a16="http://schemas.microsoft.com/office/drawing/2014/main" val="2263344878"/>
                    </a:ext>
                  </a:extLst>
                </a:gridCol>
                <a:gridCol w="1156953">
                  <a:extLst>
                    <a:ext uri="{9D8B030D-6E8A-4147-A177-3AD203B41FA5}">
                      <a16:colId xmlns:a16="http://schemas.microsoft.com/office/drawing/2014/main" val="2966673096"/>
                    </a:ext>
                  </a:extLst>
                </a:gridCol>
                <a:gridCol w="675446">
                  <a:extLst>
                    <a:ext uri="{9D8B030D-6E8A-4147-A177-3AD203B41FA5}">
                      <a16:colId xmlns:a16="http://schemas.microsoft.com/office/drawing/2014/main" val="3165577081"/>
                    </a:ext>
                  </a:extLst>
                </a:gridCol>
                <a:gridCol w="1792273">
                  <a:extLst>
                    <a:ext uri="{9D8B030D-6E8A-4147-A177-3AD203B41FA5}">
                      <a16:colId xmlns:a16="http://schemas.microsoft.com/office/drawing/2014/main" val="3403301719"/>
                    </a:ext>
                  </a:extLst>
                </a:gridCol>
                <a:gridCol w="1156953">
                  <a:extLst>
                    <a:ext uri="{9D8B030D-6E8A-4147-A177-3AD203B41FA5}">
                      <a16:colId xmlns:a16="http://schemas.microsoft.com/office/drawing/2014/main" val="3000980062"/>
                    </a:ext>
                  </a:extLst>
                </a:gridCol>
              </a:tblGrid>
              <a:tr h="89870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ja-JP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unadjusted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adjusted¹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4262"/>
                  </a:ext>
                </a:extLst>
              </a:tr>
              <a:tr h="88279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8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OR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OR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566860"/>
                  </a:ext>
                </a:extLst>
              </a:tr>
              <a:tr h="882794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DIS at T1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1.10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0.98 to 1.24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0.11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1.11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0.99 to 1.25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0.08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85594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A8742C-BAFA-208C-7BBE-8BEAA8EBB99F}"/>
              </a:ext>
            </a:extLst>
          </p:cNvPr>
          <p:cNvSpPr txBox="1"/>
          <p:nvPr/>
        </p:nvSpPr>
        <p:spPr>
          <a:xfrm>
            <a:off x="251520" y="5589240"/>
            <a:ext cx="871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 at T1: CBCL scores indicating dissociative symptoms at 12 years of age</a:t>
            </a:r>
          </a:p>
          <a:p>
            <a:r>
              <a:rPr kumimoji="1" lang="en-US" altLang="ja-JP" dirty="0"/>
              <a:t>¹adjusted for self-harm at 12 years of age, sex and age in months.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0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1A8B-98AC-65E1-F388-2059E601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68" y="73183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Multiple regression analysis of the effects of self-harm on dissociative symptoms at 14 years of age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5EFF3CD-B661-57F4-269B-48B67A359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694711"/>
              </p:ext>
            </p:extLst>
          </p:nvPr>
        </p:nvGraphicFramePr>
        <p:xfrm>
          <a:off x="179512" y="2348880"/>
          <a:ext cx="8856985" cy="2952329"/>
        </p:xfrm>
        <a:graphic>
          <a:graphicData uri="http://schemas.openxmlformats.org/drawingml/2006/table">
            <a:tbl>
              <a:tblPr firstRow="1" firstCol="1" bandRow="1"/>
              <a:tblGrid>
                <a:gridCol w="1457627">
                  <a:extLst>
                    <a:ext uri="{9D8B030D-6E8A-4147-A177-3AD203B41FA5}">
                      <a16:colId xmlns:a16="http://schemas.microsoft.com/office/drawing/2014/main" val="4258189918"/>
                    </a:ext>
                  </a:extLst>
                </a:gridCol>
                <a:gridCol w="720033">
                  <a:extLst>
                    <a:ext uri="{9D8B030D-6E8A-4147-A177-3AD203B41FA5}">
                      <a16:colId xmlns:a16="http://schemas.microsoft.com/office/drawing/2014/main" val="2109487996"/>
                    </a:ext>
                  </a:extLst>
                </a:gridCol>
                <a:gridCol w="1782780">
                  <a:extLst>
                    <a:ext uri="{9D8B030D-6E8A-4147-A177-3AD203B41FA5}">
                      <a16:colId xmlns:a16="http://schemas.microsoft.com/office/drawing/2014/main" val="138189369"/>
                    </a:ext>
                  </a:extLst>
                </a:gridCol>
                <a:gridCol w="1156863">
                  <a:extLst>
                    <a:ext uri="{9D8B030D-6E8A-4147-A177-3AD203B41FA5}">
                      <a16:colId xmlns:a16="http://schemas.microsoft.com/office/drawing/2014/main" val="1586866653"/>
                    </a:ext>
                  </a:extLst>
                </a:gridCol>
                <a:gridCol w="830282">
                  <a:extLst>
                    <a:ext uri="{9D8B030D-6E8A-4147-A177-3AD203B41FA5}">
                      <a16:colId xmlns:a16="http://schemas.microsoft.com/office/drawing/2014/main" val="2122812305"/>
                    </a:ext>
                  </a:extLst>
                </a:gridCol>
                <a:gridCol w="1797155">
                  <a:extLst>
                    <a:ext uri="{9D8B030D-6E8A-4147-A177-3AD203B41FA5}">
                      <a16:colId xmlns:a16="http://schemas.microsoft.com/office/drawing/2014/main" val="3516447603"/>
                    </a:ext>
                  </a:extLst>
                </a:gridCol>
                <a:gridCol w="1112245">
                  <a:extLst>
                    <a:ext uri="{9D8B030D-6E8A-4147-A177-3AD203B41FA5}">
                      <a16:colId xmlns:a16="http://schemas.microsoft.com/office/drawing/2014/main" val="4071204343"/>
                    </a:ext>
                  </a:extLst>
                </a:gridCol>
              </a:tblGrid>
              <a:tr h="99586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ja-JP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unadjusted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adjusted¹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69056"/>
                  </a:ext>
                </a:extLst>
              </a:tr>
              <a:tr h="97823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8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i="1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B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352171"/>
                  </a:ext>
                </a:extLst>
              </a:tr>
              <a:tr h="97823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SH at T1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0.26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-0.10 to 0.62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0.16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-0.03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-0.26 to 0.20</a:t>
                      </a:r>
                      <a:endParaRPr lang="ja-JP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0.81</a:t>
                      </a:r>
                      <a:endParaRPr lang="ja-JP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37544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69DF5A-CA1E-B0BB-F928-C83D7A0D0265}"/>
              </a:ext>
            </a:extLst>
          </p:cNvPr>
          <p:cNvSpPr txBox="1"/>
          <p:nvPr/>
        </p:nvSpPr>
        <p:spPr>
          <a:xfrm>
            <a:off x="179513" y="566124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SH at T1: self-harm at 12 years of age</a:t>
            </a:r>
          </a:p>
          <a:p>
            <a:r>
              <a:rPr kumimoji="1" lang="en-US" altLang="ja-JP" dirty="0"/>
              <a:t>¹adjusted for dissociative symptoms at 12 years of age, sex and age in months.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3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125EB-3477-633C-8E11-3CA6E39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The trajectory of pathological dissociation and the risk of self-harm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FB69C39-EBE5-DBB9-1668-214DB78EC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01089"/>
              </p:ext>
            </p:extLst>
          </p:nvPr>
        </p:nvGraphicFramePr>
        <p:xfrm>
          <a:off x="179512" y="1916832"/>
          <a:ext cx="8856984" cy="3168352"/>
        </p:xfrm>
        <a:graphic>
          <a:graphicData uri="http://schemas.openxmlformats.org/drawingml/2006/table">
            <a:tbl>
              <a:tblPr firstRow="1" firstCol="1" bandRow="1"/>
              <a:tblGrid>
                <a:gridCol w="2054320">
                  <a:extLst>
                    <a:ext uri="{9D8B030D-6E8A-4147-A177-3AD203B41FA5}">
                      <a16:colId xmlns:a16="http://schemas.microsoft.com/office/drawing/2014/main" val="4191853486"/>
                    </a:ext>
                  </a:extLst>
                </a:gridCol>
                <a:gridCol w="1118080">
                  <a:extLst>
                    <a:ext uri="{9D8B030D-6E8A-4147-A177-3AD203B41FA5}">
                      <a16:colId xmlns:a16="http://schemas.microsoft.com/office/drawing/2014/main" val="2985946740"/>
                    </a:ext>
                  </a:extLst>
                </a:gridCol>
                <a:gridCol w="1063062">
                  <a:extLst>
                    <a:ext uri="{9D8B030D-6E8A-4147-A177-3AD203B41FA5}">
                      <a16:colId xmlns:a16="http://schemas.microsoft.com/office/drawing/2014/main" val="873797026"/>
                    </a:ext>
                  </a:extLst>
                </a:gridCol>
                <a:gridCol w="1580604">
                  <a:extLst>
                    <a:ext uri="{9D8B030D-6E8A-4147-A177-3AD203B41FA5}">
                      <a16:colId xmlns:a16="http://schemas.microsoft.com/office/drawing/2014/main" val="3671595032"/>
                    </a:ext>
                  </a:extLst>
                </a:gridCol>
                <a:gridCol w="728291">
                  <a:extLst>
                    <a:ext uri="{9D8B030D-6E8A-4147-A177-3AD203B41FA5}">
                      <a16:colId xmlns:a16="http://schemas.microsoft.com/office/drawing/2014/main" val="3569263574"/>
                    </a:ext>
                  </a:extLst>
                </a:gridCol>
                <a:gridCol w="1386644">
                  <a:extLst>
                    <a:ext uri="{9D8B030D-6E8A-4147-A177-3AD203B41FA5}">
                      <a16:colId xmlns:a16="http://schemas.microsoft.com/office/drawing/2014/main" val="3324870701"/>
                    </a:ext>
                  </a:extLst>
                </a:gridCol>
                <a:gridCol w="925983">
                  <a:extLst>
                    <a:ext uri="{9D8B030D-6E8A-4147-A177-3AD203B41FA5}">
                      <a16:colId xmlns:a16="http://schemas.microsoft.com/office/drawing/2014/main" val="3890885841"/>
                    </a:ext>
                  </a:extLst>
                </a:gridCol>
              </a:tblGrid>
              <a:tr h="53596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PD at T1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PD at T2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prevalence, %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OR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82814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The trajectory of PD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79558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no experience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84.9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reference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945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incident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5.9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1.76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0.81 to 3.81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0.15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24889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transient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4.4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0.80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0.21 to 3.03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0.74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23498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persistent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4.9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2.61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1.28 to 5.33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0.01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9640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4BEB91-3020-F5B6-0DDF-786E437DB249}"/>
              </a:ext>
            </a:extLst>
          </p:cNvPr>
          <p:cNvSpPr txBox="1"/>
          <p:nvPr/>
        </p:nvSpPr>
        <p:spPr>
          <a:xfrm>
            <a:off x="179512" y="5517232"/>
            <a:ext cx="850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kern="0" dirty="0">
                <a:effectLst/>
                <a:latin typeface="Times New Roman" panose="02020603050405020304" pitchFamily="18" charset="0"/>
                <a:ea typeface="游ゴシック" panose="020B0400000000000000" pitchFamily="50" charset="-128"/>
              </a:rPr>
              <a:t>Adjusted for sex and age in months.</a:t>
            </a:r>
          </a:p>
          <a:p>
            <a:r>
              <a:rPr lang="en-US" altLang="ja-JP" sz="1800" kern="0" dirty="0">
                <a:effectLst/>
                <a:latin typeface="Times New Roman" panose="02020603050405020304" pitchFamily="18" charset="0"/>
                <a:ea typeface="游ゴシック" panose="020B0400000000000000" pitchFamily="50" charset="-128"/>
              </a:rPr>
              <a:t>PD: pathological dissociation, T1: 12 years of age, T2: 14 years of 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0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6F0AF-6A68-2868-B3BA-90401E66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The trajectory of self-harm and the risk of pathological dissociation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FDF4D10D-C6AE-766E-6556-2745620FA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134052"/>
              </p:ext>
            </p:extLst>
          </p:nvPr>
        </p:nvGraphicFramePr>
        <p:xfrm>
          <a:off x="89757" y="1700807"/>
          <a:ext cx="8964485" cy="3456385"/>
        </p:xfrm>
        <a:graphic>
          <a:graphicData uri="http://schemas.openxmlformats.org/drawingml/2006/table">
            <a:tbl>
              <a:tblPr firstRow="1" firstCol="1" bandRow="1"/>
              <a:tblGrid>
                <a:gridCol w="2137098">
                  <a:extLst>
                    <a:ext uri="{9D8B030D-6E8A-4147-A177-3AD203B41FA5}">
                      <a16:colId xmlns:a16="http://schemas.microsoft.com/office/drawing/2014/main" val="2348782286"/>
                    </a:ext>
                  </a:extLst>
                </a:gridCol>
                <a:gridCol w="1075624">
                  <a:extLst>
                    <a:ext uri="{9D8B030D-6E8A-4147-A177-3AD203B41FA5}">
                      <a16:colId xmlns:a16="http://schemas.microsoft.com/office/drawing/2014/main" val="2019465784"/>
                    </a:ext>
                  </a:extLst>
                </a:gridCol>
                <a:gridCol w="1075624">
                  <a:extLst>
                    <a:ext uri="{9D8B030D-6E8A-4147-A177-3AD203B41FA5}">
                      <a16:colId xmlns:a16="http://schemas.microsoft.com/office/drawing/2014/main" val="3872866844"/>
                    </a:ext>
                  </a:extLst>
                </a:gridCol>
                <a:gridCol w="1599286">
                  <a:extLst>
                    <a:ext uri="{9D8B030D-6E8A-4147-A177-3AD203B41FA5}">
                      <a16:colId xmlns:a16="http://schemas.microsoft.com/office/drawing/2014/main" val="2585093210"/>
                    </a:ext>
                  </a:extLst>
                </a:gridCol>
                <a:gridCol w="668963">
                  <a:extLst>
                    <a:ext uri="{9D8B030D-6E8A-4147-A177-3AD203B41FA5}">
                      <a16:colId xmlns:a16="http://schemas.microsoft.com/office/drawing/2014/main" val="1628974302"/>
                    </a:ext>
                  </a:extLst>
                </a:gridCol>
                <a:gridCol w="1470964">
                  <a:extLst>
                    <a:ext uri="{9D8B030D-6E8A-4147-A177-3AD203B41FA5}">
                      <a16:colId xmlns:a16="http://schemas.microsoft.com/office/drawing/2014/main" val="846992444"/>
                    </a:ext>
                  </a:extLst>
                </a:gridCol>
                <a:gridCol w="936926">
                  <a:extLst>
                    <a:ext uri="{9D8B030D-6E8A-4147-A177-3AD203B41FA5}">
                      <a16:colId xmlns:a16="http://schemas.microsoft.com/office/drawing/2014/main" val="846290487"/>
                    </a:ext>
                  </a:extLst>
                </a:gridCol>
              </a:tblGrid>
              <a:tr h="58469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SH at T1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SH at T2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prevalence, %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OR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95% CI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 value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1251"/>
                  </a:ext>
                </a:extLst>
              </a:tr>
              <a:tr h="57433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The trajectory of SH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07724"/>
                  </a:ext>
                </a:extLst>
              </a:tr>
              <a:tr h="57433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no experience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85.5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reference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ja-JP" sz="1400" kern="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16015"/>
                  </a:ext>
                </a:extLst>
              </a:tr>
              <a:tr h="57433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incident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3.1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2.14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1.08 to 4.25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0.03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156970"/>
                  </a:ext>
                </a:extLst>
              </a:tr>
              <a:tr h="57433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transient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10.1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1.23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0.77 to 1.96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0.38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55612"/>
                  </a:ext>
                </a:extLst>
              </a:tr>
              <a:tr h="574339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 persistent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+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2.30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0.90 to 5.91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0.08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81439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A784DF-EE3F-3153-BB97-3424DEC774D1}"/>
              </a:ext>
            </a:extLst>
          </p:cNvPr>
          <p:cNvSpPr txBox="1"/>
          <p:nvPr/>
        </p:nvSpPr>
        <p:spPr>
          <a:xfrm>
            <a:off x="89757" y="5661248"/>
            <a:ext cx="896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kern="0" dirty="0">
                <a:effectLst/>
                <a:latin typeface="Times New Roman" panose="02020603050405020304" pitchFamily="18" charset="0"/>
                <a:ea typeface="游ゴシック" panose="020B0400000000000000" pitchFamily="50" charset="-128"/>
              </a:rPr>
              <a:t>Adjusted for sex and age in months.</a:t>
            </a:r>
          </a:p>
          <a:p>
            <a:r>
              <a:rPr lang="en-US" altLang="ja-JP" sz="1800" kern="0" dirty="0">
                <a:effectLst/>
                <a:latin typeface="Times New Roman" panose="02020603050405020304" pitchFamily="18" charset="0"/>
                <a:ea typeface="游ゴシック" panose="020B0400000000000000" pitchFamily="50" charset="-128"/>
              </a:rPr>
              <a:t>SH: self-harm, T1: 12 years of age, T2: 14 years of 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36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2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Findings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While DIS tended to predict future SH, SH did not predict future DIS.</a:t>
            </a:r>
          </a:p>
          <a:p>
            <a:endParaRPr kumimoji="1" lang="en-US" altLang="ja-JP" dirty="0"/>
          </a:p>
          <a:p>
            <a:r>
              <a:rPr lang="en-US" altLang="ja-JP" dirty="0"/>
              <a:t>Individuals with persistent PD had 2.6 times higher risk of SH than those with no experience of PD.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16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Possible explanations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SH may be a coping behavior against DIS. With respect to the longitudinal relationship between DIS and SH at two-year intervals, DIS could lead to SH as maladaptive coping behavior against DIS.</a:t>
            </a:r>
          </a:p>
          <a:p>
            <a:endParaRPr lang="en-US" altLang="ja-JP" dirty="0"/>
          </a:p>
          <a:p>
            <a:r>
              <a:rPr lang="en-US" altLang="ja-JP" dirty="0"/>
              <a:t>Although a previous study suggested that SH is a deliberate attempt to dissociate and escape from unbearable distress  (M Schauer et al., 2010), SH may not promote a long-lasting tendency to dissociate. 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14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 did not obtain information about abuse because asking about such experiences was considered possibly invasive for the adolescents. </a:t>
            </a:r>
          </a:p>
          <a:p>
            <a:endParaRPr lang="en-US" altLang="ja-JP" dirty="0"/>
          </a:p>
          <a:p>
            <a:r>
              <a:rPr lang="en-US" altLang="ja-JP" dirty="0"/>
              <a:t>Most of the participants were Japanese people living in Tokyo.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79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DIS tended to predict future SH, but SH did not predict future DIS. Adolescents with persistent PD had an approximately three times higher risk of SH. DIS may be a target to prevent future SH in adolescents. Intensive attention should be given to adolescents with persistent PD, since they have a rather high risk of SH.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4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Self-harm is one of major public health problems in adolescents.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Around 10% of adolescents in community report having engaged in self-harm</a:t>
            </a:r>
            <a:r>
              <a:rPr lang="ja-JP" altLang="en-US" dirty="0"/>
              <a:t> </a:t>
            </a:r>
            <a:r>
              <a:rPr lang="en-US" altLang="ja-JP" dirty="0"/>
              <a:t>(SH). (P Moran et al., 2012)</a:t>
            </a:r>
          </a:p>
          <a:p>
            <a:r>
              <a:rPr lang="en-US" altLang="ja-JP" dirty="0"/>
              <a:t>It was shown that only 12.4% of SH episodes led to hospital presentation. (K </a:t>
            </a:r>
            <a:r>
              <a:rPr lang="en-US" altLang="ja-JP" dirty="0" err="1"/>
              <a:t>Hawton</a:t>
            </a:r>
            <a:r>
              <a:rPr lang="en-US" altLang="ja-JP" dirty="0"/>
              <a:t> et al., 2002)</a:t>
            </a:r>
          </a:p>
          <a:p>
            <a:r>
              <a:rPr kumimoji="1" lang="en-US" altLang="ja-JP" dirty="0"/>
              <a:t>SH</a:t>
            </a:r>
            <a:r>
              <a:rPr kumimoji="1" lang="ja-JP" altLang="en-US" dirty="0"/>
              <a:t> </a:t>
            </a:r>
            <a:r>
              <a:rPr kumimoji="1" lang="en-US" altLang="ja-JP" dirty="0"/>
              <a:t>is</a:t>
            </a:r>
            <a:r>
              <a:rPr kumimoji="1" lang="ja-JP" altLang="en-US" dirty="0"/>
              <a:t> </a:t>
            </a:r>
            <a:r>
              <a:rPr kumimoji="1" lang="en-US" altLang="ja-JP" dirty="0"/>
              <a:t>one of the strongest predictor of suicide. </a:t>
            </a:r>
            <a:r>
              <a:rPr lang="en-US" altLang="ja-JP" dirty="0"/>
              <a:t>(P Moran et al., 2012)</a:t>
            </a:r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It is important to investigate the risks of SH in the community sample of adolescents.</a:t>
            </a:r>
            <a:endParaRPr kumimoji="1" lang="ja-JP" altLang="en-US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334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The association between dissociative symptoms and self-harm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 number of studies suggest the relationship between dissociative symptoms (DIS) and SH in both community and clinical population of adolescence. (N </a:t>
            </a:r>
            <a:r>
              <a:rPr lang="en-US" altLang="ja-JP" dirty="0" err="1"/>
              <a:t>Sho</a:t>
            </a:r>
            <a:r>
              <a:rPr lang="en-US" altLang="ja-JP" dirty="0"/>
              <a:t> et al., 2009) (L Swenson et al., 2008)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443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Two </a:t>
            </a:r>
            <a:r>
              <a:rPr lang="en-US" altLang="ja-JP" dirty="0"/>
              <a:t>conflicting hypotheses on the relationship between DIS and SH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The first is that DIS cause SH, where DIS precede SH, and SH may be a strategy to regain a sense of reality and end DIS. (E Klonsky et al., 2007)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The other is that SH causes DIS, where SH may be a trigger to dissociate and escape from unbearable distress. (M Schauer et al., 2010)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If DIS cause SH, or vice versa, the repetition of one may lead to an increase in or worsen the other over a period of time.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2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purpose of this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As far as we know, no study has examined the two-way longitudinal relationship between DIS and SH in community population, which severely limits the discussion of causality.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We investigated the longitudinal relationship between DIS and SH in community sample of adolescents.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22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9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Population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Our data were derived from the Tokyo Teen Cohort study, a prospective population-based study of early adolescents (N=3171) and their primary caregivers. (S Ando et al., 2019)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T1: 12 years old</a:t>
            </a:r>
          </a:p>
          <a:p>
            <a:pPr marL="0" indent="0">
              <a:buNone/>
            </a:pPr>
            <a:r>
              <a:rPr lang="en-US" altLang="ja-JP" dirty="0"/>
              <a:t>T2: 14 years old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1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Dissociative symptoms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DIS were assessed by th</a:t>
            </a:r>
            <a:r>
              <a:rPr lang="en-US" altLang="ja-JP" dirty="0"/>
              <a:t>e main caregiver on 6 items from Child Behavior Check List (CBCL). (Becker- </a:t>
            </a:r>
            <a:r>
              <a:rPr lang="en-US" altLang="ja-JP" dirty="0" err="1"/>
              <a:t>Blease</a:t>
            </a:r>
            <a:r>
              <a:rPr lang="en-US" altLang="ja-JP" dirty="0"/>
              <a:t> et al., 2004).</a:t>
            </a:r>
          </a:p>
          <a:p>
            <a:endParaRPr kumimoji="1" lang="en-US" altLang="ja-JP" dirty="0"/>
          </a:p>
          <a:p>
            <a:r>
              <a:rPr lang="en-US" altLang="ja-JP" dirty="0"/>
              <a:t>Answers were on a 3-point scale: not true = 0, somewhat or sometimes true = 1, very true or often true = 2.</a:t>
            </a:r>
          </a:p>
          <a:p>
            <a:endParaRPr kumimoji="1" lang="en-US" altLang="ja-JP" dirty="0"/>
          </a:p>
          <a:p>
            <a:r>
              <a:rPr lang="en-US" altLang="ja-JP" dirty="0"/>
              <a:t>DIS score was defined as the sum of the answers. (possible range: 0-12)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We also defined pathological dissociation (PD) as a score above the top 10 percentile with reference to a previous study. (</a:t>
            </a:r>
            <a:r>
              <a:rPr kumimoji="1" lang="en-US" altLang="ja-JP" dirty="0" err="1"/>
              <a:t>Tolmunen</a:t>
            </a:r>
            <a:r>
              <a:rPr kumimoji="1" lang="en-US" altLang="ja-JP" dirty="0"/>
              <a:t> T et al., 2008)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1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1260</Words>
  <Application>Microsoft Office PowerPoint</Application>
  <PresentationFormat>画面に合わせる (4:3)</PresentationFormat>
  <Paragraphs>203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</vt:lpstr>
      <vt:lpstr>Times New Roman</vt:lpstr>
      <vt:lpstr>Office テーマ</vt:lpstr>
      <vt:lpstr>The longitudinal relationship between dissociative symptoms and self-harm in adolescents: A population-based cohort study.</vt:lpstr>
      <vt:lpstr>Introduction</vt:lpstr>
      <vt:lpstr>Self-harm is one of major public health problems in adolescents.</vt:lpstr>
      <vt:lpstr>The association between dissociative symptoms and self-harm</vt:lpstr>
      <vt:lpstr>Two conflicting hypotheses on the relationship between DIS and SH</vt:lpstr>
      <vt:lpstr>The purpose of this study</vt:lpstr>
      <vt:lpstr>Methods</vt:lpstr>
      <vt:lpstr>Population</vt:lpstr>
      <vt:lpstr>Dissociative symptoms</vt:lpstr>
      <vt:lpstr>Dissociative symptoms</vt:lpstr>
      <vt:lpstr>Self-harm</vt:lpstr>
      <vt:lpstr>Statistical analysis</vt:lpstr>
      <vt:lpstr>Results</vt:lpstr>
      <vt:lpstr>Demographic characteristics of the study participants (n=3007, females: 47%)</vt:lpstr>
      <vt:lpstr>Multiple logistic regression analysis of the effects of dissociative symptoms on self-harm at 14 years of age</vt:lpstr>
      <vt:lpstr>Multiple regression analysis of the effects of self-harm on dissociative symptoms at 14 years of age</vt:lpstr>
      <vt:lpstr>The trajectory of pathological dissociation and the risk of self-harm</vt:lpstr>
      <vt:lpstr>The trajectory of self-harm and the risk of pathological dissociation</vt:lpstr>
      <vt:lpstr>Discussion</vt:lpstr>
      <vt:lpstr>Findings</vt:lpstr>
      <vt:lpstr>Possible explanations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Guest</dc:creator>
  <cp:lastModifiedBy>田中　李樹</cp:lastModifiedBy>
  <cp:revision>37</cp:revision>
  <dcterms:created xsi:type="dcterms:W3CDTF">2021-11-11T02:55:34Z</dcterms:created>
  <dcterms:modified xsi:type="dcterms:W3CDTF">2022-10-16T06:58:23Z</dcterms:modified>
</cp:coreProperties>
</file>