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4" r:id="rId2"/>
    <p:sldId id="281" r:id="rId3"/>
    <p:sldId id="289" r:id="rId4"/>
    <p:sldId id="299" r:id="rId5"/>
    <p:sldId id="300" r:id="rId6"/>
    <p:sldId id="305" r:id="rId7"/>
    <p:sldId id="303" r:id="rId8"/>
    <p:sldId id="304" r:id="rId9"/>
    <p:sldId id="295" r:id="rId10"/>
    <p:sldId id="301" r:id="rId11"/>
    <p:sldId id="306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245388"/>
    <a:srgbClr val="2AA3CE"/>
    <a:srgbClr val="596F9F"/>
    <a:srgbClr val="013388"/>
    <a:srgbClr val="00348B"/>
    <a:srgbClr val="008CCE"/>
    <a:srgbClr val="336496"/>
    <a:srgbClr val="1F4E84"/>
    <a:srgbClr val="1F4A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83" autoAdjust="0"/>
  </p:normalViewPr>
  <p:slideViewPr>
    <p:cSldViewPr snapToGrid="0" showGuides="1">
      <p:cViewPr varScale="1">
        <p:scale>
          <a:sx n="113" d="100"/>
          <a:sy n="113" d="100"/>
        </p:scale>
        <p:origin x="102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9686D-B2E4-47BE-9AB1-1ACD88809D4B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37961-F004-42D2-A498-297C7BC94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486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837961-F004-42D2-A498-297C7BC94D7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045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837961-F004-42D2-A498-297C7BC94D7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036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837961-F004-42D2-A498-297C7BC94D7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665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837961-F004-42D2-A498-297C7BC94D7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858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Wingdings" pitchFamily="2" charset="2"/>
              <a:buNone/>
            </a:pPr>
            <a:endParaRPr lang="en-US" altLang="ko-KR" sz="1600" dirty="0">
              <a:solidFill>
                <a:schemeClr val="tx1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837961-F004-42D2-A498-297C7BC94D7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858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Wingdings" pitchFamily="2" charset="2"/>
              <a:buNone/>
            </a:pPr>
            <a:endParaRPr lang="en-US" altLang="ko-KR" sz="1600" dirty="0">
              <a:solidFill>
                <a:schemeClr val="tx1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837961-F004-42D2-A498-297C7BC94D7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818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837961-F004-42D2-A498-297C7BC94D7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249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837961-F004-42D2-A498-297C7BC94D7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04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D2CB-24A6-4F7D-BD83-85FC9269D786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7F74-5356-4A06-9F09-E615A918B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85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D2CB-24A6-4F7D-BD83-85FC9269D786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7F74-5356-4A06-9F09-E615A918B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84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D2CB-24A6-4F7D-BD83-85FC9269D786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7F74-5356-4A06-9F09-E615A918B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207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D2CB-24A6-4F7D-BD83-85FC9269D786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7F74-5356-4A06-9F09-E615A918B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72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D2CB-24A6-4F7D-BD83-85FC9269D786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7F74-5356-4A06-9F09-E615A918B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75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D2CB-24A6-4F7D-BD83-85FC9269D786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7F74-5356-4A06-9F09-E615A918B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90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D2CB-24A6-4F7D-BD83-85FC9269D786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7F74-5356-4A06-9F09-E615A918B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193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D2CB-24A6-4F7D-BD83-85FC9269D786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7F74-5356-4A06-9F09-E615A918B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43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D2CB-24A6-4F7D-BD83-85FC9269D786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7F74-5356-4A06-9F09-E615A918B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24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D2CB-24A6-4F7D-BD83-85FC9269D786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7F74-5356-4A06-9F09-E615A918B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84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D2CB-24A6-4F7D-BD83-85FC9269D786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7F74-5356-4A06-9F09-E615A918B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86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3D2CB-24A6-4F7D-BD83-85FC9269D786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37F74-5356-4A06-9F09-E615A918B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333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581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92948" y="113859"/>
            <a:ext cx="2497089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600" b="1" spc="-15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2022 BESETO </a:t>
            </a:r>
            <a:endParaRPr lang="ko-KR" altLang="en-US" sz="1600" b="1" spc="-150" dirty="0">
              <a:solidFill>
                <a:schemeClr val="bg1"/>
              </a:solidFill>
              <a:latin typeface="Cambria Math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82973" y="563653"/>
            <a:ext cx="6572890" cy="1948995"/>
          </a:xfrm>
          <a:prstGeom prst="rect">
            <a:avLst/>
          </a:prstGeom>
        </p:spPr>
        <p:txBody>
          <a:bodyPr wrap="none" lIns="46800" rIns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Analyses of REM sleep without </a:t>
            </a:r>
            <a:r>
              <a:rPr lang="en-US" altLang="ko-KR" sz="3200" b="1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atonia</a:t>
            </a:r>
            <a:r>
              <a:rPr lang="en-US" altLang="ko-KR" sz="3200" b="1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</a:p>
          <a:p>
            <a:pPr algn="ctr">
              <a:lnSpc>
                <a:spcPts val="5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and neurocognitive function </a:t>
            </a:r>
          </a:p>
          <a:p>
            <a:pPr algn="ctr">
              <a:lnSpc>
                <a:spcPts val="5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in REM sleep behavior disorder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754175" y="2580940"/>
            <a:ext cx="763048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39517" y="4818090"/>
            <a:ext cx="1664966" cy="19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1115616" y="2551064"/>
            <a:ext cx="68407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altLang="ko-KR" sz="16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Ji</a:t>
            </a:r>
            <a:r>
              <a:rPr lang="en-GB" altLang="ko-KR" sz="16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GB" altLang="ko-KR" sz="16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Soo</a:t>
            </a:r>
            <a:r>
              <a:rPr lang="en-GB" altLang="ko-KR" sz="16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Kim</a:t>
            </a:r>
            <a:r>
              <a:rPr lang="en-US" altLang="ko-KR" sz="1600" baseline="300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altLang="ko-KR" sz="16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, Suk-</a:t>
            </a:r>
            <a:r>
              <a:rPr lang="en-US" altLang="ko-KR" sz="16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Hoon</a:t>
            </a:r>
            <a:r>
              <a:rPr lang="en-US" altLang="ko-KR" sz="16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Kang</a:t>
            </a:r>
            <a:r>
              <a:rPr lang="en-US" altLang="ko-KR" sz="1600" baseline="300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altLang="ko-KR" sz="16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altLang="ko-KR" sz="16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Youjeong</a:t>
            </a:r>
            <a:r>
              <a:rPr lang="en-US" altLang="ko-KR" sz="16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Yuk</a:t>
            </a:r>
            <a:r>
              <a:rPr lang="en-US" altLang="ko-KR" sz="1600" baseline="300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altLang="ko-KR" sz="16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, In-Young Yoon</a:t>
            </a:r>
            <a:r>
              <a:rPr lang="en-US" altLang="ko-KR" sz="1600" baseline="300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1,4</a:t>
            </a:r>
            <a:endParaRPr lang="ko-KR" altLang="en-US" sz="1600" dirty="0">
              <a:solidFill>
                <a:schemeClr val="bg1"/>
              </a:solidFill>
              <a:latin typeface="Cambria Math" pitchFamily="18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2872172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i="1" baseline="300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altLang="ko-KR" sz="1100" i="1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Department of Psychiatry, Seoul National University </a:t>
            </a:r>
            <a:r>
              <a:rPr lang="en-US" altLang="ko-KR" sz="1100" i="1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Bundang</a:t>
            </a:r>
            <a:r>
              <a:rPr lang="en-US" altLang="ko-KR" sz="1100" i="1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Hospital, </a:t>
            </a:r>
            <a:r>
              <a:rPr lang="en-US" altLang="ko-KR" sz="1100" i="1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Seongnam</a:t>
            </a:r>
            <a:r>
              <a:rPr lang="en-US" altLang="ko-KR" sz="1100" i="1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, Republic of Korea</a:t>
            </a:r>
            <a:endParaRPr lang="ko-KR" altLang="ko-KR" sz="1100" i="1" dirty="0">
              <a:solidFill>
                <a:schemeClr val="bg1"/>
              </a:solidFill>
              <a:latin typeface="Cambria Math" pitchFamily="18" charset="0"/>
            </a:endParaRPr>
          </a:p>
          <a:p>
            <a:pPr algn="ctr"/>
            <a:r>
              <a:rPr lang="en-US" altLang="ko-KR" sz="1100" i="1" baseline="300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altLang="ko-KR" sz="1100" i="1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Department of Medicine, Graduate School of </a:t>
            </a:r>
            <a:r>
              <a:rPr lang="en-US" altLang="ko-KR" sz="1100" i="1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Yonsei</a:t>
            </a:r>
            <a:r>
              <a:rPr lang="en-US" altLang="ko-KR" sz="1100" i="1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University, Seoul, Republic of Korea</a:t>
            </a:r>
            <a:endParaRPr lang="ko-KR" altLang="ko-KR" sz="1100" i="1" dirty="0">
              <a:solidFill>
                <a:schemeClr val="bg1"/>
              </a:solidFill>
              <a:latin typeface="Cambria Math" pitchFamily="18" charset="0"/>
            </a:endParaRPr>
          </a:p>
          <a:p>
            <a:pPr algn="ctr"/>
            <a:r>
              <a:rPr lang="en-US" altLang="ko-KR" sz="1100" i="1" baseline="300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altLang="ko-KR" sz="1100" i="1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Department of Medicine, Seoul National University College of Medicine, Seoul, Republic of Korea</a:t>
            </a:r>
            <a:endParaRPr lang="ko-KR" altLang="ko-KR" sz="1100" i="1" dirty="0">
              <a:solidFill>
                <a:schemeClr val="bg1"/>
              </a:solidFill>
              <a:latin typeface="Cambria Math" pitchFamily="18" charset="0"/>
            </a:endParaRPr>
          </a:p>
          <a:p>
            <a:pPr algn="ctr"/>
            <a:r>
              <a:rPr lang="en-US" altLang="ko-KR" sz="1100" i="1" baseline="300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altLang="ko-KR" sz="1100" i="1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Department of Psychiatry, Seoul National University College of Medicine, Seoul, Republic of Korea</a:t>
            </a:r>
            <a:endParaRPr lang="ko-KR" altLang="ko-KR" sz="1100" i="1" dirty="0">
              <a:solidFill>
                <a:schemeClr val="bg1"/>
              </a:solidFill>
              <a:latin typeface="Cambria Math" pitchFamily="18" charset="0"/>
            </a:endParaRPr>
          </a:p>
        </p:txBody>
      </p:sp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1460" y="3763740"/>
            <a:ext cx="6440760" cy="1290143"/>
          </a:xfrm>
        </p:spPr>
        <p:txBody>
          <a:bodyPr>
            <a:normAutofit/>
          </a:bodyPr>
          <a:lstStyle/>
          <a:p>
            <a:pPr algn="r"/>
            <a:r>
              <a:rPr lang="en-US" altLang="ko-KR" sz="1800" b="1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Seoul National University </a:t>
            </a:r>
            <a:r>
              <a:rPr lang="en-US" altLang="ko-KR" sz="1800" b="1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Bundang</a:t>
            </a:r>
            <a:r>
              <a:rPr lang="en-US" altLang="ko-KR" sz="1800" b="1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Hospital</a:t>
            </a:r>
          </a:p>
          <a:p>
            <a:pPr algn="r"/>
            <a:r>
              <a:rPr lang="en-US" altLang="ko-KR" sz="1800" b="1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Department of Psychiatry</a:t>
            </a:r>
          </a:p>
          <a:p>
            <a:pPr algn="r"/>
            <a:r>
              <a:rPr lang="en-US" altLang="ko-KR" sz="1800" b="1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Ji</a:t>
            </a:r>
            <a:r>
              <a:rPr lang="en-US" altLang="ko-KR" sz="1800" b="1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Soo</a:t>
            </a:r>
            <a:r>
              <a:rPr lang="en-US" altLang="ko-KR" sz="1800" b="1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Kim M.D.</a:t>
            </a:r>
            <a:endParaRPr lang="ko-KR" altLang="en-US" sz="1800" b="1" dirty="0">
              <a:solidFill>
                <a:schemeClr val="bg1"/>
              </a:solidFill>
              <a:latin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581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581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92948" y="113859"/>
            <a:ext cx="2497089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600" b="1" spc="-15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2022 BESETO </a:t>
            </a:r>
            <a:endParaRPr lang="ko-KR" altLang="en-US" sz="1600" b="1" spc="-150" dirty="0">
              <a:solidFill>
                <a:schemeClr val="bg1"/>
              </a:solidFill>
              <a:latin typeface="Cambria Math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72634" y="1868578"/>
            <a:ext cx="5198732" cy="733534"/>
          </a:xfrm>
          <a:prstGeom prst="rect">
            <a:avLst/>
          </a:prstGeom>
        </p:spPr>
        <p:txBody>
          <a:bodyPr wrap="none" lIns="46800" rIns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Thank you for your attention !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676400" y="2571750"/>
            <a:ext cx="59055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39517" y="4818090"/>
            <a:ext cx="1664966" cy="19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526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84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10660" y="311798"/>
            <a:ext cx="1470502" cy="16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04"/>
          <p:cNvSpPr>
            <a:spLocks noChangeArrowheads="1"/>
          </p:cNvSpPr>
          <p:nvPr/>
        </p:nvSpPr>
        <p:spPr bwMode="auto">
          <a:xfrm>
            <a:off x="225240" y="184197"/>
            <a:ext cx="489654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kumimoji="0" lang="en-US" altLang="ko-KR" sz="3200" b="1" spc="-15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Neurocognitive data 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15583" y="1155246"/>
            <a:ext cx="8974091" cy="3835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itchFamily="2" charset="2"/>
              <a:buChar char="v"/>
            </a:pPr>
            <a:r>
              <a:rPr lang="en-GB" altLang="ko-KR" sz="18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Quantitative electroencephalogram (</a:t>
            </a:r>
            <a:r>
              <a:rPr lang="en-GB" altLang="ko-KR" sz="1800" dirty="0" err="1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qEEG</a:t>
            </a:r>
            <a:r>
              <a:rPr lang="en-GB" altLang="ko-KR" sz="18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)</a:t>
            </a:r>
          </a:p>
          <a:p>
            <a:pPr algn="l"/>
            <a:r>
              <a:rPr lang="en-GB" altLang="ko-KR" sz="14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          Waking EEG was recorded for 15 minutes. </a:t>
            </a:r>
            <a:br>
              <a:rPr lang="en-GB" altLang="ko-KR" sz="14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</a:br>
            <a:r>
              <a:rPr lang="en-GB" altLang="ko-KR" sz="14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          Data processing: </a:t>
            </a:r>
            <a:r>
              <a:rPr lang="en-GB" altLang="ko-KR" sz="1400" dirty="0" err="1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NeuroGuide</a:t>
            </a:r>
            <a:r>
              <a:rPr lang="en-GB" altLang="ko-KR" sz="14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 (Applied Neuroscience, Inc., St. Petersburg, FL, USA)</a:t>
            </a:r>
            <a:br>
              <a:rPr lang="en-GB" altLang="ko-KR" sz="14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</a:br>
            <a:r>
              <a:rPr lang="en-GB" altLang="ko-KR" sz="14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             High pass filter (100 Hz), Low pass filter (0.3Hz)</a:t>
            </a:r>
            <a:br>
              <a:rPr lang="en-GB" altLang="ko-KR" sz="14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</a:br>
            <a:r>
              <a:rPr lang="en-GB" altLang="ko-KR" sz="14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             Spectral analysis with fast Fourier transform </a:t>
            </a:r>
            <a:br>
              <a:rPr lang="en-GB" altLang="ko-KR" sz="14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</a:br>
            <a:r>
              <a:rPr lang="en-GB" altLang="ko-KR" sz="14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             - six bands (delta: 1.0-4.0 Hz, theta: 4.0-8.0 Hz, alpha: 8.0-12.0 Hz, beta: 12.0-25.0 Hz, </a:t>
            </a:r>
            <a:br>
              <a:rPr lang="en-GB" altLang="ko-KR" sz="14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</a:br>
            <a:r>
              <a:rPr lang="en-GB" altLang="ko-KR" sz="14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               high beta: 25.0-30.0 Hz, and gamma: 30.0-80.0 Hz), five cerebral regions (frontal, temporal, central, </a:t>
            </a:r>
            <a:br>
              <a:rPr lang="en-GB" altLang="ko-KR" sz="14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</a:br>
            <a:r>
              <a:rPr lang="en-GB" altLang="ko-KR" sz="14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               parietal and occipital)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GB" altLang="ko-KR" sz="1800" dirty="0">
              <a:solidFill>
                <a:schemeClr val="tx1"/>
              </a:solidFill>
              <a:latin typeface="Cambria Math" pitchFamily="18" charset="0"/>
              <a:ea typeface="Cambria Math" pitchFamily="18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r>
              <a:rPr lang="en-GB" altLang="ko-KR" sz="18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Neuropsychological test (NP test)</a:t>
            </a:r>
            <a:endParaRPr lang="ko-KR" altLang="ko-KR" sz="1800" dirty="0">
              <a:solidFill>
                <a:schemeClr val="tx1"/>
              </a:solidFill>
              <a:latin typeface="Cambria Math" pitchFamily="18" charset="0"/>
            </a:endParaRPr>
          </a:p>
          <a:p>
            <a:pPr algn="l"/>
            <a:r>
              <a:rPr lang="en-US" altLang="ko-KR" sz="1400" dirty="0">
                <a:solidFill>
                  <a:schemeClr val="tx1"/>
                </a:solidFill>
                <a:latin typeface="Cambria Math" pitchFamily="18" charset="0"/>
              </a:rPr>
              <a:t>          Verbal fluency, Boston naming test </a:t>
            </a:r>
            <a:br>
              <a:rPr lang="en-US" altLang="ko-KR" sz="1400" dirty="0">
                <a:solidFill>
                  <a:schemeClr val="tx1"/>
                </a:solidFill>
                <a:latin typeface="Cambria Math" pitchFamily="18" charset="0"/>
              </a:rPr>
            </a:br>
            <a:r>
              <a:rPr lang="en-US" altLang="ko-KR" sz="1400" dirty="0">
                <a:solidFill>
                  <a:schemeClr val="tx1"/>
                </a:solidFill>
                <a:latin typeface="Cambria Math" pitchFamily="18" charset="0"/>
              </a:rPr>
              <a:t>          Word list memory, Word list recall, Word list recognition, Constructional Recall </a:t>
            </a:r>
            <a:br>
              <a:rPr lang="en-US" altLang="ko-KR" sz="1400" dirty="0">
                <a:solidFill>
                  <a:schemeClr val="tx1"/>
                </a:solidFill>
                <a:latin typeface="Cambria Math" pitchFamily="18" charset="0"/>
              </a:rPr>
            </a:br>
            <a:r>
              <a:rPr lang="en-US" altLang="ko-KR" sz="1400" dirty="0">
                <a:solidFill>
                  <a:schemeClr val="tx1"/>
                </a:solidFill>
                <a:latin typeface="Cambria Math" pitchFamily="18" charset="0"/>
              </a:rPr>
              <a:t>          Constructional Praxis, Trail making test, Digit span test, Frontal assessment battery </a:t>
            </a:r>
            <a:br>
              <a:rPr lang="en-US" altLang="ko-KR" sz="1400" dirty="0">
                <a:solidFill>
                  <a:schemeClr val="tx1"/>
                </a:solidFill>
                <a:latin typeface="Cambria Math" pitchFamily="18" charset="0"/>
              </a:rPr>
            </a:br>
            <a:r>
              <a:rPr lang="en-US" altLang="ko-KR" sz="1400" dirty="0">
                <a:solidFill>
                  <a:schemeClr val="tx1"/>
                </a:solidFill>
                <a:latin typeface="Cambria Math" pitchFamily="18" charset="0"/>
              </a:rPr>
              <a:t>          Mini-Mental State Examination in the Korean version of the CERAD assessment packet (MMSE-KC) </a:t>
            </a:r>
            <a:endParaRPr lang="ko-KR" altLang="en-US" sz="1400" dirty="0">
              <a:solidFill>
                <a:schemeClr val="tx1"/>
              </a:solidFill>
              <a:latin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214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84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10660" y="311798"/>
            <a:ext cx="1470502" cy="16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04"/>
          <p:cNvSpPr>
            <a:spLocks noChangeArrowheads="1"/>
          </p:cNvSpPr>
          <p:nvPr/>
        </p:nvSpPr>
        <p:spPr bwMode="auto">
          <a:xfrm>
            <a:off x="225240" y="184197"/>
            <a:ext cx="489654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kumimoji="0" lang="en-US" altLang="ko-KR" sz="3200" b="1" spc="-15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Background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58035" y="1246915"/>
            <a:ext cx="8974091" cy="3396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itchFamily="2" charset="2"/>
              <a:buChar char="v"/>
            </a:pPr>
            <a:r>
              <a:rPr lang="en-US" altLang="ko-KR" sz="1800" dirty="0">
                <a:solidFill>
                  <a:schemeClr val="tx1"/>
                </a:solidFill>
                <a:latin typeface="Cambria Math" pitchFamily="18" charset="0"/>
              </a:rPr>
              <a:t>REM sleep behavior disorder (RBD) is a parasomnia characterized by dream enactment behaviors during REM sleep and REM sleep without atonia (RSWA)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en-US" altLang="ko-KR" sz="1800" dirty="0">
              <a:solidFill>
                <a:schemeClr val="tx1"/>
              </a:solidFill>
              <a:latin typeface="Cambria Math" pitchFamily="18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r>
              <a:rPr lang="en-US" altLang="ko-KR" sz="1800" dirty="0">
                <a:solidFill>
                  <a:schemeClr val="tx1"/>
                </a:solidFill>
                <a:latin typeface="Cambria Math" pitchFamily="18" charset="0"/>
              </a:rPr>
              <a:t>Isolated RBD (</a:t>
            </a:r>
            <a:r>
              <a:rPr lang="en-US" altLang="ko-KR" sz="1800" dirty="0" err="1">
                <a:solidFill>
                  <a:schemeClr val="tx1"/>
                </a:solidFill>
                <a:latin typeface="Cambria Math" pitchFamily="18" charset="0"/>
              </a:rPr>
              <a:t>iRBD</a:t>
            </a:r>
            <a:r>
              <a:rPr lang="en-US" altLang="ko-KR" sz="1800" dirty="0">
                <a:solidFill>
                  <a:schemeClr val="tx1"/>
                </a:solidFill>
                <a:latin typeface="Cambria Math" pitchFamily="18" charset="0"/>
              </a:rPr>
              <a:t>) is considered the prodromal expression of underlying </a:t>
            </a:r>
            <a:r>
              <a:rPr lang="en-US" altLang="ko-KR" sz="1800" dirty="0" err="1">
                <a:solidFill>
                  <a:schemeClr val="tx1"/>
                </a:solidFill>
                <a:latin typeface="Cambria Math" pitchFamily="18" charset="0"/>
              </a:rPr>
              <a:t>synucleinopathies</a:t>
            </a:r>
            <a:endParaRPr lang="en-US" altLang="ko-KR" sz="1800" dirty="0">
              <a:solidFill>
                <a:schemeClr val="tx1"/>
              </a:solidFill>
              <a:latin typeface="Cambria Math" pitchFamily="18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altLang="ko-KR" sz="1800" dirty="0">
              <a:solidFill>
                <a:schemeClr val="tx1"/>
              </a:solidFill>
              <a:latin typeface="Cambria Math" pitchFamily="18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r>
              <a:rPr lang="en-US" altLang="ko-KR" sz="1800" dirty="0">
                <a:solidFill>
                  <a:schemeClr val="tx1"/>
                </a:solidFill>
                <a:latin typeface="Cambria Math" pitchFamily="18" charset="0"/>
              </a:rPr>
              <a:t>Among </a:t>
            </a:r>
            <a:r>
              <a:rPr lang="en-US" altLang="ko-KR" sz="1800" dirty="0" err="1">
                <a:solidFill>
                  <a:schemeClr val="tx1"/>
                </a:solidFill>
                <a:latin typeface="Cambria Math" pitchFamily="18" charset="0"/>
              </a:rPr>
              <a:t>iRBD</a:t>
            </a:r>
            <a:r>
              <a:rPr lang="en-US" altLang="ko-KR" sz="1800" dirty="0">
                <a:solidFill>
                  <a:schemeClr val="tx1"/>
                </a:solidFill>
                <a:latin typeface="Cambria Math" pitchFamily="18" charset="0"/>
              </a:rPr>
              <a:t> patients, predictors for </a:t>
            </a:r>
            <a:r>
              <a:rPr lang="en-US" altLang="ko-KR" sz="1800" dirty="0" err="1">
                <a:solidFill>
                  <a:schemeClr val="tx1"/>
                </a:solidFill>
                <a:latin typeface="Cambria Math" pitchFamily="18" charset="0"/>
              </a:rPr>
              <a:t>synucleinopathies</a:t>
            </a:r>
            <a:r>
              <a:rPr lang="en-US" altLang="ko-KR" sz="1800" dirty="0">
                <a:solidFill>
                  <a:schemeClr val="tx1"/>
                </a:solidFill>
                <a:latin typeface="Cambria Math" pitchFamily="18" charset="0"/>
              </a:rPr>
              <a:t> include:</a:t>
            </a:r>
          </a:p>
          <a:p>
            <a:pPr algn="l"/>
            <a:r>
              <a:rPr lang="en-US" altLang="ko-KR" sz="1800" dirty="0">
                <a:solidFill>
                  <a:schemeClr val="tx1"/>
                </a:solidFill>
                <a:latin typeface="Cambria Math" pitchFamily="18" charset="0"/>
              </a:rPr>
              <a:t>      </a:t>
            </a:r>
            <a:r>
              <a:rPr lang="en-US" altLang="ko-KR" sz="1600" dirty="0">
                <a:solidFill>
                  <a:schemeClr val="tx1"/>
                </a:solidFill>
                <a:latin typeface="Cambria Math" pitchFamily="18" charset="0"/>
              </a:rPr>
              <a:t>1) Higher percentage of RSWA</a:t>
            </a:r>
            <a:br>
              <a:rPr lang="en-US" altLang="ko-KR" sz="1600" dirty="0">
                <a:solidFill>
                  <a:schemeClr val="tx1"/>
                </a:solidFill>
                <a:latin typeface="Cambria Math" pitchFamily="18" charset="0"/>
              </a:rPr>
            </a:br>
            <a:r>
              <a:rPr lang="en-US" altLang="ko-KR" sz="1600" dirty="0">
                <a:solidFill>
                  <a:schemeClr val="tx1"/>
                </a:solidFill>
                <a:latin typeface="Cambria Math" pitchFamily="18" charset="0"/>
              </a:rPr>
              <a:t>       2) Cognitive dysfunction in attention, executive function, and verbal memory</a:t>
            </a:r>
            <a:br>
              <a:rPr lang="en-US" altLang="ko-KR" sz="1600" dirty="0">
                <a:solidFill>
                  <a:schemeClr val="tx1"/>
                </a:solidFill>
                <a:latin typeface="Cambria Math" pitchFamily="18" charset="0"/>
              </a:rPr>
            </a:br>
            <a:r>
              <a:rPr lang="en-US" altLang="ko-KR" sz="1600" dirty="0">
                <a:solidFill>
                  <a:schemeClr val="tx1"/>
                </a:solidFill>
                <a:latin typeface="Cambria Math" pitchFamily="18" charset="0"/>
              </a:rPr>
              <a:t>       3) Higher delta and theta power in quantitative electroencephalogram (</a:t>
            </a:r>
            <a:r>
              <a:rPr lang="en-US" altLang="ko-KR" sz="1600" dirty="0" err="1">
                <a:solidFill>
                  <a:schemeClr val="tx1"/>
                </a:solidFill>
                <a:latin typeface="Cambria Math" pitchFamily="18" charset="0"/>
              </a:rPr>
              <a:t>qEEG</a:t>
            </a:r>
            <a:r>
              <a:rPr lang="en-US" altLang="ko-KR" sz="1600" dirty="0">
                <a:solidFill>
                  <a:schemeClr val="tx1"/>
                </a:solidFill>
                <a:latin typeface="Cambria Math" pitchFamily="18" charset="0"/>
              </a:rPr>
              <a:t>)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en-US" altLang="ko-KR" sz="1800" dirty="0">
              <a:solidFill>
                <a:schemeClr val="tx1"/>
              </a:solidFill>
              <a:latin typeface="Cambria Math" pitchFamily="18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altLang="ko-KR" sz="1800" dirty="0">
              <a:solidFill>
                <a:schemeClr val="tx1"/>
              </a:solidFill>
              <a:latin typeface="Cambria Math" pitchFamily="18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altLang="ko-KR" sz="1800" dirty="0">
              <a:solidFill>
                <a:schemeClr val="tx1"/>
              </a:solidFill>
              <a:latin typeface="Cambria Math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ko-KR" altLang="en-US" sz="1800" dirty="0">
              <a:solidFill>
                <a:schemeClr val="tx1"/>
              </a:solidFill>
              <a:latin typeface="Cambria Math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620280"/>
            <a:ext cx="8655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err="1"/>
              <a:t>Iranzo</a:t>
            </a:r>
            <a:r>
              <a:rPr lang="en-US" altLang="ko-KR" sz="700" dirty="0"/>
              <a:t> A, et al. (2016) Idiopathic rapid eye movement sleep behavior disorder: diagnosis, management, and the need for </a:t>
            </a:r>
            <a:r>
              <a:rPr lang="en-US" altLang="ko-KR" sz="700" dirty="0" err="1"/>
              <a:t>neuroprotective</a:t>
            </a:r>
            <a:r>
              <a:rPr lang="en-US" altLang="ko-KR" sz="700" dirty="0"/>
              <a:t> interventions. </a:t>
            </a:r>
          </a:p>
          <a:p>
            <a:r>
              <a:rPr lang="en-US" altLang="ko-KR" sz="700" dirty="0"/>
              <a:t>Liu Y, et al. (2019) Electromyography activity level in rapid eye movement sleep predicts neurodegenerative diseases in idiopathic rapid eye movement sleep behavior disorder: a 5-year longitudinal study.</a:t>
            </a:r>
          </a:p>
          <a:p>
            <a:r>
              <a:rPr lang="en-US" altLang="ko-KR" sz="700" dirty="0" err="1"/>
              <a:t>Fereshtehnejad</a:t>
            </a:r>
            <a:r>
              <a:rPr lang="en-US" altLang="ko-KR" sz="700" dirty="0"/>
              <a:t> SM, et al. (2019) Evolution of prodromal Parkinson’s disease and dementia with </a:t>
            </a:r>
            <a:r>
              <a:rPr lang="en-US" altLang="ko-KR" sz="700" dirty="0" err="1"/>
              <a:t>Lewy</a:t>
            </a:r>
            <a:r>
              <a:rPr lang="en-US" altLang="ko-KR" sz="700" dirty="0"/>
              <a:t> bodies: a prospective study.</a:t>
            </a:r>
          </a:p>
          <a:p>
            <a:r>
              <a:rPr lang="en-US" altLang="ko-KR" sz="700" dirty="0"/>
              <a:t>Rodrigues </a:t>
            </a:r>
            <a:r>
              <a:rPr lang="en-US" altLang="ko-KR" sz="700" dirty="0" err="1"/>
              <a:t>Brazete</a:t>
            </a:r>
            <a:r>
              <a:rPr lang="en-US" altLang="ko-KR" sz="700" dirty="0"/>
              <a:t> J, et al. (2013) Electroencephalogram slowing in rapid eye movement sleep behavior disorder is associated with mild cognitive impairment.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531969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84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10660" y="311798"/>
            <a:ext cx="1470502" cy="16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04"/>
          <p:cNvSpPr>
            <a:spLocks noChangeArrowheads="1"/>
          </p:cNvSpPr>
          <p:nvPr/>
        </p:nvSpPr>
        <p:spPr bwMode="auto">
          <a:xfrm>
            <a:off x="225240" y="184197"/>
            <a:ext cx="489654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kumimoji="0" lang="en-US" altLang="ko-KR" sz="3200" b="1" spc="-15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Objective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25240" y="1833086"/>
            <a:ext cx="84081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altLang="ko-KR" dirty="0">
                <a:latin typeface="Cambria Math" pitchFamily="18" charset="0"/>
              </a:rPr>
              <a:t>The goal of this study is </a:t>
            </a:r>
            <a:br>
              <a:rPr lang="en-US" altLang="ko-KR" dirty="0">
                <a:latin typeface="Cambria Math" pitchFamily="18" charset="0"/>
              </a:rPr>
            </a:br>
            <a:r>
              <a:rPr lang="en-US" altLang="ko-KR" dirty="0">
                <a:latin typeface="Cambria Math" pitchFamily="18" charset="0"/>
              </a:rPr>
              <a:t>to </a:t>
            </a:r>
            <a:r>
              <a:rPr lang="en-US" altLang="ko-KR" u="sng" dirty="0">
                <a:latin typeface="Cambria Math" pitchFamily="18" charset="0"/>
              </a:rPr>
              <a:t>distinguish patients with potential risk of neurodegeneration</a:t>
            </a:r>
            <a:r>
              <a:rPr lang="en-US" altLang="ko-KR" dirty="0">
                <a:latin typeface="Cambria Math" pitchFamily="18" charset="0"/>
              </a:rPr>
              <a:t> by identifying the details of relationship between RSWA and neurocognitive dysfunction</a:t>
            </a:r>
          </a:p>
        </p:txBody>
      </p:sp>
    </p:spTree>
    <p:extLst>
      <p:ext uri="{BB962C8B-B14F-4D97-AF65-F5344CB8AC3E}">
        <p14:creationId xmlns:p14="http://schemas.microsoft.com/office/powerpoint/2010/main" val="1198176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84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10660" y="311798"/>
            <a:ext cx="1470502" cy="16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225240" y="1282537"/>
            <a:ext cx="8906886" cy="33488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itchFamily="2" charset="2"/>
              <a:buChar char="v"/>
            </a:pPr>
            <a:r>
              <a:rPr lang="en-GB" altLang="ko-KR" sz="18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A retrospective cohort study </a:t>
            </a:r>
            <a:br>
              <a:rPr lang="en-GB" altLang="ko-KR" sz="18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</a:br>
            <a:r>
              <a:rPr lang="en-GB" altLang="ko-KR" sz="18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GB" altLang="ko-KR" sz="16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Baseline polysomnographic and neurocognitive data (</a:t>
            </a:r>
            <a:r>
              <a:rPr lang="en-GB" altLang="ko-KR" sz="1600" dirty="0" err="1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qEEG</a:t>
            </a:r>
            <a:r>
              <a:rPr lang="en-GB" altLang="ko-KR" sz="16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, Neuropsychological test)</a:t>
            </a:r>
            <a:endParaRPr lang="en-GB" altLang="ko-KR" sz="1800" dirty="0">
              <a:solidFill>
                <a:schemeClr val="tx1"/>
              </a:solidFill>
              <a:latin typeface="Cambria Math" pitchFamily="18" charset="0"/>
              <a:ea typeface="Cambria Math" pitchFamily="18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GB" altLang="ko-KR" sz="1200" dirty="0">
              <a:solidFill>
                <a:schemeClr val="tx1"/>
              </a:solidFill>
              <a:latin typeface="Cambria Math" pitchFamily="18" charset="0"/>
              <a:ea typeface="Cambria Math" pitchFamily="18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r>
              <a:rPr lang="en-GB" altLang="ko-KR" sz="18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Patients diagnosed with </a:t>
            </a:r>
            <a:r>
              <a:rPr lang="en-GB" altLang="ko-KR" sz="1800" dirty="0" err="1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iRBD</a:t>
            </a:r>
            <a:r>
              <a:rPr lang="en-GB" altLang="ko-KR" sz="18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 between March 2014 and December 2018 </a:t>
            </a:r>
          </a:p>
          <a:p>
            <a:pPr algn="l"/>
            <a:r>
              <a:rPr lang="en-GB" altLang="ko-KR" sz="16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       1) had a history of repetitive or video-PSG-captured dream enactment </a:t>
            </a:r>
            <a:r>
              <a:rPr lang="en-GB" altLang="ko-KR" sz="1600" dirty="0" err="1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behavior</a:t>
            </a:r>
            <a:br>
              <a:rPr lang="en-GB" altLang="ko-KR" sz="16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</a:br>
            <a:r>
              <a:rPr lang="en-GB" altLang="ko-KR" sz="16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       2) showed excessive EMG activity during REM sleep according to the PSG assessment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GB" altLang="ko-KR" sz="1600" dirty="0">
              <a:solidFill>
                <a:schemeClr val="tx1"/>
              </a:solidFill>
              <a:latin typeface="Cambria Math" pitchFamily="18" charset="0"/>
              <a:ea typeface="Cambria Math" pitchFamily="18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r>
              <a:rPr lang="en-GB" altLang="ko-KR" sz="18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Exclusion criteria </a:t>
            </a:r>
          </a:p>
          <a:p>
            <a:pPr algn="l"/>
            <a:r>
              <a:rPr lang="en-GB" altLang="ko-KR" sz="18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      </a:t>
            </a:r>
            <a:r>
              <a:rPr lang="en-GB" altLang="ko-KR" sz="16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1) comorbid with narcolepsy</a:t>
            </a:r>
            <a:br>
              <a:rPr lang="en-GB" altLang="ko-KR" sz="16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</a:br>
            <a:r>
              <a:rPr lang="en-GB" altLang="ko-KR" sz="16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       2) RBD secondary to previously diagnosed neurodegenerative diseases</a:t>
            </a:r>
            <a:br>
              <a:rPr lang="en-GB" altLang="ko-KR" sz="16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</a:br>
            <a:r>
              <a:rPr lang="en-GB" altLang="ko-KR" sz="16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       3) pseudo-RBD (severe obstructive sleep </a:t>
            </a:r>
            <a:r>
              <a:rPr lang="en-GB" altLang="ko-KR" sz="1600" dirty="0" err="1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apnea</a:t>
            </a:r>
            <a:r>
              <a:rPr lang="en-GB" altLang="ko-KR" sz="16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, etc.)</a:t>
            </a:r>
            <a:br>
              <a:rPr lang="en-GB" altLang="ko-KR" sz="16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</a:br>
            <a:endParaRPr lang="ko-KR" altLang="en-US" sz="1800" dirty="0">
              <a:solidFill>
                <a:schemeClr val="tx1"/>
              </a:solidFill>
              <a:latin typeface="Cambria Math" pitchFamily="18" charset="0"/>
            </a:endParaRPr>
          </a:p>
        </p:txBody>
      </p:sp>
      <p:sp>
        <p:nvSpPr>
          <p:cNvPr id="6" name="Rectangle 304"/>
          <p:cNvSpPr>
            <a:spLocks noChangeArrowheads="1"/>
          </p:cNvSpPr>
          <p:nvPr/>
        </p:nvSpPr>
        <p:spPr bwMode="auto">
          <a:xfrm>
            <a:off x="225240" y="184197"/>
            <a:ext cx="489654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kumimoji="0" lang="en-US" altLang="ko-KR" sz="3200" b="1" spc="-15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Cohort</a:t>
            </a:r>
          </a:p>
        </p:txBody>
      </p:sp>
    </p:spTree>
    <p:extLst>
      <p:ext uri="{BB962C8B-B14F-4D97-AF65-F5344CB8AC3E}">
        <p14:creationId xmlns:p14="http://schemas.microsoft.com/office/powerpoint/2010/main" val="680079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84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10660" y="311798"/>
            <a:ext cx="1470502" cy="16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04"/>
          <p:cNvSpPr>
            <a:spLocks noChangeArrowheads="1"/>
          </p:cNvSpPr>
          <p:nvPr/>
        </p:nvSpPr>
        <p:spPr bwMode="auto">
          <a:xfrm>
            <a:off x="225240" y="184197"/>
            <a:ext cx="489654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kumimoji="0" lang="en-US" altLang="ko-KR" sz="3200" b="1" spc="-15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RSWA scoring 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25240" y="1128152"/>
            <a:ext cx="8906886" cy="3859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itchFamily="2" charset="2"/>
              <a:buChar char="v"/>
            </a:pPr>
            <a:r>
              <a:rPr lang="en-GB" altLang="ko-KR" sz="18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American Academy of Sleep Medicine (AASM) manual for scoring sleep, 2007</a:t>
            </a:r>
          </a:p>
          <a:p>
            <a:pPr algn="l"/>
            <a:r>
              <a:rPr lang="en-GB" altLang="ko-KR" sz="1400" b="1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         </a:t>
            </a:r>
            <a:r>
              <a:rPr lang="en-GB" altLang="ko-KR" sz="16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1) Excessive transient muscle activity (Phasic RSWA)</a:t>
            </a:r>
            <a:br>
              <a:rPr lang="en-GB" altLang="ko-KR" sz="16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</a:br>
            <a:r>
              <a:rPr lang="en-GB" altLang="ko-KR" sz="16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              ≥5 mini-epochs (3 s) with bursts of EMG activity (&gt;4x background, lasting 0.1-5 s) </a:t>
            </a:r>
            <a:br>
              <a:rPr lang="en-GB" altLang="ko-KR" sz="16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</a:br>
            <a:r>
              <a:rPr lang="en-GB" altLang="ko-KR" sz="16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        2) Sustained muscle activity (Tonic RSWA)</a:t>
            </a:r>
            <a:br>
              <a:rPr lang="en-GB" altLang="ko-KR" sz="16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</a:br>
            <a:r>
              <a:rPr lang="en-GB" altLang="ko-KR" sz="16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              ≥50% epoch with a chin EMG activity (&gt;minimum amplitude in NREM)</a:t>
            </a:r>
            <a:br>
              <a:rPr lang="en-GB" altLang="ko-KR" sz="17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</a:br>
            <a:r>
              <a:rPr lang="en-GB" altLang="ko-KR" sz="14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   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GB" altLang="ko-KR" sz="18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The </a:t>
            </a:r>
            <a:r>
              <a:rPr lang="en-GB" altLang="ko-KR" sz="1800" dirty="0" err="1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artifacts</a:t>
            </a:r>
            <a:r>
              <a:rPr lang="en-GB" altLang="ko-KR" sz="18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 of EMG activity associated with arousal, respiratory events, or </a:t>
            </a:r>
            <a:br>
              <a:rPr lang="en-GB" altLang="ko-KR" sz="18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</a:br>
            <a:r>
              <a:rPr lang="en-GB" altLang="ko-KR" sz="18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 periodic limb movements were excluded</a:t>
            </a:r>
          </a:p>
          <a:p>
            <a:pPr algn="l"/>
            <a:r>
              <a:rPr lang="en-GB" altLang="ko-KR" sz="18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       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GB" altLang="ko-KR" sz="18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In data analyses</a:t>
            </a:r>
          </a:p>
          <a:p>
            <a:pPr algn="l"/>
            <a:r>
              <a:rPr lang="en-GB" altLang="ko-KR" sz="18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     </a:t>
            </a:r>
            <a:r>
              <a:rPr lang="en-GB" altLang="ko-KR" sz="16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1) Phasic RSWA was grouped into low </a:t>
            </a:r>
            <a:r>
              <a:rPr lang="en-GB" altLang="ko-KR" sz="14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(&lt;12%) </a:t>
            </a:r>
            <a:r>
              <a:rPr lang="en-GB" altLang="ko-KR" sz="16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and high </a:t>
            </a:r>
            <a:r>
              <a:rPr lang="en-US" altLang="ko-KR" sz="14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≥12%</a:t>
            </a:r>
            <a:r>
              <a:rPr lang="en-US" altLang="ko-KR" sz="14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) </a:t>
            </a:r>
            <a:r>
              <a:rPr lang="en-US" altLang="ko-KR" sz="16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- median</a:t>
            </a:r>
            <a:br>
              <a:rPr lang="en-GB" altLang="ko-KR" sz="14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</a:br>
            <a:r>
              <a:rPr lang="en-GB" altLang="ko-KR" sz="16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      2) Tonic RSWA was grouped into low </a:t>
            </a:r>
            <a:r>
              <a:rPr lang="en-GB" altLang="ko-KR" sz="14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(&lt;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11%</a:t>
            </a:r>
            <a:r>
              <a:rPr lang="en-GB" altLang="ko-KR" sz="14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)</a:t>
            </a:r>
            <a:r>
              <a:rPr lang="en-GB" altLang="ko-KR" sz="16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 and high </a:t>
            </a:r>
            <a:r>
              <a:rPr lang="en-GB" altLang="ko-KR" sz="14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≥1</a:t>
            </a:r>
            <a:r>
              <a:rPr lang="en-GB" altLang="ko-KR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1%) </a:t>
            </a:r>
            <a:r>
              <a:rPr lang="en-GB" altLang="ko-KR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 median</a:t>
            </a:r>
            <a:endParaRPr lang="ko-KR" altLang="en-US" sz="1400" dirty="0">
              <a:solidFill>
                <a:schemeClr val="tx1"/>
              </a:solidFill>
              <a:latin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079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84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10660" y="311798"/>
            <a:ext cx="1470502" cy="16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04"/>
          <p:cNvSpPr>
            <a:spLocks noChangeArrowheads="1"/>
          </p:cNvSpPr>
          <p:nvPr/>
        </p:nvSpPr>
        <p:spPr bwMode="auto">
          <a:xfrm>
            <a:off x="225239" y="184197"/>
            <a:ext cx="682870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kumimoji="0" lang="en-US" altLang="ko-KR" sz="3200" b="1" spc="-15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No confounding factors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57200" y="100672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2000" dirty="0">
              <a:solidFill>
                <a:schemeClr val="tx1"/>
              </a:solidFill>
              <a:latin typeface="Cambria Math" pitchFamily="18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684232"/>
              </p:ext>
            </p:extLst>
          </p:nvPr>
        </p:nvGraphicFramePr>
        <p:xfrm>
          <a:off x="415640" y="1059858"/>
          <a:ext cx="4688884" cy="3662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3209">
                  <a:extLst>
                    <a:ext uri="{9D8B030D-6E8A-4147-A177-3AD203B41FA5}">
                      <a16:colId xmlns:a16="http://schemas.microsoft.com/office/drawing/2014/main" val="2110547719"/>
                    </a:ext>
                  </a:extLst>
                </a:gridCol>
                <a:gridCol w="623135">
                  <a:extLst>
                    <a:ext uri="{9D8B030D-6E8A-4147-A177-3AD203B41FA5}">
                      <a16:colId xmlns:a16="http://schemas.microsoft.com/office/drawing/2014/main" val="3284861469"/>
                    </a:ext>
                  </a:extLst>
                </a:gridCol>
                <a:gridCol w="623135">
                  <a:extLst>
                    <a:ext uri="{9D8B030D-6E8A-4147-A177-3AD203B41FA5}">
                      <a16:colId xmlns:a16="http://schemas.microsoft.com/office/drawing/2014/main" val="1355248353"/>
                    </a:ext>
                  </a:extLst>
                </a:gridCol>
                <a:gridCol w="623135">
                  <a:extLst>
                    <a:ext uri="{9D8B030D-6E8A-4147-A177-3AD203B41FA5}">
                      <a16:colId xmlns:a16="http://schemas.microsoft.com/office/drawing/2014/main" val="2374721003"/>
                    </a:ext>
                  </a:extLst>
                </a:gridCol>
                <a:gridCol w="623135">
                  <a:extLst>
                    <a:ext uri="{9D8B030D-6E8A-4147-A177-3AD203B41FA5}">
                      <a16:colId xmlns:a16="http://schemas.microsoft.com/office/drawing/2014/main" val="886787094"/>
                    </a:ext>
                  </a:extLst>
                </a:gridCol>
                <a:gridCol w="623135">
                  <a:extLst>
                    <a:ext uri="{9D8B030D-6E8A-4147-A177-3AD203B41FA5}">
                      <a16:colId xmlns:a16="http://schemas.microsoft.com/office/drawing/2014/main" val="1666109073"/>
                    </a:ext>
                  </a:extLst>
                </a:gridCol>
              </a:tblGrid>
              <a:tr h="183114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Phasic RSWA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741369"/>
                  </a:ext>
                </a:extLst>
              </a:tr>
              <a:tr h="183114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Low (n=23)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High (n=22)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939813"/>
                  </a:ext>
                </a:extLst>
              </a:tr>
              <a:tr h="183114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Mean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Mean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-value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940758"/>
                  </a:ext>
                </a:extLst>
              </a:tr>
              <a:tr h="1831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BDI</a:t>
                      </a: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8.29</a:t>
                      </a: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6.12</a:t>
                      </a:r>
                      <a:endParaRPr lang="ko-KR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8.16</a:t>
                      </a: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9.32</a:t>
                      </a:r>
                      <a:endParaRPr lang="ko-KR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.959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306409"/>
                  </a:ext>
                </a:extLst>
              </a:tr>
              <a:tr h="1831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PSQI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6.86</a:t>
                      </a: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3.32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5.95</a:t>
                      </a: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3.84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.426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414663"/>
                  </a:ext>
                </a:extLst>
              </a:tr>
              <a:tr h="1831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ESS</a:t>
                      </a: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8.95</a:t>
                      </a: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5.03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8.79</a:t>
                      </a: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4.14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.912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273836"/>
                  </a:ext>
                </a:extLst>
              </a:tr>
              <a:tr h="1831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Polysomnography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702796"/>
                  </a:ext>
                </a:extLst>
              </a:tr>
              <a:tr h="183114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Total</a:t>
                      </a:r>
                      <a:r>
                        <a:rPr lang="en-US" sz="1000" b="1" u="none" strike="noStrike" baseline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sleep time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328.98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74.73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354.23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62.56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.227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723604"/>
                  </a:ext>
                </a:extLst>
              </a:tr>
              <a:tr h="183114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Sleep efficiency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68.07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15.53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74.67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13.62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.137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281766"/>
                  </a:ext>
                </a:extLst>
              </a:tr>
              <a:tr h="183114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Sleep</a:t>
                      </a:r>
                      <a:r>
                        <a:rPr lang="en-US" sz="1000" b="1" u="none" strike="noStrike" baseline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latency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38.96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39.27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22.45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27.39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.111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984676"/>
                  </a:ext>
                </a:extLst>
              </a:tr>
              <a:tr h="183114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Wake after sleep onset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118.23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83.09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99.35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61.79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.393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474098"/>
                  </a:ext>
                </a:extLst>
              </a:tr>
              <a:tr h="183114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REM latency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177.22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98.61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128.11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88.12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.086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66204"/>
                  </a:ext>
                </a:extLst>
              </a:tr>
              <a:tr h="183114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Stage 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9.44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6.79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12.52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7.71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.162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211504"/>
                  </a:ext>
                </a:extLst>
              </a:tr>
              <a:tr h="183114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Stage 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41.15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10.65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41.71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14.91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.884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09789"/>
                  </a:ext>
                </a:extLst>
              </a:tr>
              <a:tr h="183114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Stage 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12.59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9.63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6.77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7.21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.027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459328"/>
                  </a:ext>
                </a:extLst>
              </a:tr>
              <a:tr h="183114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Stage REM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13.14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6.17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16.96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8.22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.084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338343"/>
                  </a:ext>
                </a:extLst>
              </a:tr>
              <a:tr h="183114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AHI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9.83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12.31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10.82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12.72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.792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254275"/>
                  </a:ext>
                </a:extLst>
              </a:tr>
              <a:tr h="183114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PLMI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25.17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36.36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17.84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28.51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.457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320761"/>
                  </a:ext>
                </a:extLst>
              </a:tr>
              <a:tr h="183114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Respiratory arousal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5.62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8.62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6.99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9.75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.620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41853"/>
                  </a:ext>
                </a:extLst>
              </a:tr>
              <a:tr h="183114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PLM arousal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3.85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10.24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1.66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3.63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.348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58176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454405"/>
              </p:ext>
            </p:extLst>
          </p:nvPr>
        </p:nvGraphicFramePr>
        <p:xfrm>
          <a:off x="5256428" y="1067033"/>
          <a:ext cx="3115675" cy="3662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3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311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Tonic RSWA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11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Low (n=23)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High (n=22)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1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Mean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Mean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-value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1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8.19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6.36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8.26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9.14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.977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1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6.19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3.63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6.68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3.56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.667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1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8.86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3.82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8.89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5.39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.980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114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1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353.00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56.90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329.12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80.06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.253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1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73.34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11.22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69.16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17.89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.350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1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34.61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37.31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27.00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31.96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.467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1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94.16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53.86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124.52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87.80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.167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1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145.72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70.32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161.05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118.05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.598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31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9.72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6.44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12.22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8.12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.258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31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42.05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12.73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40.77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13.06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.742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31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11.41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8.90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8.00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8.84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.205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31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15.75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6.68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14.24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8.21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.502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31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8.20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12.61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12.53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12.02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.246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31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22.44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35.49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20.69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30.09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.859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31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4.58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8.45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8.07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9.62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.202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31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1.53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3.22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4.09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10.54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.271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269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84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10660" y="311798"/>
            <a:ext cx="1470502" cy="16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04"/>
          <p:cNvSpPr>
            <a:spLocks noChangeArrowheads="1"/>
          </p:cNvSpPr>
          <p:nvPr/>
        </p:nvSpPr>
        <p:spPr bwMode="auto">
          <a:xfrm>
            <a:off x="225240" y="184197"/>
            <a:ext cx="489654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kumimoji="0" lang="en-US" altLang="ko-KR" sz="3200" b="1" spc="-15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Phasic RSWA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57200" y="100672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2000" dirty="0">
              <a:solidFill>
                <a:schemeClr val="tx1"/>
              </a:solidFill>
              <a:latin typeface="Cambria Math" pitchFamily="18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122613"/>
              </p:ext>
            </p:extLst>
          </p:nvPr>
        </p:nvGraphicFramePr>
        <p:xfrm>
          <a:off x="213365" y="896553"/>
          <a:ext cx="4564557" cy="3790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7553">
                  <a:extLst>
                    <a:ext uri="{9D8B030D-6E8A-4147-A177-3AD203B41FA5}">
                      <a16:colId xmlns:a16="http://schemas.microsoft.com/office/drawing/2014/main" val="2110547719"/>
                    </a:ext>
                  </a:extLst>
                </a:gridCol>
                <a:gridCol w="594158">
                  <a:extLst>
                    <a:ext uri="{9D8B030D-6E8A-4147-A177-3AD203B41FA5}">
                      <a16:colId xmlns:a16="http://schemas.microsoft.com/office/drawing/2014/main" val="3284861469"/>
                    </a:ext>
                  </a:extLst>
                </a:gridCol>
                <a:gridCol w="355491">
                  <a:extLst>
                    <a:ext uri="{9D8B030D-6E8A-4147-A177-3AD203B41FA5}">
                      <a16:colId xmlns:a16="http://schemas.microsoft.com/office/drawing/2014/main" val="1355248353"/>
                    </a:ext>
                  </a:extLst>
                </a:gridCol>
                <a:gridCol w="677662">
                  <a:extLst>
                    <a:ext uri="{9D8B030D-6E8A-4147-A177-3AD203B41FA5}">
                      <a16:colId xmlns:a16="http://schemas.microsoft.com/office/drawing/2014/main" val="2374721003"/>
                    </a:ext>
                  </a:extLst>
                </a:gridCol>
                <a:gridCol w="433908">
                  <a:extLst>
                    <a:ext uri="{9D8B030D-6E8A-4147-A177-3AD203B41FA5}">
                      <a16:colId xmlns:a16="http://schemas.microsoft.com/office/drawing/2014/main" val="886787094"/>
                    </a:ext>
                  </a:extLst>
                </a:gridCol>
                <a:gridCol w="555785">
                  <a:extLst>
                    <a:ext uri="{9D8B030D-6E8A-4147-A177-3AD203B41FA5}">
                      <a16:colId xmlns:a16="http://schemas.microsoft.com/office/drawing/2014/main" val="1666109073"/>
                    </a:ext>
                  </a:extLst>
                </a:gridCol>
              </a:tblGrid>
              <a:tr h="189545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Phasic RSWA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741369"/>
                  </a:ext>
                </a:extLst>
              </a:tr>
              <a:tr h="189545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Low (n=23)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High (n=22)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939813"/>
                  </a:ext>
                </a:extLst>
              </a:tr>
              <a:tr h="189545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Mean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Mean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-value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940758"/>
                  </a:ext>
                </a:extLst>
              </a:tr>
              <a:tr h="1895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Male, n(%)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 (56.5%)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 (54.5%)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.585</a:t>
                      </a: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306409"/>
                  </a:ext>
                </a:extLst>
              </a:tr>
              <a:tr h="1895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Age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68.87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6.43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68.76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u="none" strike="noStrike" kern="120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8.35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.962</a:t>
                      </a: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414663"/>
                  </a:ext>
                </a:extLst>
              </a:tr>
              <a:tr h="1895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Education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11.52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4.14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9.05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u="none" strike="noStrike" kern="120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5.34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.092</a:t>
                      </a: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273836"/>
                  </a:ext>
                </a:extLst>
              </a:tr>
              <a:tr h="1895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NP test, z-score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000" u="none" strike="noStrike" kern="1200">
                        <a:solidFill>
                          <a:schemeClr val="dk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702796"/>
                  </a:ext>
                </a:extLst>
              </a:tr>
              <a:tr h="189545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Categorical fluency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1.06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u="none" strike="noStrike" kern="120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1.35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.614</a:t>
                      </a: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723604"/>
                  </a:ext>
                </a:extLst>
              </a:tr>
              <a:tr h="189545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Boston naming test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0.42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1.07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u="none" strike="noStrike" kern="120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0.92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.802</a:t>
                      </a: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281766"/>
                  </a:ext>
                </a:extLst>
              </a:tr>
              <a:tr h="189545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MMSE-KC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-0.19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0.94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-0.85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u="none" strike="noStrike" kern="120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1.60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.101</a:t>
                      </a: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984676"/>
                  </a:ext>
                </a:extLst>
              </a:tr>
              <a:tr h="189545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Word list memory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0.97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1.49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u="none" strike="noStrike" kern="120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7.77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.551</a:t>
                      </a: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474098"/>
                  </a:ext>
                </a:extLst>
              </a:tr>
              <a:tr h="189545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Recall of constructional praxis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-0.16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0.85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u="none" strike="noStrike" kern="120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1.02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u="none" strike="noStrike" kern="120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.143</a:t>
                      </a: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66204"/>
                  </a:ext>
                </a:extLst>
              </a:tr>
              <a:tr h="189545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Word list recall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-0.10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1.00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-2.27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u="none" strike="noStrike" kern="120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8.25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.216</a:t>
                      </a: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211504"/>
                  </a:ext>
                </a:extLst>
              </a:tr>
              <a:tr h="189545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Word list recognition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-0.24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0.78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-0.55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u="none" strike="noStrike" kern="120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1.26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.331</a:t>
                      </a: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09789"/>
                  </a:ext>
                </a:extLst>
              </a:tr>
              <a:tr h="189545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Constructional praxis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1.78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u="none" strike="noStrike" kern="120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0.97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.566</a:t>
                      </a: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459328"/>
                  </a:ext>
                </a:extLst>
              </a:tr>
              <a:tr h="189545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Trail making test 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0.72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u="none" strike="noStrike" kern="120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0.85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0.72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u="none" strike="noStrike" kern="120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0.74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.970</a:t>
                      </a: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338343"/>
                  </a:ext>
                </a:extLst>
              </a:tr>
              <a:tr h="189545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Trail making test B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u="none" strike="noStrike" kern="120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1.19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0.77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u="none" strike="noStrike" kern="120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1.21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.969</a:t>
                      </a: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254275"/>
                  </a:ext>
                </a:extLst>
              </a:tr>
              <a:tr h="189545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Digit span forward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0.83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u="none" strike="noStrike" kern="120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1.05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-0.03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u="none" strike="noStrike" kern="120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0.95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.008</a:t>
                      </a: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320761"/>
                  </a:ext>
                </a:extLst>
              </a:tr>
              <a:tr h="189545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Digit span backward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u="none" strike="noStrike" kern="120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1.23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u="none" strike="noStrike" kern="120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1.38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.971</a:t>
                      </a: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41853"/>
                  </a:ext>
                </a:extLst>
              </a:tr>
              <a:tr h="189545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Frontal assessment battery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0.22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0.66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0.28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0.91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.818</a:t>
                      </a: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581761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E78CD96F-BADE-E787-1918-1ADE67C68252}"/>
              </a:ext>
            </a:extLst>
          </p:cNvPr>
          <p:cNvGrpSpPr/>
          <p:nvPr/>
        </p:nvGrpSpPr>
        <p:grpSpPr>
          <a:xfrm>
            <a:off x="5061623" y="1289226"/>
            <a:ext cx="3765386" cy="3284990"/>
            <a:chOff x="5061623" y="1470652"/>
            <a:chExt cx="3765386" cy="3284990"/>
          </a:xfrm>
        </p:grpSpPr>
        <p:grpSp>
          <p:nvGrpSpPr>
            <p:cNvPr id="17" name="그룹 16"/>
            <p:cNvGrpSpPr/>
            <p:nvPr/>
          </p:nvGrpSpPr>
          <p:grpSpPr>
            <a:xfrm>
              <a:off x="5061623" y="1470652"/>
              <a:ext cx="3765386" cy="3284990"/>
              <a:chOff x="-3737811" y="48126"/>
              <a:chExt cx="7988972" cy="6388769"/>
            </a:xfrm>
          </p:grpSpPr>
          <p:pic>
            <p:nvPicPr>
              <p:cNvPr id="13" name="그림 12"/>
              <p:cNvPicPr>
                <a:picLocks noChangeAspect="1"/>
              </p:cNvPicPr>
              <p:nvPr/>
            </p:nvPicPr>
            <p:blipFill rotWithShape="1">
              <a:blip r:embed="rId5"/>
              <a:srcRect l="4562" t="25468" r="51754" b="12426"/>
              <a:stretch/>
            </p:blipFill>
            <p:spPr>
              <a:xfrm>
                <a:off x="-3737811" y="48126"/>
                <a:ext cx="7988970" cy="6388769"/>
              </a:xfrm>
              <a:prstGeom prst="rect">
                <a:avLst/>
              </a:prstGeom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 rotWithShape="1">
              <a:blip r:embed="rId5"/>
              <a:srcRect l="34562" t="88309" r="58421" b="9976"/>
              <a:stretch/>
            </p:blipFill>
            <p:spPr>
              <a:xfrm>
                <a:off x="2515950" y="427118"/>
                <a:ext cx="1735211" cy="238591"/>
              </a:xfrm>
              <a:prstGeom prst="rect">
                <a:avLst/>
              </a:prstGeom>
            </p:spPr>
          </p:pic>
        </p:grpSp>
        <p:cxnSp>
          <p:nvCxnSpPr>
            <p:cNvPr id="18" name="직선 연결선 17"/>
            <p:cNvCxnSpPr/>
            <p:nvPr/>
          </p:nvCxnSpPr>
          <p:spPr>
            <a:xfrm flipV="1">
              <a:off x="6364705" y="1998096"/>
              <a:ext cx="113571" cy="13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>
            <a:xfrm>
              <a:off x="5647005" y="1538979"/>
              <a:ext cx="153341" cy="215444"/>
              <a:chOff x="5635130" y="1708940"/>
              <a:chExt cx="153341" cy="215444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5635130" y="1708940"/>
                <a:ext cx="14599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*</a:t>
                </a:r>
                <a:endParaRPr lang="ko-KR" altLang="en-US" sz="800" dirty="0"/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 flipV="1">
                <a:off x="5674900" y="1835484"/>
                <a:ext cx="113571" cy="13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6328954" y="1875406"/>
              <a:ext cx="1459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*</a:t>
              </a:r>
              <a:endParaRPr lang="ko-KR" altLang="en-US" sz="800" dirty="0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8254005" y="1956077"/>
              <a:ext cx="153341" cy="215444"/>
              <a:chOff x="5635130" y="1708940"/>
              <a:chExt cx="153341" cy="215444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635130" y="1708940"/>
                <a:ext cx="14599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*</a:t>
                </a:r>
                <a:endParaRPr lang="ko-KR" altLang="en-US" sz="800" dirty="0"/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 flipV="1">
                <a:off x="5674900" y="1835484"/>
                <a:ext cx="113571" cy="13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TextBox 28"/>
          <p:cNvSpPr txBox="1"/>
          <p:nvPr/>
        </p:nvSpPr>
        <p:spPr>
          <a:xfrm>
            <a:off x="5943414" y="892121"/>
            <a:ext cx="2001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qEEG</a:t>
            </a:r>
            <a:r>
              <a:rPr lang="en-US" altLang="ko-KR" sz="1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absolute power</a:t>
            </a:r>
            <a:endParaRPr lang="ko-KR" altLang="en-US" sz="1000" b="1" dirty="0">
              <a:latin typeface="Cambria Math" panose="02040503050406030204" pitchFamily="18" charset="0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48990" y="4135451"/>
            <a:ext cx="4419106" cy="163671"/>
          </a:xfrm>
          <a:prstGeom prst="roundRect">
            <a:avLst/>
          </a:prstGeom>
          <a:solidFill>
            <a:srgbClr val="FFC00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4D942B-FEDE-605C-71DC-C88311F27C4C}"/>
              </a:ext>
            </a:extLst>
          </p:cNvPr>
          <p:cNvSpPr txBox="1"/>
          <p:nvPr/>
        </p:nvSpPr>
        <p:spPr>
          <a:xfrm>
            <a:off x="255914" y="4744305"/>
            <a:ext cx="8632172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2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Phasic RSWA was significantly correlated with absolute delta power and theta power, categorical fluency, and MMSE-KC  </a:t>
            </a:r>
            <a:endParaRPr lang="ko-KR" altLang="en-US" sz="1200" dirty="0">
              <a:solidFill>
                <a:schemeClr val="tx1"/>
              </a:solidFill>
              <a:latin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664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84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10660" y="311798"/>
            <a:ext cx="1470502" cy="16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04"/>
          <p:cNvSpPr>
            <a:spLocks noChangeArrowheads="1"/>
          </p:cNvSpPr>
          <p:nvPr/>
        </p:nvSpPr>
        <p:spPr bwMode="auto">
          <a:xfrm>
            <a:off x="225240" y="184197"/>
            <a:ext cx="489654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kumimoji="0" lang="en-US" altLang="ko-KR" sz="3200" b="1" spc="-15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Tonic RSWA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57200" y="100672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2000" dirty="0">
              <a:solidFill>
                <a:schemeClr val="tx1"/>
              </a:solidFill>
              <a:latin typeface="Cambria Math" pitchFamily="18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874713"/>
            <a:ext cx="8229600" cy="4041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itchFamily="2" charset="2"/>
              <a:buChar char="v"/>
            </a:pPr>
            <a:endParaRPr lang="ko-KR" altLang="en-US" sz="1800" dirty="0">
              <a:solidFill>
                <a:schemeClr val="tx1"/>
              </a:solidFill>
              <a:latin typeface="Cambria Math" pitchFamily="18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254105"/>
              </p:ext>
            </p:extLst>
          </p:nvPr>
        </p:nvGraphicFramePr>
        <p:xfrm>
          <a:off x="213755" y="891350"/>
          <a:ext cx="4662093" cy="381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9428">
                  <a:extLst>
                    <a:ext uri="{9D8B030D-6E8A-4147-A177-3AD203B41FA5}">
                      <a16:colId xmlns:a16="http://schemas.microsoft.com/office/drawing/2014/main" val="52250434"/>
                    </a:ext>
                  </a:extLst>
                </a:gridCol>
                <a:gridCol w="617517">
                  <a:extLst>
                    <a:ext uri="{9D8B030D-6E8A-4147-A177-3AD203B41FA5}">
                      <a16:colId xmlns:a16="http://schemas.microsoft.com/office/drawing/2014/main" val="2912163287"/>
                    </a:ext>
                  </a:extLst>
                </a:gridCol>
                <a:gridCol w="396708">
                  <a:extLst>
                    <a:ext uri="{9D8B030D-6E8A-4147-A177-3AD203B41FA5}">
                      <a16:colId xmlns:a16="http://schemas.microsoft.com/office/drawing/2014/main" val="3418327331"/>
                    </a:ext>
                  </a:extLst>
                </a:gridCol>
                <a:gridCol w="743323">
                  <a:extLst>
                    <a:ext uri="{9D8B030D-6E8A-4147-A177-3AD203B41FA5}">
                      <a16:colId xmlns:a16="http://schemas.microsoft.com/office/drawing/2014/main" val="1628849919"/>
                    </a:ext>
                  </a:extLst>
                </a:gridCol>
                <a:gridCol w="398158">
                  <a:extLst>
                    <a:ext uri="{9D8B030D-6E8A-4147-A177-3AD203B41FA5}">
                      <a16:colId xmlns:a16="http://schemas.microsoft.com/office/drawing/2014/main" val="2783274281"/>
                    </a:ext>
                  </a:extLst>
                </a:gridCol>
                <a:gridCol w="546959">
                  <a:extLst>
                    <a:ext uri="{9D8B030D-6E8A-4147-A177-3AD203B41FA5}">
                      <a16:colId xmlns:a16="http://schemas.microsoft.com/office/drawing/2014/main" val="1948834072"/>
                    </a:ext>
                  </a:extLst>
                </a:gridCol>
              </a:tblGrid>
              <a:tr h="1908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Tonic RSWA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500134"/>
                  </a:ext>
                </a:extLst>
              </a:tr>
              <a:tr h="1908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Low (n=23)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High (n=22)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282523"/>
                  </a:ext>
                </a:extLst>
              </a:tr>
              <a:tr h="1908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Mean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Mean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-value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274814"/>
                  </a:ext>
                </a:extLst>
              </a:tr>
              <a:tr h="190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Male, n(%)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 (56.5%)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 (54.5%)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.585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667718"/>
                  </a:ext>
                </a:extLst>
              </a:tr>
              <a:tr h="190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Age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67.64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7.22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70.00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7.40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.290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910841"/>
                  </a:ext>
                </a:extLst>
              </a:tr>
              <a:tr h="190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Education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10.09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5.42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10.59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4.34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.737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490277"/>
                  </a:ext>
                </a:extLst>
              </a:tr>
              <a:tr h="190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NP test, z-score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643318"/>
                  </a:ext>
                </a:extLst>
              </a:tr>
              <a:tr h="190800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Categorical fluency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0.47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0.98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-0.03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1.36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.167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47525"/>
                  </a:ext>
                </a:extLst>
              </a:tr>
              <a:tr h="190800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Boston naming test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0.60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1.14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0.78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.158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897062"/>
                  </a:ext>
                </a:extLst>
              </a:tr>
              <a:tr h="190800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MMSE-KC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-0.17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0.98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-0.83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1.54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.100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533351"/>
                  </a:ext>
                </a:extLst>
              </a:tr>
              <a:tr h="190800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Word list memory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2.10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7.43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-0.15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1.09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.167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72090"/>
                  </a:ext>
                </a:extLst>
              </a:tr>
              <a:tr h="190800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Recall of constructional praxis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-0.01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0.71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0.21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1.11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.430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784719"/>
                  </a:ext>
                </a:extLst>
              </a:tr>
              <a:tr h="190800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Word list recall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-1.55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7.98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-0.64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0.93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.607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98645"/>
                  </a:ext>
                </a:extLst>
              </a:tr>
              <a:tr h="190800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Word list recognition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-0.37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1.25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-0.41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0.77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.899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743862"/>
                  </a:ext>
                </a:extLst>
              </a:tr>
              <a:tr h="190800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Constructional praxis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u="none" strike="noStrike" kern="120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1.03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-0.25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1.79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.087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817307"/>
                  </a:ext>
                </a:extLst>
              </a:tr>
              <a:tr h="190800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Trail making test 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0.78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0.97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0.66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0.58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.626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728869"/>
                  </a:ext>
                </a:extLst>
              </a:tr>
              <a:tr h="190800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Trail making test B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1.22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1.01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1.12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.009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753932"/>
                  </a:ext>
                </a:extLst>
              </a:tr>
              <a:tr h="190800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Digit span forward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1.06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1.12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.521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515283"/>
                  </a:ext>
                </a:extLst>
              </a:tr>
              <a:tr h="190800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Digit span backward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0.43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1.52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1.01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.754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735521"/>
                  </a:ext>
                </a:extLst>
              </a:tr>
              <a:tr h="190800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Frontal assessment battery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0.42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0.66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0.86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.145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714" marR="7714" marT="77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617354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5121783" y="1297632"/>
            <a:ext cx="3705225" cy="3277590"/>
            <a:chOff x="-3593432" y="48126"/>
            <a:chExt cx="7908758" cy="6432885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5"/>
            <a:srcRect l="5351" t="25468" r="51403" b="11998"/>
            <a:stretch/>
          </p:blipFill>
          <p:spPr>
            <a:xfrm>
              <a:off x="-3593432" y="48126"/>
              <a:ext cx="7908758" cy="643288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5"/>
            <a:srcRect l="13553" t="89016" r="80219" b="9971"/>
            <a:stretch/>
          </p:blipFill>
          <p:spPr>
            <a:xfrm>
              <a:off x="2775284" y="481410"/>
              <a:ext cx="1373776" cy="125769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5943414" y="868186"/>
            <a:ext cx="2001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qEEG</a:t>
            </a:r>
            <a:r>
              <a:rPr lang="en-US" altLang="ko-KR" sz="1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absolute power</a:t>
            </a:r>
            <a:endParaRPr lang="ko-KR" altLang="en-US" sz="1000" b="1" dirty="0">
              <a:latin typeface="Cambria Math" panose="02040503050406030204" pitchFamily="18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60865" y="3963015"/>
            <a:ext cx="4503173" cy="156410"/>
          </a:xfrm>
          <a:prstGeom prst="roundRect">
            <a:avLst/>
          </a:prstGeom>
          <a:solidFill>
            <a:srgbClr val="FFC00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6"/>
          <a:srcRect l="34562" t="88309" r="58421" b="9976"/>
          <a:stretch/>
        </p:blipFill>
        <p:spPr>
          <a:xfrm>
            <a:off x="8009164" y="1665523"/>
            <a:ext cx="817845" cy="1226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945A99-94FF-B2FD-46F2-F61F82115E74}"/>
              </a:ext>
            </a:extLst>
          </p:cNvPr>
          <p:cNvSpPr txBox="1"/>
          <p:nvPr/>
        </p:nvSpPr>
        <p:spPr>
          <a:xfrm>
            <a:off x="255914" y="4744305"/>
            <a:ext cx="8632172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2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There was no significant correlation other than Boston naming test </a:t>
            </a:r>
            <a:endParaRPr lang="ko-KR" altLang="en-US" sz="1200" dirty="0">
              <a:solidFill>
                <a:schemeClr val="tx1"/>
              </a:solidFill>
              <a:latin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562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84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10660" y="311798"/>
            <a:ext cx="1470502" cy="16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04"/>
          <p:cNvSpPr>
            <a:spLocks noChangeArrowheads="1"/>
          </p:cNvSpPr>
          <p:nvPr/>
        </p:nvSpPr>
        <p:spPr bwMode="auto">
          <a:xfrm>
            <a:off x="225240" y="184197"/>
            <a:ext cx="489654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kumimoji="0" lang="en-US" altLang="ko-KR" sz="3200" b="1" spc="-15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Conclusion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57199" y="1187538"/>
            <a:ext cx="8423963" cy="3574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itchFamily="2" charset="2"/>
              <a:buChar char="v"/>
            </a:pPr>
            <a:r>
              <a:rPr lang="en-GB" altLang="ko-KR" sz="18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These results suggest that phasic RSWA rather than tonic RSWA reflects changes in underlying neurocognitive function of </a:t>
            </a:r>
            <a:r>
              <a:rPr lang="en-GB" altLang="ko-KR" sz="1800" dirty="0" err="1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iRBD</a:t>
            </a:r>
            <a:r>
              <a:rPr lang="en-GB" altLang="ko-KR" sz="18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 patients.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en-US" altLang="ko-KR" sz="500" dirty="0">
              <a:solidFill>
                <a:schemeClr val="tx1"/>
              </a:solidFill>
              <a:latin typeface="Cambria Math" pitchFamily="18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r>
              <a:rPr lang="en-US" altLang="ko-KR" sz="1800" dirty="0">
                <a:solidFill>
                  <a:schemeClr val="tx1"/>
                </a:solidFill>
                <a:latin typeface="Cambria Math" pitchFamily="18" charset="0"/>
              </a:rPr>
              <a:t>Previous studies </a:t>
            </a:r>
            <a:endParaRPr lang="en-US" altLang="ko-KR" sz="1600" dirty="0">
              <a:solidFill>
                <a:schemeClr val="tx1"/>
              </a:solidFill>
              <a:latin typeface="Cambria Math" pitchFamily="18" charset="0"/>
            </a:endParaRPr>
          </a:p>
          <a:p>
            <a:pPr algn="l"/>
            <a:r>
              <a:rPr lang="en-US" altLang="ko-KR" sz="1600" dirty="0">
                <a:solidFill>
                  <a:schemeClr val="tx1"/>
                </a:solidFill>
                <a:latin typeface="Cambria Math" pitchFamily="18" charset="0"/>
              </a:rPr>
              <a:t>      1) A longitudinal study reported the optimal cut-off for </a:t>
            </a:r>
            <a:r>
              <a:rPr lang="en-US" altLang="ko-KR" sz="1600" dirty="0" err="1">
                <a:solidFill>
                  <a:schemeClr val="tx1"/>
                </a:solidFill>
                <a:latin typeface="Cambria Math" pitchFamily="18" charset="0"/>
              </a:rPr>
              <a:t>phenoconversion</a:t>
            </a:r>
            <a:r>
              <a:rPr lang="en-US" altLang="ko-KR" sz="1600" dirty="0">
                <a:solidFill>
                  <a:schemeClr val="tx1"/>
                </a:solidFill>
                <a:latin typeface="Cambria Math" pitchFamily="18" charset="0"/>
              </a:rPr>
              <a:t> at five years </a:t>
            </a:r>
            <a:br>
              <a:rPr lang="en-US" altLang="ko-KR" sz="1600" dirty="0">
                <a:solidFill>
                  <a:schemeClr val="tx1"/>
                </a:solidFill>
                <a:latin typeface="Cambria Math" pitchFamily="18" charset="0"/>
              </a:rPr>
            </a:br>
            <a:r>
              <a:rPr lang="en-US" altLang="ko-KR" sz="1600" dirty="0">
                <a:solidFill>
                  <a:schemeClr val="tx1"/>
                </a:solidFill>
                <a:latin typeface="Cambria Math" pitchFamily="18" charset="0"/>
              </a:rPr>
              <a:t>          : 15.4% for tonic EMG activity (sensitivity, 0.69; specificity, 0.57) </a:t>
            </a:r>
            <a:br>
              <a:rPr lang="en-US" altLang="ko-KR" sz="1600" dirty="0">
                <a:solidFill>
                  <a:schemeClr val="tx1"/>
                </a:solidFill>
                <a:latin typeface="Cambria Math" pitchFamily="18" charset="0"/>
              </a:rPr>
            </a:br>
            <a:r>
              <a:rPr lang="en-US" altLang="ko-KR" sz="1600" dirty="0">
                <a:solidFill>
                  <a:schemeClr val="tx1"/>
                </a:solidFill>
                <a:latin typeface="Cambria Math" pitchFamily="18" charset="0"/>
              </a:rPr>
              <a:t>            7.8% for phasic EMG activity (sensitivity, 0.79; specificity, 0.47) </a:t>
            </a:r>
            <a:br>
              <a:rPr lang="en-US" altLang="ko-KR" sz="1600" dirty="0">
                <a:solidFill>
                  <a:schemeClr val="tx1"/>
                </a:solidFill>
                <a:latin typeface="Cambria Math" pitchFamily="18" charset="0"/>
              </a:rPr>
            </a:br>
            <a:r>
              <a:rPr lang="en-US" altLang="ko-KR" sz="1600" dirty="0">
                <a:solidFill>
                  <a:schemeClr val="tx1"/>
                </a:solidFill>
                <a:latin typeface="Cambria Math" pitchFamily="18" charset="0"/>
              </a:rPr>
              <a:t>      2) Phasic RSWA </a:t>
            </a:r>
            <a:br>
              <a:rPr lang="en-US" altLang="ko-KR" sz="1600" dirty="0">
                <a:solidFill>
                  <a:schemeClr val="tx1"/>
                </a:solidFill>
                <a:latin typeface="Cambria Math" pitchFamily="18" charset="0"/>
              </a:rPr>
            </a:br>
            <a:r>
              <a:rPr lang="en-US" altLang="ko-KR" sz="1600" dirty="0">
                <a:solidFill>
                  <a:schemeClr val="tx1"/>
                </a:solidFill>
                <a:latin typeface="Cambria Math" pitchFamily="18" charset="0"/>
              </a:rPr>
              <a:t>          : associated with a higher risk of conversion to DLB</a:t>
            </a:r>
            <a:br>
              <a:rPr lang="en-US" altLang="ko-KR" sz="1600" dirty="0">
                <a:solidFill>
                  <a:schemeClr val="tx1"/>
                </a:solidFill>
                <a:latin typeface="Cambria Math" pitchFamily="18" charset="0"/>
              </a:rPr>
            </a:br>
            <a:r>
              <a:rPr lang="en-US" altLang="ko-KR" sz="1600" dirty="0">
                <a:solidFill>
                  <a:schemeClr val="tx1"/>
                </a:solidFill>
                <a:latin typeface="Cambria Math" pitchFamily="18" charset="0"/>
              </a:rPr>
              <a:t>      3) Tonic RSWA</a:t>
            </a:r>
            <a:br>
              <a:rPr lang="en-US" altLang="ko-KR" sz="1600" dirty="0">
                <a:solidFill>
                  <a:schemeClr val="tx1"/>
                </a:solidFill>
                <a:latin typeface="Cambria Math" pitchFamily="18" charset="0"/>
              </a:rPr>
            </a:br>
            <a:r>
              <a:rPr lang="en-US" altLang="ko-KR" sz="1600" dirty="0">
                <a:solidFill>
                  <a:schemeClr val="tx1"/>
                </a:solidFill>
                <a:latin typeface="Cambria Math" pitchFamily="18" charset="0"/>
              </a:rPr>
              <a:t>          : associated with higher risk of conversion to PD</a:t>
            </a:r>
            <a:br>
              <a:rPr lang="en-US" altLang="ko-KR" sz="1600" dirty="0">
                <a:solidFill>
                  <a:schemeClr val="tx1"/>
                </a:solidFill>
                <a:latin typeface="Cambria Math" pitchFamily="18" charset="0"/>
              </a:rPr>
            </a:br>
            <a:r>
              <a:rPr lang="en-US" altLang="ko-KR" sz="1600" dirty="0">
                <a:solidFill>
                  <a:schemeClr val="tx1"/>
                </a:solidFill>
                <a:latin typeface="Cambria Math" pitchFamily="18" charset="0"/>
              </a:rPr>
              <a:t>      4) DLB converters showed more pronounced cognitive alterations at baseline</a:t>
            </a:r>
            <a:br>
              <a:rPr lang="en-US" altLang="ko-KR" sz="1600" dirty="0">
                <a:solidFill>
                  <a:schemeClr val="tx1"/>
                </a:solidFill>
                <a:latin typeface="Cambria Math" pitchFamily="18" charset="0"/>
              </a:rPr>
            </a:br>
            <a:r>
              <a:rPr lang="en-US" altLang="ko-KR" sz="1600" dirty="0">
                <a:solidFill>
                  <a:schemeClr val="tx1"/>
                </a:solidFill>
                <a:latin typeface="Cambria Math" pitchFamily="18" charset="0"/>
              </a:rPr>
              <a:t>            with faster progression</a:t>
            </a:r>
            <a:br>
              <a:rPr lang="en-US" altLang="ko-KR" sz="1600" dirty="0">
                <a:solidFill>
                  <a:schemeClr val="tx1"/>
                </a:solidFill>
                <a:latin typeface="Cambria Math" pitchFamily="18" charset="0"/>
              </a:rPr>
            </a:br>
            <a:endParaRPr lang="ko-KR" altLang="en-US" sz="1600" dirty="0">
              <a:solidFill>
                <a:schemeClr val="tx1"/>
              </a:solidFill>
              <a:latin typeface="Cambria Math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4728002"/>
            <a:ext cx="86559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Liu Y, et al. (2019) Electromyography activity level in rapid eye movement sleep predicts neurodegenerative diseases in idiopathic rapid eye movement sleep behavior disorder: a 5-year longitudinal study.</a:t>
            </a:r>
          </a:p>
          <a:p>
            <a:r>
              <a:rPr lang="en-US" altLang="ko-KR" sz="700" dirty="0"/>
              <a:t>McCarter SJ, et al. (2020) REM sleep </a:t>
            </a:r>
            <a:r>
              <a:rPr lang="en-US" altLang="ko-KR" sz="700" dirty="0" err="1"/>
              <a:t>atonia</a:t>
            </a:r>
            <a:r>
              <a:rPr lang="en-US" altLang="ko-KR" sz="700" dirty="0"/>
              <a:t> loss distinguishes </a:t>
            </a:r>
            <a:r>
              <a:rPr lang="en-US" altLang="ko-KR" sz="700" dirty="0" err="1"/>
              <a:t>synucleinopathy</a:t>
            </a:r>
            <a:r>
              <a:rPr lang="en-US" altLang="ko-KR" sz="700" dirty="0"/>
              <a:t> in older adults with cognitive impairment.</a:t>
            </a:r>
          </a:p>
          <a:p>
            <a:r>
              <a:rPr lang="en-US" altLang="ko-KR" sz="700" dirty="0" err="1"/>
              <a:t>Fereshtehnejad</a:t>
            </a:r>
            <a:r>
              <a:rPr lang="en-US" altLang="ko-KR" sz="700" dirty="0"/>
              <a:t> SM, et al. (2019) Evolution of prodromal Parkinson’s disease and dementia with </a:t>
            </a:r>
            <a:r>
              <a:rPr lang="en-US" altLang="ko-KR" sz="700" dirty="0" err="1"/>
              <a:t>Lewy</a:t>
            </a:r>
            <a:r>
              <a:rPr lang="en-US" altLang="ko-KR" sz="700" dirty="0"/>
              <a:t> bodies: a prospective study.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081784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4683</TotalTime>
  <Words>1662</Words>
  <Application>Microsoft Office PowerPoint</Application>
  <PresentationFormat>화면 슬라이드 쇼(16:9)</PresentationFormat>
  <Paragraphs>475</Paragraphs>
  <Slides>11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snubh</dc:creator>
  <cp:lastModifiedBy>Kim Ji Soo</cp:lastModifiedBy>
  <cp:revision>410</cp:revision>
  <dcterms:created xsi:type="dcterms:W3CDTF">2019-08-22T01:45:54Z</dcterms:created>
  <dcterms:modified xsi:type="dcterms:W3CDTF">2022-10-22T11:33:55Z</dcterms:modified>
</cp:coreProperties>
</file>