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301" r:id="rId3"/>
    <p:sldId id="275" r:id="rId4"/>
    <p:sldId id="287" r:id="rId5"/>
    <p:sldId id="288" r:id="rId6"/>
    <p:sldId id="289" r:id="rId7"/>
    <p:sldId id="291" r:id="rId8"/>
    <p:sldId id="292" r:id="rId9"/>
    <p:sldId id="294" r:id="rId10"/>
    <p:sldId id="295" r:id="rId11"/>
    <p:sldId id="296" r:id="rId12"/>
    <p:sldId id="293" r:id="rId13"/>
    <p:sldId id="297" r:id="rId14"/>
    <p:sldId id="298" r:id="rId15"/>
    <p:sldId id="299" r:id="rId16"/>
    <p:sldId id="300"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84"/>
    <a:srgbClr val="2AA3CE"/>
    <a:srgbClr val="245388"/>
    <a:srgbClr val="596F9F"/>
    <a:srgbClr val="013388"/>
    <a:srgbClr val="00348B"/>
    <a:srgbClr val="008CCE"/>
    <a:srgbClr val="336496"/>
    <a:srgbClr val="1F4A7F"/>
    <a:srgbClr val="1736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03" autoAdjust="0"/>
  </p:normalViewPr>
  <p:slideViewPr>
    <p:cSldViewPr snapToGrid="0" showGuides="1">
      <p:cViewPr varScale="1">
        <p:scale>
          <a:sx n="130" d="100"/>
          <a:sy n="130" d="100"/>
        </p:scale>
        <p:origin x="107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C9686D-B2E4-47BE-9AB1-1ACD88809D4B}" type="datetimeFigureOut">
              <a:rPr lang="ko-KR" altLang="en-US" smtClean="0"/>
              <a:t>2022-10-20</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37961-F004-42D2-A498-297C7BC94D7D}" type="slidenum">
              <a:rPr lang="ko-KR" altLang="en-US" smtClean="0"/>
              <a:t>‹#›</a:t>
            </a:fld>
            <a:endParaRPr lang="ko-KR" altLang="en-US"/>
          </a:p>
        </p:txBody>
      </p:sp>
    </p:spTree>
    <p:extLst>
      <p:ext uri="{BB962C8B-B14F-4D97-AF65-F5344CB8AC3E}">
        <p14:creationId xmlns:p14="http://schemas.microsoft.com/office/powerpoint/2010/main" val="10494860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Good evening, ladies and gentlemen, thank you for having me here today. I am Min-</a:t>
            </a:r>
            <a:r>
              <a:rPr lang="en-US" altLang="ko-KR" sz="1200" kern="1200" dirty="0" err="1" smtClean="0">
                <a:solidFill>
                  <a:schemeClr val="tx1"/>
                </a:solidFill>
                <a:effectLst/>
                <a:latin typeface="+mn-lt"/>
                <a:ea typeface="+mn-ea"/>
                <a:cs typeface="+mn-cs"/>
              </a:rPr>
              <a:t>ji</a:t>
            </a:r>
            <a:r>
              <a:rPr lang="en-US" altLang="ko-KR" sz="1200" kern="1200" dirty="0" smtClean="0">
                <a:solidFill>
                  <a:schemeClr val="tx1"/>
                </a:solidFill>
                <a:effectLst/>
                <a:latin typeface="+mn-lt"/>
                <a:ea typeface="+mn-ea"/>
                <a:cs typeface="+mn-cs"/>
              </a:rPr>
              <a:t> Lee, a clinical fellow at Seoul National University </a:t>
            </a:r>
            <a:r>
              <a:rPr lang="en-US" altLang="ko-KR" sz="1200" kern="1200" dirty="0" err="1" smtClean="0">
                <a:solidFill>
                  <a:schemeClr val="tx1"/>
                </a:solidFill>
                <a:effectLst/>
                <a:latin typeface="+mn-lt"/>
                <a:ea typeface="+mn-ea"/>
                <a:cs typeface="+mn-cs"/>
              </a:rPr>
              <a:t>Bundang</a:t>
            </a:r>
            <a:r>
              <a:rPr lang="en-US" altLang="ko-KR" sz="1200" kern="1200" dirty="0" smtClean="0">
                <a:solidFill>
                  <a:schemeClr val="tx1"/>
                </a:solidFill>
                <a:effectLst/>
                <a:latin typeface="+mn-lt"/>
                <a:ea typeface="+mn-ea"/>
                <a:cs typeface="+mn-cs"/>
              </a:rPr>
              <a:t> Hospital.</a:t>
            </a:r>
          </a:p>
          <a:p>
            <a:pPr latinLnBrk="1"/>
            <a:r>
              <a:rPr lang="en-US" altLang="ko-KR" sz="1200" kern="1200" dirty="0" smtClean="0">
                <a:solidFill>
                  <a:schemeClr val="tx1"/>
                </a:solidFill>
                <a:effectLst/>
                <a:latin typeface="+mn-lt"/>
                <a:ea typeface="+mn-ea"/>
                <a:cs typeface="+mn-cs"/>
              </a:rPr>
              <a:t>I will present the results of comparing the effects of ASMR and BB on stress reduction.</a:t>
            </a:r>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a:t>
            </a:fld>
            <a:endParaRPr lang="ko-KR" altLang="en-US"/>
          </a:p>
        </p:txBody>
      </p:sp>
    </p:spTree>
    <p:extLst>
      <p:ext uri="{BB962C8B-B14F-4D97-AF65-F5344CB8AC3E}">
        <p14:creationId xmlns:p14="http://schemas.microsoft.com/office/powerpoint/2010/main" val="266333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10</a:t>
            </a:fld>
            <a:endParaRPr lang="ko-KR" altLang="en-US"/>
          </a:p>
        </p:txBody>
      </p:sp>
    </p:spTree>
    <p:extLst>
      <p:ext uri="{BB962C8B-B14F-4D97-AF65-F5344CB8AC3E}">
        <p14:creationId xmlns:p14="http://schemas.microsoft.com/office/powerpoint/2010/main" val="49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11</a:t>
            </a:fld>
            <a:endParaRPr lang="ko-KR" altLang="en-US"/>
          </a:p>
        </p:txBody>
      </p:sp>
    </p:spTree>
    <p:extLst>
      <p:ext uri="{BB962C8B-B14F-4D97-AF65-F5344CB8AC3E}">
        <p14:creationId xmlns:p14="http://schemas.microsoft.com/office/powerpoint/2010/main" val="421317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Barratt &amp; Davis found that ASMR affects mood in a positive way and relieves chronic pain</a:t>
            </a:r>
          </a:p>
          <a:p>
            <a:r>
              <a:rPr lang="en-US" altLang="ko-KR" sz="1200" kern="1200" dirty="0" smtClean="0">
                <a:solidFill>
                  <a:schemeClr val="tx1"/>
                </a:solidFill>
                <a:effectLst/>
                <a:latin typeface="+mn-lt"/>
                <a:ea typeface="+mn-ea"/>
                <a:cs typeface="+mn-cs"/>
              </a:rPr>
              <a:t>Left</a:t>
            </a:r>
            <a:r>
              <a:rPr lang="en-US" altLang="ko-KR" sz="1200" kern="1200" baseline="0" dirty="0" smtClean="0">
                <a:solidFill>
                  <a:schemeClr val="tx1"/>
                </a:solidFill>
                <a:effectLst/>
                <a:latin typeface="+mn-lt"/>
                <a:ea typeface="+mn-ea"/>
                <a:cs typeface="+mn-cs"/>
              </a:rPr>
              <a:t> Tone 255Hz</a:t>
            </a:r>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12</a:t>
            </a:fld>
            <a:endParaRPr lang="ko-KR" altLang="en-US"/>
          </a:p>
        </p:txBody>
      </p:sp>
    </p:spTree>
    <p:extLst>
      <p:ext uri="{BB962C8B-B14F-4D97-AF65-F5344CB8AC3E}">
        <p14:creationId xmlns:p14="http://schemas.microsoft.com/office/powerpoint/2010/main" val="211693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13</a:t>
            </a:fld>
            <a:endParaRPr lang="ko-KR" altLang="en-US"/>
          </a:p>
        </p:txBody>
      </p:sp>
    </p:spTree>
    <p:extLst>
      <p:ext uri="{BB962C8B-B14F-4D97-AF65-F5344CB8AC3E}">
        <p14:creationId xmlns:p14="http://schemas.microsoft.com/office/powerpoint/2010/main" val="2857463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14</a:t>
            </a:fld>
            <a:endParaRPr lang="ko-KR" altLang="en-US"/>
          </a:p>
        </p:txBody>
      </p:sp>
    </p:spTree>
    <p:extLst>
      <p:ext uri="{BB962C8B-B14F-4D97-AF65-F5344CB8AC3E}">
        <p14:creationId xmlns:p14="http://schemas.microsoft.com/office/powerpoint/2010/main" val="1351545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15</a:t>
            </a:fld>
            <a:endParaRPr lang="ko-KR" altLang="en-US"/>
          </a:p>
        </p:txBody>
      </p:sp>
    </p:spTree>
    <p:extLst>
      <p:ext uri="{BB962C8B-B14F-4D97-AF65-F5344CB8AC3E}">
        <p14:creationId xmlns:p14="http://schemas.microsoft.com/office/powerpoint/2010/main" val="60097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16</a:t>
            </a:fld>
            <a:endParaRPr lang="ko-KR" altLang="en-US"/>
          </a:p>
        </p:txBody>
      </p:sp>
    </p:spTree>
    <p:extLst>
      <p:ext uri="{BB962C8B-B14F-4D97-AF65-F5344CB8AC3E}">
        <p14:creationId xmlns:p14="http://schemas.microsoft.com/office/powerpoint/2010/main" val="115637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Good evening, ladies and gentlemen, thank you for having me here today. I am Min-</a:t>
            </a:r>
            <a:r>
              <a:rPr lang="en-US" altLang="ko-KR" sz="1200" kern="1200" dirty="0" err="1" smtClean="0">
                <a:solidFill>
                  <a:schemeClr val="tx1"/>
                </a:solidFill>
                <a:effectLst/>
                <a:latin typeface="+mn-lt"/>
                <a:ea typeface="+mn-ea"/>
                <a:cs typeface="+mn-cs"/>
              </a:rPr>
              <a:t>ji</a:t>
            </a:r>
            <a:r>
              <a:rPr lang="en-US" altLang="ko-KR" sz="1200" kern="1200" dirty="0" smtClean="0">
                <a:solidFill>
                  <a:schemeClr val="tx1"/>
                </a:solidFill>
                <a:effectLst/>
                <a:latin typeface="+mn-lt"/>
                <a:ea typeface="+mn-ea"/>
                <a:cs typeface="+mn-cs"/>
              </a:rPr>
              <a:t> Lee, a clinical fellow at Seoul National University </a:t>
            </a:r>
            <a:r>
              <a:rPr lang="en-US" altLang="ko-KR" sz="1200" kern="1200" dirty="0" err="1" smtClean="0">
                <a:solidFill>
                  <a:schemeClr val="tx1"/>
                </a:solidFill>
                <a:effectLst/>
                <a:latin typeface="+mn-lt"/>
                <a:ea typeface="+mn-ea"/>
                <a:cs typeface="+mn-cs"/>
              </a:rPr>
              <a:t>Bundang</a:t>
            </a:r>
            <a:r>
              <a:rPr lang="en-US" altLang="ko-KR" sz="1200" kern="1200" dirty="0" smtClean="0">
                <a:solidFill>
                  <a:schemeClr val="tx1"/>
                </a:solidFill>
                <a:effectLst/>
                <a:latin typeface="+mn-lt"/>
                <a:ea typeface="+mn-ea"/>
                <a:cs typeface="+mn-cs"/>
              </a:rPr>
              <a:t> Hospital.</a:t>
            </a:r>
          </a:p>
          <a:p>
            <a:pPr latinLnBrk="1"/>
            <a:r>
              <a:rPr lang="en-US" altLang="ko-KR" sz="1200" kern="1200" dirty="0" smtClean="0">
                <a:solidFill>
                  <a:schemeClr val="tx1"/>
                </a:solidFill>
                <a:effectLst/>
                <a:latin typeface="+mn-lt"/>
                <a:ea typeface="+mn-ea"/>
                <a:cs typeface="+mn-cs"/>
              </a:rPr>
              <a:t>I will present the results of comparing the effects of ASMR and BB on stress reduction.</a:t>
            </a:r>
          </a:p>
          <a:p>
            <a:pPr latinLnBrk="1"/>
            <a:r>
              <a:rPr lang="en-US" altLang="ko-KR" sz="1200" kern="1200" dirty="0" smtClean="0">
                <a:solidFill>
                  <a:schemeClr val="tx1"/>
                </a:solidFill>
                <a:effectLst/>
                <a:latin typeface="+mn-lt"/>
                <a:ea typeface="+mn-ea"/>
                <a:cs typeface="+mn-cs"/>
              </a:rPr>
              <a:t>There are 5 part to my talk, Introduction/ Method/ Result/ Discussion/ and conclusion. </a:t>
            </a:r>
            <a:r>
              <a:rPr lang="en-US" altLang="ko-KR" dirty="0" smtClean="0"/>
              <a:t>If you have any questions, please hold them until the end</a:t>
            </a:r>
            <a:r>
              <a:rPr lang="en-US" altLang="ko-KR" sz="1200" kern="1200" dirty="0" smtClean="0">
                <a:solidFill>
                  <a:schemeClr val="tx1"/>
                </a:solidFill>
                <a:effectLst/>
                <a:latin typeface="+mn-lt"/>
                <a:ea typeface="+mn-ea"/>
                <a:cs typeface="+mn-cs"/>
              </a:rPr>
              <a:t>. I have no conflicts of interest.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2</a:t>
            </a:fld>
            <a:endParaRPr lang="ko-KR" altLang="en-US"/>
          </a:p>
        </p:txBody>
      </p:sp>
    </p:spTree>
    <p:extLst>
      <p:ext uri="{BB962C8B-B14F-4D97-AF65-F5344CB8AC3E}">
        <p14:creationId xmlns:p14="http://schemas.microsoft.com/office/powerpoint/2010/main" val="32405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Stress</a:t>
            </a:r>
            <a:r>
              <a:rPr lang="en-US" altLang="ko-KR" sz="1200" kern="1200" baseline="0" dirty="0" smtClean="0">
                <a:solidFill>
                  <a:schemeClr val="tx1"/>
                </a:solidFill>
                <a:effectLst/>
                <a:latin typeface="+mn-lt"/>
                <a:ea typeface="+mn-ea"/>
                <a:cs typeface="+mn-cs"/>
              </a:rPr>
              <a:t> can be defined as </a:t>
            </a:r>
            <a:r>
              <a:rPr lang="en-US" altLang="ko-KR" sz="1200" kern="1200" baseline="0" dirty="0" smtClean="0">
                <a:solidFill>
                  <a:schemeClr val="tx1">
                    <a:lumMod val="65000"/>
                    <a:lumOff val="35000"/>
                  </a:schemeClr>
                </a:solidFill>
                <a:effectLst/>
                <a:latin typeface="+mn-ea"/>
                <a:ea typeface="+mn-ea"/>
                <a:cs typeface="+mn-cs"/>
              </a:rPr>
              <a:t>t</a:t>
            </a:r>
            <a:r>
              <a:rPr lang="en-US" altLang="ko-KR" sz="1200" dirty="0" smtClean="0">
                <a:solidFill>
                  <a:schemeClr val="tx1">
                    <a:lumMod val="65000"/>
                    <a:lumOff val="35000"/>
                  </a:schemeClr>
                </a:solidFill>
                <a:latin typeface="+mn-ea"/>
                <a:ea typeface="+mn-ea"/>
              </a:rPr>
              <a:t>ransactional process/ that emerges from real or perceived environmental demands,/ depending on the availability of an individual’s adaptive coping strategy.</a:t>
            </a:r>
          </a:p>
          <a:p>
            <a:r>
              <a:rPr lang="en-US" altLang="ko-KR" sz="1200" dirty="0" smtClean="0">
                <a:solidFill>
                  <a:schemeClr val="tx1">
                    <a:lumMod val="65000"/>
                    <a:lumOff val="35000"/>
                  </a:schemeClr>
                </a:solidFill>
                <a:latin typeface="+mn-ea"/>
                <a:ea typeface="+mn-ea"/>
              </a:rPr>
              <a:t>As</a:t>
            </a:r>
            <a:r>
              <a:rPr lang="en-US" altLang="ko-KR" sz="1200" baseline="0" dirty="0" smtClean="0">
                <a:solidFill>
                  <a:schemeClr val="tx1">
                    <a:lumMod val="65000"/>
                    <a:lumOff val="35000"/>
                  </a:schemeClr>
                </a:solidFill>
                <a:latin typeface="+mn-ea"/>
                <a:ea typeface="+mn-ea"/>
              </a:rPr>
              <a:t> we all know, stress can trigger many diseases, including mood disorder and anxiety disorder.</a:t>
            </a:r>
          </a:p>
          <a:p>
            <a:r>
              <a:rPr lang="en-US" altLang="ko-KR" dirty="0" smtClean="0"/>
              <a:t>Attempts have been made to use sound as a non-pharmacological method to reduce this stress.</a:t>
            </a:r>
          </a:p>
          <a:p>
            <a:r>
              <a:rPr lang="en-US" altLang="ko-KR" dirty="0" smtClean="0"/>
              <a:t>One of them is Autonomous sensory meridian response. This word may be unfamiliar, but as digital media has been widely viewed recently, you can easily access videos titled ASMR on YouTube.</a:t>
            </a:r>
          </a:p>
          <a:p>
            <a:r>
              <a:rPr lang="en-US" altLang="ko-KR" dirty="0" smtClean="0"/>
              <a:t>ASMR is a </a:t>
            </a:r>
            <a:r>
              <a:rPr lang="en-US" altLang="ko-KR" sz="1200" dirty="0" smtClean="0">
                <a:solidFill>
                  <a:schemeClr val="tx1">
                    <a:lumMod val="65000"/>
                    <a:lumOff val="35000"/>
                  </a:schemeClr>
                </a:solidFill>
                <a:latin typeface="+mn-ea"/>
                <a:ea typeface="+mn-ea"/>
              </a:rPr>
              <a:t>Sensory-emotional phenomenon in which specific auditory, audiovisual, or tactile stimuli elicit tingling sensations on the scalp, neck, and arms.</a:t>
            </a:r>
          </a:p>
          <a:p>
            <a:r>
              <a:rPr lang="en-US" altLang="ko-KR" sz="1200" dirty="0" smtClean="0">
                <a:solidFill>
                  <a:schemeClr val="tx1">
                    <a:lumMod val="65000"/>
                    <a:lumOff val="35000"/>
                  </a:schemeClr>
                </a:solidFill>
                <a:latin typeface="+mn-ea"/>
                <a:ea typeface="+mn-ea"/>
              </a:rPr>
              <a:t>Doctors generally agree</a:t>
            </a:r>
            <a:r>
              <a:rPr lang="en-US" altLang="ko-KR" sz="1200" baseline="0" dirty="0" smtClean="0">
                <a:solidFill>
                  <a:schemeClr val="tx1">
                    <a:lumMod val="65000"/>
                    <a:lumOff val="35000"/>
                  </a:schemeClr>
                </a:solidFill>
                <a:latin typeface="+mn-ea"/>
                <a:ea typeface="+mn-ea"/>
              </a:rPr>
              <a:t> that ASMR can decrease negative affect and stress level.</a:t>
            </a:r>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3</a:t>
            </a:fld>
            <a:endParaRPr lang="ko-KR" altLang="en-US"/>
          </a:p>
        </p:txBody>
      </p:sp>
    </p:spTree>
    <p:extLst>
      <p:ext uri="{BB962C8B-B14F-4D97-AF65-F5344CB8AC3E}">
        <p14:creationId xmlns:p14="http://schemas.microsoft.com/office/powerpoint/2010/main" val="2813679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Binaural beats can also be easily accessed through a video titled that it helps emotional and physical healing. The binaural beat may be more unfamiliar than the ASMR.</a:t>
            </a:r>
          </a:p>
          <a:p>
            <a:r>
              <a:rPr lang="en-US" altLang="ko-KR" dirty="0" smtClean="0"/>
              <a:t>If you look at the picture below, you will see</a:t>
            </a:r>
            <a:r>
              <a:rPr lang="en-US" altLang="ko-KR" baseline="0" dirty="0" smtClean="0"/>
              <a:t> the</a:t>
            </a:r>
            <a:r>
              <a:rPr lang="en-US" altLang="ko-KR" dirty="0" smtClean="0"/>
              <a:t> tone of 255Hz on the left and a tone of 260Hz on the right ear. </a:t>
            </a:r>
          </a:p>
          <a:p>
            <a:r>
              <a:rPr lang="en-US" altLang="ko-KR" sz="1200" b="0" i="0" kern="1200" dirty="0" smtClean="0">
                <a:solidFill>
                  <a:schemeClr val="tx1"/>
                </a:solidFill>
                <a:effectLst/>
                <a:latin typeface="+mn-lt"/>
                <a:ea typeface="+mn-ea"/>
                <a:cs typeface="+mn-cs"/>
              </a:rPr>
              <a:t>Instead of hearing two different tones, you instead hear a tone at 5 Hz in addition to the two tones given to each ear.</a:t>
            </a:r>
          </a:p>
          <a:p>
            <a:r>
              <a:rPr lang="en-US" altLang="ko-KR" sz="1200" kern="1200" dirty="0" smtClean="0">
                <a:solidFill>
                  <a:schemeClr val="tx1"/>
                </a:solidFill>
                <a:effectLst/>
                <a:latin typeface="+mn-lt"/>
                <a:ea typeface="+mn-ea"/>
                <a:cs typeface="+mn-cs"/>
              </a:rPr>
              <a:t>These beats are thought to originate from the medial nucleus of the superior olive complex which receives bilateral input for the first time.</a:t>
            </a:r>
          </a:p>
          <a:p>
            <a:r>
              <a:rPr lang="en-US" altLang="ko-KR" sz="1200" kern="1200" dirty="0" smtClean="0">
                <a:solidFill>
                  <a:schemeClr val="tx1"/>
                </a:solidFill>
                <a:effectLst/>
                <a:latin typeface="+mn-lt"/>
                <a:ea typeface="+mn-ea"/>
                <a:cs typeface="+mn-cs"/>
              </a:rPr>
              <a:t>Binaural beats are known to be associated with improving</a:t>
            </a:r>
            <a:r>
              <a:rPr lang="en-US" altLang="ko-KR" sz="1200" kern="1200" baseline="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memory, reducing anxiety, and pain.</a:t>
            </a:r>
          </a:p>
          <a:p>
            <a:r>
              <a:rPr lang="en-US" altLang="ko-KR" sz="1200" kern="1200" dirty="0" smtClean="0">
                <a:solidFill>
                  <a:schemeClr val="tx1"/>
                </a:solidFill>
                <a:effectLst/>
                <a:latin typeface="+mn-lt"/>
                <a:ea typeface="+mn-ea"/>
                <a:cs typeface="+mn-cs"/>
              </a:rPr>
              <a:t>So far, we've looked at two different sounds with similar effects.</a:t>
            </a:r>
          </a:p>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4</a:t>
            </a:fld>
            <a:endParaRPr lang="ko-KR" altLang="en-US"/>
          </a:p>
        </p:txBody>
      </p:sp>
    </p:spTree>
    <p:extLst>
      <p:ext uri="{BB962C8B-B14F-4D97-AF65-F5344CB8AC3E}">
        <p14:creationId xmlns:p14="http://schemas.microsoft.com/office/powerpoint/2010/main" val="301057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However, despite the similar effects of the two sounds, there have been no studies directly comparing the two.</a:t>
            </a:r>
          </a:p>
          <a:p>
            <a:r>
              <a:rPr lang="en-US" altLang="ko-KR" dirty="0" smtClean="0"/>
              <a:t>We compared the ASMR and</a:t>
            </a:r>
            <a:r>
              <a:rPr lang="en-US" altLang="ko-KR" baseline="0" dirty="0" smtClean="0"/>
              <a:t> Binaural Beat </a:t>
            </a:r>
            <a:r>
              <a:rPr lang="en-US" altLang="ko-KR" dirty="0" smtClean="0"/>
              <a:t>to see which one is more acceptable and more effective on stress reduction.</a:t>
            </a:r>
          </a:p>
          <a:p>
            <a:r>
              <a:rPr lang="en-US" altLang="ko-KR" dirty="0" smtClean="0"/>
              <a:t>From now on, I’ll call binaural beats as BB for convenience.</a:t>
            </a:r>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5</a:t>
            </a:fld>
            <a:endParaRPr lang="ko-KR" altLang="en-US"/>
          </a:p>
        </p:txBody>
      </p:sp>
    </p:spTree>
    <p:extLst>
      <p:ext uri="{BB962C8B-B14F-4D97-AF65-F5344CB8AC3E}">
        <p14:creationId xmlns:p14="http://schemas.microsoft.com/office/powerpoint/2010/main" val="80972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Now we introduce our experimental method.</a:t>
            </a:r>
          </a:p>
          <a:p>
            <a:pPr rtl="0"/>
            <a:r>
              <a:rPr lang="en-US" altLang="ko-KR" sz="1200" kern="1200" dirty="0" smtClean="0">
                <a:solidFill>
                  <a:schemeClr val="tx1"/>
                </a:solidFill>
                <a:effectLst/>
                <a:latin typeface="+mn-lt"/>
                <a:ea typeface="+mn-ea"/>
                <a:cs typeface="+mn-cs"/>
              </a:rPr>
              <a:t>We first screened people with stress.</a:t>
            </a:r>
          </a:p>
          <a:p>
            <a:r>
              <a:rPr lang="en-US" altLang="ko-KR" sz="1200" kern="1200" dirty="0" smtClean="0">
                <a:solidFill>
                  <a:schemeClr val="tx1"/>
                </a:solidFill>
                <a:effectLst/>
                <a:latin typeface="+mn-lt"/>
                <a:ea typeface="+mn-ea"/>
                <a:cs typeface="+mn-cs"/>
              </a:rPr>
              <a:t>PSS is one of the most widely used stress scales that evaluates the subject's perceived stress experience. Those with PSS score 14 or higher were evaluated to be stressful.</a:t>
            </a:r>
          </a:p>
          <a:p>
            <a:r>
              <a:rPr lang="en-US" altLang="ko-KR" sz="1200" kern="1200" dirty="0" smtClean="0">
                <a:solidFill>
                  <a:schemeClr val="tx1"/>
                </a:solidFill>
                <a:effectLst/>
                <a:latin typeface="+mn-lt"/>
                <a:ea typeface="+mn-ea"/>
                <a:cs typeface="+mn-cs"/>
              </a:rPr>
              <a:t>As stress can induce depressed mood, insomnia and anxiety, we</a:t>
            </a:r>
            <a:r>
              <a:rPr lang="en-US" altLang="ko-KR" sz="1200" kern="1200" baseline="0" dirty="0" smtClean="0">
                <a:solidFill>
                  <a:schemeClr val="tx1"/>
                </a:solidFill>
                <a:effectLst/>
                <a:latin typeface="+mn-lt"/>
                <a:ea typeface="+mn-ea"/>
                <a:cs typeface="+mn-cs"/>
              </a:rPr>
              <a:t> also used BDI-II, ISI and STAI-S scores. A</a:t>
            </a:r>
            <a:r>
              <a:rPr lang="en-US" altLang="ko-KR" sz="1200" kern="1200" dirty="0" smtClean="0">
                <a:solidFill>
                  <a:schemeClr val="tx1"/>
                </a:solidFill>
                <a:effectLst/>
                <a:latin typeface="+mn-lt"/>
                <a:ea typeface="+mn-ea"/>
                <a:cs typeface="+mn-cs"/>
              </a:rPr>
              <a:t>ny one of the followings in criteria thought to be stressed.</a:t>
            </a:r>
          </a:p>
          <a:p>
            <a:r>
              <a:rPr lang="en-US" altLang="ko-KR" sz="1200" kern="1200" dirty="0" smtClean="0">
                <a:solidFill>
                  <a:schemeClr val="tx1"/>
                </a:solidFill>
                <a:effectLst/>
                <a:latin typeface="+mn-lt"/>
                <a:ea typeface="+mn-ea"/>
                <a:cs typeface="+mn-cs"/>
              </a:rPr>
              <a:t>Subjects were assigned to the groups by the randomization.</a:t>
            </a:r>
          </a:p>
          <a:p>
            <a:r>
              <a:rPr lang="en-US" altLang="ko-KR" sz="1200" kern="1200" dirty="0" smtClean="0">
                <a:solidFill>
                  <a:schemeClr val="tx1"/>
                </a:solidFill>
                <a:effectLst/>
                <a:latin typeface="+mn-lt"/>
                <a:ea typeface="+mn-ea"/>
                <a:cs typeface="+mn-cs"/>
              </a:rPr>
              <a:t>Subjects in the ASMR group listened to the ASMR sound. Since the sound of ASMR can be uncomfortable for some people, we prepared three types of sounds: (1) scraping non-woven fabric sound, (2) birdsongs, (3) white noise. They listened for 15 minutes during the day and 30 minutes at night.</a:t>
            </a:r>
          </a:p>
          <a:p>
            <a:r>
              <a:rPr lang="en-US" altLang="ko-KR" sz="1200" kern="1200" dirty="0" smtClean="0">
                <a:solidFill>
                  <a:schemeClr val="tx1"/>
                </a:solidFill>
                <a:effectLst/>
                <a:latin typeface="+mn-lt"/>
                <a:ea typeface="+mn-ea"/>
                <a:cs typeface="+mn-cs"/>
              </a:rPr>
              <a:t>In BB group, we targeted 8Hz binaural beat for daytime, and 5Hz binaural beat for nighttime. Three kinds of music were selected for the trial.</a:t>
            </a:r>
          </a:p>
          <a:p>
            <a:r>
              <a:rPr lang="en-US" altLang="ko-KR" sz="1200" kern="1200" dirty="0" smtClean="0">
                <a:solidFill>
                  <a:schemeClr val="tx1"/>
                </a:solidFill>
                <a:effectLst/>
                <a:latin typeface="+mn-lt"/>
                <a:ea typeface="+mn-ea"/>
                <a:cs typeface="+mn-cs"/>
              </a:rPr>
              <a:t>A three-week intervention was conducted.</a:t>
            </a:r>
          </a:p>
          <a:p>
            <a:r>
              <a:rPr lang="en-US" altLang="ko-KR" sz="1200" kern="1200" dirty="0" smtClean="0">
                <a:solidFill>
                  <a:schemeClr val="tx1"/>
                </a:solidFill>
                <a:effectLst/>
                <a:latin typeface="+mn-lt"/>
                <a:ea typeface="+mn-ea"/>
                <a:cs typeface="+mn-cs"/>
              </a:rPr>
              <a:t> </a:t>
            </a:r>
          </a:p>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6</a:t>
            </a:fld>
            <a:endParaRPr lang="ko-KR" altLang="en-US"/>
          </a:p>
        </p:txBody>
      </p:sp>
    </p:spTree>
    <p:extLst>
      <p:ext uri="{BB962C8B-B14F-4D97-AF65-F5344CB8AC3E}">
        <p14:creationId xmlns:p14="http://schemas.microsoft.com/office/powerpoint/2010/main" val="244138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evaluate the effect, we conducted a questionnaire before and after the intervention. The QEEG was also used to assess objective change.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We used </a:t>
            </a:r>
            <a:r>
              <a:rPr kumimoji="0" lang="en-US" altLang="ko-KR" sz="1200" dirty="0" smtClean="0">
                <a:solidFill>
                  <a:prstClr val="black">
                    <a:lumMod val="65000"/>
                    <a:lumOff val="35000"/>
                  </a:prstClr>
                </a:solidFill>
                <a:latin typeface="맑은 고딕" panose="020B0503020000020004" pitchFamily="50" charset="-127"/>
                <a:ea typeface="+mn-ea"/>
              </a:rPr>
              <a:t>independent t-test or Mann-Whitney U test for numerical variables and the chi-squared test for categorical variables.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compared within-group differences of QEEG by using the paired t-test in each group, and group-by-time interaction of all QEEG power by using RM ANOVA. All significance tests were two sided and </a:t>
            </a:r>
            <a:r>
              <a:rPr lang="en-US" altLang="ko-KR" sz="1200" i="1" kern="1200" dirty="0" smtClean="0">
                <a:solidFill>
                  <a:schemeClr val="tx1"/>
                </a:solidFill>
                <a:effectLst/>
                <a:latin typeface="+mn-lt"/>
                <a:ea typeface="+mn-ea"/>
                <a:cs typeface="+mn-cs"/>
              </a:rPr>
              <a:t>p</a:t>
            </a:r>
            <a:r>
              <a:rPr lang="en-US" altLang="ko-KR" sz="1200" kern="1200" dirty="0" smtClean="0">
                <a:solidFill>
                  <a:schemeClr val="tx1"/>
                </a:solidFill>
                <a:effectLst/>
                <a:latin typeface="+mn-lt"/>
                <a:ea typeface="+mn-ea"/>
                <a:cs typeface="+mn-cs"/>
              </a:rPr>
              <a:t>-value was set at &lt; 0.05.</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7</a:t>
            </a:fld>
            <a:endParaRPr lang="ko-KR" altLang="en-US"/>
          </a:p>
        </p:txBody>
      </p:sp>
    </p:spTree>
    <p:extLst>
      <p:ext uri="{BB962C8B-B14F-4D97-AF65-F5344CB8AC3E}">
        <p14:creationId xmlns:p14="http://schemas.microsoft.com/office/powerpoint/2010/main" val="140033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8</a:t>
            </a:fld>
            <a:endParaRPr lang="ko-KR" altLang="en-US"/>
          </a:p>
        </p:txBody>
      </p:sp>
    </p:spTree>
    <p:extLst>
      <p:ext uri="{BB962C8B-B14F-4D97-AF65-F5344CB8AC3E}">
        <p14:creationId xmlns:p14="http://schemas.microsoft.com/office/powerpoint/2010/main" val="51066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8837961-F004-42D2-A498-297C7BC94D7D}" type="slidenum">
              <a:rPr lang="ko-KR" altLang="en-US" smtClean="0"/>
              <a:t>9</a:t>
            </a:fld>
            <a:endParaRPr lang="ko-KR" altLang="en-US"/>
          </a:p>
        </p:txBody>
      </p:sp>
    </p:spTree>
    <p:extLst>
      <p:ext uri="{BB962C8B-B14F-4D97-AF65-F5344CB8AC3E}">
        <p14:creationId xmlns:p14="http://schemas.microsoft.com/office/powerpoint/2010/main" val="89430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19"/>
            <a:ext cx="7772400" cy="1102519"/>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364385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318684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05979"/>
            <a:ext cx="2057400" cy="4388644"/>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05979"/>
            <a:ext cx="6019800" cy="4388644"/>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294420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37697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385675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270090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149419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173314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12332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04787"/>
            <a:ext cx="3008313" cy="871538"/>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343684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0"/>
            <a:ext cx="5486400" cy="425054"/>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0E3D2CB-24A6-4F7D-BD83-85FC9269D786}" type="datetimeFigureOut">
              <a:rPr lang="ko-KR" altLang="en-US" smtClean="0"/>
              <a:t>2022-10-20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51986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0E3D2CB-24A6-4F7D-BD83-85FC9269D786}" type="datetimeFigureOut">
              <a:rPr lang="ko-KR" altLang="en-US" smtClean="0"/>
              <a:t>2022-10-20</a:t>
            </a:fld>
            <a:endParaRPr lang="ko-KR" altLang="en-US"/>
          </a:p>
        </p:txBody>
      </p:sp>
      <p:sp>
        <p:nvSpPr>
          <p:cNvPr id="5" name="바닥글 개체 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2437F74-5356-4A06-9F09-E615A918B647}" type="slidenum">
              <a:rPr lang="ko-KR" altLang="en-US" smtClean="0"/>
              <a:t>‹#›</a:t>
            </a:fld>
            <a:endParaRPr lang="ko-KR" altLang="en-US"/>
          </a:p>
        </p:txBody>
      </p:sp>
    </p:spTree>
    <p:extLst>
      <p:ext uri="{BB962C8B-B14F-4D97-AF65-F5344CB8AC3E}">
        <p14:creationId xmlns:p14="http://schemas.microsoft.com/office/powerpoint/2010/main" val="1739333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05442" y="1032013"/>
            <a:ext cx="4975828" cy="882910"/>
            <a:chOff x="205442" y="1016941"/>
            <a:chExt cx="4975828" cy="882910"/>
          </a:xfrm>
        </p:grpSpPr>
        <p:sp>
          <p:nvSpPr>
            <p:cNvPr id="6" name="직사각형 5"/>
            <p:cNvSpPr/>
            <p:nvPr/>
          </p:nvSpPr>
          <p:spPr>
            <a:xfrm>
              <a:off x="205442" y="1119889"/>
              <a:ext cx="4975828" cy="779962"/>
            </a:xfrm>
            <a:prstGeom prst="rect">
              <a:avLst/>
            </a:prstGeom>
          </p:spPr>
          <p:txBody>
            <a:bodyPr wrap="none" lIns="46800" rIns="0">
              <a:noAutofit/>
            </a:bodyPr>
            <a:lstStyle/>
            <a:p>
              <a:pPr>
                <a:lnSpc>
                  <a:spcPct val="120000"/>
                </a:lnSpc>
              </a:pPr>
              <a:r>
                <a:rPr lang="en-US" altLang="ko-KR" sz="4400" b="1" dirty="0" smtClean="0">
                  <a:solidFill>
                    <a:schemeClr val="bg1"/>
                  </a:solidFill>
                  <a:ea typeface="나눔고딕 ExtraBold" pitchFamily="50" charset="-127"/>
                </a:rPr>
                <a:t>SNUBH </a:t>
              </a:r>
              <a:r>
                <a:rPr lang="en-US" altLang="ko-KR" sz="4400" dirty="0" smtClean="0">
                  <a:solidFill>
                    <a:schemeClr val="bg1"/>
                  </a:solidFill>
                  <a:ea typeface="나눔고딕" pitchFamily="50" charset="-127"/>
                </a:rPr>
                <a:t>TEMPLATE</a:t>
              </a:r>
              <a:endParaRPr lang="en-US" altLang="ko-KR" sz="4400" dirty="0">
                <a:solidFill>
                  <a:schemeClr val="bg1"/>
                </a:solidFill>
                <a:ea typeface="나눔고딕 ExtraBold" pitchFamily="50" charset="-127"/>
              </a:endParaRPr>
            </a:p>
          </p:txBody>
        </p:sp>
        <p:sp>
          <p:nvSpPr>
            <p:cNvPr id="7" name="직사각형 6"/>
            <p:cNvSpPr/>
            <p:nvPr/>
          </p:nvSpPr>
          <p:spPr>
            <a:xfrm>
              <a:off x="257651" y="1016941"/>
              <a:ext cx="3425618" cy="246221"/>
            </a:xfrm>
            <a:prstGeom prst="rect">
              <a:avLst/>
            </a:prstGeom>
          </p:spPr>
          <p:txBody>
            <a:bodyPr wrap="none" lIns="0" tIns="0" rIns="0" bIns="0">
              <a:spAutoFit/>
            </a:bodyPr>
            <a:lstStyle/>
            <a:p>
              <a:r>
                <a:rPr lang="ko-KR" altLang="en-US" sz="1600" b="1" spc="-150" dirty="0">
                  <a:solidFill>
                    <a:schemeClr val="bg1"/>
                  </a:solidFill>
                </a:rPr>
                <a:t>세계 의료의 표준을 선도하는 국민의 병원</a:t>
              </a:r>
              <a:endParaRPr lang="ko-KR" altLang="en-US" sz="1600" b="1" spc="-150" dirty="0">
                <a:solidFill>
                  <a:schemeClr val="bg1"/>
                </a:solidFill>
                <a:latin typeface="+mj-ea"/>
              </a:endParaRPr>
            </a:p>
          </p:txBody>
        </p:sp>
      </p:grpSp>
      <p:pic>
        <p:nvPicPr>
          <p:cNvPr id="9" name="Picture 2" descr="E:\새 폴더\PPT(bg_icon_logo)\PPT(bg_icon_logo)\로고.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1155123"/>
            <a:ext cx="8737600" cy="1772434"/>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p:cNvSpPr/>
          <p:nvPr/>
        </p:nvSpPr>
        <p:spPr>
          <a:xfrm>
            <a:off x="205442" y="1323542"/>
            <a:ext cx="7742065" cy="1292662"/>
          </a:xfrm>
          <a:prstGeom prst="rect">
            <a:avLst/>
          </a:prstGeom>
        </p:spPr>
        <p:txBody>
          <a:bodyPr wrap="square" lIns="0" tIns="0" rIns="0" bIns="0">
            <a:spAutoFit/>
          </a:bodyPr>
          <a:lstStyle/>
          <a:p>
            <a:r>
              <a:rPr lang="en-US" altLang="ko-KR" sz="2800" b="1" spc="-150" dirty="0">
                <a:solidFill>
                  <a:schemeClr val="bg1"/>
                </a:solidFill>
              </a:rPr>
              <a:t>Comparison of Autonomous sensory meridian response and binaural auditory beats effects on stress </a:t>
            </a:r>
            <a:r>
              <a:rPr lang="en-US" altLang="ko-KR" sz="2800" b="1" spc="-150" dirty="0" smtClean="0">
                <a:solidFill>
                  <a:schemeClr val="bg1"/>
                </a:solidFill>
              </a:rPr>
              <a:t>reduction : </a:t>
            </a:r>
            <a:r>
              <a:rPr lang="en-US" altLang="ko-KR" sz="2000" b="1" spc="-150" dirty="0">
                <a:solidFill>
                  <a:schemeClr val="bg1"/>
                </a:solidFill>
              </a:rPr>
              <a:t>A randomized double-blind trial</a:t>
            </a:r>
            <a:endParaRPr lang="ko-KR" altLang="en-US" sz="2000" b="1" spc="-150" dirty="0">
              <a:solidFill>
                <a:schemeClr val="bg1"/>
              </a:solidFill>
              <a:latin typeface="+mj-ea"/>
            </a:endParaRPr>
          </a:p>
        </p:txBody>
      </p:sp>
      <p:sp>
        <p:nvSpPr>
          <p:cNvPr id="12" name="직사각형 11"/>
          <p:cNvSpPr/>
          <p:nvPr/>
        </p:nvSpPr>
        <p:spPr>
          <a:xfrm>
            <a:off x="205442" y="2972865"/>
            <a:ext cx="6439263" cy="161583"/>
          </a:xfrm>
          <a:prstGeom prst="rect">
            <a:avLst/>
          </a:prstGeom>
          <a:noFill/>
        </p:spPr>
        <p:txBody>
          <a:bodyPr wrap="none" lIns="0" tIns="0" rIns="0" bIns="0">
            <a:spAutoFit/>
          </a:bodyPr>
          <a:lstStyle/>
          <a:p>
            <a:pPr>
              <a:defRPr/>
            </a:pPr>
            <a:r>
              <a:rPr lang="en-US" altLang="ko-KR" sz="1050" dirty="0" err="1" smtClean="0"/>
              <a:t>Minji</a:t>
            </a:r>
            <a:r>
              <a:rPr lang="en-US" altLang="ko-KR" sz="1050" dirty="0" smtClean="0"/>
              <a:t> </a:t>
            </a:r>
            <a:r>
              <a:rPr lang="en-US" altLang="ko-KR" sz="1050" dirty="0"/>
              <a:t>Lee, </a:t>
            </a:r>
            <a:r>
              <a:rPr lang="en-US" altLang="ko-KR" sz="1050" dirty="0" smtClean="0"/>
              <a:t>MD, </a:t>
            </a:r>
            <a:r>
              <a:rPr lang="en-US" altLang="ko-KR" sz="1050" dirty="0" err="1"/>
              <a:t>Hyuk</a:t>
            </a:r>
            <a:r>
              <a:rPr lang="en-US" altLang="ko-KR" sz="1050" dirty="0"/>
              <a:t> </a:t>
            </a:r>
            <a:r>
              <a:rPr lang="en-US" altLang="ko-KR" sz="1050" dirty="0" err="1"/>
              <a:t>Joo</a:t>
            </a:r>
            <a:r>
              <a:rPr lang="en-US" altLang="ko-KR" sz="1050" dirty="0"/>
              <a:t> Lee, </a:t>
            </a:r>
            <a:r>
              <a:rPr lang="en-US" altLang="ko-KR" sz="1050" dirty="0" smtClean="0"/>
              <a:t>MD, </a:t>
            </a:r>
            <a:r>
              <a:rPr lang="en-US" altLang="ko-KR" sz="1050" dirty="0" err="1"/>
              <a:t>Junseok</a:t>
            </a:r>
            <a:r>
              <a:rPr lang="en-US" altLang="ko-KR" sz="1050" dirty="0"/>
              <a:t> </a:t>
            </a:r>
            <a:r>
              <a:rPr lang="en-US" altLang="ko-KR" sz="1050" dirty="0" err="1"/>
              <a:t>Ahn</a:t>
            </a:r>
            <a:r>
              <a:rPr lang="en-US" altLang="ko-KR" sz="1050" dirty="0"/>
              <a:t>, </a:t>
            </a:r>
            <a:r>
              <a:rPr lang="en-US" altLang="ko-KR" sz="1050" dirty="0" smtClean="0"/>
              <a:t>MD, </a:t>
            </a:r>
            <a:r>
              <a:rPr lang="en-US" altLang="ko-KR" sz="1050" dirty="0"/>
              <a:t>Jung Kyung Hong, </a:t>
            </a:r>
            <a:r>
              <a:rPr lang="en-US" altLang="ko-KR" sz="1050" dirty="0" smtClean="0"/>
              <a:t>MD </a:t>
            </a:r>
            <a:r>
              <a:rPr lang="en-US" altLang="ko-KR" sz="1050" dirty="0"/>
              <a:t>&amp; In-Young Yoon, MD, </a:t>
            </a:r>
            <a:r>
              <a:rPr lang="en-US" altLang="ko-KR" sz="1050" dirty="0" smtClean="0"/>
              <a:t>PhD</a:t>
            </a:r>
            <a:endParaRPr lang="ko-KR" altLang="en-US" sz="1300" b="1" dirty="0">
              <a:solidFill>
                <a:srgbClr val="2AA3CE"/>
              </a:solidFill>
              <a:latin typeface="+mj-ea"/>
              <a:ea typeface="+mj-ea"/>
            </a:endParaRPr>
          </a:p>
        </p:txBody>
      </p:sp>
      <p:sp>
        <p:nvSpPr>
          <p:cNvPr id="13" name="직사각형 12"/>
          <p:cNvSpPr/>
          <p:nvPr/>
        </p:nvSpPr>
        <p:spPr>
          <a:xfrm>
            <a:off x="6389668" y="3969717"/>
            <a:ext cx="1758430" cy="215444"/>
          </a:xfrm>
          <a:prstGeom prst="rect">
            <a:avLst/>
          </a:prstGeom>
          <a:noFill/>
        </p:spPr>
        <p:txBody>
          <a:bodyPr wrap="none" lIns="0" tIns="0" rIns="0" bIns="0">
            <a:spAutoFit/>
          </a:bodyPr>
          <a:lstStyle/>
          <a:p>
            <a:pPr>
              <a:defRPr/>
            </a:pPr>
            <a:r>
              <a:rPr lang="en-US" altLang="ko-KR" sz="1400" b="1" dirty="0" smtClean="0">
                <a:solidFill>
                  <a:srgbClr val="1F4E84"/>
                </a:solidFill>
                <a:latin typeface="+mj-ea"/>
                <a:ea typeface="+mj-ea"/>
              </a:rPr>
              <a:t>Presenter : </a:t>
            </a:r>
            <a:r>
              <a:rPr lang="en-US" altLang="ko-KR" sz="1400" b="1" dirty="0" err="1" smtClean="0">
                <a:solidFill>
                  <a:srgbClr val="1F4E84"/>
                </a:solidFill>
                <a:latin typeface="+mj-ea"/>
                <a:ea typeface="+mj-ea"/>
              </a:rPr>
              <a:t>Minji</a:t>
            </a:r>
            <a:r>
              <a:rPr lang="en-US" altLang="ko-KR" sz="1400" b="1" dirty="0" smtClean="0">
                <a:solidFill>
                  <a:srgbClr val="1F4E84"/>
                </a:solidFill>
                <a:latin typeface="+mj-ea"/>
                <a:ea typeface="+mj-ea"/>
              </a:rPr>
              <a:t> LEE</a:t>
            </a:r>
            <a:endParaRPr lang="ko-KR" altLang="en-US" sz="1400" b="1" dirty="0">
              <a:solidFill>
                <a:srgbClr val="1F4E84"/>
              </a:solidFill>
              <a:latin typeface="+mj-ea"/>
              <a:ea typeface="+mj-ea"/>
            </a:endParaRPr>
          </a:p>
        </p:txBody>
      </p:sp>
    </p:spTree>
    <p:extLst>
      <p:ext uri="{BB962C8B-B14F-4D97-AF65-F5344CB8AC3E}">
        <p14:creationId xmlns:p14="http://schemas.microsoft.com/office/powerpoint/2010/main" val="858676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781881" cy="369332"/>
            </a:xfrm>
            <a:prstGeom prst="rect">
              <a:avLst/>
            </a:prstGeom>
          </p:spPr>
          <p:txBody>
            <a:bodyPr wrap="none" lIns="0" tIns="0" rIns="0" bIns="0">
              <a:spAutoFit/>
            </a:bodyPr>
            <a:lstStyle/>
            <a:p>
              <a:r>
                <a:rPr lang="en-US" altLang="ko-KR" sz="2400" b="1" spc="-150" dirty="0" smtClean="0">
                  <a:solidFill>
                    <a:schemeClr val="bg1"/>
                  </a:solidFill>
                </a:rPr>
                <a:t>Result</a:t>
              </a:r>
              <a:endParaRPr lang="en-US" altLang="ko-KR" sz="2400" b="1" spc="-150" dirty="0">
                <a:solidFill>
                  <a:schemeClr val="bg1"/>
                </a:solidFill>
              </a:endParaRPr>
            </a:p>
          </p:txBody>
        </p:sp>
      </p:gr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p:cNvSpPr/>
          <p:nvPr/>
        </p:nvSpPr>
        <p:spPr>
          <a:xfrm>
            <a:off x="152820" y="1174423"/>
            <a:ext cx="5791200" cy="369332"/>
          </a:xfrm>
          <a:prstGeom prst="rect">
            <a:avLst/>
          </a:prstGeom>
        </p:spPr>
        <p:txBody>
          <a:bodyPr wrap="square">
            <a:spAutoFit/>
          </a:bodyPr>
          <a:lstStyle/>
          <a:p>
            <a:pPr marR="60325" indent="507365" algn="just" latinLnBrk="0">
              <a:lnSpc>
                <a:spcPct val="150000"/>
              </a:lnSpc>
              <a:spcAft>
                <a:spcPts val="0"/>
              </a:spcAft>
            </a:pPr>
            <a:r>
              <a:rPr lang="en-US" altLang="ko-KR" sz="1200" b="1" kern="0" dirty="0">
                <a:solidFill>
                  <a:srgbClr val="000000"/>
                </a:solidFill>
                <a:latin typeface="Calibri" panose="020F0502020204030204" pitchFamily="34" charset="0"/>
                <a:cs typeface="Calibri" panose="020F0502020204030204" pitchFamily="34" charset="0"/>
              </a:rPr>
              <a:t>Table </a:t>
            </a:r>
            <a:r>
              <a:rPr lang="en-US" altLang="ko-KR" sz="1200" b="1" kern="0" dirty="0" smtClean="0">
                <a:solidFill>
                  <a:srgbClr val="000000"/>
                </a:solidFill>
                <a:latin typeface="Calibri" panose="020F0502020204030204" pitchFamily="34" charset="0"/>
                <a:cs typeface="Calibri" panose="020F0502020204030204" pitchFamily="34" charset="0"/>
              </a:rPr>
              <a:t>2</a:t>
            </a:r>
            <a:r>
              <a:rPr lang="en-US" altLang="ko-KR" sz="1200" b="1" kern="0" dirty="0">
                <a:solidFill>
                  <a:srgbClr val="000000"/>
                </a:solidFill>
                <a:latin typeface="Calibri" panose="020F0502020204030204" pitchFamily="34" charset="0"/>
                <a:cs typeface="Calibri" panose="020F0502020204030204" pitchFamily="34" charset="0"/>
              </a:rPr>
              <a:t>. Mean comparison of questionnaires before and after application use</a:t>
            </a:r>
            <a:endParaRPr lang="ko-KR" altLang="ko-KR" sz="1600" kern="100" dirty="0">
              <a:latin typeface="맑은 고딕" panose="020B0503020000020004" pitchFamily="50" charset="-127"/>
              <a:cs typeface="Times New Roman" panose="02020603050405020304" pitchFamily="18" charset="0"/>
            </a:endParaRPr>
          </a:p>
        </p:txBody>
      </p:sp>
      <p:pic>
        <p:nvPicPr>
          <p:cNvPr id="4" name="그림 3"/>
          <p:cNvPicPr>
            <a:picLocks noChangeAspect="1"/>
          </p:cNvPicPr>
          <p:nvPr/>
        </p:nvPicPr>
        <p:blipFill>
          <a:blip r:embed="rId5"/>
          <a:stretch>
            <a:fillRect/>
          </a:stretch>
        </p:blipFill>
        <p:spPr>
          <a:xfrm>
            <a:off x="616180" y="1280766"/>
            <a:ext cx="8082185" cy="3402156"/>
          </a:xfrm>
          <a:prstGeom prst="rect">
            <a:avLst/>
          </a:prstGeom>
        </p:spPr>
      </p:pic>
      <p:sp>
        <p:nvSpPr>
          <p:cNvPr id="6" name="직사각형 5"/>
          <p:cNvSpPr/>
          <p:nvPr/>
        </p:nvSpPr>
        <p:spPr>
          <a:xfrm>
            <a:off x="-630892" y="4787697"/>
            <a:ext cx="2494144" cy="355803"/>
          </a:xfrm>
          <a:prstGeom prst="rect">
            <a:avLst/>
          </a:prstGeom>
        </p:spPr>
        <p:txBody>
          <a:bodyPr wrap="none">
            <a:spAutoFit/>
          </a:bodyPr>
          <a:lstStyle/>
          <a:p>
            <a:pPr marL="99060" marR="60325" indent="507365">
              <a:lnSpc>
                <a:spcPct val="200000"/>
              </a:lnSpc>
            </a:pPr>
            <a:r>
              <a:rPr lang="en-US" altLang="ko-KR" sz="1000" i="1" kern="100" dirty="0">
                <a:latin typeface="Calibri" panose="020F0502020204030204" pitchFamily="34" charset="0"/>
                <a:cs typeface="Calibri" panose="020F0502020204030204" pitchFamily="34" charset="0"/>
              </a:rPr>
              <a:t>P*</a:t>
            </a:r>
            <a:r>
              <a:rPr lang="en-US" altLang="ko-KR" sz="1000" kern="100" dirty="0">
                <a:latin typeface="Calibri" panose="020F0502020204030204" pitchFamily="34" charset="0"/>
                <a:cs typeface="Calibri" panose="020F0502020204030204" pitchFamily="34" charset="0"/>
              </a:rPr>
              <a:t>: Between-group differences.</a:t>
            </a:r>
            <a:endParaRPr lang="ko-KR" altLang="ko-KR" sz="1400" kern="100" dirty="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289994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781881" cy="369332"/>
            </a:xfrm>
            <a:prstGeom prst="rect">
              <a:avLst/>
            </a:prstGeom>
          </p:spPr>
          <p:txBody>
            <a:bodyPr wrap="none" lIns="0" tIns="0" rIns="0" bIns="0">
              <a:spAutoFit/>
            </a:bodyPr>
            <a:lstStyle/>
            <a:p>
              <a:r>
                <a:rPr lang="en-US" altLang="ko-KR" sz="2400" b="1" spc="-150" dirty="0" smtClean="0">
                  <a:solidFill>
                    <a:schemeClr val="bg1"/>
                  </a:solidFill>
                </a:rPr>
                <a:t>Result</a:t>
              </a:r>
              <a:endParaRPr lang="en-US" altLang="ko-KR" sz="2400" b="1" spc="-150" dirty="0">
                <a:solidFill>
                  <a:schemeClr val="bg1"/>
                </a:solidFill>
              </a:endParaRPr>
            </a:p>
          </p:txBody>
        </p:sp>
      </p:gr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p:cNvSpPr/>
          <p:nvPr/>
        </p:nvSpPr>
        <p:spPr>
          <a:xfrm>
            <a:off x="169372" y="949199"/>
            <a:ext cx="8562555" cy="369332"/>
          </a:xfrm>
          <a:prstGeom prst="rect">
            <a:avLst/>
          </a:prstGeom>
        </p:spPr>
        <p:txBody>
          <a:bodyPr wrap="square">
            <a:spAutoFit/>
          </a:bodyPr>
          <a:lstStyle/>
          <a:p>
            <a:pPr marR="60325" indent="507365" algn="just" latinLnBrk="0">
              <a:lnSpc>
                <a:spcPct val="150000"/>
              </a:lnSpc>
              <a:spcAft>
                <a:spcPts val="0"/>
              </a:spcAft>
            </a:pPr>
            <a:r>
              <a:rPr lang="en-US" altLang="ko-KR" sz="1200" b="1" kern="0" dirty="0">
                <a:solidFill>
                  <a:srgbClr val="000000"/>
                </a:solidFill>
                <a:latin typeface="Calibri" panose="020F0502020204030204" pitchFamily="34" charset="0"/>
                <a:cs typeface="Calibri" panose="020F0502020204030204" pitchFamily="34" charset="0"/>
              </a:rPr>
              <a:t>Table 3. Band power comparison of before and after application use measured by quantified electroencephalogram</a:t>
            </a:r>
            <a:endParaRPr lang="ko-KR" altLang="ko-KR" sz="1600" kern="100" dirty="0">
              <a:latin typeface="맑은 고딕" panose="020B0503020000020004" pitchFamily="50" charset="-127"/>
              <a:cs typeface="Times New Roman" panose="02020603050405020304" pitchFamily="18" charset="0"/>
            </a:endParaRPr>
          </a:p>
        </p:txBody>
      </p:sp>
      <p:sp>
        <p:nvSpPr>
          <p:cNvPr id="6" name="직사각형 5"/>
          <p:cNvSpPr/>
          <p:nvPr/>
        </p:nvSpPr>
        <p:spPr>
          <a:xfrm>
            <a:off x="-630892" y="4787697"/>
            <a:ext cx="2494144" cy="355803"/>
          </a:xfrm>
          <a:prstGeom prst="rect">
            <a:avLst/>
          </a:prstGeom>
        </p:spPr>
        <p:txBody>
          <a:bodyPr wrap="none">
            <a:spAutoFit/>
          </a:bodyPr>
          <a:lstStyle/>
          <a:p>
            <a:pPr marL="99060" marR="60325" indent="507365">
              <a:lnSpc>
                <a:spcPct val="200000"/>
              </a:lnSpc>
            </a:pPr>
            <a:r>
              <a:rPr lang="en-US" altLang="ko-KR" sz="1000" i="1" kern="100" dirty="0">
                <a:latin typeface="Calibri" panose="020F0502020204030204" pitchFamily="34" charset="0"/>
                <a:cs typeface="Calibri" panose="020F0502020204030204" pitchFamily="34" charset="0"/>
              </a:rPr>
              <a:t>P*</a:t>
            </a:r>
            <a:r>
              <a:rPr lang="en-US" altLang="ko-KR" sz="1000" kern="100" dirty="0">
                <a:latin typeface="Calibri" panose="020F0502020204030204" pitchFamily="34" charset="0"/>
                <a:cs typeface="Calibri" panose="020F0502020204030204" pitchFamily="34" charset="0"/>
              </a:rPr>
              <a:t>: Between-group differences.</a:t>
            </a:r>
            <a:endParaRPr lang="ko-KR" altLang="ko-KR" sz="1400" kern="100" dirty="0">
              <a:latin typeface="맑은 고딕" panose="020B0503020000020004" pitchFamily="50" charset="-127"/>
              <a:cs typeface="Times New Roman" panose="02020603050405020304" pitchFamily="18" charset="0"/>
            </a:endParaRPr>
          </a:p>
        </p:txBody>
      </p:sp>
      <p:pic>
        <p:nvPicPr>
          <p:cNvPr id="5" name="그림 4"/>
          <p:cNvPicPr>
            <a:picLocks noChangeAspect="1"/>
          </p:cNvPicPr>
          <p:nvPr/>
        </p:nvPicPr>
        <p:blipFill>
          <a:blip r:embed="rId5"/>
          <a:stretch>
            <a:fillRect/>
          </a:stretch>
        </p:blipFill>
        <p:spPr>
          <a:xfrm>
            <a:off x="1243200" y="1333571"/>
            <a:ext cx="6414897" cy="4090828"/>
          </a:xfrm>
          <a:prstGeom prst="rect">
            <a:avLst/>
          </a:prstGeom>
        </p:spPr>
      </p:pic>
    </p:spTree>
    <p:extLst>
      <p:ext uri="{BB962C8B-B14F-4D97-AF65-F5344CB8AC3E}">
        <p14:creationId xmlns:p14="http://schemas.microsoft.com/office/powerpoint/2010/main" val="3788625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781881" cy="369332"/>
            </a:xfrm>
            <a:prstGeom prst="rect">
              <a:avLst/>
            </a:prstGeom>
          </p:spPr>
          <p:txBody>
            <a:bodyPr wrap="none" lIns="0" tIns="0" rIns="0" bIns="0">
              <a:spAutoFit/>
            </a:bodyPr>
            <a:lstStyle/>
            <a:p>
              <a:r>
                <a:rPr lang="en-US" altLang="ko-KR" sz="2400" b="1" spc="-150" dirty="0" smtClean="0">
                  <a:solidFill>
                    <a:schemeClr val="bg1"/>
                  </a:solidFill>
                </a:rPr>
                <a:t>Result</a:t>
              </a:r>
              <a:endParaRPr lang="en-US" altLang="ko-KR" sz="2400" b="1" spc="-150" dirty="0">
                <a:solidFill>
                  <a:schemeClr val="bg1"/>
                </a:solidFill>
              </a:endParaRPr>
            </a:p>
          </p:txBody>
        </p:sp>
      </p:gr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825" y="1301381"/>
            <a:ext cx="7600950" cy="3512710"/>
          </a:xfrm>
          <a:prstGeom prst="rect">
            <a:avLst/>
          </a:prstGeom>
        </p:spPr>
      </p:pic>
      <p:sp>
        <p:nvSpPr>
          <p:cNvPr id="5" name="직사각형 4"/>
          <p:cNvSpPr/>
          <p:nvPr/>
        </p:nvSpPr>
        <p:spPr>
          <a:xfrm>
            <a:off x="512618" y="943590"/>
            <a:ext cx="6858000" cy="461665"/>
          </a:xfrm>
          <a:prstGeom prst="rect">
            <a:avLst/>
          </a:prstGeom>
        </p:spPr>
        <p:txBody>
          <a:bodyPr wrap="square">
            <a:spAutoFit/>
          </a:bodyPr>
          <a:lstStyle/>
          <a:p>
            <a:pPr indent="507365" algn="just" latinLnBrk="0">
              <a:lnSpc>
                <a:spcPct val="200000"/>
              </a:lnSpc>
              <a:spcAft>
                <a:spcPts val="800"/>
              </a:spcAft>
            </a:pPr>
            <a:r>
              <a:rPr lang="en-US" altLang="ko-KR" sz="1200" b="1" kern="100" dirty="0">
                <a:latin typeface="Calibri" panose="020F0502020204030204" pitchFamily="34" charset="0"/>
                <a:cs typeface="Calibri" panose="020F0502020204030204" pitchFamily="34" charset="0"/>
              </a:rPr>
              <a:t>Figure 2. Differences in the changes of absolute power between the ASMR and BB interventions</a:t>
            </a:r>
            <a:endParaRPr lang="ko-KR" altLang="ko-KR" sz="1600" kern="100" dirty="0">
              <a:latin typeface="맑은 고딕" panose="020B0503020000020004" pitchFamily="50" charset="-127"/>
              <a:cs typeface="Times New Roman" panose="02020603050405020304" pitchFamily="18" charset="0"/>
            </a:endParaRPr>
          </a:p>
        </p:txBody>
      </p:sp>
      <p:sp>
        <p:nvSpPr>
          <p:cNvPr id="6" name="직사각형 5"/>
          <p:cNvSpPr/>
          <p:nvPr/>
        </p:nvSpPr>
        <p:spPr>
          <a:xfrm>
            <a:off x="510886" y="4606342"/>
            <a:ext cx="8925576" cy="415498"/>
          </a:xfrm>
          <a:prstGeom prst="rect">
            <a:avLst/>
          </a:prstGeom>
        </p:spPr>
        <p:txBody>
          <a:bodyPr wrap="square">
            <a:spAutoFit/>
          </a:bodyPr>
          <a:lstStyle/>
          <a:p>
            <a:pPr indent="507365" algn="just" latinLnBrk="0">
              <a:lnSpc>
                <a:spcPct val="200000"/>
              </a:lnSpc>
              <a:spcAft>
                <a:spcPts val="800"/>
              </a:spcAft>
            </a:pPr>
            <a:r>
              <a:rPr lang="en-US" altLang="ko-KR" sz="1050" kern="100" dirty="0">
                <a:latin typeface="Calibri" panose="020F0502020204030204" pitchFamily="34" charset="0"/>
                <a:cs typeface="Calibri" panose="020F0502020204030204" pitchFamily="34" charset="0"/>
              </a:rPr>
              <a:t>Group-by-time interaction in absolute beta band power (a) and absolute high beta band power (</a:t>
            </a:r>
            <a:r>
              <a:rPr lang="en-US" altLang="ko-KR" sz="1050" kern="100" dirty="0" smtClean="0">
                <a:latin typeface="Calibri" panose="020F0502020204030204" pitchFamily="34" charset="0"/>
                <a:cs typeface="Calibri" panose="020F0502020204030204" pitchFamily="34" charset="0"/>
              </a:rPr>
              <a:t>b).</a:t>
            </a:r>
            <a:endParaRPr lang="ko-KR" altLang="ko-KR" sz="1600" kern="100" dirty="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776249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351332" cy="369332"/>
            </a:xfrm>
            <a:prstGeom prst="rect">
              <a:avLst/>
            </a:prstGeom>
          </p:spPr>
          <p:txBody>
            <a:bodyPr wrap="none" lIns="0" tIns="0" rIns="0" bIns="0">
              <a:spAutoFit/>
            </a:bodyPr>
            <a:lstStyle/>
            <a:p>
              <a:r>
                <a:rPr lang="en-US" altLang="ko-KR" sz="2400" b="1" spc="-150" dirty="0" smtClean="0">
                  <a:solidFill>
                    <a:schemeClr val="bg1"/>
                  </a:solidFill>
                </a:rPr>
                <a:t>Discussion</a:t>
              </a:r>
              <a:endParaRPr lang="en-US" altLang="ko-KR" sz="2400" b="1" spc="-150" dirty="0">
                <a:solidFill>
                  <a:schemeClr val="bg1"/>
                </a:solidFill>
              </a:endParaRPr>
            </a:p>
          </p:txBody>
        </p:sp>
      </p:grpSp>
      <p:sp>
        <p:nvSpPr>
          <p:cNvPr id="5" name="Rectangle 304"/>
          <p:cNvSpPr>
            <a:spLocks noChangeArrowheads="1"/>
          </p:cNvSpPr>
          <p:nvPr/>
        </p:nvSpPr>
        <p:spPr bwMode="auto">
          <a:xfrm>
            <a:off x="225240" y="1340143"/>
            <a:ext cx="856633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In both the ASMR and BB groups, subjective stress measured by questionnaires decreased to a similar </a:t>
            </a:r>
            <a:r>
              <a:rPr lang="en-US" altLang="ko-KR" sz="1200" dirty="0" smtClean="0">
                <a:solidFill>
                  <a:schemeClr val="tx1">
                    <a:lumMod val="65000"/>
                    <a:lumOff val="35000"/>
                  </a:schemeClr>
                </a:solidFill>
                <a:latin typeface="+mn-ea"/>
                <a:ea typeface="+mn-ea"/>
              </a:rPr>
              <a:t>extent.</a:t>
            </a:r>
          </a:p>
          <a:p>
            <a:pPr marL="180975"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Both the ASMR and binaural beats reduced stress levels, particularly in the BDI-II and ISI, the average scores returned to normal</a:t>
            </a:r>
            <a:r>
              <a:rPr lang="en-US" altLang="ko-KR" sz="1200" dirty="0" smtClean="0">
                <a:solidFill>
                  <a:schemeClr val="tx1">
                    <a:lumMod val="65000"/>
                    <a:lumOff val="35000"/>
                  </a:schemeClr>
                </a:solidFill>
                <a:latin typeface="+mn-ea"/>
                <a:ea typeface="+mn-ea"/>
              </a:rPr>
              <a:t>.</a:t>
            </a:r>
          </a:p>
          <a:p>
            <a:pPr marL="180975"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In the QEEG, the absolute beta and high beta band power in the ASMR group </a:t>
            </a:r>
            <a:r>
              <a:rPr lang="en-US" altLang="ko-KR" sz="1200" dirty="0" smtClean="0">
                <a:solidFill>
                  <a:schemeClr val="tx1">
                    <a:lumMod val="65000"/>
                    <a:lumOff val="35000"/>
                  </a:schemeClr>
                </a:solidFill>
                <a:latin typeface="+mn-ea"/>
                <a:ea typeface="+mn-ea"/>
              </a:rPr>
              <a:t>increased</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(1)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ASMR's characteristics related to tingling sensations can influence the rise of beta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waves</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Sensorimotor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processing,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auditory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processing,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and observation of the tactile input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sym typeface="Wingdings" panose="05000000000000000000" pitchFamily="2" charset="2"/>
              </a:rPr>
              <a:t>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involve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beta modulation</a:t>
            </a:r>
            <a:endPar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endParaRP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(2)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ASMR may be perceived as an annoying stimulus</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Beta waves can be increased in stressful situations.</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Beta waves are well known to reflect cortical hyper arousal on quantified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EEGs.</a:t>
            </a: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a:solidFill>
                <a:prstClr val="black">
                  <a:lumMod val="65000"/>
                  <a:lumOff val="35000"/>
                </a:prstClr>
              </a:solidFill>
              <a:latin typeface="맑은 고딕" panose="020B0503020000020004" pitchFamily="50" charset="-127"/>
              <a:ea typeface="맑은 고딕" panose="020B0503020000020004" pitchFamily="50" charset="-127"/>
            </a:endParaRP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endParaRPr>
          </a:p>
          <a:p>
            <a:pPr>
              <a:lnSpc>
                <a:spcPct val="150000"/>
              </a:lnSpc>
              <a:buClr>
                <a:schemeClr val="accent1">
                  <a:lumMod val="60000"/>
                  <a:lumOff val="40000"/>
                </a:schemeClr>
              </a:buClr>
              <a:defRPr/>
            </a:pPr>
            <a:endParaRPr lang="en-US" altLang="ko-KR" sz="1200" dirty="0" smtClean="0">
              <a:solidFill>
                <a:schemeClr val="tx1">
                  <a:lumMod val="65000"/>
                  <a:lumOff val="35000"/>
                </a:schemeClr>
              </a:solidFill>
              <a:latin typeface="+mn-ea"/>
              <a:ea typeface="+mn-ea"/>
            </a:endParaRPr>
          </a:p>
          <a:p>
            <a:pPr marL="180975" indent="-180975">
              <a:lnSpc>
                <a:spcPct val="150000"/>
              </a:lnSpc>
              <a:buClr>
                <a:schemeClr val="accent1">
                  <a:lumMod val="60000"/>
                  <a:lumOff val="40000"/>
                </a:schemeClr>
              </a:buClr>
              <a:buFont typeface="Wingdings" pitchFamily="2" charset="2"/>
              <a:buChar char="§"/>
              <a:defRPr/>
            </a:pPr>
            <a:endParaRPr lang="en-US" altLang="ko-KR" sz="1200" b="1" dirty="0">
              <a:solidFill>
                <a:schemeClr val="tx1">
                  <a:lumMod val="65000"/>
                  <a:lumOff val="35000"/>
                </a:schemeClr>
              </a:solidFill>
              <a:latin typeface="+mn-ea"/>
              <a:ea typeface="+mn-ea"/>
            </a:endParaRP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19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351332" cy="369332"/>
            </a:xfrm>
            <a:prstGeom prst="rect">
              <a:avLst/>
            </a:prstGeom>
          </p:spPr>
          <p:txBody>
            <a:bodyPr wrap="none" lIns="0" tIns="0" rIns="0" bIns="0">
              <a:spAutoFit/>
            </a:bodyPr>
            <a:lstStyle/>
            <a:p>
              <a:r>
                <a:rPr lang="en-US" altLang="ko-KR" sz="2400" b="1" spc="-150" dirty="0" smtClean="0">
                  <a:solidFill>
                    <a:schemeClr val="bg1"/>
                  </a:solidFill>
                </a:rPr>
                <a:t>Discussion</a:t>
              </a:r>
              <a:endParaRPr lang="en-US" altLang="ko-KR" sz="2400" b="1" spc="-150" dirty="0">
                <a:solidFill>
                  <a:schemeClr val="bg1"/>
                </a:solidFill>
              </a:endParaRPr>
            </a:p>
          </p:txBody>
        </p:sp>
      </p:grpSp>
      <p:sp>
        <p:nvSpPr>
          <p:cNvPr id="5" name="Rectangle 304"/>
          <p:cNvSpPr>
            <a:spLocks noChangeArrowheads="1"/>
          </p:cNvSpPr>
          <p:nvPr/>
        </p:nvSpPr>
        <p:spPr bwMode="auto">
          <a:xfrm>
            <a:off x="225240" y="1340143"/>
            <a:ext cx="856633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BB group failed to show entrainment effects. </a:t>
            </a:r>
            <a:endParaRPr lang="en-US" altLang="ko-KR" sz="1200" dirty="0" smtClean="0">
              <a:solidFill>
                <a:schemeClr val="tx1">
                  <a:lumMod val="65000"/>
                  <a:lumOff val="35000"/>
                </a:schemeClr>
              </a:solidFill>
              <a:latin typeface="+mn-ea"/>
              <a:ea typeface="+mn-ea"/>
            </a:endParaRPr>
          </a:p>
          <a:p>
            <a:pPr marL="923925"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BB is known to entrain cortical activity at a specific frequency and cross-frequency </a:t>
            </a:r>
            <a:r>
              <a:rPr lang="en-US" altLang="ko-KR" sz="1200" dirty="0" smtClean="0">
                <a:solidFill>
                  <a:schemeClr val="tx1">
                    <a:lumMod val="65000"/>
                    <a:lumOff val="35000"/>
                  </a:schemeClr>
                </a:solidFill>
                <a:latin typeface="+mn-ea"/>
                <a:ea typeface="+mn-ea"/>
              </a:rPr>
              <a:t>modulations: </a:t>
            </a:r>
            <a:r>
              <a:rPr lang="sv-SE" altLang="ko-KR" sz="1200" dirty="0" smtClean="0">
                <a:solidFill>
                  <a:schemeClr val="tx1">
                    <a:lumMod val="65000"/>
                    <a:lumOff val="35000"/>
                  </a:schemeClr>
                </a:solidFill>
                <a:latin typeface="+mn-ea"/>
                <a:ea typeface="+mn-ea"/>
              </a:rPr>
              <a:t>in delta, theta, and </a:t>
            </a:r>
            <a:r>
              <a:rPr lang="sv-SE" altLang="ko-KR" sz="1200" dirty="0">
                <a:solidFill>
                  <a:schemeClr val="tx1">
                    <a:lumMod val="65000"/>
                    <a:lumOff val="35000"/>
                  </a:schemeClr>
                </a:solidFill>
                <a:latin typeface="+mn-ea"/>
                <a:ea typeface="+mn-ea"/>
              </a:rPr>
              <a:t>gamma</a:t>
            </a:r>
            <a:endParaRPr lang="en-US" altLang="ko-KR" sz="1200" dirty="0" smtClean="0">
              <a:solidFill>
                <a:schemeClr val="tx1">
                  <a:lumMod val="65000"/>
                  <a:lumOff val="35000"/>
                </a:schemeClr>
              </a:solidFill>
              <a:latin typeface="+mn-ea"/>
              <a:ea typeface="+mn-ea"/>
            </a:endParaRPr>
          </a:p>
          <a:p>
            <a:pPr marL="923925" lvl="1"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In previous studies</a:t>
            </a:r>
            <a:r>
              <a:rPr lang="en-US" altLang="ko-KR" sz="1200" dirty="0" smtClean="0">
                <a:solidFill>
                  <a:srgbClr val="1F4E84"/>
                </a:solidFill>
                <a:latin typeface="+mn-ea"/>
                <a:ea typeface="+mn-ea"/>
              </a:rPr>
              <a:t>, </a:t>
            </a:r>
            <a:r>
              <a:rPr lang="en-US" altLang="ko-KR" sz="1200" dirty="0" smtClean="0">
                <a:solidFill>
                  <a:schemeClr val="tx1">
                    <a:lumMod val="65000"/>
                    <a:lumOff val="35000"/>
                  </a:schemeClr>
                </a:solidFill>
                <a:latin typeface="+mj-lt"/>
              </a:rPr>
              <a:t>most </a:t>
            </a:r>
            <a:r>
              <a:rPr lang="en-US" altLang="ko-KR" sz="1200" dirty="0">
                <a:solidFill>
                  <a:schemeClr val="tx1">
                    <a:lumMod val="65000"/>
                    <a:lumOff val="35000"/>
                  </a:schemeClr>
                </a:solidFill>
                <a:latin typeface="+mj-lt"/>
              </a:rPr>
              <a:t>of the experiments that used multiple different frequencies to one subject did not show entrainment </a:t>
            </a:r>
            <a:r>
              <a:rPr lang="en-US" altLang="ko-KR" sz="1200" dirty="0" smtClean="0">
                <a:solidFill>
                  <a:schemeClr val="tx1">
                    <a:lumMod val="65000"/>
                    <a:lumOff val="35000"/>
                  </a:schemeClr>
                </a:solidFill>
                <a:latin typeface="+mj-lt"/>
              </a:rPr>
              <a:t>effect</a:t>
            </a:r>
          </a:p>
          <a:p>
            <a:pPr marL="180975"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I</a:t>
            </a:r>
            <a:r>
              <a:rPr lang="en-US" altLang="ko-KR" sz="1200" dirty="0" smtClean="0">
                <a:solidFill>
                  <a:schemeClr val="tx1">
                    <a:lumMod val="65000"/>
                    <a:lumOff val="35000"/>
                  </a:schemeClr>
                </a:solidFill>
                <a:latin typeface="+mn-ea"/>
                <a:ea typeface="+mn-ea"/>
              </a:rPr>
              <a:t>t </a:t>
            </a:r>
            <a:r>
              <a:rPr lang="en-US" altLang="ko-KR" sz="1200" dirty="0">
                <a:solidFill>
                  <a:schemeClr val="tx1">
                    <a:lumMod val="65000"/>
                    <a:lumOff val="35000"/>
                  </a:schemeClr>
                </a:solidFill>
                <a:latin typeface="+mn-ea"/>
                <a:ea typeface="+mn-ea"/>
              </a:rPr>
              <a:t>is possible that the entrainment effect was not observed in our study due to interference between the alpha and theta </a:t>
            </a:r>
            <a:r>
              <a:rPr lang="en-US" altLang="ko-KR" sz="1200" dirty="0" smtClean="0">
                <a:solidFill>
                  <a:schemeClr val="tx1">
                    <a:lumMod val="65000"/>
                    <a:lumOff val="35000"/>
                  </a:schemeClr>
                </a:solidFill>
                <a:latin typeface="+mn-ea"/>
                <a:ea typeface="+mn-ea"/>
              </a:rPr>
              <a:t>waves.</a:t>
            </a:r>
            <a:endParaRPr lang="en-US" altLang="ko-KR" sz="1200" b="1" dirty="0">
              <a:solidFill>
                <a:schemeClr val="tx1">
                  <a:lumMod val="65000"/>
                  <a:lumOff val="35000"/>
                </a:schemeClr>
              </a:solidFill>
              <a:latin typeface="+mn-ea"/>
              <a:ea typeface="+mn-ea"/>
            </a:endParaRP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08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351332" cy="369332"/>
            </a:xfrm>
            <a:prstGeom prst="rect">
              <a:avLst/>
            </a:prstGeom>
          </p:spPr>
          <p:txBody>
            <a:bodyPr wrap="none" lIns="0" tIns="0" rIns="0" bIns="0">
              <a:spAutoFit/>
            </a:bodyPr>
            <a:lstStyle/>
            <a:p>
              <a:r>
                <a:rPr lang="en-US" altLang="ko-KR" sz="2400" b="1" spc="-150" dirty="0">
                  <a:solidFill>
                    <a:schemeClr val="bg1"/>
                  </a:solidFill>
                </a:rPr>
                <a:t>Discussion</a:t>
              </a:r>
            </a:p>
          </p:txBody>
        </p:sp>
      </p:grpSp>
      <p:sp>
        <p:nvSpPr>
          <p:cNvPr id="5" name="Rectangle 304"/>
          <p:cNvSpPr>
            <a:spLocks noChangeArrowheads="1"/>
          </p:cNvSpPr>
          <p:nvPr/>
        </p:nvSpPr>
        <p:spPr bwMode="auto">
          <a:xfrm>
            <a:off x="225240" y="1340143"/>
            <a:ext cx="856633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Limitation</a:t>
            </a:r>
          </a:p>
          <a:p>
            <a:pPr marL="540000"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Using three </a:t>
            </a:r>
            <a:r>
              <a:rPr lang="en-US" altLang="ko-KR" sz="1200" dirty="0">
                <a:solidFill>
                  <a:schemeClr val="tx1">
                    <a:lumMod val="65000"/>
                    <a:lumOff val="35000"/>
                  </a:schemeClr>
                </a:solidFill>
                <a:latin typeface="+mn-ea"/>
                <a:ea typeface="+mn-ea"/>
              </a:rPr>
              <a:t>different sounds for the ASMR group and BB </a:t>
            </a:r>
            <a:r>
              <a:rPr lang="en-US" altLang="ko-KR" sz="1200" dirty="0" smtClean="0">
                <a:solidFill>
                  <a:schemeClr val="tx1">
                    <a:lumMod val="65000"/>
                    <a:lumOff val="35000"/>
                  </a:schemeClr>
                </a:solidFill>
                <a:latin typeface="+mn-ea"/>
                <a:ea typeface="+mn-ea"/>
              </a:rPr>
              <a:t>group</a:t>
            </a:r>
          </a:p>
          <a:p>
            <a:pPr marL="923925"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Their brain responses may differ because they heard different </a:t>
            </a:r>
            <a:r>
              <a:rPr lang="en-US" altLang="ko-KR" sz="1200" dirty="0" smtClean="0">
                <a:solidFill>
                  <a:schemeClr val="tx1">
                    <a:lumMod val="65000"/>
                    <a:lumOff val="35000"/>
                  </a:schemeClr>
                </a:solidFill>
                <a:latin typeface="+mn-ea"/>
                <a:ea typeface="+mn-ea"/>
              </a:rPr>
              <a:t>sounds</a:t>
            </a:r>
          </a:p>
          <a:p>
            <a:pPr marL="540000"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Heterogeneities </a:t>
            </a:r>
            <a:r>
              <a:rPr lang="en-US" altLang="ko-KR" sz="1200" dirty="0">
                <a:solidFill>
                  <a:schemeClr val="tx1">
                    <a:lumMod val="65000"/>
                    <a:lumOff val="35000"/>
                  </a:schemeClr>
                </a:solidFill>
                <a:latin typeface="+mn-ea"/>
                <a:ea typeface="+mn-ea"/>
              </a:rPr>
              <a:t>in the characteristics of people with </a:t>
            </a:r>
            <a:r>
              <a:rPr lang="en-US" altLang="ko-KR" sz="1200" dirty="0" smtClean="0">
                <a:solidFill>
                  <a:schemeClr val="tx1">
                    <a:lumMod val="65000"/>
                    <a:lumOff val="35000"/>
                  </a:schemeClr>
                </a:solidFill>
                <a:latin typeface="+mn-ea"/>
                <a:ea typeface="+mn-ea"/>
              </a:rPr>
              <a:t>stress</a:t>
            </a:r>
          </a:p>
          <a:p>
            <a:pPr marL="923925"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People with stress may be a heterogeneous group with symptoms such as depression, anxiety, and insomnia</a:t>
            </a:r>
            <a:endParaRPr lang="en-US" altLang="ko-KR" sz="1200" dirty="0" smtClean="0">
              <a:solidFill>
                <a:schemeClr val="tx1">
                  <a:lumMod val="65000"/>
                  <a:lumOff val="35000"/>
                </a:schemeClr>
              </a:solidFill>
              <a:latin typeface="+mn-ea"/>
              <a:ea typeface="+mn-ea"/>
            </a:endParaRPr>
          </a:p>
          <a:p>
            <a:pPr marL="540000"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QEEG was not measured while listening to </a:t>
            </a:r>
            <a:r>
              <a:rPr lang="en-US" altLang="ko-KR" sz="1200" dirty="0" smtClean="0">
                <a:solidFill>
                  <a:schemeClr val="tx1">
                    <a:lumMod val="65000"/>
                    <a:lumOff val="35000"/>
                  </a:schemeClr>
                </a:solidFill>
                <a:latin typeface="+mn-ea"/>
                <a:ea typeface="+mn-ea"/>
              </a:rPr>
              <a:t>sounds</a:t>
            </a:r>
          </a:p>
          <a:p>
            <a:pPr marL="923925"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It is possible that BB had a brain entrainment effect, but it could not be maintained for a long time</a:t>
            </a: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071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412246" cy="369332"/>
            </a:xfrm>
            <a:prstGeom prst="rect">
              <a:avLst/>
            </a:prstGeom>
          </p:spPr>
          <p:txBody>
            <a:bodyPr wrap="none" lIns="0" tIns="0" rIns="0" bIns="0">
              <a:spAutoFit/>
            </a:bodyPr>
            <a:lstStyle/>
            <a:p>
              <a:r>
                <a:rPr lang="en-US" altLang="ko-KR" sz="2400" b="1" spc="-150" dirty="0" smtClean="0">
                  <a:solidFill>
                    <a:schemeClr val="bg1"/>
                  </a:solidFill>
                </a:rPr>
                <a:t>Conclusion</a:t>
              </a:r>
              <a:endParaRPr lang="en-US" altLang="ko-KR" sz="2400" b="1" spc="-150" dirty="0">
                <a:solidFill>
                  <a:schemeClr val="bg1"/>
                </a:solidFill>
              </a:endParaRPr>
            </a:p>
          </p:txBody>
        </p:sp>
      </p:grpSp>
      <p:sp>
        <p:nvSpPr>
          <p:cNvPr id="5" name="Rectangle 304"/>
          <p:cNvSpPr>
            <a:spLocks noChangeArrowheads="1"/>
          </p:cNvSpPr>
          <p:nvPr/>
        </p:nvSpPr>
        <p:spPr bwMode="auto">
          <a:xfrm>
            <a:off x="225240" y="1340143"/>
            <a:ext cx="8566335" cy="92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400" b="1" dirty="0">
                <a:solidFill>
                  <a:schemeClr val="tx1">
                    <a:lumMod val="65000"/>
                    <a:lumOff val="35000"/>
                  </a:schemeClr>
                </a:solidFill>
                <a:latin typeface="+mn-ea"/>
                <a:ea typeface="+mn-ea"/>
              </a:rPr>
              <a:t>Both ASMR and BB are equally effective in reducing stress </a:t>
            </a:r>
            <a:r>
              <a:rPr lang="en-US" altLang="ko-KR" sz="1400" b="1" dirty="0" smtClean="0">
                <a:solidFill>
                  <a:schemeClr val="tx1">
                    <a:lumMod val="65000"/>
                    <a:lumOff val="35000"/>
                  </a:schemeClr>
                </a:solidFill>
                <a:latin typeface="+mn-ea"/>
                <a:ea typeface="+mn-ea"/>
              </a:rPr>
              <a:t>levels.</a:t>
            </a:r>
          </a:p>
          <a:p>
            <a:pPr marL="180975" indent="-180975">
              <a:lnSpc>
                <a:spcPct val="150000"/>
              </a:lnSpc>
              <a:buClr>
                <a:schemeClr val="accent1">
                  <a:lumMod val="60000"/>
                  <a:lumOff val="40000"/>
                </a:schemeClr>
              </a:buClr>
              <a:buFont typeface="Wingdings" pitchFamily="2" charset="2"/>
              <a:buChar char="§"/>
              <a:defRPr/>
            </a:pPr>
            <a:r>
              <a:rPr lang="en-US" altLang="ko-KR" sz="1400" b="1" dirty="0" smtClean="0">
                <a:solidFill>
                  <a:schemeClr val="tx1">
                    <a:lumMod val="65000"/>
                    <a:lumOff val="35000"/>
                  </a:schemeClr>
                </a:solidFill>
                <a:latin typeface="+mn-ea"/>
                <a:ea typeface="+mn-ea"/>
              </a:rPr>
              <a:t>Unlike </a:t>
            </a:r>
            <a:r>
              <a:rPr lang="en-US" altLang="ko-KR" sz="1400" b="1" dirty="0">
                <a:solidFill>
                  <a:schemeClr val="tx1">
                    <a:lumMod val="65000"/>
                    <a:lumOff val="35000"/>
                  </a:schemeClr>
                </a:solidFill>
                <a:latin typeface="+mn-ea"/>
                <a:ea typeface="+mn-ea"/>
              </a:rPr>
              <a:t>BB, ASMR can lead to an increase in beta and high beta waves associated with cortical arousal</a:t>
            </a:r>
            <a:r>
              <a:rPr lang="en-US" altLang="ko-KR" sz="1200" dirty="0">
                <a:solidFill>
                  <a:schemeClr val="tx1">
                    <a:lumMod val="65000"/>
                    <a:lumOff val="35000"/>
                  </a:schemeClr>
                </a:solidFill>
                <a:latin typeface="+mn-ea"/>
                <a:ea typeface="+mn-ea"/>
              </a:rPr>
              <a:t>. </a:t>
            </a: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05442" y="1032013"/>
            <a:ext cx="4975828" cy="882910"/>
            <a:chOff x="205442" y="1016941"/>
            <a:chExt cx="4975828" cy="882910"/>
          </a:xfrm>
        </p:grpSpPr>
        <p:sp>
          <p:nvSpPr>
            <p:cNvPr id="6" name="직사각형 5"/>
            <p:cNvSpPr/>
            <p:nvPr/>
          </p:nvSpPr>
          <p:spPr>
            <a:xfrm>
              <a:off x="205442" y="1119889"/>
              <a:ext cx="4975828" cy="779962"/>
            </a:xfrm>
            <a:prstGeom prst="rect">
              <a:avLst/>
            </a:prstGeom>
          </p:spPr>
          <p:txBody>
            <a:bodyPr wrap="none" lIns="46800" rIns="0">
              <a:noAutofit/>
            </a:bodyPr>
            <a:lstStyle/>
            <a:p>
              <a:pPr>
                <a:lnSpc>
                  <a:spcPct val="120000"/>
                </a:lnSpc>
              </a:pPr>
              <a:r>
                <a:rPr lang="en-US" altLang="ko-KR" sz="4400" b="1" dirty="0" smtClean="0">
                  <a:solidFill>
                    <a:schemeClr val="bg1"/>
                  </a:solidFill>
                  <a:ea typeface="나눔고딕 ExtraBold" pitchFamily="50" charset="-127"/>
                </a:rPr>
                <a:t>SNUBH </a:t>
              </a:r>
              <a:r>
                <a:rPr lang="en-US" altLang="ko-KR" sz="4400" dirty="0" smtClean="0">
                  <a:solidFill>
                    <a:schemeClr val="bg1"/>
                  </a:solidFill>
                  <a:ea typeface="나눔고딕" pitchFamily="50" charset="-127"/>
                </a:rPr>
                <a:t>TEMPLATE</a:t>
              </a:r>
              <a:endParaRPr lang="en-US" altLang="ko-KR" sz="4400" dirty="0">
                <a:solidFill>
                  <a:schemeClr val="bg1"/>
                </a:solidFill>
                <a:ea typeface="나눔고딕 ExtraBold" pitchFamily="50" charset="-127"/>
              </a:endParaRPr>
            </a:p>
          </p:txBody>
        </p:sp>
        <p:sp>
          <p:nvSpPr>
            <p:cNvPr id="7" name="직사각형 6"/>
            <p:cNvSpPr/>
            <p:nvPr/>
          </p:nvSpPr>
          <p:spPr>
            <a:xfrm>
              <a:off x="257651" y="1016941"/>
              <a:ext cx="3425618" cy="246221"/>
            </a:xfrm>
            <a:prstGeom prst="rect">
              <a:avLst/>
            </a:prstGeom>
          </p:spPr>
          <p:txBody>
            <a:bodyPr wrap="none" lIns="0" tIns="0" rIns="0" bIns="0">
              <a:spAutoFit/>
            </a:bodyPr>
            <a:lstStyle/>
            <a:p>
              <a:r>
                <a:rPr lang="ko-KR" altLang="en-US" sz="1600" b="1" spc="-150" dirty="0">
                  <a:solidFill>
                    <a:schemeClr val="bg1"/>
                  </a:solidFill>
                </a:rPr>
                <a:t>세계 의료의 표준을 선도하는 국민의 병원</a:t>
              </a:r>
              <a:endParaRPr lang="ko-KR" altLang="en-US" sz="1600" b="1" spc="-150" dirty="0">
                <a:solidFill>
                  <a:schemeClr val="bg1"/>
                </a:solidFill>
                <a:latin typeface="+mj-ea"/>
              </a:endParaRPr>
            </a:p>
          </p:txBody>
        </p:sp>
      </p:grpSp>
      <p:pic>
        <p:nvPicPr>
          <p:cNvPr id="9" name="Picture 2" descr="E:\새 폴더\PPT(bg_icon_logo)\PPT(bg_icon_logo)\로고.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644451"/>
            <a:ext cx="8737600" cy="759800"/>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p:cNvSpPr/>
          <p:nvPr/>
        </p:nvSpPr>
        <p:spPr>
          <a:xfrm>
            <a:off x="205442" y="924795"/>
            <a:ext cx="7742065" cy="430887"/>
          </a:xfrm>
          <a:prstGeom prst="rect">
            <a:avLst/>
          </a:prstGeom>
        </p:spPr>
        <p:txBody>
          <a:bodyPr wrap="square" lIns="0" tIns="0" rIns="0" bIns="0">
            <a:spAutoFit/>
          </a:bodyPr>
          <a:lstStyle/>
          <a:p>
            <a:r>
              <a:rPr lang="en-US" altLang="ko-KR" sz="2800" b="1" spc="-150" dirty="0" smtClean="0">
                <a:solidFill>
                  <a:schemeClr val="bg1"/>
                </a:solidFill>
              </a:rPr>
              <a:t>Introduction</a:t>
            </a:r>
            <a:endParaRPr lang="ko-KR" altLang="en-US" sz="2000" b="1" spc="-150" dirty="0">
              <a:solidFill>
                <a:schemeClr val="bg1"/>
              </a:solidFill>
              <a:latin typeface="+mj-ea"/>
            </a:endParaRPr>
          </a:p>
        </p:txBody>
      </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1527361"/>
            <a:ext cx="8200103" cy="759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2410271"/>
            <a:ext cx="7676535" cy="759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3293181"/>
            <a:ext cx="7197213" cy="7598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4176091"/>
            <a:ext cx="6754762" cy="759800"/>
          </a:xfrm>
          <a:prstGeom prst="rect">
            <a:avLst/>
          </a:prstGeom>
          <a:noFill/>
          <a:extLst>
            <a:ext uri="{909E8E84-426E-40DD-AFC4-6F175D3DCCD1}">
              <a14:hiddenFill xmlns:a14="http://schemas.microsoft.com/office/drawing/2010/main">
                <a:solidFill>
                  <a:srgbClr val="FFFFFF"/>
                </a:solidFill>
              </a14:hiddenFill>
            </a:ext>
          </a:extLst>
        </p:spPr>
      </p:pic>
      <p:sp>
        <p:nvSpPr>
          <p:cNvPr id="18" name="직사각형 17"/>
          <p:cNvSpPr/>
          <p:nvPr/>
        </p:nvSpPr>
        <p:spPr>
          <a:xfrm>
            <a:off x="205441" y="1802427"/>
            <a:ext cx="7742065" cy="430887"/>
          </a:xfrm>
          <a:prstGeom prst="rect">
            <a:avLst/>
          </a:prstGeom>
        </p:spPr>
        <p:txBody>
          <a:bodyPr wrap="square" lIns="0" tIns="0" rIns="0" bIns="0">
            <a:spAutoFit/>
          </a:bodyPr>
          <a:lstStyle/>
          <a:p>
            <a:r>
              <a:rPr lang="en-US" altLang="ko-KR" sz="2800" b="1" spc="-150" dirty="0" smtClean="0">
                <a:solidFill>
                  <a:schemeClr val="bg1"/>
                </a:solidFill>
                <a:latin typeface="+mj-ea"/>
              </a:rPr>
              <a:t>Method</a:t>
            </a:r>
            <a:endParaRPr lang="ko-KR" altLang="en-US" sz="2800" b="1" spc="-150" dirty="0">
              <a:solidFill>
                <a:schemeClr val="bg1"/>
              </a:solidFill>
              <a:latin typeface="+mj-ea"/>
            </a:endParaRPr>
          </a:p>
        </p:txBody>
      </p:sp>
      <p:sp>
        <p:nvSpPr>
          <p:cNvPr id="19" name="직사각형 18"/>
          <p:cNvSpPr/>
          <p:nvPr/>
        </p:nvSpPr>
        <p:spPr>
          <a:xfrm>
            <a:off x="205439" y="2683894"/>
            <a:ext cx="7742065" cy="430887"/>
          </a:xfrm>
          <a:prstGeom prst="rect">
            <a:avLst/>
          </a:prstGeom>
        </p:spPr>
        <p:txBody>
          <a:bodyPr wrap="square" lIns="0" tIns="0" rIns="0" bIns="0">
            <a:spAutoFit/>
          </a:bodyPr>
          <a:lstStyle/>
          <a:p>
            <a:r>
              <a:rPr lang="en-US" altLang="ko-KR" sz="2800" b="1" spc="-150" dirty="0" smtClean="0">
                <a:solidFill>
                  <a:schemeClr val="bg1"/>
                </a:solidFill>
              </a:rPr>
              <a:t>Result</a:t>
            </a:r>
            <a:endParaRPr lang="ko-KR" altLang="en-US" sz="2000" b="1" spc="-150" dirty="0">
              <a:solidFill>
                <a:schemeClr val="bg1"/>
              </a:solidFill>
              <a:latin typeface="+mj-ea"/>
            </a:endParaRPr>
          </a:p>
        </p:txBody>
      </p:sp>
      <p:sp>
        <p:nvSpPr>
          <p:cNvPr id="20" name="직사각형 19"/>
          <p:cNvSpPr/>
          <p:nvPr/>
        </p:nvSpPr>
        <p:spPr>
          <a:xfrm>
            <a:off x="205439" y="3511514"/>
            <a:ext cx="7742065" cy="430887"/>
          </a:xfrm>
          <a:prstGeom prst="rect">
            <a:avLst/>
          </a:prstGeom>
        </p:spPr>
        <p:txBody>
          <a:bodyPr wrap="square" lIns="0" tIns="0" rIns="0" bIns="0">
            <a:spAutoFit/>
          </a:bodyPr>
          <a:lstStyle/>
          <a:p>
            <a:r>
              <a:rPr lang="en-US" altLang="ko-KR" sz="2800" b="1" spc="-150" dirty="0" smtClean="0">
                <a:solidFill>
                  <a:schemeClr val="bg1"/>
                </a:solidFill>
              </a:rPr>
              <a:t>Discussion</a:t>
            </a:r>
            <a:endParaRPr lang="ko-KR" altLang="en-US" sz="2000" b="1" spc="-150" dirty="0">
              <a:solidFill>
                <a:schemeClr val="bg1"/>
              </a:solidFill>
              <a:latin typeface="+mj-ea"/>
            </a:endParaRPr>
          </a:p>
        </p:txBody>
      </p:sp>
      <p:sp>
        <p:nvSpPr>
          <p:cNvPr id="21" name="직사각형 20"/>
          <p:cNvSpPr/>
          <p:nvPr/>
        </p:nvSpPr>
        <p:spPr>
          <a:xfrm>
            <a:off x="229018" y="4394424"/>
            <a:ext cx="7742065" cy="430887"/>
          </a:xfrm>
          <a:prstGeom prst="rect">
            <a:avLst/>
          </a:prstGeom>
        </p:spPr>
        <p:txBody>
          <a:bodyPr wrap="square" lIns="0" tIns="0" rIns="0" bIns="0">
            <a:spAutoFit/>
          </a:bodyPr>
          <a:lstStyle/>
          <a:p>
            <a:r>
              <a:rPr lang="en-US" altLang="ko-KR" sz="2800" b="1" spc="-150" dirty="0" smtClean="0">
                <a:solidFill>
                  <a:schemeClr val="bg1"/>
                </a:solidFill>
              </a:rPr>
              <a:t>Conclusion</a:t>
            </a:r>
            <a:endParaRPr lang="ko-KR" altLang="en-US" sz="2000" b="1" spc="-150" dirty="0">
              <a:solidFill>
                <a:schemeClr val="bg1"/>
              </a:solidFill>
              <a:latin typeface="+mj-ea"/>
            </a:endParaRPr>
          </a:p>
        </p:txBody>
      </p:sp>
    </p:spTree>
    <p:extLst>
      <p:ext uri="{BB962C8B-B14F-4D97-AF65-F5344CB8AC3E}">
        <p14:creationId xmlns:p14="http://schemas.microsoft.com/office/powerpoint/2010/main" val="4196797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595117" cy="369332"/>
            </a:xfrm>
            <a:prstGeom prst="rect">
              <a:avLst/>
            </a:prstGeom>
          </p:spPr>
          <p:txBody>
            <a:bodyPr wrap="none" lIns="0" tIns="0" rIns="0" bIns="0">
              <a:spAutoFit/>
            </a:bodyPr>
            <a:lstStyle/>
            <a:p>
              <a:r>
                <a:rPr lang="en-US" altLang="ko-KR" sz="2400" b="1" spc="-150" dirty="0" smtClean="0">
                  <a:solidFill>
                    <a:schemeClr val="bg1"/>
                  </a:solidFill>
                </a:rPr>
                <a:t>Introduction</a:t>
              </a:r>
              <a:endParaRPr lang="ko-KR" altLang="en-US" sz="2400" b="1" spc="-150" dirty="0">
                <a:solidFill>
                  <a:schemeClr val="bg1"/>
                </a:solidFill>
                <a:latin typeface="+mj-ea"/>
              </a:endParaRPr>
            </a:p>
          </p:txBody>
        </p:sp>
      </p:grpSp>
      <p:sp>
        <p:nvSpPr>
          <p:cNvPr id="5" name="Rectangle 304"/>
          <p:cNvSpPr>
            <a:spLocks noChangeArrowheads="1"/>
          </p:cNvSpPr>
          <p:nvPr/>
        </p:nvSpPr>
        <p:spPr bwMode="auto">
          <a:xfrm>
            <a:off x="225240" y="1340143"/>
            <a:ext cx="856633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b="1" dirty="0" smtClean="0">
                <a:solidFill>
                  <a:schemeClr val="tx1">
                    <a:lumMod val="65000"/>
                    <a:lumOff val="35000"/>
                  </a:schemeClr>
                </a:solidFill>
                <a:latin typeface="+mn-ea"/>
                <a:ea typeface="+mn-ea"/>
              </a:rPr>
              <a:t>Stress</a:t>
            </a:r>
          </a:p>
          <a:p>
            <a:pPr marL="540000" lvl="1"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 “Transactional </a:t>
            </a:r>
            <a:r>
              <a:rPr lang="en-US" altLang="ko-KR" sz="1200" dirty="0">
                <a:solidFill>
                  <a:schemeClr val="tx1">
                    <a:lumMod val="65000"/>
                    <a:lumOff val="35000"/>
                  </a:schemeClr>
                </a:solidFill>
                <a:latin typeface="+mn-ea"/>
                <a:ea typeface="+mn-ea"/>
              </a:rPr>
              <a:t>process that emerges from real or perceived environmental demands, depending on the availability of an individual’s adaptive coping </a:t>
            </a:r>
            <a:r>
              <a:rPr lang="en-US" altLang="ko-KR" sz="1200" dirty="0" smtClean="0">
                <a:solidFill>
                  <a:schemeClr val="tx1">
                    <a:lumMod val="65000"/>
                    <a:lumOff val="35000"/>
                  </a:schemeClr>
                </a:solidFill>
                <a:latin typeface="+mn-ea"/>
                <a:ea typeface="+mn-ea"/>
              </a:rPr>
              <a:t>strategy”</a:t>
            </a:r>
          </a:p>
          <a:p>
            <a:pPr marL="540000" lvl="1"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Stress is one of the trigger for psychiatric disorders such as mood and anxiety disorders</a:t>
            </a:r>
          </a:p>
          <a:p>
            <a:pPr marL="540000" lvl="1" indent="-180975">
              <a:lnSpc>
                <a:spcPct val="150000"/>
              </a:lnSpc>
              <a:buClr>
                <a:schemeClr val="accent1">
                  <a:lumMod val="60000"/>
                  <a:lumOff val="40000"/>
                </a:schemeClr>
              </a:buClr>
              <a:buFont typeface="Wingdings" pitchFamily="2" charset="2"/>
              <a:buChar char="§"/>
              <a:defRPr/>
            </a:pPr>
            <a:endParaRPr lang="en-US" altLang="ko-KR" sz="1200" dirty="0" smtClean="0">
              <a:solidFill>
                <a:schemeClr val="tx1">
                  <a:lumMod val="65000"/>
                  <a:lumOff val="35000"/>
                </a:schemeClr>
              </a:solidFill>
              <a:latin typeface="+mn-ea"/>
              <a:ea typeface="+mn-ea"/>
            </a:endParaRPr>
          </a:p>
          <a:p>
            <a:pPr marL="180975" indent="-180975">
              <a:lnSpc>
                <a:spcPct val="150000"/>
              </a:lnSpc>
              <a:buClr>
                <a:schemeClr val="accent1">
                  <a:lumMod val="60000"/>
                  <a:lumOff val="40000"/>
                </a:schemeClr>
              </a:buClr>
              <a:buFont typeface="Wingdings" pitchFamily="2" charset="2"/>
              <a:buChar char="§"/>
              <a:defRPr/>
            </a:pPr>
            <a:r>
              <a:rPr lang="en-US" altLang="ko-KR" sz="1200" b="1" dirty="0">
                <a:solidFill>
                  <a:schemeClr val="tx1">
                    <a:lumMod val="65000"/>
                    <a:lumOff val="35000"/>
                  </a:schemeClr>
                </a:solidFill>
                <a:latin typeface="+mn-ea"/>
                <a:ea typeface="+mn-ea"/>
              </a:rPr>
              <a:t>Autonomous sensory meridian response (ASMR) </a:t>
            </a:r>
            <a:endParaRPr lang="en-US" altLang="ko-KR" sz="1200" b="1" dirty="0" smtClean="0">
              <a:solidFill>
                <a:schemeClr val="tx1">
                  <a:lumMod val="65000"/>
                  <a:lumOff val="35000"/>
                </a:schemeClr>
              </a:solidFill>
              <a:latin typeface="+mn-ea"/>
              <a:ea typeface="+mn-ea"/>
            </a:endParaRPr>
          </a:p>
          <a:p>
            <a:pPr marL="540000" lvl="1"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“Sensory-emotional </a:t>
            </a:r>
            <a:r>
              <a:rPr lang="en-US" altLang="ko-KR" sz="1200" dirty="0">
                <a:solidFill>
                  <a:schemeClr val="tx1">
                    <a:lumMod val="65000"/>
                    <a:lumOff val="35000"/>
                  </a:schemeClr>
                </a:solidFill>
                <a:latin typeface="+mn-ea"/>
                <a:ea typeface="+mn-ea"/>
              </a:rPr>
              <a:t>phenomenon in which specific auditory, audiovisual, or tactile stimuli elicit tingling sensations on the scalp, neck, and </a:t>
            </a:r>
            <a:r>
              <a:rPr lang="en-US" altLang="ko-KR" sz="1200" dirty="0" smtClean="0">
                <a:solidFill>
                  <a:schemeClr val="tx1">
                    <a:lumMod val="65000"/>
                    <a:lumOff val="35000"/>
                  </a:schemeClr>
                </a:solidFill>
                <a:latin typeface="+mn-ea"/>
                <a:ea typeface="+mn-ea"/>
              </a:rPr>
              <a:t>arms”</a:t>
            </a:r>
          </a:p>
          <a:p>
            <a:pPr marL="540000"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Barratt &amp; </a:t>
            </a:r>
            <a:r>
              <a:rPr lang="en-US" altLang="ko-KR" sz="1200" dirty="0" smtClean="0">
                <a:solidFill>
                  <a:schemeClr val="tx1">
                    <a:lumMod val="65000"/>
                    <a:lumOff val="35000"/>
                  </a:schemeClr>
                </a:solidFill>
                <a:latin typeface="+mn-ea"/>
                <a:ea typeface="+mn-ea"/>
              </a:rPr>
              <a:t>Davis (2015): ASMR </a:t>
            </a:r>
            <a:r>
              <a:rPr lang="en-US" altLang="ko-KR" sz="1200" dirty="0">
                <a:solidFill>
                  <a:schemeClr val="tx1">
                    <a:lumMod val="65000"/>
                    <a:lumOff val="35000"/>
                  </a:schemeClr>
                </a:solidFill>
                <a:latin typeface="+mn-ea"/>
                <a:ea typeface="+mn-ea"/>
              </a:rPr>
              <a:t>affects mood in a positive way and relieves chronic </a:t>
            </a:r>
            <a:r>
              <a:rPr lang="en-US" altLang="ko-KR" sz="1200" dirty="0" smtClean="0">
                <a:solidFill>
                  <a:schemeClr val="tx1">
                    <a:lumMod val="65000"/>
                    <a:lumOff val="35000"/>
                  </a:schemeClr>
                </a:solidFill>
                <a:latin typeface="+mn-ea"/>
                <a:ea typeface="+mn-ea"/>
              </a:rPr>
              <a:t>pain</a:t>
            </a:r>
          </a:p>
          <a:p>
            <a:pPr marL="540000" lvl="1" indent="-180975">
              <a:lnSpc>
                <a:spcPct val="150000"/>
              </a:lnSpc>
              <a:buClr>
                <a:schemeClr val="accent1">
                  <a:lumMod val="60000"/>
                  <a:lumOff val="40000"/>
                </a:schemeClr>
              </a:buClr>
              <a:buFont typeface="Wingdings" pitchFamily="2" charset="2"/>
              <a:buChar char="§"/>
              <a:defRPr/>
            </a:pPr>
            <a:r>
              <a:rPr lang="en-US" altLang="ko-KR" sz="1200" dirty="0" err="1">
                <a:solidFill>
                  <a:schemeClr val="tx1">
                    <a:lumMod val="65000"/>
                    <a:lumOff val="35000"/>
                  </a:schemeClr>
                </a:solidFill>
                <a:latin typeface="+mn-ea"/>
                <a:ea typeface="+mn-ea"/>
              </a:rPr>
              <a:t>Paszkiel</a:t>
            </a:r>
            <a:r>
              <a:rPr lang="en-US" altLang="ko-KR" sz="1200" dirty="0">
                <a:solidFill>
                  <a:schemeClr val="tx1">
                    <a:lumMod val="65000"/>
                    <a:lumOff val="35000"/>
                  </a:schemeClr>
                </a:solidFill>
                <a:latin typeface="+mn-ea"/>
                <a:ea typeface="+mn-ea"/>
              </a:rPr>
              <a:t> et al. (2020): listening to ASMR calms subjects </a:t>
            </a:r>
            <a:r>
              <a:rPr lang="en-US" altLang="ko-KR" sz="1200" dirty="0" smtClean="0">
                <a:solidFill>
                  <a:schemeClr val="tx1">
                    <a:lumMod val="65000"/>
                    <a:lumOff val="35000"/>
                  </a:schemeClr>
                </a:solidFill>
                <a:latin typeface="+mn-ea"/>
                <a:ea typeface="+mn-ea"/>
              </a:rPr>
              <a:t>faster </a:t>
            </a:r>
            <a:r>
              <a:rPr lang="en-US" altLang="ko-KR" sz="1200" dirty="0">
                <a:solidFill>
                  <a:schemeClr val="tx1">
                    <a:lumMod val="65000"/>
                    <a:lumOff val="35000"/>
                  </a:schemeClr>
                </a:solidFill>
                <a:latin typeface="+mn-ea"/>
                <a:ea typeface="+mn-ea"/>
              </a:rPr>
              <a:t>than silence by measuring stress levels with EEG, blood pressure, pulse, and questionnaire</a:t>
            </a:r>
            <a:endParaRPr lang="en-US" altLang="ko-KR" sz="1200" dirty="0" smtClean="0">
              <a:solidFill>
                <a:schemeClr val="tx1">
                  <a:lumMod val="65000"/>
                  <a:lumOff val="35000"/>
                </a:schemeClr>
              </a:solidFill>
              <a:latin typeface="+mn-ea"/>
              <a:ea typeface="+mn-ea"/>
            </a:endParaRPr>
          </a:p>
          <a:p>
            <a:pPr>
              <a:lnSpc>
                <a:spcPct val="150000"/>
              </a:lnSpc>
              <a:buClr>
                <a:schemeClr val="accent1">
                  <a:lumMod val="60000"/>
                  <a:lumOff val="40000"/>
                </a:schemeClr>
              </a:buClr>
              <a:defRPr/>
            </a:pPr>
            <a:endParaRPr lang="en-US" altLang="ko-KR" sz="1200" dirty="0">
              <a:solidFill>
                <a:schemeClr val="tx1">
                  <a:lumMod val="65000"/>
                  <a:lumOff val="35000"/>
                </a:schemeClr>
              </a:solidFill>
              <a:latin typeface="+mn-ea"/>
              <a:ea typeface="+mn-ea"/>
            </a:endParaRP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55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595117" cy="369332"/>
            </a:xfrm>
            <a:prstGeom prst="rect">
              <a:avLst/>
            </a:prstGeom>
          </p:spPr>
          <p:txBody>
            <a:bodyPr wrap="none" lIns="0" tIns="0" rIns="0" bIns="0">
              <a:spAutoFit/>
            </a:bodyPr>
            <a:lstStyle/>
            <a:p>
              <a:r>
                <a:rPr lang="en-US" altLang="ko-KR" sz="2400" b="1" spc="-150" dirty="0" smtClean="0">
                  <a:solidFill>
                    <a:schemeClr val="bg1"/>
                  </a:solidFill>
                </a:rPr>
                <a:t>Introduction</a:t>
              </a:r>
              <a:endParaRPr lang="ko-KR" altLang="en-US" sz="2400" b="1" spc="-150" dirty="0">
                <a:solidFill>
                  <a:schemeClr val="bg1"/>
                </a:solidFill>
                <a:latin typeface="+mj-ea"/>
              </a:endParaRPr>
            </a:p>
          </p:txBody>
        </p:sp>
      </p:grpSp>
      <p:sp>
        <p:nvSpPr>
          <p:cNvPr id="5" name="Rectangle 304"/>
          <p:cNvSpPr>
            <a:spLocks noChangeArrowheads="1"/>
          </p:cNvSpPr>
          <p:nvPr/>
        </p:nvSpPr>
        <p:spPr bwMode="auto">
          <a:xfrm>
            <a:off x="225240" y="1340143"/>
            <a:ext cx="8566335"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b="1" dirty="0" smtClean="0">
                <a:solidFill>
                  <a:schemeClr val="tx1">
                    <a:lumMod val="65000"/>
                    <a:lumOff val="35000"/>
                  </a:schemeClr>
                </a:solidFill>
                <a:latin typeface="+mn-ea"/>
                <a:ea typeface="+mn-ea"/>
              </a:rPr>
              <a:t>Binaural beat (BB)</a:t>
            </a:r>
          </a:p>
          <a:p>
            <a:pPr marL="540000" lvl="1"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“Perceptual </a:t>
            </a:r>
            <a:r>
              <a:rPr lang="en-US" altLang="ko-KR" sz="1200" dirty="0">
                <a:solidFill>
                  <a:schemeClr val="tx1">
                    <a:lumMod val="65000"/>
                    <a:lumOff val="35000"/>
                  </a:schemeClr>
                </a:solidFill>
                <a:latin typeface="+mn-ea"/>
                <a:ea typeface="+mn-ea"/>
              </a:rPr>
              <a:t>phenomena that occur when two similar, pure tones are delivered to each ear separately”</a:t>
            </a:r>
            <a:endParaRPr lang="en-US" altLang="ko-KR" sz="1200" dirty="0" smtClean="0">
              <a:solidFill>
                <a:schemeClr val="tx1">
                  <a:lumMod val="65000"/>
                  <a:lumOff val="35000"/>
                </a:schemeClr>
              </a:solidFill>
              <a:latin typeface="+mn-ea"/>
              <a:ea typeface="+mn-ea"/>
            </a:endParaRPr>
          </a:p>
          <a:p>
            <a:pPr marL="540000"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O</a:t>
            </a:r>
            <a:r>
              <a:rPr lang="en-US" altLang="ko-KR" sz="1200" dirty="0" smtClean="0">
                <a:solidFill>
                  <a:schemeClr val="tx1">
                    <a:lumMod val="65000"/>
                    <a:lumOff val="35000"/>
                  </a:schemeClr>
                </a:solidFill>
                <a:latin typeface="+mn-ea"/>
                <a:ea typeface="+mn-ea"/>
              </a:rPr>
              <a:t>riginate </a:t>
            </a:r>
            <a:r>
              <a:rPr lang="en-US" altLang="ko-KR" sz="1200" dirty="0">
                <a:solidFill>
                  <a:schemeClr val="tx1">
                    <a:lumMod val="65000"/>
                    <a:lumOff val="35000"/>
                  </a:schemeClr>
                </a:solidFill>
                <a:latin typeface="+mn-ea"/>
                <a:ea typeface="+mn-ea"/>
              </a:rPr>
              <a:t>from the medial nucleus of the superior olive </a:t>
            </a:r>
            <a:r>
              <a:rPr lang="en-US" altLang="ko-KR" sz="1200" dirty="0" smtClean="0">
                <a:solidFill>
                  <a:schemeClr val="tx1">
                    <a:lumMod val="65000"/>
                    <a:lumOff val="35000"/>
                  </a:schemeClr>
                </a:solidFill>
                <a:latin typeface="+mn-ea"/>
                <a:ea typeface="+mn-ea"/>
              </a:rPr>
              <a:t>complex</a:t>
            </a:r>
          </a:p>
          <a:p>
            <a:pPr marL="540000"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Garcia-</a:t>
            </a:r>
            <a:r>
              <a:rPr lang="en-US" altLang="ko-KR" sz="1200" dirty="0" err="1">
                <a:solidFill>
                  <a:schemeClr val="tx1">
                    <a:lumMod val="65000"/>
                    <a:lumOff val="35000"/>
                  </a:schemeClr>
                </a:solidFill>
                <a:latin typeface="+mn-ea"/>
                <a:ea typeface="+mn-ea"/>
              </a:rPr>
              <a:t>Argibay</a:t>
            </a:r>
            <a:r>
              <a:rPr lang="en-US" altLang="ko-KR" sz="1200" dirty="0">
                <a:solidFill>
                  <a:schemeClr val="tx1">
                    <a:lumMod val="65000"/>
                    <a:lumOff val="35000"/>
                  </a:schemeClr>
                </a:solidFill>
                <a:latin typeface="+mn-ea"/>
                <a:ea typeface="+mn-ea"/>
              </a:rPr>
              <a:t> et </a:t>
            </a:r>
            <a:r>
              <a:rPr lang="en-US" altLang="ko-KR" sz="1200" dirty="0" smtClean="0">
                <a:solidFill>
                  <a:schemeClr val="tx1">
                    <a:lumMod val="65000"/>
                    <a:lumOff val="35000"/>
                  </a:schemeClr>
                </a:solidFill>
                <a:latin typeface="+mn-ea"/>
                <a:ea typeface="+mn-ea"/>
              </a:rPr>
              <a:t>al. (2019</a:t>
            </a:r>
            <a:r>
              <a:rPr lang="en-US" altLang="ko-KR" sz="1200" dirty="0">
                <a:solidFill>
                  <a:schemeClr val="tx1">
                    <a:lumMod val="65000"/>
                    <a:lumOff val="35000"/>
                  </a:schemeClr>
                </a:solidFill>
                <a:latin typeface="+mn-ea"/>
                <a:ea typeface="+mn-ea"/>
              </a:rPr>
              <a:t>): BB showed efficacy on memory, attention, anxiety, and analgesia to a modest </a:t>
            </a:r>
            <a:r>
              <a:rPr lang="en-US" altLang="ko-KR" sz="1200" dirty="0" smtClean="0">
                <a:solidFill>
                  <a:schemeClr val="tx1">
                    <a:lumMod val="65000"/>
                    <a:lumOff val="35000"/>
                  </a:schemeClr>
                </a:solidFill>
                <a:latin typeface="+mn-ea"/>
                <a:ea typeface="+mn-ea"/>
              </a:rPr>
              <a:t>degree</a:t>
            </a:r>
          </a:p>
          <a:p>
            <a:pPr marL="540000" lvl="1" indent="-180975">
              <a:lnSpc>
                <a:spcPct val="150000"/>
              </a:lnSpc>
              <a:buClr>
                <a:schemeClr val="accent1">
                  <a:lumMod val="60000"/>
                  <a:lumOff val="40000"/>
                </a:schemeClr>
              </a:buClr>
              <a:buFont typeface="Wingdings" pitchFamily="2" charset="2"/>
              <a:buChar char="§"/>
              <a:defRPr/>
            </a:pPr>
            <a:r>
              <a:rPr lang="en-US" altLang="ko-KR" sz="1200" dirty="0" err="1">
                <a:solidFill>
                  <a:schemeClr val="tx1">
                    <a:lumMod val="65000"/>
                    <a:lumOff val="35000"/>
                  </a:schemeClr>
                </a:solidFill>
                <a:latin typeface="+mn-ea"/>
                <a:ea typeface="+mn-ea"/>
              </a:rPr>
              <a:t>Padmanabhan</a:t>
            </a:r>
            <a:r>
              <a:rPr lang="en-US" altLang="ko-KR" sz="1200" dirty="0">
                <a:solidFill>
                  <a:schemeClr val="tx1">
                    <a:lumMod val="65000"/>
                    <a:lumOff val="35000"/>
                  </a:schemeClr>
                </a:solidFill>
                <a:latin typeface="+mn-ea"/>
                <a:ea typeface="+mn-ea"/>
              </a:rPr>
              <a:t> et </a:t>
            </a:r>
            <a:r>
              <a:rPr lang="en-US" altLang="ko-KR" sz="1200" dirty="0" smtClean="0">
                <a:solidFill>
                  <a:schemeClr val="tx1">
                    <a:lumMod val="65000"/>
                    <a:lumOff val="35000"/>
                  </a:schemeClr>
                </a:solidFill>
                <a:latin typeface="+mn-ea"/>
                <a:ea typeface="+mn-ea"/>
              </a:rPr>
              <a:t>al</a:t>
            </a:r>
            <a:r>
              <a:rPr lang="en-US" altLang="ko-KR" sz="1200" dirty="0">
                <a:solidFill>
                  <a:schemeClr val="tx1">
                    <a:lumMod val="65000"/>
                    <a:lumOff val="35000"/>
                  </a:schemeClr>
                </a:solidFill>
                <a:latin typeface="+mn-ea"/>
                <a:ea typeface="+mn-ea"/>
              </a:rPr>
              <a:t>. </a:t>
            </a:r>
            <a:r>
              <a:rPr lang="en-US" altLang="ko-KR" sz="1200" dirty="0" smtClean="0">
                <a:solidFill>
                  <a:schemeClr val="tx1">
                    <a:lumMod val="65000"/>
                    <a:lumOff val="35000"/>
                  </a:schemeClr>
                </a:solidFill>
                <a:latin typeface="+mn-ea"/>
                <a:ea typeface="+mn-ea"/>
              </a:rPr>
              <a:t>(2005): BB </a:t>
            </a:r>
            <a:r>
              <a:rPr lang="en-US" altLang="ko-KR" sz="1200" dirty="0">
                <a:solidFill>
                  <a:schemeClr val="tx1">
                    <a:lumMod val="65000"/>
                    <a:lumOff val="35000"/>
                  </a:schemeClr>
                </a:solidFill>
                <a:latin typeface="+mn-ea"/>
                <a:ea typeface="+mn-ea"/>
              </a:rPr>
              <a:t>before surgery was more effective in reducing anxiety than listening to </a:t>
            </a:r>
            <a:r>
              <a:rPr lang="en-US" altLang="ko-KR" sz="1200" dirty="0" smtClean="0">
                <a:solidFill>
                  <a:schemeClr val="tx1">
                    <a:lumMod val="65000"/>
                    <a:lumOff val="35000"/>
                  </a:schemeClr>
                </a:solidFill>
                <a:latin typeface="+mn-ea"/>
                <a:ea typeface="+mn-ea"/>
              </a:rPr>
              <a:t>music</a:t>
            </a:r>
          </a:p>
          <a:p>
            <a:pPr>
              <a:lnSpc>
                <a:spcPct val="150000"/>
              </a:lnSpc>
              <a:buClr>
                <a:schemeClr val="accent1">
                  <a:lumMod val="60000"/>
                  <a:lumOff val="40000"/>
                </a:schemeClr>
              </a:buClr>
              <a:defRPr/>
            </a:pPr>
            <a:endParaRPr lang="en-US" altLang="ko-KR" sz="1200" dirty="0">
              <a:solidFill>
                <a:schemeClr val="tx1">
                  <a:lumMod val="65000"/>
                  <a:lumOff val="35000"/>
                </a:schemeClr>
              </a:solidFill>
              <a:latin typeface="+mn-ea"/>
              <a:ea typeface="+mn-ea"/>
            </a:endParaRP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그룹 25"/>
          <p:cNvGrpSpPr/>
          <p:nvPr/>
        </p:nvGrpSpPr>
        <p:grpSpPr>
          <a:xfrm>
            <a:off x="3122979" y="3221259"/>
            <a:ext cx="3006925" cy="1275003"/>
            <a:chOff x="5532804" y="3088108"/>
            <a:chExt cx="3006925" cy="1275003"/>
          </a:xfrm>
        </p:grpSpPr>
        <p:sp>
          <p:nvSpPr>
            <p:cNvPr id="17" name="자유형 16"/>
            <p:cNvSpPr/>
            <p:nvPr/>
          </p:nvSpPr>
          <p:spPr>
            <a:xfrm>
              <a:off x="5610226" y="3506486"/>
              <a:ext cx="666750" cy="352275"/>
            </a:xfrm>
            <a:custGeom>
              <a:avLst/>
              <a:gdLst>
                <a:gd name="connsiteX0" fmla="*/ 0 w 885825"/>
                <a:gd name="connsiteY0" fmla="*/ 266550 h 561825"/>
                <a:gd name="connsiteX1" fmla="*/ 76200 w 885825"/>
                <a:gd name="connsiteY1" fmla="*/ 9375 h 561825"/>
                <a:gd name="connsiteX2" fmla="*/ 180975 w 885825"/>
                <a:gd name="connsiteY2" fmla="*/ 561825 h 561825"/>
                <a:gd name="connsiteX3" fmla="*/ 285750 w 885825"/>
                <a:gd name="connsiteY3" fmla="*/ 9375 h 561825"/>
                <a:gd name="connsiteX4" fmla="*/ 400050 w 885825"/>
                <a:gd name="connsiteY4" fmla="*/ 552300 h 561825"/>
                <a:gd name="connsiteX5" fmla="*/ 495300 w 885825"/>
                <a:gd name="connsiteY5" fmla="*/ 9375 h 561825"/>
                <a:gd name="connsiteX6" fmla="*/ 628650 w 885825"/>
                <a:gd name="connsiteY6" fmla="*/ 552300 h 561825"/>
                <a:gd name="connsiteX7" fmla="*/ 714375 w 885825"/>
                <a:gd name="connsiteY7" fmla="*/ 9375 h 561825"/>
                <a:gd name="connsiteX8" fmla="*/ 819150 w 885825"/>
                <a:gd name="connsiteY8" fmla="*/ 552300 h 561825"/>
                <a:gd name="connsiteX9" fmla="*/ 885825 w 885825"/>
                <a:gd name="connsiteY9" fmla="*/ 266550 h 56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5825" h="561825">
                  <a:moveTo>
                    <a:pt x="0" y="266550"/>
                  </a:moveTo>
                  <a:cubicBezTo>
                    <a:pt x="23019" y="113356"/>
                    <a:pt x="46038" y="-39837"/>
                    <a:pt x="76200" y="9375"/>
                  </a:cubicBezTo>
                  <a:cubicBezTo>
                    <a:pt x="106362" y="58587"/>
                    <a:pt x="146050" y="561825"/>
                    <a:pt x="180975" y="561825"/>
                  </a:cubicBezTo>
                  <a:cubicBezTo>
                    <a:pt x="215900" y="561825"/>
                    <a:pt x="249238" y="10962"/>
                    <a:pt x="285750" y="9375"/>
                  </a:cubicBezTo>
                  <a:cubicBezTo>
                    <a:pt x="322262" y="7788"/>
                    <a:pt x="365125" y="552300"/>
                    <a:pt x="400050" y="552300"/>
                  </a:cubicBezTo>
                  <a:cubicBezTo>
                    <a:pt x="434975" y="552300"/>
                    <a:pt x="457200" y="9375"/>
                    <a:pt x="495300" y="9375"/>
                  </a:cubicBezTo>
                  <a:cubicBezTo>
                    <a:pt x="533400" y="9375"/>
                    <a:pt x="592138" y="552300"/>
                    <a:pt x="628650" y="552300"/>
                  </a:cubicBezTo>
                  <a:cubicBezTo>
                    <a:pt x="665162" y="552300"/>
                    <a:pt x="682625" y="9375"/>
                    <a:pt x="714375" y="9375"/>
                  </a:cubicBezTo>
                  <a:cubicBezTo>
                    <a:pt x="746125" y="9375"/>
                    <a:pt x="790575" y="509438"/>
                    <a:pt x="819150" y="552300"/>
                  </a:cubicBezTo>
                  <a:cubicBezTo>
                    <a:pt x="847725" y="595162"/>
                    <a:pt x="866775" y="430856"/>
                    <a:pt x="885825" y="2665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18"/>
            <p:cNvSpPr/>
            <p:nvPr/>
          </p:nvSpPr>
          <p:spPr>
            <a:xfrm>
              <a:off x="7686676" y="3506485"/>
              <a:ext cx="666750" cy="352275"/>
            </a:xfrm>
            <a:custGeom>
              <a:avLst/>
              <a:gdLst>
                <a:gd name="connsiteX0" fmla="*/ 0 w 885825"/>
                <a:gd name="connsiteY0" fmla="*/ 266550 h 561825"/>
                <a:gd name="connsiteX1" fmla="*/ 76200 w 885825"/>
                <a:gd name="connsiteY1" fmla="*/ 9375 h 561825"/>
                <a:gd name="connsiteX2" fmla="*/ 180975 w 885825"/>
                <a:gd name="connsiteY2" fmla="*/ 561825 h 561825"/>
                <a:gd name="connsiteX3" fmla="*/ 285750 w 885825"/>
                <a:gd name="connsiteY3" fmla="*/ 9375 h 561825"/>
                <a:gd name="connsiteX4" fmla="*/ 400050 w 885825"/>
                <a:gd name="connsiteY4" fmla="*/ 552300 h 561825"/>
                <a:gd name="connsiteX5" fmla="*/ 495300 w 885825"/>
                <a:gd name="connsiteY5" fmla="*/ 9375 h 561825"/>
                <a:gd name="connsiteX6" fmla="*/ 628650 w 885825"/>
                <a:gd name="connsiteY6" fmla="*/ 552300 h 561825"/>
                <a:gd name="connsiteX7" fmla="*/ 714375 w 885825"/>
                <a:gd name="connsiteY7" fmla="*/ 9375 h 561825"/>
                <a:gd name="connsiteX8" fmla="*/ 819150 w 885825"/>
                <a:gd name="connsiteY8" fmla="*/ 552300 h 561825"/>
                <a:gd name="connsiteX9" fmla="*/ 885825 w 885825"/>
                <a:gd name="connsiteY9" fmla="*/ 266550 h 56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5825" h="561825">
                  <a:moveTo>
                    <a:pt x="0" y="266550"/>
                  </a:moveTo>
                  <a:cubicBezTo>
                    <a:pt x="23019" y="113356"/>
                    <a:pt x="46038" y="-39837"/>
                    <a:pt x="76200" y="9375"/>
                  </a:cubicBezTo>
                  <a:cubicBezTo>
                    <a:pt x="106362" y="58587"/>
                    <a:pt x="146050" y="561825"/>
                    <a:pt x="180975" y="561825"/>
                  </a:cubicBezTo>
                  <a:cubicBezTo>
                    <a:pt x="215900" y="561825"/>
                    <a:pt x="249238" y="10962"/>
                    <a:pt x="285750" y="9375"/>
                  </a:cubicBezTo>
                  <a:cubicBezTo>
                    <a:pt x="322262" y="7788"/>
                    <a:pt x="365125" y="552300"/>
                    <a:pt x="400050" y="552300"/>
                  </a:cubicBezTo>
                  <a:cubicBezTo>
                    <a:pt x="434975" y="552300"/>
                    <a:pt x="457200" y="9375"/>
                    <a:pt x="495300" y="9375"/>
                  </a:cubicBezTo>
                  <a:cubicBezTo>
                    <a:pt x="533400" y="9375"/>
                    <a:pt x="592138" y="552300"/>
                    <a:pt x="628650" y="552300"/>
                  </a:cubicBezTo>
                  <a:cubicBezTo>
                    <a:pt x="665162" y="552300"/>
                    <a:pt x="682625" y="9375"/>
                    <a:pt x="714375" y="9375"/>
                  </a:cubicBezTo>
                  <a:cubicBezTo>
                    <a:pt x="746125" y="9375"/>
                    <a:pt x="790575" y="509438"/>
                    <a:pt x="819150" y="552300"/>
                  </a:cubicBezTo>
                  <a:cubicBezTo>
                    <a:pt x="847725" y="595162"/>
                    <a:pt x="866775" y="430856"/>
                    <a:pt x="885825" y="2665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6435005" y="3088108"/>
              <a:ext cx="1093642" cy="118902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6346149" y="3609975"/>
              <a:ext cx="177712" cy="24878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7460575" y="3609974"/>
              <a:ext cx="177712" cy="24878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자유형 23"/>
            <p:cNvSpPr/>
            <p:nvPr/>
          </p:nvSpPr>
          <p:spPr>
            <a:xfrm>
              <a:off x="6650121" y="3307232"/>
              <a:ext cx="695324" cy="375389"/>
            </a:xfrm>
            <a:custGeom>
              <a:avLst/>
              <a:gdLst>
                <a:gd name="connsiteX0" fmla="*/ 0 w 1409700"/>
                <a:gd name="connsiteY0" fmla="*/ 388505 h 700010"/>
                <a:gd name="connsiteX1" fmla="*/ 152400 w 1409700"/>
                <a:gd name="connsiteY1" fmla="*/ 7505 h 700010"/>
                <a:gd name="connsiteX2" fmla="*/ 409575 w 1409700"/>
                <a:gd name="connsiteY2" fmla="*/ 693305 h 700010"/>
                <a:gd name="connsiteX3" fmla="*/ 619125 w 1409700"/>
                <a:gd name="connsiteY3" fmla="*/ 17030 h 700010"/>
                <a:gd name="connsiteX4" fmla="*/ 857250 w 1409700"/>
                <a:gd name="connsiteY4" fmla="*/ 683780 h 700010"/>
                <a:gd name="connsiteX5" fmla="*/ 1028700 w 1409700"/>
                <a:gd name="connsiteY5" fmla="*/ 26555 h 700010"/>
                <a:gd name="connsiteX6" fmla="*/ 1276350 w 1409700"/>
                <a:gd name="connsiteY6" fmla="*/ 693305 h 700010"/>
                <a:gd name="connsiteX7" fmla="*/ 1409700 w 1409700"/>
                <a:gd name="connsiteY7" fmla="*/ 312305 h 700010"/>
                <a:gd name="connsiteX0" fmla="*/ 0 w 1409700"/>
                <a:gd name="connsiteY0" fmla="*/ 388505 h 700010"/>
                <a:gd name="connsiteX1" fmla="*/ 152400 w 1409700"/>
                <a:gd name="connsiteY1" fmla="*/ 7505 h 700010"/>
                <a:gd name="connsiteX2" fmla="*/ 371475 w 1409700"/>
                <a:gd name="connsiteY2" fmla="*/ 693305 h 700010"/>
                <a:gd name="connsiteX3" fmla="*/ 619125 w 1409700"/>
                <a:gd name="connsiteY3" fmla="*/ 17030 h 700010"/>
                <a:gd name="connsiteX4" fmla="*/ 857250 w 1409700"/>
                <a:gd name="connsiteY4" fmla="*/ 683780 h 700010"/>
                <a:gd name="connsiteX5" fmla="*/ 1028700 w 1409700"/>
                <a:gd name="connsiteY5" fmla="*/ 26555 h 700010"/>
                <a:gd name="connsiteX6" fmla="*/ 1276350 w 1409700"/>
                <a:gd name="connsiteY6" fmla="*/ 693305 h 700010"/>
                <a:gd name="connsiteX7" fmla="*/ 1409700 w 1409700"/>
                <a:gd name="connsiteY7" fmla="*/ 312305 h 700010"/>
                <a:gd name="connsiteX0" fmla="*/ 0 w 1409700"/>
                <a:gd name="connsiteY0" fmla="*/ 388505 h 700010"/>
                <a:gd name="connsiteX1" fmla="*/ 152400 w 1409700"/>
                <a:gd name="connsiteY1" fmla="*/ 7505 h 700010"/>
                <a:gd name="connsiteX2" fmla="*/ 371475 w 1409700"/>
                <a:gd name="connsiteY2" fmla="*/ 693305 h 700010"/>
                <a:gd name="connsiteX3" fmla="*/ 609600 w 1409700"/>
                <a:gd name="connsiteY3" fmla="*/ 7505 h 700010"/>
                <a:gd name="connsiteX4" fmla="*/ 857250 w 1409700"/>
                <a:gd name="connsiteY4" fmla="*/ 683780 h 700010"/>
                <a:gd name="connsiteX5" fmla="*/ 1028700 w 1409700"/>
                <a:gd name="connsiteY5" fmla="*/ 26555 h 700010"/>
                <a:gd name="connsiteX6" fmla="*/ 1276350 w 1409700"/>
                <a:gd name="connsiteY6" fmla="*/ 693305 h 700010"/>
                <a:gd name="connsiteX7" fmla="*/ 1409700 w 1409700"/>
                <a:gd name="connsiteY7" fmla="*/ 312305 h 700010"/>
                <a:gd name="connsiteX0" fmla="*/ 0 w 1409700"/>
                <a:gd name="connsiteY0" fmla="*/ 388505 h 700386"/>
                <a:gd name="connsiteX1" fmla="*/ 152400 w 1409700"/>
                <a:gd name="connsiteY1" fmla="*/ 7505 h 700386"/>
                <a:gd name="connsiteX2" fmla="*/ 371475 w 1409700"/>
                <a:gd name="connsiteY2" fmla="*/ 693305 h 700386"/>
                <a:gd name="connsiteX3" fmla="*/ 609600 w 1409700"/>
                <a:gd name="connsiteY3" fmla="*/ 7505 h 700386"/>
                <a:gd name="connsiteX4" fmla="*/ 857250 w 1409700"/>
                <a:gd name="connsiteY4" fmla="*/ 683780 h 700386"/>
                <a:gd name="connsiteX5" fmla="*/ 1076325 w 1409700"/>
                <a:gd name="connsiteY5" fmla="*/ 17030 h 700386"/>
                <a:gd name="connsiteX6" fmla="*/ 1276350 w 1409700"/>
                <a:gd name="connsiteY6" fmla="*/ 693305 h 700386"/>
                <a:gd name="connsiteX7" fmla="*/ 1409700 w 1409700"/>
                <a:gd name="connsiteY7" fmla="*/ 312305 h 70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700" h="700386">
                  <a:moveTo>
                    <a:pt x="0" y="388505"/>
                  </a:moveTo>
                  <a:cubicBezTo>
                    <a:pt x="42069" y="172605"/>
                    <a:pt x="90488" y="-43295"/>
                    <a:pt x="152400" y="7505"/>
                  </a:cubicBezTo>
                  <a:cubicBezTo>
                    <a:pt x="214313" y="58305"/>
                    <a:pt x="295275" y="693305"/>
                    <a:pt x="371475" y="693305"/>
                  </a:cubicBezTo>
                  <a:cubicBezTo>
                    <a:pt x="447675" y="693305"/>
                    <a:pt x="528638" y="9092"/>
                    <a:pt x="609600" y="7505"/>
                  </a:cubicBezTo>
                  <a:cubicBezTo>
                    <a:pt x="690562" y="5918"/>
                    <a:pt x="779463" y="682193"/>
                    <a:pt x="857250" y="683780"/>
                  </a:cubicBezTo>
                  <a:cubicBezTo>
                    <a:pt x="935037" y="685367"/>
                    <a:pt x="1006475" y="15442"/>
                    <a:pt x="1076325" y="17030"/>
                  </a:cubicBezTo>
                  <a:cubicBezTo>
                    <a:pt x="1146175" y="18617"/>
                    <a:pt x="1220787" y="644092"/>
                    <a:pt x="1276350" y="693305"/>
                  </a:cubicBezTo>
                  <a:cubicBezTo>
                    <a:pt x="1331913" y="742518"/>
                    <a:pt x="1374775" y="526617"/>
                    <a:pt x="1409700" y="312305"/>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532804" y="3901446"/>
              <a:ext cx="827791" cy="461665"/>
            </a:xfrm>
            <a:prstGeom prst="rect">
              <a:avLst/>
            </a:prstGeom>
          </p:spPr>
          <p:txBody>
            <a:bodyPr wrap="none">
              <a:spAutoFit/>
            </a:bodyPr>
            <a:lstStyle/>
            <a:p>
              <a:pPr algn="ctr"/>
              <a:r>
                <a:rPr lang="en-US" altLang="ko-KR" sz="1200" dirty="0"/>
                <a:t>Left </a:t>
              </a:r>
              <a:r>
                <a:rPr lang="en-US" altLang="ko-KR" sz="1200" dirty="0" smtClean="0"/>
                <a:t>Tone</a:t>
              </a:r>
            </a:p>
            <a:p>
              <a:pPr algn="ctr"/>
              <a:r>
                <a:rPr lang="en-US" altLang="ko-KR" sz="1200" dirty="0" smtClean="0"/>
                <a:t>255Hz</a:t>
              </a:r>
              <a:endParaRPr lang="ko-KR" altLang="en-US" sz="1200" dirty="0"/>
            </a:p>
          </p:txBody>
        </p:sp>
        <p:sp>
          <p:nvSpPr>
            <p:cNvPr id="27" name="직사각형 26"/>
            <p:cNvSpPr/>
            <p:nvPr/>
          </p:nvSpPr>
          <p:spPr>
            <a:xfrm>
              <a:off x="7602741" y="3901446"/>
              <a:ext cx="936988" cy="461665"/>
            </a:xfrm>
            <a:prstGeom prst="rect">
              <a:avLst/>
            </a:prstGeom>
          </p:spPr>
          <p:txBody>
            <a:bodyPr wrap="none">
              <a:spAutoFit/>
            </a:bodyPr>
            <a:lstStyle/>
            <a:p>
              <a:pPr algn="ctr"/>
              <a:r>
                <a:rPr lang="en-US" altLang="ko-KR" sz="1200" dirty="0" smtClean="0"/>
                <a:t>Right Tone</a:t>
              </a:r>
            </a:p>
            <a:p>
              <a:pPr algn="ctr"/>
              <a:r>
                <a:rPr lang="en-US" altLang="ko-KR" sz="1200" dirty="0" smtClean="0"/>
                <a:t>260Hz</a:t>
              </a:r>
              <a:endParaRPr lang="ko-KR" altLang="en-US" sz="1200" dirty="0"/>
            </a:p>
          </p:txBody>
        </p:sp>
        <p:sp>
          <p:nvSpPr>
            <p:cNvPr id="28" name="직사각형 27"/>
            <p:cNvSpPr/>
            <p:nvPr/>
          </p:nvSpPr>
          <p:spPr>
            <a:xfrm>
              <a:off x="6452772" y="3734366"/>
              <a:ext cx="1104791" cy="461665"/>
            </a:xfrm>
            <a:prstGeom prst="rect">
              <a:avLst/>
            </a:prstGeom>
          </p:spPr>
          <p:txBody>
            <a:bodyPr wrap="none">
              <a:spAutoFit/>
            </a:bodyPr>
            <a:lstStyle/>
            <a:p>
              <a:pPr algn="ctr"/>
              <a:r>
                <a:rPr lang="en-US" altLang="ko-KR" sz="1200" dirty="0" smtClean="0"/>
                <a:t>Binaural Beat</a:t>
              </a:r>
            </a:p>
            <a:p>
              <a:pPr algn="ctr"/>
              <a:r>
                <a:rPr lang="en-US" altLang="ko-KR" sz="1200" dirty="0"/>
                <a:t>5</a:t>
              </a:r>
              <a:r>
                <a:rPr lang="en-US" altLang="ko-KR" sz="1200" dirty="0" smtClean="0"/>
                <a:t>Hz</a:t>
              </a:r>
              <a:endParaRPr lang="ko-KR" altLang="en-US" sz="1200" dirty="0"/>
            </a:p>
          </p:txBody>
        </p:sp>
      </p:grpSp>
    </p:spTree>
    <p:extLst>
      <p:ext uri="{BB962C8B-B14F-4D97-AF65-F5344CB8AC3E}">
        <p14:creationId xmlns:p14="http://schemas.microsoft.com/office/powerpoint/2010/main" val="249556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595117" cy="369332"/>
            </a:xfrm>
            <a:prstGeom prst="rect">
              <a:avLst/>
            </a:prstGeom>
          </p:spPr>
          <p:txBody>
            <a:bodyPr wrap="none" lIns="0" tIns="0" rIns="0" bIns="0">
              <a:spAutoFit/>
            </a:bodyPr>
            <a:lstStyle/>
            <a:p>
              <a:r>
                <a:rPr lang="en-US" altLang="ko-KR" sz="2400" b="1" spc="-150" dirty="0">
                  <a:solidFill>
                    <a:schemeClr val="bg1"/>
                  </a:solidFill>
                </a:rPr>
                <a:t>Introduction</a:t>
              </a:r>
              <a:endParaRPr lang="ko-KR" altLang="en-US" sz="2400" b="1" spc="-150" dirty="0">
                <a:solidFill>
                  <a:schemeClr val="bg1"/>
                </a:solidFill>
                <a:latin typeface="+mj-ea"/>
              </a:endParaRPr>
            </a:p>
          </p:txBody>
        </p:sp>
      </p:grpSp>
      <p:sp>
        <p:nvSpPr>
          <p:cNvPr id="5" name="Rectangle 304"/>
          <p:cNvSpPr>
            <a:spLocks noChangeArrowheads="1"/>
          </p:cNvSpPr>
          <p:nvPr/>
        </p:nvSpPr>
        <p:spPr bwMode="auto">
          <a:xfrm>
            <a:off x="225240" y="1340143"/>
            <a:ext cx="85663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b="1" dirty="0" smtClean="0">
                <a:solidFill>
                  <a:schemeClr val="tx1">
                    <a:lumMod val="65000"/>
                    <a:lumOff val="35000"/>
                  </a:schemeClr>
                </a:solidFill>
                <a:latin typeface="+mn-ea"/>
                <a:ea typeface="+mn-ea"/>
              </a:rPr>
              <a:t>There </a:t>
            </a:r>
            <a:r>
              <a:rPr lang="en-US" altLang="ko-KR" sz="1200" b="1" dirty="0">
                <a:solidFill>
                  <a:schemeClr val="tx1">
                    <a:lumMod val="65000"/>
                    <a:lumOff val="35000"/>
                  </a:schemeClr>
                </a:solidFill>
                <a:latin typeface="+mn-ea"/>
                <a:ea typeface="+mn-ea"/>
              </a:rPr>
              <a:t>were no studies directly comparing the effectiveness of the </a:t>
            </a:r>
            <a:r>
              <a:rPr lang="en-US" altLang="ko-KR" sz="1200" b="1" dirty="0" smtClean="0">
                <a:solidFill>
                  <a:schemeClr val="tx1">
                    <a:lumMod val="65000"/>
                    <a:lumOff val="35000"/>
                  </a:schemeClr>
                </a:solidFill>
                <a:latin typeface="+mn-ea"/>
                <a:ea typeface="+mn-ea"/>
              </a:rPr>
              <a:t>two.</a:t>
            </a:r>
          </a:p>
          <a:p>
            <a:pPr marL="180975" indent="-180975">
              <a:lnSpc>
                <a:spcPct val="150000"/>
              </a:lnSpc>
              <a:buClr>
                <a:schemeClr val="accent1">
                  <a:lumMod val="60000"/>
                  <a:lumOff val="40000"/>
                </a:schemeClr>
              </a:buClr>
              <a:buFont typeface="Wingdings" pitchFamily="2" charset="2"/>
              <a:buChar char="§"/>
              <a:defRPr/>
            </a:pPr>
            <a:r>
              <a:rPr lang="en-US" altLang="ko-KR" sz="1200" b="1" dirty="0">
                <a:solidFill>
                  <a:schemeClr val="tx1">
                    <a:lumMod val="65000"/>
                    <a:lumOff val="35000"/>
                  </a:schemeClr>
                </a:solidFill>
                <a:latin typeface="+mn-ea"/>
                <a:ea typeface="+mn-ea"/>
              </a:rPr>
              <a:t>This study aimed to compare the effects of Autonomous sensory meridian response (ASMR) and binaural beat (BB) on stress reduction.</a:t>
            </a: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799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040349" cy="369332"/>
            </a:xfrm>
            <a:prstGeom prst="rect">
              <a:avLst/>
            </a:prstGeom>
          </p:spPr>
          <p:txBody>
            <a:bodyPr wrap="none" lIns="0" tIns="0" rIns="0" bIns="0">
              <a:spAutoFit/>
            </a:bodyPr>
            <a:lstStyle/>
            <a:p>
              <a:r>
                <a:rPr lang="en-US" altLang="ko-KR" sz="2400" b="1" spc="-150" dirty="0" smtClean="0">
                  <a:solidFill>
                    <a:schemeClr val="bg1"/>
                  </a:solidFill>
                </a:rPr>
                <a:t>Method</a:t>
              </a:r>
              <a:endParaRPr lang="en-US" altLang="ko-KR" sz="2400" b="1" spc="-150" dirty="0">
                <a:solidFill>
                  <a:schemeClr val="bg1"/>
                </a:solidFill>
              </a:endParaRPr>
            </a:p>
          </p:txBody>
        </p:sp>
      </p:grpSp>
      <p:sp>
        <p:nvSpPr>
          <p:cNvPr id="5" name="Rectangle 304"/>
          <p:cNvSpPr>
            <a:spLocks noChangeArrowheads="1"/>
          </p:cNvSpPr>
          <p:nvPr/>
        </p:nvSpPr>
        <p:spPr bwMode="auto">
          <a:xfrm>
            <a:off x="225240" y="1340143"/>
            <a:ext cx="856633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b="1" dirty="0" smtClean="0">
                <a:solidFill>
                  <a:schemeClr val="tx1">
                    <a:lumMod val="65000"/>
                    <a:lumOff val="35000"/>
                  </a:schemeClr>
                </a:solidFill>
                <a:latin typeface="+mn-ea"/>
                <a:ea typeface="+mn-ea"/>
              </a:rPr>
              <a:t>Screening</a:t>
            </a:r>
          </a:p>
          <a:p>
            <a:pPr marL="540000" lvl="1" indent="-180975">
              <a:lnSpc>
                <a:spcPct val="150000"/>
              </a:lnSpc>
              <a:buClr>
                <a:schemeClr val="accent1">
                  <a:lumMod val="60000"/>
                  <a:lumOff val="40000"/>
                </a:schemeClr>
              </a:buClr>
              <a:buFont typeface="Wingdings" pitchFamily="2" charset="2"/>
              <a:buChar char="§"/>
              <a:defRPr/>
            </a:pPr>
            <a:r>
              <a:rPr lang="en-US" altLang="ko-KR" sz="1200" dirty="0">
                <a:solidFill>
                  <a:schemeClr val="tx1">
                    <a:lumMod val="65000"/>
                    <a:lumOff val="35000"/>
                  </a:schemeClr>
                </a:solidFill>
                <a:latin typeface="+mn-ea"/>
                <a:ea typeface="+mn-ea"/>
              </a:rPr>
              <a:t>PSS ≥ 14</a:t>
            </a:r>
          </a:p>
          <a:p>
            <a:pPr marL="540000" lvl="1"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BDI-II 20-45 or ISI 8-21 or STAI-S </a:t>
            </a:r>
            <a:r>
              <a:rPr lang="en-US" altLang="ko-KR" sz="1200" dirty="0">
                <a:solidFill>
                  <a:schemeClr val="tx1">
                    <a:lumMod val="65000"/>
                    <a:lumOff val="35000"/>
                  </a:schemeClr>
                </a:solidFill>
                <a:latin typeface="+mn-ea"/>
                <a:ea typeface="+mn-ea"/>
              </a:rPr>
              <a:t>≥ </a:t>
            </a:r>
            <a:r>
              <a:rPr lang="en-US" altLang="ko-KR" sz="1200" dirty="0" smtClean="0">
                <a:solidFill>
                  <a:schemeClr val="tx1">
                    <a:lumMod val="65000"/>
                    <a:lumOff val="35000"/>
                  </a:schemeClr>
                </a:solidFill>
                <a:latin typeface="+mn-ea"/>
                <a:ea typeface="+mn-ea"/>
              </a:rPr>
              <a:t>39</a:t>
            </a:r>
          </a:p>
          <a:p>
            <a:pPr marL="180975" lvl="0" indent="-180975">
              <a:lnSpc>
                <a:spcPct val="150000"/>
              </a:lnSpc>
              <a:buClr>
                <a:srgbClr val="4F81BD">
                  <a:lumMod val="60000"/>
                  <a:lumOff val="40000"/>
                </a:srgbClr>
              </a:buClr>
              <a:buFont typeface="Wingdings" pitchFamily="2" charset="2"/>
              <a:buChar char="§"/>
              <a:defRPr/>
            </a:pPr>
            <a:r>
              <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rPr>
              <a:t>Intervention (3 weeks, randomized double-blind)</a:t>
            </a:r>
          </a:p>
          <a:p>
            <a:pPr marL="540000" lvl="1" indent="-180975">
              <a:lnSpc>
                <a:spcPct val="150000"/>
              </a:lnSpc>
              <a:buClr>
                <a:srgbClr val="4F81BD">
                  <a:lumMod val="60000"/>
                  <a:lumOff val="40000"/>
                </a:srgbClr>
              </a:buClr>
              <a:buFont typeface="Wingdings" pitchFamily="2" charset="2"/>
              <a:buChar char="§"/>
              <a:defRPr/>
            </a:pPr>
            <a:r>
              <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rPr>
              <a:t>ASMR</a:t>
            </a:r>
          </a:p>
          <a:p>
            <a:pPr marL="940050" lvl="2" indent="-180975">
              <a:lnSpc>
                <a:spcPct val="150000"/>
              </a:lnSpc>
              <a:buClr>
                <a:srgbClr val="4F81BD">
                  <a:lumMod val="60000"/>
                  <a:lumOff val="40000"/>
                </a:srgb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(1) Scraping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non-woven fabric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sound, (2) Birdsongs, (3) White noise</a:t>
            </a:r>
          </a:p>
          <a:p>
            <a:pPr marL="940050" lvl="2" indent="-180975">
              <a:lnSpc>
                <a:spcPct val="150000"/>
              </a:lnSpc>
              <a:buClr>
                <a:srgbClr val="4F81BD">
                  <a:lumMod val="60000"/>
                  <a:lumOff val="40000"/>
                </a:srgbClr>
              </a:buClr>
              <a:buFont typeface="Wingdings" pitchFamily="2" charset="2"/>
              <a:buChar char="§"/>
              <a:defRPr/>
            </a:pP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Daytime: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15min, Nighttime</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30min</a:t>
            </a:r>
            <a:endPar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endParaRPr>
          </a:p>
          <a:p>
            <a:pPr marL="540000" lvl="1" indent="-180975">
              <a:lnSpc>
                <a:spcPct val="150000"/>
              </a:lnSpc>
              <a:buClr>
                <a:srgbClr val="4F81BD">
                  <a:lumMod val="60000"/>
                  <a:lumOff val="40000"/>
                </a:srgbClr>
              </a:buClr>
              <a:buFont typeface="Wingdings" pitchFamily="2" charset="2"/>
              <a:buChar char="§"/>
              <a:defRPr/>
            </a:pPr>
            <a:r>
              <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rPr>
              <a:t>BB</a:t>
            </a:r>
          </a:p>
          <a:p>
            <a:pPr marL="940050" lvl="2" indent="-180975">
              <a:lnSpc>
                <a:spcPct val="150000"/>
              </a:lnSpc>
              <a:buClr>
                <a:srgbClr val="4F81BD">
                  <a:lumMod val="60000"/>
                  <a:lumOff val="40000"/>
                </a:srgb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(1) Debussy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 Arabesque No.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1, (2) Mozart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 Concerto for flute, harp &amp; orchestra in C major, K. 299 (K. 297c</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 (3) Mozart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 Piano Concerto No. 21 in C, K 467, Elvira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Madigan</a:t>
            </a:r>
          </a:p>
          <a:p>
            <a:pPr marL="940050" lvl="2" indent="-180975">
              <a:lnSpc>
                <a:spcPct val="150000"/>
              </a:lnSpc>
              <a:buClr>
                <a:srgbClr val="4F81BD">
                  <a:lumMod val="60000"/>
                  <a:lumOff val="40000"/>
                </a:srgbClr>
              </a:buClr>
              <a:buFont typeface="Wingdings" pitchFamily="2" charset="2"/>
              <a:buChar char="§"/>
              <a:defRPr/>
            </a:pP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Daytime: 15min, (8Hz BB) Nighttime: 30min, (5Hz BB)</a:t>
            </a: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endParaRP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endParaRP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a:solidFill>
                <a:prstClr val="black">
                  <a:lumMod val="65000"/>
                  <a:lumOff val="35000"/>
                </a:prstClr>
              </a:solidFill>
              <a:latin typeface="맑은 고딕" panose="020B0503020000020004" pitchFamily="50" charset="-127"/>
              <a:ea typeface="맑은 고딕" panose="020B0503020000020004" pitchFamily="50" charset="-127"/>
            </a:endParaRP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endParaRPr>
          </a:p>
          <a:p>
            <a:pPr>
              <a:lnSpc>
                <a:spcPct val="150000"/>
              </a:lnSpc>
              <a:buClr>
                <a:schemeClr val="accent1">
                  <a:lumMod val="60000"/>
                  <a:lumOff val="40000"/>
                </a:schemeClr>
              </a:buClr>
              <a:defRPr/>
            </a:pPr>
            <a:endParaRPr lang="en-US" altLang="ko-KR" sz="1200" dirty="0" smtClean="0">
              <a:solidFill>
                <a:schemeClr val="tx1">
                  <a:lumMod val="65000"/>
                  <a:lumOff val="35000"/>
                </a:schemeClr>
              </a:solidFill>
              <a:latin typeface="+mn-ea"/>
              <a:ea typeface="+mn-ea"/>
            </a:endParaRPr>
          </a:p>
          <a:p>
            <a:pPr marL="180975" indent="-180975">
              <a:lnSpc>
                <a:spcPct val="150000"/>
              </a:lnSpc>
              <a:buClr>
                <a:schemeClr val="accent1">
                  <a:lumMod val="60000"/>
                  <a:lumOff val="40000"/>
                </a:schemeClr>
              </a:buClr>
              <a:buFont typeface="Wingdings" pitchFamily="2" charset="2"/>
              <a:buChar char="§"/>
              <a:defRPr/>
            </a:pPr>
            <a:endParaRPr lang="en-US" altLang="ko-KR" sz="1200" b="1" dirty="0">
              <a:solidFill>
                <a:schemeClr val="tx1">
                  <a:lumMod val="65000"/>
                  <a:lumOff val="35000"/>
                </a:schemeClr>
              </a:solidFill>
              <a:latin typeface="+mn-ea"/>
              <a:ea typeface="+mn-ea"/>
            </a:endParaRP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p:cNvSpPr/>
          <p:nvPr/>
        </p:nvSpPr>
        <p:spPr>
          <a:xfrm>
            <a:off x="2" y="4912668"/>
            <a:ext cx="6143625" cy="230832"/>
          </a:xfrm>
          <a:prstGeom prst="rect">
            <a:avLst/>
          </a:prstGeom>
        </p:spPr>
        <p:txBody>
          <a:bodyPr wrap="square">
            <a:spAutoFit/>
          </a:bodyPr>
          <a:lstStyle/>
          <a:p>
            <a:r>
              <a:rPr lang="en-US" altLang="ko-KR" sz="900" dirty="0" smtClean="0">
                <a:solidFill>
                  <a:schemeClr val="tx1">
                    <a:lumMod val="65000"/>
                    <a:lumOff val="35000"/>
                  </a:schemeClr>
                </a:solidFill>
                <a:latin typeface="+mn-ea"/>
              </a:rPr>
              <a:t>*PSS: perceived </a:t>
            </a:r>
            <a:r>
              <a:rPr lang="en-US" altLang="ko-KR" sz="900" dirty="0">
                <a:solidFill>
                  <a:schemeClr val="tx1">
                    <a:lumMod val="65000"/>
                    <a:lumOff val="35000"/>
                  </a:schemeClr>
                </a:solidFill>
                <a:latin typeface="+mn-ea"/>
              </a:rPr>
              <a:t>stress </a:t>
            </a:r>
            <a:r>
              <a:rPr lang="en-US" altLang="ko-KR" sz="900" dirty="0" smtClean="0">
                <a:solidFill>
                  <a:schemeClr val="tx1">
                    <a:lumMod val="65000"/>
                    <a:lumOff val="35000"/>
                  </a:schemeClr>
                </a:solidFill>
                <a:latin typeface="+mn-ea"/>
              </a:rPr>
              <a:t>scale, BDI-II: Beck </a:t>
            </a:r>
            <a:r>
              <a:rPr lang="en-US" altLang="ko-KR" sz="900" dirty="0">
                <a:solidFill>
                  <a:schemeClr val="tx1">
                    <a:lumMod val="65000"/>
                    <a:lumOff val="35000"/>
                  </a:schemeClr>
                </a:solidFill>
                <a:latin typeface="+mn-ea"/>
              </a:rPr>
              <a:t>depression </a:t>
            </a:r>
            <a:r>
              <a:rPr lang="en-US" altLang="ko-KR" sz="900" dirty="0" smtClean="0">
                <a:solidFill>
                  <a:schemeClr val="tx1">
                    <a:lumMod val="65000"/>
                    <a:lumOff val="35000"/>
                  </a:schemeClr>
                </a:solidFill>
                <a:latin typeface="+mn-ea"/>
              </a:rPr>
              <a:t>inventory-II, ISI: insomnia </a:t>
            </a:r>
            <a:r>
              <a:rPr lang="en-US" altLang="ko-KR" sz="900" dirty="0">
                <a:solidFill>
                  <a:schemeClr val="tx1">
                    <a:lumMod val="65000"/>
                    <a:lumOff val="35000"/>
                  </a:schemeClr>
                </a:solidFill>
                <a:latin typeface="+mn-ea"/>
              </a:rPr>
              <a:t>severity </a:t>
            </a:r>
            <a:r>
              <a:rPr lang="en-US" altLang="ko-KR" sz="900" dirty="0" smtClean="0">
                <a:solidFill>
                  <a:schemeClr val="tx1">
                    <a:lumMod val="65000"/>
                    <a:lumOff val="35000"/>
                  </a:schemeClr>
                </a:solidFill>
                <a:latin typeface="+mn-ea"/>
              </a:rPr>
              <a:t>index</a:t>
            </a:r>
            <a:endParaRPr lang="ko-KR" altLang="en-US" sz="900" dirty="0"/>
          </a:p>
        </p:txBody>
      </p:sp>
    </p:spTree>
    <p:extLst>
      <p:ext uri="{BB962C8B-B14F-4D97-AF65-F5344CB8AC3E}">
        <p14:creationId xmlns:p14="http://schemas.microsoft.com/office/powerpoint/2010/main" val="2570015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1040349" cy="369332"/>
            </a:xfrm>
            <a:prstGeom prst="rect">
              <a:avLst/>
            </a:prstGeom>
          </p:spPr>
          <p:txBody>
            <a:bodyPr wrap="none" lIns="0" tIns="0" rIns="0" bIns="0">
              <a:spAutoFit/>
            </a:bodyPr>
            <a:lstStyle/>
            <a:p>
              <a:r>
                <a:rPr lang="en-US" altLang="ko-KR" sz="2400" b="1" spc="-150" dirty="0" smtClean="0">
                  <a:solidFill>
                    <a:schemeClr val="bg1"/>
                  </a:solidFill>
                </a:rPr>
                <a:t>Method</a:t>
              </a:r>
              <a:endParaRPr lang="en-US" altLang="ko-KR" sz="2400" b="1" spc="-150" dirty="0">
                <a:solidFill>
                  <a:schemeClr val="bg1"/>
                </a:solidFill>
              </a:endParaRPr>
            </a:p>
          </p:txBody>
        </p:sp>
      </p:grpSp>
      <p:sp>
        <p:nvSpPr>
          <p:cNvPr id="5" name="Rectangle 304"/>
          <p:cNvSpPr>
            <a:spLocks noChangeArrowheads="1"/>
          </p:cNvSpPr>
          <p:nvPr/>
        </p:nvSpPr>
        <p:spPr bwMode="auto">
          <a:xfrm>
            <a:off x="225240" y="1340143"/>
            <a:ext cx="8566335"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80975" indent="-180975">
              <a:lnSpc>
                <a:spcPct val="150000"/>
              </a:lnSpc>
              <a:buClr>
                <a:schemeClr val="accent1">
                  <a:lumMod val="60000"/>
                  <a:lumOff val="40000"/>
                </a:schemeClr>
              </a:buClr>
              <a:buFont typeface="Wingdings" pitchFamily="2" charset="2"/>
              <a:buChar char="§"/>
              <a:defRPr/>
            </a:pPr>
            <a:r>
              <a:rPr lang="en-US" altLang="ko-KR" sz="1200" b="1" dirty="0">
                <a:solidFill>
                  <a:schemeClr val="tx1">
                    <a:lumMod val="65000"/>
                    <a:lumOff val="35000"/>
                  </a:schemeClr>
                </a:solidFill>
                <a:latin typeface="+mn-ea"/>
                <a:ea typeface="+mn-ea"/>
              </a:rPr>
              <a:t>Efficacy evaluation</a:t>
            </a:r>
          </a:p>
          <a:p>
            <a:pPr marL="540000" lvl="1" indent="-180975">
              <a:lnSpc>
                <a:spcPct val="150000"/>
              </a:lnSpc>
              <a:buClr>
                <a:schemeClr val="accent1">
                  <a:lumMod val="60000"/>
                  <a:lumOff val="40000"/>
                </a:schemeClr>
              </a:buClr>
              <a:buFont typeface="Wingdings" pitchFamily="2" charset="2"/>
              <a:buChar char="§"/>
              <a:defRPr/>
            </a:pPr>
            <a:r>
              <a:rPr lang="en-US" altLang="ko-KR" sz="1200" dirty="0" smtClean="0">
                <a:solidFill>
                  <a:schemeClr val="tx1">
                    <a:lumMod val="65000"/>
                    <a:lumOff val="35000"/>
                  </a:schemeClr>
                </a:solidFill>
                <a:latin typeface="+mn-ea"/>
                <a:ea typeface="+mn-ea"/>
              </a:rPr>
              <a:t>Questionnaires: PSS, BDI-II, ISI, STAI-S, PSQI, QOL-BREF</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a:solidFill>
                  <a:schemeClr val="tx1">
                    <a:lumMod val="65000"/>
                    <a:lumOff val="35000"/>
                  </a:schemeClr>
                </a:solidFill>
                <a:latin typeface="+mn-ea"/>
                <a:ea typeface="+mn-ea"/>
              </a:rPr>
              <a:t>Quantitative electroencephalogram </a:t>
            </a:r>
            <a:r>
              <a:rPr kumimoji="0" lang="en-US" altLang="ko-KR" sz="1200" dirty="0" smtClean="0">
                <a:solidFill>
                  <a:schemeClr val="tx1">
                    <a:lumMod val="65000"/>
                    <a:lumOff val="35000"/>
                  </a:schemeClr>
                </a:solidFill>
                <a:latin typeface="+mn-ea"/>
                <a:ea typeface="+mn-ea"/>
              </a:rPr>
              <a:t>(QEEG)</a:t>
            </a:r>
          </a:p>
          <a:p>
            <a:pPr marL="180975" lvl="0" indent="-180975">
              <a:lnSpc>
                <a:spcPct val="150000"/>
              </a:lnSpc>
              <a:buClr>
                <a:srgbClr val="4F81BD">
                  <a:lumMod val="60000"/>
                  <a:lumOff val="40000"/>
                </a:srgbClr>
              </a:buClr>
              <a:buFont typeface="Wingdings" pitchFamily="2" charset="2"/>
              <a:buChar char="§"/>
              <a:defRPr/>
            </a:pPr>
            <a:r>
              <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rPr>
              <a:t>Statistical analysis</a:t>
            </a:r>
            <a:endParaRPr kumimoji="0" lang="en-US" altLang="ko-KR" sz="1200" b="1" dirty="0">
              <a:solidFill>
                <a:prstClr val="black">
                  <a:lumMod val="65000"/>
                  <a:lumOff val="35000"/>
                </a:prstClr>
              </a:solidFill>
              <a:latin typeface="맑은 고딕" panose="020B0503020000020004" pitchFamily="50" charset="-127"/>
              <a:ea typeface="맑은 고딕" panose="020B0503020000020004" pitchFamily="50" charset="-127"/>
            </a:endParaRP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The independent t-test or Mann-Whitney U test was performed for numerical variables and the chi-squared test was performed for categorical </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variables.</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Within-group differences: paired </a:t>
            </a:r>
            <a:r>
              <a:rPr kumimoji="0" lang="en-US" altLang="ko-KR" sz="1200" dirty="0">
                <a:solidFill>
                  <a:prstClr val="black">
                    <a:lumMod val="65000"/>
                    <a:lumOff val="35000"/>
                  </a:prstClr>
                </a:solidFill>
                <a:latin typeface="맑은 고딕" panose="020B0503020000020004" pitchFamily="50" charset="-127"/>
                <a:ea typeface="맑은 고딕" panose="020B0503020000020004" pitchFamily="50" charset="-127"/>
              </a:rPr>
              <a:t>t-test</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Group-by-time interaction: repeated measures analysis of variance (RM ANOVA)</a:t>
            </a:r>
          </a:p>
          <a:p>
            <a:pPr marL="540000" lvl="1" indent="-180975">
              <a:lnSpc>
                <a:spcPct val="150000"/>
              </a:lnSpc>
              <a:buClr>
                <a:schemeClr val="accent1">
                  <a:lumMod val="60000"/>
                  <a:lumOff val="40000"/>
                </a:schemeClr>
              </a:buClr>
              <a:buFont typeface="Wingdings" pitchFamily="2" charset="2"/>
              <a:buChar char="§"/>
              <a:defRPr/>
            </a:pP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Significance tests : two sided, </a:t>
            </a:r>
            <a:r>
              <a:rPr kumimoji="0" lang="en-US" altLang="ko-KR" sz="1200" i="1" dirty="0" smtClean="0">
                <a:solidFill>
                  <a:prstClr val="black">
                    <a:lumMod val="65000"/>
                    <a:lumOff val="35000"/>
                  </a:prstClr>
                </a:solidFill>
                <a:latin typeface="맑은 고딕" panose="020B0503020000020004" pitchFamily="50" charset="-127"/>
                <a:ea typeface="맑은 고딕" panose="020B0503020000020004" pitchFamily="50" charset="-127"/>
              </a:rPr>
              <a:t>p</a:t>
            </a:r>
            <a:r>
              <a:rPr kumimoji="0" lang="en-US" altLang="ko-KR" sz="1200" dirty="0" smtClean="0">
                <a:solidFill>
                  <a:prstClr val="black">
                    <a:lumMod val="65000"/>
                    <a:lumOff val="35000"/>
                  </a:prstClr>
                </a:solidFill>
                <a:latin typeface="맑은 고딕" panose="020B0503020000020004" pitchFamily="50" charset="-127"/>
                <a:ea typeface="맑은 고딕" panose="020B0503020000020004" pitchFamily="50" charset="-127"/>
              </a:rPr>
              <a:t>-value &lt; 0.05 </a:t>
            </a:r>
          </a:p>
          <a:p>
            <a:pPr lvl="0">
              <a:lnSpc>
                <a:spcPct val="150000"/>
              </a:lnSpc>
              <a:buClr>
                <a:srgbClr val="4F81BD">
                  <a:lumMod val="60000"/>
                  <a:lumOff val="40000"/>
                </a:srgbClr>
              </a:buClr>
              <a:defRPr/>
            </a:pPr>
            <a:endPar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endParaRP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a:solidFill>
                <a:prstClr val="black">
                  <a:lumMod val="65000"/>
                  <a:lumOff val="35000"/>
                </a:prstClr>
              </a:solidFill>
              <a:latin typeface="맑은 고딕" panose="020B0503020000020004" pitchFamily="50" charset="-127"/>
              <a:ea typeface="맑은 고딕" panose="020B0503020000020004" pitchFamily="50" charset="-127"/>
            </a:endParaRPr>
          </a:p>
          <a:p>
            <a:pPr marL="180975" lvl="0" indent="-180975">
              <a:lnSpc>
                <a:spcPct val="150000"/>
              </a:lnSpc>
              <a:buClr>
                <a:srgbClr val="4F81BD">
                  <a:lumMod val="60000"/>
                  <a:lumOff val="40000"/>
                </a:srgbClr>
              </a:buClr>
              <a:buFont typeface="Wingdings" pitchFamily="2" charset="2"/>
              <a:buChar char="§"/>
              <a:defRPr/>
            </a:pPr>
            <a:endParaRPr kumimoji="0" lang="en-US" altLang="ko-KR" sz="1200" b="1" dirty="0" smtClean="0">
              <a:solidFill>
                <a:prstClr val="black">
                  <a:lumMod val="65000"/>
                  <a:lumOff val="35000"/>
                </a:prstClr>
              </a:solidFill>
              <a:latin typeface="맑은 고딕" panose="020B0503020000020004" pitchFamily="50" charset="-127"/>
              <a:ea typeface="맑은 고딕" panose="020B0503020000020004" pitchFamily="50" charset="-127"/>
            </a:endParaRPr>
          </a:p>
          <a:p>
            <a:pPr>
              <a:lnSpc>
                <a:spcPct val="150000"/>
              </a:lnSpc>
              <a:buClr>
                <a:schemeClr val="accent1">
                  <a:lumMod val="60000"/>
                  <a:lumOff val="40000"/>
                </a:schemeClr>
              </a:buClr>
              <a:defRPr/>
            </a:pPr>
            <a:endParaRPr lang="en-US" altLang="ko-KR" sz="1200" dirty="0" smtClean="0">
              <a:solidFill>
                <a:schemeClr val="tx1">
                  <a:lumMod val="65000"/>
                  <a:lumOff val="35000"/>
                </a:schemeClr>
              </a:solidFill>
              <a:latin typeface="+mn-ea"/>
              <a:ea typeface="+mn-ea"/>
            </a:endParaRPr>
          </a:p>
          <a:p>
            <a:pPr marL="180975" indent="-180975">
              <a:lnSpc>
                <a:spcPct val="150000"/>
              </a:lnSpc>
              <a:buClr>
                <a:schemeClr val="accent1">
                  <a:lumMod val="60000"/>
                  <a:lumOff val="40000"/>
                </a:schemeClr>
              </a:buClr>
              <a:buFont typeface="Wingdings" pitchFamily="2" charset="2"/>
              <a:buChar char="§"/>
              <a:defRPr/>
            </a:pPr>
            <a:endParaRPr lang="en-US" altLang="ko-KR" sz="1200" b="1" dirty="0">
              <a:solidFill>
                <a:schemeClr val="tx1">
                  <a:lumMod val="65000"/>
                  <a:lumOff val="35000"/>
                </a:schemeClr>
              </a:solidFill>
              <a:latin typeface="+mn-ea"/>
              <a:ea typeface="+mn-ea"/>
            </a:endParaRPr>
          </a:p>
        </p:txBody>
      </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p:cNvSpPr/>
          <p:nvPr/>
        </p:nvSpPr>
        <p:spPr>
          <a:xfrm>
            <a:off x="0" y="4897279"/>
            <a:ext cx="9143998" cy="246221"/>
          </a:xfrm>
          <a:prstGeom prst="rect">
            <a:avLst/>
          </a:prstGeom>
        </p:spPr>
        <p:txBody>
          <a:bodyPr wrap="square">
            <a:spAutoFit/>
          </a:bodyPr>
          <a:lstStyle/>
          <a:p>
            <a:r>
              <a:rPr lang="en-US" altLang="ko-KR" sz="1000" dirty="0" smtClean="0">
                <a:solidFill>
                  <a:schemeClr val="tx1">
                    <a:lumMod val="65000"/>
                    <a:lumOff val="35000"/>
                  </a:schemeClr>
                </a:solidFill>
                <a:latin typeface="+mn-ea"/>
              </a:rPr>
              <a:t>*STAI-S: state-trait </a:t>
            </a:r>
            <a:r>
              <a:rPr lang="en-US" altLang="ko-KR" sz="1000" dirty="0">
                <a:solidFill>
                  <a:schemeClr val="tx1">
                    <a:lumMod val="65000"/>
                    <a:lumOff val="35000"/>
                  </a:schemeClr>
                </a:solidFill>
                <a:latin typeface="+mn-ea"/>
              </a:rPr>
              <a:t>anxiety inventory-state </a:t>
            </a:r>
            <a:r>
              <a:rPr lang="en-US" altLang="ko-KR" sz="1000" dirty="0" smtClean="0">
                <a:solidFill>
                  <a:schemeClr val="tx1">
                    <a:lumMod val="65000"/>
                    <a:lumOff val="35000"/>
                  </a:schemeClr>
                </a:solidFill>
                <a:latin typeface="+mn-ea"/>
              </a:rPr>
              <a:t>anxiety, PSQI: Pittsburgh </a:t>
            </a:r>
            <a:r>
              <a:rPr lang="en-US" altLang="ko-KR" sz="1000" dirty="0">
                <a:solidFill>
                  <a:schemeClr val="tx1">
                    <a:lumMod val="65000"/>
                    <a:lumOff val="35000"/>
                  </a:schemeClr>
                </a:solidFill>
                <a:latin typeface="+mn-ea"/>
              </a:rPr>
              <a:t>Sleep Quality </a:t>
            </a:r>
            <a:r>
              <a:rPr lang="en-US" altLang="ko-KR" sz="1000" dirty="0" smtClean="0">
                <a:solidFill>
                  <a:schemeClr val="tx1">
                    <a:lumMod val="65000"/>
                    <a:lumOff val="35000"/>
                  </a:schemeClr>
                </a:solidFill>
                <a:latin typeface="+mn-ea"/>
              </a:rPr>
              <a:t>Index, QOL-BREF: Quality </a:t>
            </a:r>
            <a:r>
              <a:rPr lang="en-US" altLang="ko-KR" sz="1000" dirty="0">
                <a:solidFill>
                  <a:schemeClr val="tx1">
                    <a:lumMod val="65000"/>
                    <a:lumOff val="35000"/>
                  </a:schemeClr>
                </a:solidFill>
                <a:latin typeface="+mn-ea"/>
              </a:rPr>
              <a:t>of Life scale abbreviated </a:t>
            </a:r>
            <a:r>
              <a:rPr lang="en-US" altLang="ko-KR" sz="1000" dirty="0" smtClean="0">
                <a:solidFill>
                  <a:schemeClr val="tx1">
                    <a:lumMod val="65000"/>
                    <a:lumOff val="35000"/>
                  </a:schemeClr>
                </a:solidFill>
                <a:latin typeface="+mn-ea"/>
              </a:rPr>
              <a:t>version</a:t>
            </a:r>
            <a:endParaRPr lang="ko-KR" altLang="en-US" sz="1000" dirty="0"/>
          </a:p>
        </p:txBody>
      </p:sp>
    </p:spTree>
    <p:extLst>
      <p:ext uri="{BB962C8B-B14F-4D97-AF65-F5344CB8AC3E}">
        <p14:creationId xmlns:p14="http://schemas.microsoft.com/office/powerpoint/2010/main" val="3278242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781881" cy="369332"/>
            </a:xfrm>
            <a:prstGeom prst="rect">
              <a:avLst/>
            </a:prstGeom>
          </p:spPr>
          <p:txBody>
            <a:bodyPr wrap="none" lIns="0" tIns="0" rIns="0" bIns="0">
              <a:spAutoFit/>
            </a:bodyPr>
            <a:lstStyle/>
            <a:p>
              <a:r>
                <a:rPr lang="en-US" altLang="ko-KR" sz="2400" b="1" spc="-150" dirty="0" smtClean="0">
                  <a:solidFill>
                    <a:schemeClr val="bg1"/>
                  </a:solidFill>
                </a:rPr>
                <a:t>Result</a:t>
              </a:r>
              <a:endParaRPr lang="en-US" altLang="ko-KR" sz="2400" b="1" spc="-150" dirty="0">
                <a:solidFill>
                  <a:schemeClr val="bg1"/>
                </a:solidFill>
              </a:endParaRPr>
            </a:p>
          </p:txBody>
        </p:sp>
      </p:gr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471" y="1103470"/>
            <a:ext cx="6213779" cy="3925729"/>
          </a:xfrm>
          <a:prstGeom prst="rect">
            <a:avLst/>
          </a:prstGeom>
        </p:spPr>
      </p:pic>
      <p:sp>
        <p:nvSpPr>
          <p:cNvPr id="6" name="직사각형 5"/>
          <p:cNvSpPr/>
          <p:nvPr/>
        </p:nvSpPr>
        <p:spPr>
          <a:xfrm>
            <a:off x="5314950" y="4620754"/>
            <a:ext cx="4572000" cy="408445"/>
          </a:xfrm>
          <a:prstGeom prst="rect">
            <a:avLst/>
          </a:prstGeom>
        </p:spPr>
        <p:txBody>
          <a:bodyPr>
            <a:spAutoFit/>
          </a:bodyPr>
          <a:lstStyle/>
          <a:p>
            <a:pPr indent="507365" algn="just" latinLnBrk="0">
              <a:lnSpc>
                <a:spcPct val="200000"/>
              </a:lnSpc>
              <a:spcAft>
                <a:spcPts val="0"/>
              </a:spcAft>
            </a:pPr>
            <a:r>
              <a:rPr lang="en-US" altLang="ko-KR" sz="1200" b="1" kern="0" dirty="0">
                <a:solidFill>
                  <a:srgbClr val="000000"/>
                </a:solidFill>
                <a:latin typeface="Calibri" panose="020F0502020204030204" pitchFamily="34" charset="0"/>
                <a:cs typeface="Calibri" panose="020F0502020204030204" pitchFamily="34" charset="0"/>
              </a:rPr>
              <a:t>Figure 1. Flow chart summary of the participants.</a:t>
            </a:r>
            <a:endParaRPr lang="ko-KR" altLang="ko-KR" sz="1600" kern="100" dirty="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63401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 y="293601"/>
            <a:ext cx="6782636" cy="722608"/>
            <a:chOff x="2" y="293601"/>
            <a:chExt cx="6782636" cy="72260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 y="293601"/>
              <a:ext cx="6782636" cy="722608"/>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225240" y="451815"/>
              <a:ext cx="781881" cy="369332"/>
            </a:xfrm>
            <a:prstGeom prst="rect">
              <a:avLst/>
            </a:prstGeom>
          </p:spPr>
          <p:txBody>
            <a:bodyPr wrap="none" lIns="0" tIns="0" rIns="0" bIns="0">
              <a:spAutoFit/>
            </a:bodyPr>
            <a:lstStyle/>
            <a:p>
              <a:r>
                <a:rPr lang="en-US" altLang="ko-KR" sz="2400" b="1" spc="-150" dirty="0" smtClean="0">
                  <a:solidFill>
                    <a:schemeClr val="bg1"/>
                  </a:solidFill>
                </a:rPr>
                <a:t>Result</a:t>
              </a:r>
              <a:endParaRPr lang="en-US" altLang="ko-KR" sz="2400" b="1" spc="-150" dirty="0">
                <a:solidFill>
                  <a:schemeClr val="bg1"/>
                </a:solidFill>
              </a:endParaRPr>
            </a:p>
          </p:txBody>
        </p:sp>
      </p:grpSp>
      <p:pic>
        <p:nvPicPr>
          <p:cNvPr id="9" name="Picture 2" descr="E:\새 폴더\PPT(bg_icon_logo)\PPT(bg_icon_logo)\로고.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0618" y="218713"/>
            <a:ext cx="1554960" cy="264805"/>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p:cNvSpPr/>
          <p:nvPr/>
        </p:nvSpPr>
        <p:spPr>
          <a:xfrm>
            <a:off x="476250" y="955658"/>
            <a:ext cx="5791200" cy="339195"/>
          </a:xfrm>
          <a:prstGeom prst="rect">
            <a:avLst/>
          </a:prstGeom>
        </p:spPr>
        <p:txBody>
          <a:bodyPr wrap="square">
            <a:spAutoFit/>
          </a:bodyPr>
          <a:lstStyle/>
          <a:p>
            <a:pPr marR="60325" indent="507365" latinLnBrk="0">
              <a:lnSpc>
                <a:spcPct val="150000"/>
              </a:lnSpc>
              <a:spcAft>
                <a:spcPts val="0"/>
              </a:spcAft>
            </a:pPr>
            <a:r>
              <a:rPr lang="en-US" altLang="ko-KR" sz="1200" b="1" kern="0" dirty="0">
                <a:solidFill>
                  <a:srgbClr val="000000"/>
                </a:solidFill>
                <a:latin typeface="Calibri" panose="020F0502020204030204" pitchFamily="34" charset="0"/>
                <a:cs typeface="Calibri" panose="020F0502020204030204" pitchFamily="34" charset="0"/>
              </a:rPr>
              <a:t>Table 1. Demographic characteristics of participants (N=76)</a:t>
            </a:r>
            <a:endParaRPr lang="ko-KR" altLang="ko-KR" sz="1600" kern="100" dirty="0">
              <a:latin typeface="맑은 고딕" panose="020B0503020000020004" pitchFamily="50" charset="-127"/>
              <a:cs typeface="Times New Roman" panose="02020603050405020304" pitchFamily="18" charset="0"/>
            </a:endParaRPr>
          </a:p>
        </p:txBody>
      </p:sp>
      <p:pic>
        <p:nvPicPr>
          <p:cNvPr id="12" name="그림 11"/>
          <p:cNvPicPr>
            <a:picLocks noChangeAspect="1"/>
          </p:cNvPicPr>
          <p:nvPr/>
        </p:nvPicPr>
        <p:blipFill>
          <a:blip r:embed="rId5"/>
          <a:stretch>
            <a:fillRect/>
          </a:stretch>
        </p:blipFill>
        <p:spPr>
          <a:xfrm>
            <a:off x="1044390" y="1294853"/>
            <a:ext cx="6967688" cy="3832499"/>
          </a:xfrm>
          <a:prstGeom prst="rect">
            <a:avLst/>
          </a:prstGeom>
        </p:spPr>
      </p:pic>
    </p:spTree>
    <p:extLst>
      <p:ext uri="{BB962C8B-B14F-4D97-AF65-F5344CB8AC3E}">
        <p14:creationId xmlns:p14="http://schemas.microsoft.com/office/powerpoint/2010/main" val="1703392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3555</TotalTime>
  <Words>1728</Words>
  <Application>Microsoft Office PowerPoint</Application>
  <PresentationFormat>화면 슬라이드 쇼(16:9)</PresentationFormat>
  <Paragraphs>155</Paragraphs>
  <Slides>16</Slides>
  <Notes>16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16</vt:i4>
      </vt:variant>
    </vt:vector>
  </HeadingPairs>
  <TitlesOfParts>
    <vt:vector size="25" baseType="lpstr">
      <vt:lpstr>굴림</vt:lpstr>
      <vt:lpstr>나눔고딕</vt:lpstr>
      <vt:lpstr>나눔고딕 ExtraBold</vt:lpstr>
      <vt:lpstr>맑은 고딕</vt:lpstr>
      <vt:lpstr>Arial</vt:lpstr>
      <vt:lpstr>Calibri</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snubh</dc:creator>
  <cp:lastModifiedBy>vdiadmin</cp:lastModifiedBy>
  <cp:revision>401</cp:revision>
  <dcterms:created xsi:type="dcterms:W3CDTF">2019-08-22T01:45:54Z</dcterms:created>
  <dcterms:modified xsi:type="dcterms:W3CDTF">2022-10-20T01:01:26Z</dcterms:modified>
</cp:coreProperties>
</file>