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758" r:id="rId2"/>
    <p:sldId id="1199" r:id="rId3"/>
    <p:sldId id="1164" r:id="rId4"/>
    <p:sldId id="795" r:id="rId5"/>
    <p:sldId id="1200" r:id="rId6"/>
    <p:sldId id="258" r:id="rId7"/>
    <p:sldId id="256" r:id="rId8"/>
    <p:sldId id="1202" r:id="rId9"/>
    <p:sldId id="1201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205">
          <p15:clr>
            <a:srgbClr val="A4A3A4"/>
          </p15:clr>
        </p15:guide>
        <p15:guide id="4" orient="horz" pos="3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홍진" initials="전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EBA"/>
    <a:srgbClr val="FFFF99"/>
    <a:srgbClr val="FBD3ED"/>
    <a:srgbClr val="008000"/>
    <a:srgbClr val="FF9933"/>
    <a:srgbClr val="006600"/>
    <a:srgbClr val="009999"/>
    <a:srgbClr val="666633"/>
    <a:srgbClr val="34A67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 autoAdjust="0"/>
    <p:restoredTop sz="85249" autoAdjust="0"/>
  </p:normalViewPr>
  <p:slideViewPr>
    <p:cSldViewPr>
      <p:cViewPr varScale="1">
        <p:scale>
          <a:sx n="73" d="100"/>
          <a:sy n="73" d="100"/>
        </p:scale>
        <p:origin x="1738" y="67"/>
      </p:cViewPr>
      <p:guideLst>
        <p:guide orient="horz" pos="2160"/>
        <p:guide pos="2880"/>
        <p:guide orient="horz" pos="2205"/>
        <p:guide orient="horz" pos="3521"/>
      </p:guideLst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396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396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560AF835-1B68-4B67-A9AF-808BEFCE29CB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8396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8396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3005A06B-7D99-4591-8696-F96931C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1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26FE3034-40F7-4BF4-832C-F15E2525A691}" type="datetimeFigureOut">
              <a:rPr lang="ko-KR" altLang="en-US" smtClean="0"/>
              <a:pPr/>
              <a:t>2022-10-24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2448B14A-8EBC-4C53-84D9-8C7A3F0537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73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 한글 제목 확인 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8B14A-8EBC-4C53-84D9-8C7A3F05370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11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8B14A-8EBC-4C53-84D9-8C7A3F05370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85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8B14A-8EBC-4C53-84D9-8C7A3F05370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72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3F82-57BE-47CC-8FD0-87C12685DE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22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3F82-57BE-47CC-8FD0-87C12685DE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2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FDA14-DF60-479A-8807-6F98DBBA73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33E50-CF60-4ACA-BB1E-EC429CB1889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396B-022A-48E6-AED3-71C2316630F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71195-96D3-471B-B486-D38DB1EC1D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0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C7B48-1AF9-4A3E-937E-8E148F10999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CD5BA-3BB8-42D9-95A2-0DDD32D701E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4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81404-7439-4E36-AB22-AC982037F94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EC2C4-9AD2-4DC7-A7C6-5C8D5828259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285860"/>
            <a:ext cx="9144000" cy="142876"/>
          </a:xfrm>
          <a:prstGeom prst="rect">
            <a:avLst/>
          </a:prstGeom>
          <a:gradFill flip="none" rotWithShape="1">
            <a:gsLst>
              <a:gs pos="66000">
                <a:schemeClr val="bg1">
                  <a:alpha val="50000"/>
                </a:schemeClr>
              </a:gs>
              <a:gs pos="100000">
                <a:schemeClr val="bg1">
                  <a:lumMod val="75000"/>
                  <a:alpha val="70000"/>
                </a:schemeClr>
              </a:gs>
              <a:gs pos="100000">
                <a:schemeClr val="tx1">
                  <a:lumMod val="50000"/>
                  <a:lumOff val="50000"/>
                  <a:alpha val="70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  <a:defRPr sz="2300" b="1">
                <a:latin typeface="Tahoma" pitchFamily="34" charset="0"/>
                <a:cs typeface="Tahoma" pitchFamily="34" charset="0"/>
              </a:defRPr>
            </a:lvl1pPr>
            <a:lvl2pPr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2200" b="1">
                <a:latin typeface="Tahoma" pitchFamily="34" charset="0"/>
                <a:cs typeface="Tahoma" pitchFamily="34" charset="0"/>
              </a:defRPr>
            </a:lvl2pPr>
            <a:lvl3pPr>
              <a:spcBef>
                <a:spcPts val="500"/>
              </a:spcBef>
              <a:defRPr sz="2000" b="1">
                <a:latin typeface="Tahoma" pitchFamily="34" charset="0"/>
                <a:cs typeface="Tahoma" pitchFamily="34" charset="0"/>
              </a:defRPr>
            </a:lvl3pPr>
            <a:lvl4pPr>
              <a:spcBef>
                <a:spcPts val="500"/>
              </a:spcBef>
              <a:defRPr b="1">
                <a:latin typeface="Tahoma" pitchFamily="34" charset="0"/>
                <a:cs typeface="Tahoma" pitchFamily="34" charset="0"/>
              </a:defRPr>
            </a:lvl4pPr>
            <a:lvl5pPr>
              <a:spcBef>
                <a:spcPts val="700"/>
              </a:spcBef>
              <a:defRPr b="1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81AA1-52B7-47A3-961D-75692D7BA6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86EBC0C-6811-4D75-887B-4D765EE3ED4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  <a:defRPr sz="2300" b="1"/>
            </a:lvl1pPr>
            <a:lvl2pPr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22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5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C3BB-F33E-49A1-B9CE-EB2FDA94FF9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1157E-1224-464A-B7E2-3C371F54B5B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F0A7E-2E2D-40DB-9729-1CD36E4781D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F5F0E-3E19-47C9-BDE3-709C9E3CEE8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7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8D795-7A1B-49E1-A6A0-8FEC7EE6CA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92BE2-ECB0-40EF-AA3E-351DC40845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3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33E85-9A5E-4786-B896-35364A5C34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E4381-ABDB-46D8-BEB7-CCFA0B0A3D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18224-01DC-4464-8F65-CCCED2D4C06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65C0-817D-4D8D-9BAF-DCF4AC1A125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F49B5-BAE5-473C-95E6-9EA1221AA4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823E-135D-4257-9F60-65A466F4146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F4E25-EA63-4FDE-A90D-C224EE7A497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5EBE8-5B64-457B-8FE4-14A0F1F6E4E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FA82E7-0995-473C-88AA-A2D96BDA761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B6C2B2-B823-40EB-A855-28D7408CA72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4225924"/>
            <a:ext cx="6400800" cy="1531739"/>
          </a:xfrm>
        </p:spPr>
        <p:txBody>
          <a:bodyPr/>
          <a:lstStyle/>
          <a:p>
            <a:pPr algn="l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2022. 11. 13. </a:t>
            </a:r>
          </a:p>
          <a:p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Yang, </a:t>
            </a:r>
            <a:r>
              <a:rPr lang="en-US" altLang="ko-KR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Jeong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Hun</a:t>
            </a:r>
          </a:p>
          <a:p>
            <a:pPr algn="l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Hospital</a:t>
            </a:r>
            <a:endParaRPr lang="ko-KR" alt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EBC0C-6811-4D75-887B-4D765EE3ED4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pic>
        <p:nvPicPr>
          <p:cNvPr id="8" name="Picture 2" descr="http://static1.squarespace.com/static/51785a97e4b0ef72155af16a/t/5356d451e4b0d272a27b5dad/1376944369422/Compass+on+M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0875"/>
            <a:ext cx="9143999" cy="112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4">
            <a:extLst>
              <a:ext uri="{FF2B5EF4-FFF2-40B4-BE49-F238E27FC236}">
                <a16:creationId xmlns:a16="http://schemas.microsoft.com/office/drawing/2014/main" id="{BCE8B257-91DA-4410-B540-3A82205CA929}"/>
              </a:ext>
            </a:extLst>
          </p:cNvPr>
          <p:cNvSpPr>
            <a:spLocks noGrp="1"/>
          </p:cNvSpPr>
          <p:nvPr/>
        </p:nvSpPr>
        <p:spPr bwMode="auto">
          <a:xfrm>
            <a:off x="179511" y="2065944"/>
            <a:ext cx="8784976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br>
              <a:rPr lang="ko-KR" altLang="en-US" sz="2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</a:rPr>
            </a:br>
            <a:br>
              <a:rPr lang="ko-KR" altLang="en-US" sz="2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</a:rPr>
            </a:br>
            <a:r>
              <a:rPr lang="en-US" altLang="ko-KR" sz="32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K-COMPASS</a:t>
            </a:r>
            <a:r>
              <a:rPr lang="en-US" altLang="ko-KR" sz="3200" b="1" dirty="0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br>
              <a:rPr lang="en-US" altLang="ko-KR" sz="2400" b="1" dirty="0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altLang="ko-KR" sz="24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K</a:t>
            </a:r>
            <a:r>
              <a:rPr lang="en-US" altLang="ko-KR" sz="2400" b="1" dirty="0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orean </a:t>
            </a:r>
            <a:r>
              <a:rPr lang="en-US" altLang="ko-KR" sz="2400" b="1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</a:t>
            </a:r>
            <a:r>
              <a:rPr lang="en-US" altLang="ko-KR" sz="2400" b="1" dirty="0" err="1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hort</a:t>
            </a:r>
            <a:r>
              <a:rPr lang="en-US" altLang="ko-KR" sz="2400" b="1" dirty="0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for the </a:t>
            </a:r>
            <a:r>
              <a:rPr lang="en-US" altLang="ko-KR" sz="24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altLang="ko-KR" sz="2400" b="1" dirty="0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odel </a:t>
            </a:r>
            <a:r>
              <a:rPr lang="en-US" altLang="ko-KR" sz="24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  <a:r>
              <a:rPr lang="en-US" altLang="ko-KR" sz="2400" b="1" dirty="0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redicting </a:t>
            </a:r>
            <a:r>
              <a:rPr lang="en-US" altLang="ko-KR" sz="24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 S</a:t>
            </a:r>
            <a:r>
              <a:rPr lang="en-US" altLang="ko-KR" sz="2400" b="1" dirty="0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  <a:t>uicide and </a:t>
            </a:r>
            <a:r>
              <a:rPr lang="en-US" altLang="ko-KR" sz="24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altLang="ko-KR" sz="2400" b="1" dirty="0">
                <a:ln w="0"/>
                <a:solidFill>
                  <a:prstClr val="white"/>
                </a:solidFill>
                <a:effectLst>
                  <a:reflection blurRad="6350" stA="53000" endA="300" endPos="35500" dir="5400000" sy="-90000" algn="bl" rotWithShape="0"/>
                </a:effectLst>
              </a:rPr>
              <a:t>uicide related behavior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6632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/>
              <a:t>『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BESETO 2022』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82C2C-F651-7048-588F-099D5AE18DB4}"/>
              </a:ext>
            </a:extLst>
          </p:cNvPr>
          <p:cNvSpPr txBox="1"/>
          <p:nvPr/>
        </p:nvSpPr>
        <p:spPr>
          <a:xfrm>
            <a:off x="467544" y="1052736"/>
            <a:ext cx="8136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2800" b="1" kern="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Development of a suicidal risk prediction model and </a:t>
            </a:r>
            <a:r>
              <a:rPr lang="en-US" altLang="ko-KR" sz="2800" b="1" kern="1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computer application: </a:t>
            </a:r>
            <a:endParaRPr lang="en-US" altLang="ko-KR" sz="2800" b="1" kern="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2800" b="1" kern="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A prospective cohort study.</a:t>
            </a:r>
            <a:endParaRPr lang="ko-KR" altLang="ko-KR" sz="2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5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320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Trends of Recent Suicidal Risk Prediction Studies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Suicidal Risk Prediction Model </a:t>
            </a:r>
            <a:r>
              <a:rPr lang="en-US" altLang="ko-KR" b="0" dirty="0"/>
              <a:t>&gt; In-depth clinical assessment</a:t>
            </a:r>
          </a:p>
          <a:p>
            <a:pPr lvl="1"/>
            <a:r>
              <a:rPr lang="en-US" altLang="ko-KR" b="0" dirty="0"/>
              <a:t>Lack of superiority of accuracy</a:t>
            </a:r>
          </a:p>
          <a:p>
            <a:pPr lvl="1"/>
            <a:r>
              <a:rPr lang="en-US" altLang="ko-KR" b="0" dirty="0"/>
              <a:t>High consumption of time and manpower</a:t>
            </a:r>
          </a:p>
          <a:p>
            <a:pPr lvl="1"/>
            <a:endParaRPr lang="en-US" altLang="ko-KR" sz="1800" b="0" dirty="0"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Improving model accuracy and validity</a:t>
            </a:r>
          </a:p>
          <a:p>
            <a:pPr lvl="1"/>
            <a:r>
              <a:rPr lang="en-US" altLang="ko-KR" dirty="0"/>
              <a:t>Prospective</a:t>
            </a:r>
            <a:r>
              <a:rPr lang="en-US" altLang="ko-KR" b="0" dirty="0"/>
              <a:t> study of various variables</a:t>
            </a:r>
          </a:p>
          <a:p>
            <a:pPr lvl="1"/>
            <a:r>
              <a:rPr lang="en-US" altLang="ko-KR" b="0" dirty="0"/>
              <a:t>Risk analysis of </a:t>
            </a:r>
            <a:r>
              <a:rPr lang="en-US" altLang="ko-KR" dirty="0"/>
              <a:t>suicide-related behaviors </a:t>
            </a:r>
            <a:r>
              <a:rPr lang="en-US" altLang="ko-KR" b="0" dirty="0"/>
              <a:t>(suicide accidents/attempts, etc.) rather than suicide deaths</a:t>
            </a:r>
          </a:p>
          <a:p>
            <a:pPr lvl="2"/>
            <a:r>
              <a:rPr lang="en-US" altLang="ko-KR" b="0" dirty="0"/>
              <a:t>Suicidal death is an overly rare event, so predictive models are less accurate</a:t>
            </a:r>
          </a:p>
          <a:p>
            <a:pPr lvl="1"/>
            <a:r>
              <a:rPr lang="en-US" altLang="ko-KR" dirty="0"/>
              <a:t>Validation</a:t>
            </a:r>
            <a:r>
              <a:rPr lang="en-US" altLang="ko-KR" b="0" dirty="0"/>
              <a:t> of the model built through the train set in the test set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1800" b="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1800" b="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sz="1800" b="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ko-KR" altLang="en-US" sz="18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EBC0C-6811-4D75-887B-4D765EE3ED4E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6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EBC0C-6811-4D75-887B-4D765EE3ED4E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57325"/>
            <a:ext cx="79724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6317596"/>
            <a:ext cx="3528000" cy="333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6376" y="2276872"/>
            <a:ext cx="504056" cy="25922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8224" y="2276872"/>
            <a:ext cx="504056" cy="2592288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540" y="4437112"/>
            <a:ext cx="861293" cy="2160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955FA-B204-8962-6AF7-AB47A1B52F29}"/>
              </a:ext>
            </a:extLst>
          </p:cNvPr>
          <p:cNvSpPr txBox="1"/>
          <p:nvPr/>
        </p:nvSpPr>
        <p:spPr>
          <a:xfrm>
            <a:off x="22650" y="5373216"/>
            <a:ext cx="8664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800" b="0" dirty="0"/>
              <a:t>Global classification accuracy is high, but positive predictive value is low.</a:t>
            </a:r>
          </a:p>
          <a:p>
            <a:pPr lvl="1"/>
            <a:r>
              <a:rPr lang="en-US" altLang="ko-KR" dirty="0"/>
              <a:t>Relatively good accuracy compared to suicide death model</a:t>
            </a:r>
            <a:endParaRPr lang="en-US" altLang="ko-KR" sz="1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CD11E97-6044-3DAB-927D-0AE438EE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320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Recent Suicidal Risk Prediction Models for</a:t>
            </a:r>
            <a:r>
              <a:rPr lang="ko-KR" altLang="en-US" dirty="0"/>
              <a:t> </a:t>
            </a:r>
            <a:r>
              <a:rPr lang="en-US" altLang="ko-KR" dirty="0"/>
              <a:t>Suicidal</a:t>
            </a:r>
            <a:r>
              <a:rPr lang="ko-KR" altLang="en-US" dirty="0"/>
              <a:t> </a:t>
            </a:r>
            <a:r>
              <a:rPr lang="en-US" altLang="ko-KR" dirty="0"/>
              <a:t>Attempt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0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121" y="126778"/>
            <a:ext cx="7886700" cy="106997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K-COMPASS</a:t>
            </a:r>
            <a:r>
              <a:rPr lang="en-US" altLang="ko-KR" sz="3200" dirty="0"/>
              <a:t> </a:t>
            </a:r>
            <a:br>
              <a:rPr lang="en-US" altLang="ko-KR" sz="3200" dirty="0"/>
            </a:br>
            <a:r>
              <a:rPr lang="en-US" altLang="ko-KR" sz="3200" dirty="0"/>
              <a:t>Korean </a:t>
            </a:r>
            <a:r>
              <a:rPr lang="en-US" altLang="ko-KR" sz="3200" dirty="0" err="1"/>
              <a:t>COhort</a:t>
            </a:r>
            <a:r>
              <a:rPr lang="en-US" altLang="ko-KR" sz="3200" dirty="0"/>
              <a:t> for the Model Predicting A Suicide and Suicide related behavior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70CDAA-FE7B-422B-9F49-527B02D4AFFD}"/>
              </a:ext>
            </a:extLst>
          </p:cNvPr>
          <p:cNvSpPr/>
          <p:nvPr/>
        </p:nvSpPr>
        <p:spPr>
          <a:xfrm>
            <a:off x="509565" y="2111760"/>
            <a:ext cx="4129066" cy="3981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</a:rPr>
              <a:t>Establishment of a network of 8 hospitals and 8 community mental health centers</a:t>
            </a:r>
          </a:p>
          <a:p>
            <a:pPr marL="171450" indent="-171450">
              <a:lnSpc>
                <a:spcPts val="2000"/>
              </a:lnSpc>
              <a:buFont typeface="Arial" pitchFamily="34" charset="0"/>
              <a:buChar char="•"/>
            </a:pP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</a:rPr>
              <a:t>A prospective cohort study in the high-risk group for suicide</a:t>
            </a:r>
            <a:br>
              <a:rPr lang="en-US" altLang="ko-KR" sz="1400" b="1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16 years of age or older who have attempted suicide within 1 month or are currently contemplating suicide</a:t>
            </a:r>
          </a:p>
          <a:p>
            <a:pPr marL="171450" indent="-171450">
              <a:lnSpc>
                <a:spcPts val="2000"/>
              </a:lnSpc>
              <a:buFont typeface="Arial" pitchFamily="34" charset="0"/>
              <a:buChar char="•"/>
            </a:pP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</a:rPr>
              <a:t>Number of study subjects and study period</a:t>
            </a:r>
          </a:p>
          <a:p>
            <a:pPr marL="628650" lvl="1" indent="-17145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</a:rPr>
              <a:t>Train</a:t>
            </a:r>
            <a:r>
              <a:rPr lang="ko-KR" altLang="en-US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</a:rPr>
              <a:t>cohort</a:t>
            </a:r>
            <a:r>
              <a:rPr lang="en-US" altLang="ko-KR" sz="1400" dirty="0">
                <a:solidFill>
                  <a:prstClr val="black"/>
                </a:solidFill>
              </a:rPr>
              <a:t>: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2015.11~2019.8, </a:t>
            </a:r>
            <a:r>
              <a:rPr lang="en-US" altLang="ko-KR" sz="1400" b="1" dirty="0">
                <a:solidFill>
                  <a:prstClr val="black"/>
                </a:solidFill>
              </a:rPr>
              <a:t>800</a:t>
            </a:r>
            <a:r>
              <a:rPr lang="en-US" altLang="ko-KR" sz="1400" dirty="0">
                <a:solidFill>
                  <a:prstClr val="black"/>
                </a:solidFill>
              </a:rPr>
              <a:t> participants</a:t>
            </a:r>
          </a:p>
          <a:p>
            <a:pPr marL="628650" lvl="1" indent="-17145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</a:rPr>
              <a:t>Independent validation cohort</a:t>
            </a:r>
            <a:r>
              <a:rPr lang="en-US" altLang="ko-KR" sz="1400" dirty="0">
                <a:solidFill>
                  <a:prstClr val="black"/>
                </a:solidFill>
              </a:rPr>
              <a:t>: 2019.9~2022.6., </a:t>
            </a:r>
            <a:r>
              <a:rPr lang="en-US" altLang="ko-KR" sz="1400" b="1" dirty="0">
                <a:solidFill>
                  <a:prstClr val="black"/>
                </a:solidFill>
              </a:rPr>
              <a:t>432</a:t>
            </a:r>
            <a:r>
              <a:rPr lang="en-US" altLang="ko-KR" sz="1400" dirty="0">
                <a:solidFill>
                  <a:prstClr val="black"/>
                </a:solidFill>
              </a:rPr>
              <a:t> participants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4EAE5C1-6615-4ECB-878E-5D1B11F24B08}"/>
              </a:ext>
            </a:extLst>
          </p:cNvPr>
          <p:cNvGrpSpPr/>
          <p:nvPr/>
        </p:nvGrpSpPr>
        <p:grpSpPr>
          <a:xfrm>
            <a:off x="4912904" y="3126902"/>
            <a:ext cx="3816424" cy="3731098"/>
            <a:chOff x="4547796" y="1486946"/>
            <a:chExt cx="4511373" cy="478512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D428BCA-9B74-4061-8FBC-4EC0116F8980}"/>
                </a:ext>
              </a:extLst>
            </p:cNvPr>
            <p:cNvGrpSpPr/>
            <p:nvPr/>
          </p:nvGrpSpPr>
          <p:grpSpPr>
            <a:xfrm>
              <a:off x="4547796" y="1486946"/>
              <a:ext cx="4511373" cy="4785122"/>
              <a:chOff x="4547796" y="1486946"/>
              <a:chExt cx="4511373" cy="478512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C509174-EE59-4CEF-B1F1-AFAEF5A3C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7658" y="1486946"/>
                <a:ext cx="4211511" cy="4785122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</p:pic>
          <p:sp>
            <p:nvSpPr>
              <p:cNvPr id="17" name="설명선 2 10">
                <a:extLst>
                  <a:ext uri="{FF2B5EF4-FFF2-40B4-BE49-F238E27FC236}">
                    <a16:creationId xmlns:a16="http://schemas.microsoft.com/office/drawing/2014/main" id="{19C1D6F2-8B42-463D-AA3D-A2B35132E7E1}"/>
                  </a:ext>
                </a:extLst>
              </p:cNvPr>
              <p:cNvSpPr/>
              <p:nvPr/>
            </p:nvSpPr>
            <p:spPr>
              <a:xfrm>
                <a:off x="7941569" y="2235269"/>
                <a:ext cx="1102793" cy="394134"/>
              </a:xfrm>
              <a:prstGeom prst="borderCallout2">
                <a:avLst>
                  <a:gd name="adj1" fmla="val 64142"/>
                  <a:gd name="adj2" fmla="val -2752"/>
                  <a:gd name="adj3" fmla="val 64142"/>
                  <a:gd name="adj4" fmla="val -42083"/>
                  <a:gd name="adj5" fmla="val 115745"/>
                  <a:gd name="adj6" fmla="val -69397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accent1">
                    <a:lumMod val="50000"/>
                  </a:schemeClr>
                </a:solidFill>
                <a:tailEnd type="oval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YWMC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설명선 2 38">
                <a:extLst>
                  <a:ext uri="{FF2B5EF4-FFF2-40B4-BE49-F238E27FC236}">
                    <a16:creationId xmlns:a16="http://schemas.microsoft.com/office/drawing/2014/main" id="{1E157100-AE97-4869-B49D-4D8763AFABBF}"/>
                  </a:ext>
                </a:extLst>
              </p:cNvPr>
              <p:cNvSpPr/>
              <p:nvPr/>
            </p:nvSpPr>
            <p:spPr>
              <a:xfrm>
                <a:off x="8004181" y="3639374"/>
                <a:ext cx="1040183" cy="738926"/>
              </a:xfrm>
              <a:prstGeom prst="borderCallout2">
                <a:avLst>
                  <a:gd name="adj1" fmla="val 69186"/>
                  <a:gd name="adj2" fmla="val -1851"/>
                  <a:gd name="adj3" fmla="val 69186"/>
                  <a:gd name="adj4" fmla="val -17748"/>
                  <a:gd name="adj5" fmla="val 105265"/>
                  <a:gd name="adj6" fmla="val -19397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accent1">
                    <a:lumMod val="50000"/>
                  </a:schemeClr>
                </a:solidFill>
                <a:tailEnd type="oval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IUBPH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설명선 2 39">
                <a:extLst>
                  <a:ext uri="{FF2B5EF4-FFF2-40B4-BE49-F238E27FC236}">
                    <a16:creationId xmlns:a16="http://schemas.microsoft.com/office/drawing/2014/main" id="{5006487B-B8DB-4F85-A3AD-99BAEC8B57E1}"/>
                  </a:ext>
                </a:extLst>
              </p:cNvPr>
              <p:cNvSpPr/>
              <p:nvPr/>
            </p:nvSpPr>
            <p:spPr>
              <a:xfrm>
                <a:off x="4569709" y="3984165"/>
                <a:ext cx="1130212" cy="394134"/>
              </a:xfrm>
              <a:prstGeom prst="borderCallout2">
                <a:avLst>
                  <a:gd name="adj1" fmla="val 54055"/>
                  <a:gd name="adj2" fmla="val 101205"/>
                  <a:gd name="adj3" fmla="val 54054"/>
                  <a:gd name="adj4" fmla="val 127303"/>
                  <a:gd name="adj5" fmla="val -30517"/>
                  <a:gd name="adj6" fmla="val 178167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accent1">
                    <a:lumMod val="50000"/>
                  </a:schemeClr>
                </a:solidFill>
                <a:tailEnd type="oval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WKUH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설명선 2 40">
                <a:extLst>
                  <a:ext uri="{FF2B5EF4-FFF2-40B4-BE49-F238E27FC236}">
                    <a16:creationId xmlns:a16="http://schemas.microsoft.com/office/drawing/2014/main" id="{B3CA5C0F-543C-4B95-ADF7-35FDCDE26A78}"/>
                  </a:ext>
                </a:extLst>
              </p:cNvPr>
              <p:cNvSpPr/>
              <p:nvPr/>
            </p:nvSpPr>
            <p:spPr>
              <a:xfrm>
                <a:off x="4566128" y="3411200"/>
                <a:ext cx="1133793" cy="394134"/>
              </a:xfrm>
              <a:prstGeom prst="borderCallout2">
                <a:avLst>
                  <a:gd name="adj1" fmla="val 54055"/>
                  <a:gd name="adj2" fmla="val 103187"/>
                  <a:gd name="adj3" fmla="val 54054"/>
                  <a:gd name="adj4" fmla="val 125463"/>
                  <a:gd name="adj5" fmla="val -60778"/>
                  <a:gd name="adj6" fmla="val 182422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accent1">
                    <a:lumMod val="50000"/>
                  </a:schemeClr>
                </a:solidFill>
                <a:tailEnd type="oval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SUCH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설명선 2 41">
                <a:extLst>
                  <a:ext uri="{FF2B5EF4-FFF2-40B4-BE49-F238E27FC236}">
                    <a16:creationId xmlns:a16="http://schemas.microsoft.com/office/drawing/2014/main" id="{4C59B215-69D3-41CE-ABAF-4270DEF0EDB7}"/>
                  </a:ext>
                </a:extLst>
              </p:cNvPr>
              <p:cNvSpPr/>
              <p:nvPr/>
            </p:nvSpPr>
            <p:spPr>
              <a:xfrm>
                <a:off x="4570354" y="2892493"/>
                <a:ext cx="1129568" cy="394134"/>
              </a:xfrm>
              <a:prstGeom prst="borderCallout2">
                <a:avLst>
                  <a:gd name="adj1" fmla="val 54055"/>
                  <a:gd name="adj2" fmla="val 103176"/>
                  <a:gd name="adj3" fmla="val 54054"/>
                  <a:gd name="adj4" fmla="val 124811"/>
                  <a:gd name="adj5" fmla="val -20429"/>
                  <a:gd name="adj6" fmla="val 164017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accent1">
                    <a:lumMod val="50000"/>
                  </a:schemeClr>
                </a:solidFill>
                <a:tailEnd type="oval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SUBH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설명선 2 42">
                <a:extLst>
                  <a:ext uri="{FF2B5EF4-FFF2-40B4-BE49-F238E27FC236}">
                    <a16:creationId xmlns:a16="http://schemas.microsoft.com/office/drawing/2014/main" id="{ABEDAE1C-49C7-434E-BB23-F8CC3E75EF38}"/>
                  </a:ext>
                </a:extLst>
              </p:cNvPr>
              <p:cNvSpPr/>
              <p:nvPr/>
            </p:nvSpPr>
            <p:spPr>
              <a:xfrm>
                <a:off x="4569792" y="2319157"/>
                <a:ext cx="1130131" cy="394134"/>
              </a:xfrm>
              <a:prstGeom prst="borderCallout2">
                <a:avLst>
                  <a:gd name="adj1" fmla="val 86838"/>
                  <a:gd name="adj2" fmla="val 102457"/>
                  <a:gd name="adj3" fmla="val 86837"/>
                  <a:gd name="adj4" fmla="val 127303"/>
                  <a:gd name="adj5" fmla="val 60266"/>
                  <a:gd name="adj6" fmla="val 147455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accent1">
                    <a:lumMod val="50000"/>
                  </a:schemeClr>
                </a:solidFill>
                <a:tailEnd type="oval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GUGH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설명선 2 43">
                <a:extLst>
                  <a:ext uri="{FF2B5EF4-FFF2-40B4-BE49-F238E27FC236}">
                    <a16:creationId xmlns:a16="http://schemas.microsoft.com/office/drawing/2014/main" id="{BFA86919-2877-419F-B027-AC34A52ADC62}"/>
                  </a:ext>
                </a:extLst>
              </p:cNvPr>
              <p:cNvSpPr/>
              <p:nvPr/>
            </p:nvSpPr>
            <p:spPr>
              <a:xfrm>
                <a:off x="4547796" y="1842825"/>
                <a:ext cx="1152127" cy="351759"/>
              </a:xfrm>
              <a:prstGeom prst="borderCallout2">
                <a:avLst>
                  <a:gd name="adj1" fmla="val 68596"/>
                  <a:gd name="adj2" fmla="val 104154"/>
                  <a:gd name="adj3" fmla="val 68251"/>
                  <a:gd name="adj4" fmla="val 129000"/>
                  <a:gd name="adj5" fmla="val 199022"/>
                  <a:gd name="adj6" fmla="val 168286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accent1">
                    <a:lumMod val="50000"/>
                  </a:schemeClr>
                </a:solidFill>
                <a:tailEnd type="oval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SNUH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5" name="설명선 2 44">
              <a:extLst>
                <a:ext uri="{FF2B5EF4-FFF2-40B4-BE49-F238E27FC236}">
                  <a16:creationId xmlns:a16="http://schemas.microsoft.com/office/drawing/2014/main" id="{9117501D-26E1-40E0-A0FC-808D08F38379}"/>
                </a:ext>
              </a:extLst>
            </p:cNvPr>
            <p:cNvSpPr/>
            <p:nvPr/>
          </p:nvSpPr>
          <p:spPr>
            <a:xfrm>
              <a:off x="7928588" y="1592703"/>
              <a:ext cx="1130581" cy="394134"/>
            </a:xfrm>
            <a:prstGeom prst="borderCallout2">
              <a:avLst>
                <a:gd name="adj1" fmla="val 64142"/>
                <a:gd name="adj2" fmla="val -2752"/>
                <a:gd name="adj3" fmla="val 66663"/>
                <a:gd name="adj4" fmla="val -34873"/>
                <a:gd name="adj5" fmla="val 221659"/>
                <a:gd name="adj6" fmla="val -124375"/>
              </a:avLst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accent1">
                  <a:lumMod val="50000"/>
                </a:schemeClr>
              </a:solidFill>
              <a:tailEnd type="oval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+mj-lt"/>
                </a:rPr>
                <a:t>KHUH</a:t>
              </a:r>
              <a:endParaRPr lang="ko-KR" altLang="en-US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5A1594-7682-4A05-BB74-787105187C44}"/>
              </a:ext>
            </a:extLst>
          </p:cNvPr>
          <p:cNvGrpSpPr/>
          <p:nvPr/>
        </p:nvGrpSpPr>
        <p:grpSpPr>
          <a:xfrm>
            <a:off x="4658134" y="1281065"/>
            <a:ext cx="2192734" cy="1953674"/>
            <a:chOff x="0" y="1290688"/>
            <a:chExt cx="4062742" cy="3034175"/>
          </a:xfrm>
        </p:grpSpPr>
        <p:pic>
          <p:nvPicPr>
            <p:cNvPr id="25" name="Picture 9" descr="E:\hatti_macdocs\22_templates\ppt소스\★PNG모음★\화살표\na_h52.png">
              <a:extLst>
                <a:ext uri="{FF2B5EF4-FFF2-40B4-BE49-F238E27FC236}">
                  <a16:creationId xmlns:a16="http://schemas.microsoft.com/office/drawing/2014/main" id="{4DDDFB61-E5A3-42DF-99D9-1387403F4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rgbClr val="5B9BD5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rot="439978">
              <a:off x="488352" y="1290688"/>
              <a:ext cx="2907975" cy="3034175"/>
            </a:xfrm>
            <a:prstGeom prst="rect">
              <a:avLst/>
            </a:prstGeom>
            <a:noFill/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ED8C33-D9B9-4B8C-BB36-EAA447244D3E}"/>
                </a:ext>
              </a:extLst>
            </p:cNvPr>
            <p:cNvGrpSpPr/>
            <p:nvPr/>
          </p:nvGrpSpPr>
          <p:grpSpPr>
            <a:xfrm>
              <a:off x="0" y="1380536"/>
              <a:ext cx="4062742" cy="2834884"/>
              <a:chOff x="0" y="1380536"/>
              <a:chExt cx="4062742" cy="2834884"/>
            </a:xfrm>
          </p:grpSpPr>
          <p:pic>
            <p:nvPicPr>
              <p:cNvPr id="27" name="Picture 8" descr="E:\hatti_macdocs\22_templates\ppt소스\★PNG모음★\박스\k-85.png">
                <a:extLst>
                  <a:ext uri="{FF2B5EF4-FFF2-40B4-BE49-F238E27FC236}">
                    <a16:creationId xmlns:a16="http://schemas.microsoft.com/office/drawing/2014/main" id="{DA55DBC4-5D98-469E-9626-16AAA9EAD8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2499" y="1380536"/>
                <a:ext cx="1620688" cy="699533"/>
              </a:xfrm>
              <a:prstGeom prst="rect">
                <a:avLst/>
              </a:prstGeom>
              <a:noFill/>
            </p:spPr>
          </p:pic>
          <p:pic>
            <p:nvPicPr>
              <p:cNvPr id="28" name="Picture 8" descr="E:\hatti_macdocs\22_templates\ppt소스\★PNG모음★\박스\k-85.png">
                <a:extLst>
                  <a:ext uri="{FF2B5EF4-FFF2-40B4-BE49-F238E27FC236}">
                    <a16:creationId xmlns:a16="http://schemas.microsoft.com/office/drawing/2014/main" id="{C761A2A2-1373-4A10-98F3-228F4E7E9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7447" y="3515887"/>
                <a:ext cx="1620688" cy="699533"/>
              </a:xfrm>
              <a:prstGeom prst="rect">
                <a:avLst/>
              </a:prstGeom>
              <a:noFill/>
            </p:spPr>
          </p:pic>
          <p:pic>
            <p:nvPicPr>
              <p:cNvPr id="29" name="Picture 6" descr="E:\hatti_macdocs\22_templates\ppt소스\★PNG모음★\박스\k-84.png">
                <a:extLst>
                  <a:ext uri="{FF2B5EF4-FFF2-40B4-BE49-F238E27FC236}">
                    <a16:creationId xmlns:a16="http://schemas.microsoft.com/office/drawing/2014/main" id="{F54721BA-BEF9-4A23-821B-9D86E4FD2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452636" y="2049643"/>
                <a:ext cx="1550223" cy="669119"/>
              </a:xfrm>
              <a:prstGeom prst="rect">
                <a:avLst/>
              </a:prstGeom>
              <a:noFill/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8A7C91B-B659-4058-881F-2C7A289E0C4C}"/>
                  </a:ext>
                </a:extLst>
              </p:cNvPr>
              <p:cNvGrpSpPr/>
              <p:nvPr/>
            </p:nvGrpSpPr>
            <p:grpSpPr>
              <a:xfrm>
                <a:off x="1518534" y="2355816"/>
                <a:ext cx="986506" cy="915935"/>
                <a:chOff x="2276872" y="1622177"/>
                <a:chExt cx="1008112" cy="954559"/>
              </a:xfrm>
            </p:grpSpPr>
            <p:pic>
              <p:nvPicPr>
                <p:cNvPr id="44" name="Picture 3" descr="E:\hatti_macdocs\22_templates\ppt소스\★PNG모음★\볼\na_g37.png">
                  <a:extLst>
                    <a:ext uri="{FF2B5EF4-FFF2-40B4-BE49-F238E27FC236}">
                      <a16:creationId xmlns:a16="http://schemas.microsoft.com/office/drawing/2014/main" id="{12D0A8A4-AF60-4ED8-9C1A-4EDBA323C6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76873" y="1622177"/>
                  <a:ext cx="954559" cy="954559"/>
                </a:xfrm>
                <a:prstGeom prst="rect">
                  <a:avLst/>
                </a:prstGeom>
                <a:noFill/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154A332-FD0B-4980-B4C2-96C012CB8AE7}"/>
                    </a:ext>
                  </a:extLst>
                </p:cNvPr>
                <p:cNvSpPr txBox="1"/>
                <p:nvPr/>
              </p:nvSpPr>
              <p:spPr>
                <a:xfrm>
                  <a:off x="2276872" y="1856657"/>
                  <a:ext cx="1008112" cy="547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8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휴먼모음T" pitchFamily="18" charset="-127"/>
                      <a:ea typeface="휴먼모음T" pitchFamily="18" charset="-127"/>
                    </a:rPr>
                    <a:t>Hospital</a:t>
                  </a:r>
                  <a:endParaRPr kumimoji="0" lang="en-US" altLang="ko-KR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휴먼모음T" pitchFamily="18" charset="-127"/>
                    <a:ea typeface="휴먼모음T" pitchFamily="18" charset="-127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D08490-86B1-4382-AF09-0F97A90E9955}"/>
                  </a:ext>
                </a:extLst>
              </p:cNvPr>
              <p:cNvSpPr txBox="1"/>
              <p:nvPr/>
            </p:nvSpPr>
            <p:spPr>
              <a:xfrm>
                <a:off x="545081" y="1555645"/>
                <a:ext cx="1197898" cy="31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</a:rPr>
                  <a:t>SNUH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CC6146-7CBB-48C3-8810-5F33438FC010}"/>
                  </a:ext>
                </a:extLst>
              </p:cNvPr>
              <p:cNvSpPr txBox="1"/>
              <p:nvPr/>
            </p:nvSpPr>
            <p:spPr>
              <a:xfrm>
                <a:off x="472043" y="3653659"/>
                <a:ext cx="1285181" cy="31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</a:rPr>
                  <a:t>WKUH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3A6D86-6EF0-486E-A225-474C1819535B}"/>
                  </a:ext>
                </a:extLst>
              </p:cNvPr>
              <p:cNvSpPr txBox="1"/>
              <p:nvPr/>
            </p:nvSpPr>
            <p:spPr>
              <a:xfrm flipH="1">
                <a:off x="2262319" y="2165399"/>
                <a:ext cx="1597665" cy="31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</a:rPr>
                  <a:t>SUBH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</a:endParaRPr>
              </a:p>
            </p:txBody>
          </p:sp>
          <p:pic>
            <p:nvPicPr>
              <p:cNvPr id="34" name="Picture 6" descr="E:\hatti_macdocs\22_templates\ppt소스\★PNG모음★\박스\k-84.png">
                <a:extLst>
                  <a:ext uri="{FF2B5EF4-FFF2-40B4-BE49-F238E27FC236}">
                    <a16:creationId xmlns:a16="http://schemas.microsoft.com/office/drawing/2014/main" id="{0FB94EFF-AD4D-4F73-B563-205B91699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64440" y="3514231"/>
                <a:ext cx="1550223" cy="669119"/>
              </a:xfrm>
              <a:prstGeom prst="rect">
                <a:avLst/>
              </a:prstGeom>
              <a:noFill/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C1DA1-CCF4-4EF1-98F0-0ACD5DC094DA}"/>
                  </a:ext>
                </a:extLst>
              </p:cNvPr>
              <p:cNvSpPr txBox="1"/>
              <p:nvPr/>
            </p:nvSpPr>
            <p:spPr>
              <a:xfrm flipH="1">
                <a:off x="2011787" y="3666255"/>
                <a:ext cx="1340686" cy="31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</a:rPr>
                  <a:t>IUBPH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</a:endParaRPr>
              </a:p>
            </p:txBody>
          </p:sp>
          <p:pic>
            <p:nvPicPr>
              <p:cNvPr id="36" name="Picture 6" descr="E:\hatti_macdocs\22_templates\ppt소스\★PNG모음★\박스\k-84.png">
                <a:extLst>
                  <a:ext uri="{FF2B5EF4-FFF2-40B4-BE49-F238E27FC236}">
                    <a16:creationId xmlns:a16="http://schemas.microsoft.com/office/drawing/2014/main" id="{C7E847E8-185B-4DB6-8721-37844B844C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512519" y="2845110"/>
                <a:ext cx="1550223" cy="669119"/>
              </a:xfrm>
              <a:prstGeom prst="rect">
                <a:avLst/>
              </a:prstGeom>
              <a:noFill/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004B8-37C5-48DC-8F93-F43B9D379947}"/>
                  </a:ext>
                </a:extLst>
              </p:cNvPr>
              <p:cNvSpPr txBox="1"/>
              <p:nvPr/>
            </p:nvSpPr>
            <p:spPr>
              <a:xfrm flipH="1">
                <a:off x="2596937" y="3006778"/>
                <a:ext cx="1067625" cy="31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</a:rPr>
                  <a:t>YWMC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</a:endParaRPr>
              </a:p>
            </p:txBody>
          </p:sp>
          <p:pic>
            <p:nvPicPr>
              <p:cNvPr id="38" name="Picture 6" descr="E:\hatti_macdocs\22_templates\ppt소스\★PNG모음★\박스\k-84.png">
                <a:extLst>
                  <a:ext uri="{FF2B5EF4-FFF2-40B4-BE49-F238E27FC236}">
                    <a16:creationId xmlns:a16="http://schemas.microsoft.com/office/drawing/2014/main" id="{67BCC37D-8A1C-4124-BA11-6D8D1C3DC3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70183" y="1418369"/>
                <a:ext cx="1550223" cy="669119"/>
              </a:xfrm>
              <a:prstGeom prst="rect">
                <a:avLst/>
              </a:prstGeom>
              <a:noFill/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A75B01-1828-4FC1-AEDB-CD924D598098}"/>
                  </a:ext>
                </a:extLst>
              </p:cNvPr>
              <p:cNvSpPr txBox="1"/>
              <p:nvPr/>
            </p:nvSpPr>
            <p:spPr>
              <a:xfrm>
                <a:off x="2292476" y="1570971"/>
                <a:ext cx="1197898" cy="31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</a:rPr>
                  <a:t>KHUH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</a:endParaRPr>
              </a:p>
            </p:txBody>
          </p:sp>
          <p:pic>
            <p:nvPicPr>
              <p:cNvPr id="40" name="Picture 8" descr="E:\hatti_macdocs\22_templates\ppt소스\★PNG모음★\박스\k-85.png">
                <a:extLst>
                  <a:ext uri="{FF2B5EF4-FFF2-40B4-BE49-F238E27FC236}">
                    <a16:creationId xmlns:a16="http://schemas.microsoft.com/office/drawing/2014/main" id="{60E9165B-43AD-4BCF-A759-DE487C19F6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860" y="2045957"/>
                <a:ext cx="1620688" cy="699533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E:\hatti_macdocs\22_templates\ppt소스\★PNG모음★\박스\k-85.png">
                <a:extLst>
                  <a:ext uri="{FF2B5EF4-FFF2-40B4-BE49-F238E27FC236}">
                    <a16:creationId xmlns:a16="http://schemas.microsoft.com/office/drawing/2014/main" id="{F2B3AB61-D48F-45AE-B3C8-C5ED7D4630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2807776"/>
                <a:ext cx="1620688" cy="699533"/>
              </a:xfrm>
              <a:prstGeom prst="rect">
                <a:avLst/>
              </a:prstGeom>
              <a:noFill/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ABF28B-CE5D-4748-AA35-C461D25B6478}"/>
                  </a:ext>
                </a:extLst>
              </p:cNvPr>
              <p:cNvSpPr txBox="1"/>
              <p:nvPr/>
            </p:nvSpPr>
            <p:spPr>
              <a:xfrm>
                <a:off x="268062" y="2220389"/>
                <a:ext cx="1197898" cy="31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</a:rPr>
                  <a:t>GUGH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560D849-E997-4890-8D1D-463782B85818}"/>
                  </a:ext>
                </a:extLst>
              </p:cNvPr>
              <p:cNvSpPr txBox="1"/>
              <p:nvPr/>
            </p:nvSpPr>
            <p:spPr>
              <a:xfrm>
                <a:off x="109381" y="2935064"/>
                <a:ext cx="1511307" cy="31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</a:rPr>
                  <a:t>SUCH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2BC06A-5E0C-4882-8AF1-2ACEE005F5E2}"/>
              </a:ext>
            </a:extLst>
          </p:cNvPr>
          <p:cNvGrpSpPr/>
          <p:nvPr/>
        </p:nvGrpSpPr>
        <p:grpSpPr>
          <a:xfrm>
            <a:off x="6744401" y="1240038"/>
            <a:ext cx="2226182" cy="1886864"/>
            <a:chOff x="5407041" y="1365242"/>
            <a:chExt cx="3556689" cy="2939083"/>
          </a:xfrm>
        </p:grpSpPr>
        <p:pic>
          <p:nvPicPr>
            <p:cNvPr id="47" name="Picture 9" descr="E:\hatti_macdocs\22_templates\ppt소스\★PNG모음★\화살표\na_h52.png">
              <a:extLst>
                <a:ext uri="{FF2B5EF4-FFF2-40B4-BE49-F238E27FC236}">
                  <a16:creationId xmlns:a16="http://schemas.microsoft.com/office/drawing/2014/main" id="{EEED64FD-85BA-4046-8813-506757078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29455">
              <a:off x="5654238" y="1365242"/>
              <a:ext cx="2858320" cy="2939083"/>
            </a:xfrm>
            <a:prstGeom prst="rect">
              <a:avLst/>
            </a:prstGeom>
            <a:noFill/>
          </p:spPr>
        </p:pic>
        <p:grpSp>
          <p:nvGrpSpPr>
            <p:cNvPr id="48" name="그룹 69">
              <a:extLst>
                <a:ext uri="{FF2B5EF4-FFF2-40B4-BE49-F238E27FC236}">
                  <a16:creationId xmlns:a16="http://schemas.microsoft.com/office/drawing/2014/main" id="{8108ED2C-B326-440D-B1D0-FE94DE632F1C}"/>
                </a:ext>
              </a:extLst>
            </p:cNvPr>
            <p:cNvGrpSpPr/>
            <p:nvPr/>
          </p:nvGrpSpPr>
          <p:grpSpPr>
            <a:xfrm>
              <a:off x="6588224" y="2307625"/>
              <a:ext cx="1060502" cy="1008112"/>
              <a:chOff x="4149080" y="1280593"/>
              <a:chExt cx="1060502" cy="1008112"/>
            </a:xfrm>
          </p:grpSpPr>
          <p:pic>
            <p:nvPicPr>
              <p:cNvPr id="65" name="Picture 4" descr="E:\hatti_macdocs\22_templates\ppt소스\★PNG모음★\볼\na_g34.png">
                <a:extLst>
                  <a:ext uri="{FF2B5EF4-FFF2-40B4-BE49-F238E27FC236}">
                    <a16:creationId xmlns:a16="http://schemas.microsoft.com/office/drawing/2014/main" id="{B3A2826E-9502-4A30-B448-FB46A3DE1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149080" y="1280593"/>
                <a:ext cx="1060502" cy="1008112"/>
              </a:xfrm>
              <a:prstGeom prst="rect">
                <a:avLst/>
              </a:prstGeom>
              <a:noFill/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55178-B13A-418E-A190-BE2D8E1F3908}"/>
                  </a:ext>
                </a:extLst>
              </p:cNvPr>
              <p:cNvSpPr txBox="1"/>
              <p:nvPr/>
            </p:nvSpPr>
            <p:spPr>
              <a:xfrm>
                <a:off x="4149080" y="1539008"/>
                <a:ext cx="1008111" cy="57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휴먼모음T" pitchFamily="18" charset="-127"/>
                    <a:ea typeface="휴먼모음T" pitchFamily="18" charset="-127"/>
                  </a:rPr>
                  <a:t>Community</a:t>
                </a:r>
                <a:endParaRPr lang="ko-KR" alt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pic>
          <p:nvPicPr>
            <p:cNvPr id="49" name="Picture 8" descr="E:\hatti_macdocs\22_templates\ppt소스\★PNG모음★\박스\k-85.png">
              <a:extLst>
                <a:ext uri="{FF2B5EF4-FFF2-40B4-BE49-F238E27FC236}">
                  <a16:creationId xmlns:a16="http://schemas.microsoft.com/office/drawing/2014/main" id="{D15969D0-99AF-4941-B91E-FCB609EF3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93541" y="1444446"/>
              <a:ext cx="1296144" cy="714854"/>
            </a:xfrm>
            <a:prstGeom prst="rect">
              <a:avLst/>
            </a:prstGeom>
            <a:noFill/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2ADAE3-264C-4EAD-B83C-611325D20BCB}"/>
                </a:ext>
              </a:extLst>
            </p:cNvPr>
            <p:cNvSpPr txBox="1"/>
            <p:nvPr/>
          </p:nvSpPr>
          <p:spPr>
            <a:xfrm>
              <a:off x="5859263" y="1601661"/>
              <a:ext cx="1224136" cy="479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err="1">
                  <a:latin typeface="휴먼모음T" pitchFamily="18" charset="-127"/>
                  <a:ea typeface="휴먼모음T" pitchFamily="18" charset="-127"/>
                </a:rPr>
                <a:t>Jongno</a:t>
              </a:r>
              <a:endParaRPr lang="en-US" altLang="ko-KR" sz="700" b="1" dirty="0">
                <a:latin typeface="휴먼모음T" pitchFamily="18" charset="-127"/>
                <a:ea typeface="휴먼모음T" pitchFamily="18" charset="-127"/>
              </a:endParaRPr>
            </a:p>
            <a:p>
              <a:pPr algn="ctr"/>
              <a:endParaRPr lang="ko-KR" altLang="en-US" sz="700" b="1" dirty="0">
                <a:latin typeface="휴먼모음T" pitchFamily="18" charset="-127"/>
                <a:ea typeface="휴먼모음T" pitchFamily="18" charset="-127"/>
              </a:endParaRPr>
            </a:p>
          </p:txBody>
        </p:sp>
        <p:pic>
          <p:nvPicPr>
            <p:cNvPr id="51" name="Picture 8" descr="E:\hatti_macdocs\22_templates\ppt소스\★PNG모음★\박스\k-85.png">
              <a:extLst>
                <a:ext uri="{FF2B5EF4-FFF2-40B4-BE49-F238E27FC236}">
                  <a16:creationId xmlns:a16="http://schemas.microsoft.com/office/drawing/2014/main" id="{0C00A58B-68E8-4FB3-85C2-01F5AD1E1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07041" y="2135469"/>
              <a:ext cx="1224136" cy="714854"/>
            </a:xfrm>
            <a:prstGeom prst="rect">
              <a:avLst/>
            </a:prstGeom>
            <a:noFill/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63E28AF-12C6-4224-BFF7-31CC9C5E5682}"/>
                </a:ext>
              </a:extLst>
            </p:cNvPr>
            <p:cNvSpPr txBox="1"/>
            <p:nvPr/>
          </p:nvSpPr>
          <p:spPr>
            <a:xfrm>
              <a:off x="5453145" y="2308129"/>
              <a:ext cx="1224136" cy="479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휴먼모음T" pitchFamily="18" charset="-127"/>
                  <a:ea typeface="휴먼모음T" pitchFamily="18" charset="-127"/>
                </a:rPr>
                <a:t>Incheon</a:t>
              </a:r>
            </a:p>
            <a:p>
              <a:pPr algn="ctr"/>
              <a:endParaRPr lang="ko-KR" altLang="en-US" sz="700" b="1" dirty="0">
                <a:latin typeface="휴먼모음T" pitchFamily="18" charset="-127"/>
                <a:ea typeface="휴먼모음T" pitchFamily="18" charset="-127"/>
              </a:endParaRPr>
            </a:p>
          </p:txBody>
        </p:sp>
        <p:pic>
          <p:nvPicPr>
            <p:cNvPr id="53" name="Picture 8" descr="E:\hatti_macdocs\22_templates\ppt소스\★PNG모음★\박스\k-85.png">
              <a:extLst>
                <a:ext uri="{FF2B5EF4-FFF2-40B4-BE49-F238E27FC236}">
                  <a16:creationId xmlns:a16="http://schemas.microsoft.com/office/drawing/2014/main" id="{A4939D36-A4BD-43DC-AE76-645A67FC3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3323" y="2919828"/>
              <a:ext cx="1296144" cy="714854"/>
            </a:xfrm>
            <a:prstGeom prst="rect">
              <a:avLst/>
            </a:prstGeom>
            <a:noFill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4F0654-DFFC-45F6-BB85-2177D07F72A3}"/>
                </a:ext>
              </a:extLst>
            </p:cNvPr>
            <p:cNvSpPr txBox="1"/>
            <p:nvPr/>
          </p:nvSpPr>
          <p:spPr>
            <a:xfrm>
              <a:off x="5555376" y="3072105"/>
              <a:ext cx="1224136" cy="479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휴먼모음T" pitchFamily="18" charset="-127"/>
                  <a:ea typeface="휴먼모음T" pitchFamily="18" charset="-127"/>
                </a:rPr>
                <a:t>Cheonan</a:t>
              </a:r>
            </a:p>
            <a:p>
              <a:pPr algn="ctr"/>
              <a:endParaRPr lang="ko-KR" altLang="en-US" sz="700" b="1" dirty="0">
                <a:latin typeface="휴먼모음T" pitchFamily="18" charset="-127"/>
                <a:ea typeface="휴먼모음T" pitchFamily="18" charset="-127"/>
              </a:endParaRPr>
            </a:p>
          </p:txBody>
        </p:sp>
        <p:pic>
          <p:nvPicPr>
            <p:cNvPr id="55" name="Picture 6" descr="E:\hatti_macdocs\22_templates\ppt소스\★PNG모음★\박스\k-84.png">
              <a:extLst>
                <a:ext uri="{FF2B5EF4-FFF2-40B4-BE49-F238E27FC236}">
                  <a16:creationId xmlns:a16="http://schemas.microsoft.com/office/drawing/2014/main" id="{0A4D9483-EC80-4260-A98E-C2A8CB348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4743" y="1469609"/>
              <a:ext cx="1224136" cy="683774"/>
            </a:xfrm>
            <a:prstGeom prst="rect">
              <a:avLst/>
            </a:prstGeom>
            <a:noFill/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B2F38F-A10F-4156-A7BF-C2F7D60EE7A4}"/>
                </a:ext>
              </a:extLst>
            </p:cNvPr>
            <p:cNvSpPr txBox="1"/>
            <p:nvPr/>
          </p:nvSpPr>
          <p:spPr>
            <a:xfrm flipH="1">
              <a:off x="7327087" y="1566667"/>
              <a:ext cx="1080119" cy="64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err="1">
                  <a:latin typeface="휴먼모음T" pitchFamily="18" charset="-127"/>
                  <a:ea typeface="휴먼모음T" pitchFamily="18" charset="-127"/>
                </a:rPr>
                <a:t>Dongdaemun</a:t>
              </a:r>
              <a:endParaRPr lang="en-US" altLang="ko-KR" sz="700" b="1" dirty="0">
                <a:latin typeface="휴먼모음T" pitchFamily="18" charset="-127"/>
                <a:ea typeface="휴먼모음T" pitchFamily="18" charset="-127"/>
              </a:endParaRPr>
            </a:p>
            <a:p>
              <a:pPr algn="ctr"/>
              <a:endParaRPr lang="ko-KR" altLang="en-US" sz="700" b="1" dirty="0">
                <a:latin typeface="휴먼모음T" pitchFamily="18" charset="-127"/>
                <a:ea typeface="휴먼모음T" pitchFamily="18" charset="-127"/>
              </a:endParaRPr>
            </a:p>
          </p:txBody>
        </p:sp>
        <p:pic>
          <p:nvPicPr>
            <p:cNvPr id="57" name="Picture 6" descr="E:\hatti_macdocs\22_templates\ppt소스\★PNG모음★\박스\k-84.png">
              <a:extLst>
                <a:ext uri="{FF2B5EF4-FFF2-40B4-BE49-F238E27FC236}">
                  <a16:creationId xmlns:a16="http://schemas.microsoft.com/office/drawing/2014/main" id="{1D8EB486-416E-40AC-BCD1-EDDF5EBAB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64797" y="2189958"/>
              <a:ext cx="1152128" cy="683774"/>
            </a:xfrm>
            <a:prstGeom prst="rect">
              <a:avLst/>
            </a:prstGeom>
            <a:noFill/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04B800-DE13-4F2F-A8B7-D291004D76E1}"/>
                </a:ext>
              </a:extLst>
            </p:cNvPr>
            <p:cNvSpPr txBox="1"/>
            <p:nvPr/>
          </p:nvSpPr>
          <p:spPr>
            <a:xfrm flipH="1">
              <a:off x="7586690" y="2298922"/>
              <a:ext cx="1377040" cy="479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err="1">
                  <a:latin typeface="휴먼모음T" pitchFamily="18" charset="-127"/>
                  <a:ea typeface="휴먼모음T" pitchFamily="18" charset="-127"/>
                </a:rPr>
                <a:t>Bucheon</a:t>
              </a:r>
              <a:endParaRPr lang="en-US" altLang="ko-KR" sz="700" b="1" dirty="0">
                <a:latin typeface="휴먼모음T" pitchFamily="18" charset="-127"/>
                <a:ea typeface="휴먼모음T" pitchFamily="18" charset="-127"/>
              </a:endParaRPr>
            </a:p>
            <a:p>
              <a:pPr algn="ctr"/>
              <a:endParaRPr lang="ko-KR" altLang="en-US" sz="700" b="1" dirty="0">
                <a:latin typeface="휴먼모음T" pitchFamily="18" charset="-127"/>
                <a:ea typeface="휴먼모음T" pitchFamily="18" charset="-127"/>
              </a:endParaRPr>
            </a:p>
          </p:txBody>
        </p:sp>
        <p:pic>
          <p:nvPicPr>
            <p:cNvPr id="59" name="Picture 6" descr="E:\hatti_macdocs\22_templates\ppt소스\★PNG모음★\박스\k-84.png">
              <a:extLst>
                <a:ext uri="{FF2B5EF4-FFF2-40B4-BE49-F238E27FC236}">
                  <a16:creationId xmlns:a16="http://schemas.microsoft.com/office/drawing/2014/main" id="{0935D1A9-FA5B-4221-A409-C37FDF10C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59591" y="2944423"/>
              <a:ext cx="1224136" cy="683774"/>
            </a:xfrm>
            <a:prstGeom prst="rect">
              <a:avLst/>
            </a:prstGeom>
            <a:noFill/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F6C594-7D17-443C-A65F-7AAC8CDAC936}"/>
                </a:ext>
              </a:extLst>
            </p:cNvPr>
            <p:cNvSpPr txBox="1"/>
            <p:nvPr/>
          </p:nvSpPr>
          <p:spPr>
            <a:xfrm flipH="1">
              <a:off x="7566497" y="3096133"/>
              <a:ext cx="1317229" cy="479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err="1">
                  <a:latin typeface="휴먼모음T" pitchFamily="18" charset="-127"/>
                  <a:ea typeface="휴먼모음T" pitchFamily="18" charset="-127"/>
                </a:rPr>
                <a:t>Wonju</a:t>
              </a:r>
              <a:endParaRPr lang="en-US" altLang="ko-KR" sz="700" b="1" dirty="0">
                <a:latin typeface="휴먼모음T" pitchFamily="18" charset="-127"/>
                <a:ea typeface="휴먼모음T" pitchFamily="18" charset="-127"/>
              </a:endParaRPr>
            </a:p>
            <a:p>
              <a:pPr algn="ctr"/>
              <a:endParaRPr lang="ko-KR" altLang="en-US" sz="700" b="1" dirty="0">
                <a:latin typeface="휴먼모음T" pitchFamily="18" charset="-127"/>
                <a:ea typeface="휴먼모음T" pitchFamily="18" charset="-127"/>
              </a:endParaRPr>
            </a:p>
          </p:txBody>
        </p:sp>
        <p:pic>
          <p:nvPicPr>
            <p:cNvPr id="61" name="Picture 8" descr="E:\hatti_macdocs\22_templates\ppt소스\★PNG모음★\박스\k-85.png">
              <a:extLst>
                <a:ext uri="{FF2B5EF4-FFF2-40B4-BE49-F238E27FC236}">
                  <a16:creationId xmlns:a16="http://schemas.microsoft.com/office/drawing/2014/main" id="{6C012B2A-2DE0-489D-B910-622E10FA6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58869" y="3572992"/>
              <a:ext cx="1296144" cy="714854"/>
            </a:xfrm>
            <a:prstGeom prst="rect">
              <a:avLst/>
            </a:prstGeom>
            <a:noFill/>
          </p:spPr>
        </p:pic>
        <p:pic>
          <p:nvPicPr>
            <p:cNvPr id="62" name="Picture 6" descr="E:\hatti_macdocs\22_templates\ppt소스\★PNG모음★\박스\k-84.png">
              <a:extLst>
                <a:ext uri="{FF2B5EF4-FFF2-40B4-BE49-F238E27FC236}">
                  <a16:creationId xmlns:a16="http://schemas.microsoft.com/office/drawing/2014/main" id="{0706A2B0-6409-4A6B-91C9-F8DC882C2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86955" y="3573647"/>
              <a:ext cx="1224136" cy="683774"/>
            </a:xfrm>
            <a:prstGeom prst="rect">
              <a:avLst/>
            </a:prstGeom>
            <a:noFill/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9CE09DD-C78A-4172-A1ED-9D0D0449E701}"/>
                </a:ext>
              </a:extLst>
            </p:cNvPr>
            <p:cNvSpPr txBox="1"/>
            <p:nvPr/>
          </p:nvSpPr>
          <p:spPr>
            <a:xfrm>
              <a:off x="5799405" y="3741854"/>
              <a:ext cx="1224136" cy="479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err="1">
                  <a:latin typeface="휴먼모음T" pitchFamily="18" charset="-127"/>
                  <a:ea typeface="휴먼모음T" pitchFamily="18" charset="-127"/>
                </a:rPr>
                <a:t>Iksan</a:t>
              </a:r>
              <a:endParaRPr lang="en-US" altLang="ko-KR" sz="700" b="1" dirty="0">
                <a:latin typeface="휴먼모음T" pitchFamily="18" charset="-127"/>
                <a:ea typeface="휴먼모음T" pitchFamily="18" charset="-127"/>
              </a:endParaRPr>
            </a:p>
            <a:p>
              <a:pPr algn="ctr"/>
              <a:endParaRPr lang="ko-KR" altLang="en-US" sz="700" b="1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CB497B-9349-4044-B1E9-31026BA261FE}"/>
                </a:ext>
              </a:extLst>
            </p:cNvPr>
            <p:cNvSpPr txBox="1"/>
            <p:nvPr/>
          </p:nvSpPr>
          <p:spPr>
            <a:xfrm flipH="1">
              <a:off x="6920260" y="3709248"/>
              <a:ext cx="1467589" cy="479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err="1">
                  <a:latin typeface="휴먼모음T" pitchFamily="18" charset="-127"/>
                  <a:ea typeface="휴먼모음T" pitchFamily="18" charset="-127"/>
                </a:rPr>
                <a:t>Busanjin</a:t>
              </a:r>
              <a:endParaRPr lang="en-US" altLang="ko-KR" sz="700" b="1" dirty="0">
                <a:latin typeface="휴먼모음T" pitchFamily="18" charset="-127"/>
                <a:ea typeface="휴먼모음T" pitchFamily="18" charset="-127"/>
              </a:endParaRPr>
            </a:p>
            <a:p>
              <a:pPr algn="ctr"/>
              <a:endParaRPr lang="ko-KR" altLang="en-US" sz="700" b="1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75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84559-8468-11AF-3233-61BA0A57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Construction of Suicide Attempt Risk Prediction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7C4A-038B-3643-AD9D-F7D2B750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Logistic regression model </a:t>
            </a:r>
            <a:r>
              <a:rPr lang="en-US" altLang="ko-KR" b="0" dirty="0"/>
              <a:t>for suicide attempts within 6 months from baseline</a:t>
            </a:r>
          </a:p>
          <a:p>
            <a:r>
              <a:rPr lang="en-US" altLang="ko-KR" dirty="0"/>
              <a:t>Test cohort</a:t>
            </a:r>
            <a:r>
              <a:rPr lang="en-US" altLang="ko-KR" b="0" dirty="0"/>
              <a:t>: Among 800 participants, 452 followed-up until 6 months, and 32 attempted suicide</a:t>
            </a:r>
          </a:p>
          <a:p>
            <a:r>
              <a:rPr lang="en-US" altLang="ko-KR" dirty="0"/>
              <a:t>Independent validation cohort: </a:t>
            </a:r>
            <a:r>
              <a:rPr lang="en-US" altLang="ko-KR" b="0" dirty="0"/>
              <a:t>among 432 in validation cohort, 128 followed-up and 6 attempted suicides</a:t>
            </a:r>
          </a:p>
          <a:p>
            <a:r>
              <a:rPr lang="en-US" altLang="ko-KR" b="0" dirty="0"/>
              <a:t>Additional model was constructed </a:t>
            </a:r>
            <a:r>
              <a:rPr lang="en-US" altLang="ko-KR" dirty="0">
                <a:solidFill>
                  <a:srgbClr val="0070C0"/>
                </a:solidFill>
              </a:rPr>
              <a:t>only using self-report </a:t>
            </a:r>
            <a:r>
              <a:rPr lang="en-US" altLang="ko-KR" b="0" dirty="0"/>
              <a:t>scales to develop </a:t>
            </a:r>
            <a:r>
              <a:rPr lang="en-US" altLang="ko-KR" dirty="0">
                <a:solidFill>
                  <a:srgbClr val="FF0000"/>
                </a:solidFill>
              </a:rPr>
              <a:t>a risk prediction application without professional assessment.</a:t>
            </a:r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D1885-68A2-0B99-4E88-6D16876D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EBC0C-6811-4D75-887B-4D765EE3ED4E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2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281" y="991911"/>
            <a:ext cx="5731917" cy="45928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8509" y="965035"/>
            <a:ext cx="5813833" cy="46584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56631"/>
              </p:ext>
            </p:extLst>
          </p:nvPr>
        </p:nvGraphicFramePr>
        <p:xfrm>
          <a:off x="496190" y="5542052"/>
          <a:ext cx="3571756" cy="911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AUROC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Cutoff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Sensitivity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Specificity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0.824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17.67%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0.841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33214"/>
              </p:ext>
            </p:extLst>
          </p:nvPr>
        </p:nvGraphicFramePr>
        <p:xfrm>
          <a:off x="5205356" y="5584734"/>
          <a:ext cx="3567380" cy="778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8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AUROC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Cutoff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Sensitivity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Specificity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17.67%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0.578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752" y="3594693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curve for models built on test cohort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4248" y="3212976"/>
            <a:ext cx="2150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curves from which the model was validated in an independent validation cohort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776" y="494410"/>
            <a:ext cx="7741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Model using both self-report scale + clinician rating scale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92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142" t="2290"/>
          <a:stretch/>
        </p:blipFill>
        <p:spPr>
          <a:xfrm>
            <a:off x="35496" y="1484783"/>
            <a:ext cx="4680520" cy="390427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1575"/>
              </p:ext>
            </p:extLst>
          </p:nvPr>
        </p:nvGraphicFramePr>
        <p:xfrm>
          <a:off x="507930" y="5407247"/>
          <a:ext cx="3776036" cy="837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5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AUROC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Cutoff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Sensitivity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Specificity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0.834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9.69%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84783"/>
            <a:ext cx="5040560" cy="403885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60448"/>
              </p:ext>
            </p:extLst>
          </p:nvPr>
        </p:nvGraphicFramePr>
        <p:xfrm>
          <a:off x="5436096" y="5471285"/>
          <a:ext cx="3707904" cy="837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5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AUROC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Cutoff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Sensitivity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Specificity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0.725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9.69%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0.532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4700" y="612979"/>
            <a:ext cx="50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Models relying only on self-report scales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5FD50-3479-008B-A4AF-C5B46AD4016F}"/>
              </a:ext>
            </a:extLst>
          </p:cNvPr>
          <p:cNvSpPr txBox="1"/>
          <p:nvPr/>
        </p:nvSpPr>
        <p:spPr>
          <a:xfrm>
            <a:off x="2308098" y="3330167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curve for models built on test cohort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07E09-B1CD-2613-73E7-1FBF0F223FB3}"/>
              </a:ext>
            </a:extLst>
          </p:cNvPr>
          <p:cNvSpPr txBox="1"/>
          <p:nvPr/>
        </p:nvSpPr>
        <p:spPr>
          <a:xfrm>
            <a:off x="6804248" y="3212976"/>
            <a:ext cx="2150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curves from which the model was validated in an independent validation cohort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50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19FDC-B1EF-EFE3-F8D5-B6F67B78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7FD99-1C54-2B38-E0D4-5FBE727D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We developed a model to predict the suicidal behavior risk of high-risk groups through a </a:t>
            </a:r>
            <a:r>
              <a:rPr lang="en-US" altLang="ko-KR" dirty="0"/>
              <a:t>prospective cohort </a:t>
            </a:r>
            <a:r>
              <a:rPr lang="en-US" altLang="ko-KR" b="0" dirty="0"/>
              <a:t>and an </a:t>
            </a:r>
            <a:r>
              <a:rPr lang="en-US" altLang="ko-KR" dirty="0"/>
              <a:t>application</a:t>
            </a:r>
            <a:r>
              <a:rPr lang="en-US" altLang="ko-KR" b="0" dirty="0"/>
              <a:t> to disseminate the model to the local community.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The accuracy of the model is excellent </a:t>
            </a:r>
            <a:r>
              <a:rPr lang="en-US" altLang="ko-KR" b="0" dirty="0"/>
              <a:t>compared to the latest foreign studies.</a:t>
            </a:r>
          </a:p>
          <a:p>
            <a:r>
              <a:rPr lang="en-US" altLang="ko-KR" b="0" dirty="0"/>
              <a:t>The model is more reliable in that an </a:t>
            </a:r>
            <a:r>
              <a:rPr lang="en-US" altLang="ko-KR" dirty="0">
                <a:solidFill>
                  <a:srgbClr val="0070C0"/>
                </a:solidFill>
              </a:rPr>
              <a:t>independent cohort was established for validation.</a:t>
            </a:r>
          </a:p>
          <a:p>
            <a:r>
              <a:rPr lang="en-US" altLang="ko-KR" b="0" dirty="0"/>
              <a:t>We hope that our model would be widely used in the military or prison where it is difficult to provide mental health services.</a:t>
            </a: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03B8C4-5ADB-A44A-A1CB-187288E4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EBC0C-6811-4D75-887B-4D765EE3ED4E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8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44997AF-FEEE-C285-B4A0-43A4D8A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 for listening!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B7F5944-35D7-F224-3412-5280E020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4E283-2549-0AA0-3B2D-48DA760C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EBC0C-6811-4D75-887B-4D765EE3ED4E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22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17288</TotalTime>
  <Words>535</Words>
  <Application>Microsoft Office PowerPoint</Application>
  <PresentationFormat>화면 슬라이드 쇼(4:3)</PresentationFormat>
  <Paragraphs>119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맑은 고딕</vt:lpstr>
      <vt:lpstr>휴먼모음T</vt:lpstr>
      <vt:lpstr>Arial</vt:lpstr>
      <vt:lpstr>Tahoma</vt:lpstr>
      <vt:lpstr>Wingdings</vt:lpstr>
      <vt:lpstr>Office 테마</vt:lpstr>
      <vt:lpstr>PowerPoint 프레젠테이션</vt:lpstr>
      <vt:lpstr>Trends of Recent Suicidal Risk Prediction Studies</vt:lpstr>
      <vt:lpstr>Recent Suicidal Risk Prediction Models for Suicidal Attempt</vt:lpstr>
      <vt:lpstr>K-COMPASS  Korean COhort for the Model Predicting A Suicide and Suicide related behavior</vt:lpstr>
      <vt:lpstr>Construction of Suicide Attempt Risk Prediction Model</vt:lpstr>
      <vt:lpstr>PowerPoint 프레젠테이션</vt:lpstr>
      <vt:lpstr>PowerPoint 프레젠테이션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BIBS_OFFICE</dc:creator>
  <cp:lastModifiedBy>kim hyo eun</cp:lastModifiedBy>
  <cp:revision>1921</cp:revision>
  <cp:lastPrinted>2022-04-20T18:13:48Z</cp:lastPrinted>
  <dcterms:created xsi:type="dcterms:W3CDTF">2012-02-28T08:48:32Z</dcterms:created>
  <dcterms:modified xsi:type="dcterms:W3CDTF">2022-10-23T16:35:09Z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-1772556531</vt:i4>
  </property>
  <property fmtid="{D5CDD505-2E9C-101B-9397-08002B2CF9AE}" pid="3" name="_NewReviewCycle">
    <vt:lpwstr/>
  </property>
  <property fmtid="{D5CDD505-2E9C-101B-9397-08002B2CF9AE}" pid="4" name="_EmailSubject">
    <vt:lpwstr>안녕하세요. 구두 평가 ppt 보냅니다.</vt:lpwstr>
  </property>
  <property fmtid="{D5CDD505-2E9C-101B-9397-08002B2CF9AE}" pid="5" name="_AuthorEmail">
    <vt:lpwstr>aym@snu.ac.kr</vt:lpwstr>
  </property>
  <property fmtid="{D5CDD505-2E9C-101B-9397-08002B2CF9AE}" pid="6" name="_AuthorEmailDisplayName">
    <vt:lpwstr>Yong Min Ahn</vt:lpwstr>
  </property>
</Properties>
</file>