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98" r:id="rId4"/>
    <p:sldId id="270" r:id="rId5"/>
    <p:sldId id="275" r:id="rId6"/>
    <p:sldId id="301" r:id="rId7"/>
    <p:sldId id="282" r:id="rId8"/>
    <p:sldId id="299" r:id="rId9"/>
    <p:sldId id="287" r:id="rId10"/>
    <p:sldId id="306" r:id="rId11"/>
    <p:sldId id="308" r:id="rId12"/>
    <p:sldId id="309" r:id="rId13"/>
    <p:sldId id="312" r:id="rId14"/>
    <p:sldId id="313" r:id="rId15"/>
    <p:sldId id="295" r:id="rId16"/>
    <p:sldId id="2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3864B2"/>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0" autoAdjust="0"/>
    <p:restoredTop sz="84823" autoAdjust="0"/>
  </p:normalViewPr>
  <p:slideViewPr>
    <p:cSldViewPr snapToGrid="0">
      <p:cViewPr varScale="1">
        <p:scale>
          <a:sx n="77" d="100"/>
          <a:sy n="77" d="100"/>
        </p:scale>
        <p:origin x="663" y="39"/>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28451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FC721462-D095-4E59-A8AC-4FBA96965AB6}" type="slidenum">
              <a:rPr lang="zh-CN" altLang="en-US" smtClean="0"/>
              <a:t>12</a:t>
            </a:fld>
            <a:endParaRPr lang="zh-CN" altLang="en-US"/>
          </a:p>
        </p:txBody>
      </p:sp>
    </p:spTree>
    <p:extLst>
      <p:ext uri="{BB962C8B-B14F-4D97-AF65-F5344CB8AC3E}">
        <p14:creationId xmlns:p14="http://schemas.microsoft.com/office/powerpoint/2010/main" val="323302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FC721462-D095-4E59-A8AC-4FBA96965AB6}" type="slidenum">
              <a:rPr lang="zh-CN" altLang="en-US" smtClean="0"/>
              <a:t>13</a:t>
            </a:fld>
            <a:endParaRPr lang="zh-CN" altLang="en-US"/>
          </a:p>
        </p:txBody>
      </p:sp>
    </p:spTree>
    <p:extLst>
      <p:ext uri="{BB962C8B-B14F-4D97-AF65-F5344CB8AC3E}">
        <p14:creationId xmlns:p14="http://schemas.microsoft.com/office/powerpoint/2010/main" val="1015439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14</a:t>
            </a:fld>
            <a:endParaRPr lang="zh-CN" altLang="en-US"/>
          </a:p>
        </p:txBody>
      </p:sp>
    </p:spTree>
    <p:extLst>
      <p:ext uri="{BB962C8B-B14F-4D97-AF65-F5344CB8AC3E}">
        <p14:creationId xmlns:p14="http://schemas.microsoft.com/office/powerpoint/2010/main" val="256772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extLst>
      <p:ext uri="{BB962C8B-B14F-4D97-AF65-F5344CB8AC3E}">
        <p14:creationId xmlns:p14="http://schemas.microsoft.com/office/powerpoint/2010/main" val="343539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256782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28936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272929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327746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12286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286858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720725" algn="just">
              <a:lnSpc>
                <a:spcPct val="120000"/>
              </a:lnSpc>
            </a:pPr>
            <a:endParaRPr lang="zh-CN" altLang="en-US" sz="18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182104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FC721462-D095-4E59-A8AC-4FBA96965AB6}" type="slidenum">
              <a:rPr lang="zh-CN" altLang="en-US" smtClean="0"/>
              <a:t>11</a:t>
            </a:fld>
            <a:endParaRPr lang="zh-CN" altLang="en-US"/>
          </a:p>
        </p:txBody>
      </p:sp>
    </p:spTree>
    <p:extLst>
      <p:ext uri="{BB962C8B-B14F-4D97-AF65-F5344CB8AC3E}">
        <p14:creationId xmlns:p14="http://schemas.microsoft.com/office/powerpoint/2010/main" val="225550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C3780F4-CEC5-4410-B1A6-6DA3DC2B8ED1}" type="datetime1">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0713108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6A964C-57B4-45B4-9AB2-76230DE440C4}" type="datetime1">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24845777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AEF0DA-D5A7-4DE8-8ACF-D0F549D4A6BC}" type="datetime1">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1863945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8E9332-D30D-4ECB-9E10-842B3F422A2B}"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5542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63E0FF-8983-42F6-B55D-04C731B17981}"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1DBDB19-E653-4914-8FC8-9C978F7F1B39}"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D9C88A-7A3D-4CDE-8356-03BE5ECF2425}"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56AC33-12F6-4A02-9F20-CEEFAD9AF7D4}"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4D9425-3D7B-4A79-9B67-D5EB932AC31E}"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5473C1-D32A-4DD9-88AF-16C4953662C1}"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0EAE13-933D-407E-A93C-44EC5DABEF95}"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2BF920-0DA9-4308-B9B1-ED2CEAC93404}" type="datetime1">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4429414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A7B36A5-CD58-41E5-9C98-F3B08C7ED962}"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1A21A9-188C-4976-B2B2-41037A71718B}"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9F1177-1102-4DE5-99CA-3D6F9B734A7A}"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464ECE9-5E42-4C4F-BD35-F8828FA2CB29}" type="datetime1">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2989222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509B4C-59F4-4348-B680-12EA59AED47D}" type="datetime1">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808008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AADA195-FAD4-4643-8B60-918D8BEE0E6A}" type="datetime1">
              <a:rPr lang="zh-CN" altLang="en-US" smtClean="0"/>
              <a:t>2022/10/9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66943313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5FA043-A078-48AE-8268-A79069FF613E}" type="datetime1">
              <a:rPr lang="zh-CN" altLang="en-US" smtClean="0"/>
              <a:t>2022/10/9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401865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0CE6B1-B718-435C-8650-E531F85D0676}" type="datetime1">
              <a:rPr lang="zh-CN" altLang="en-US" smtClean="0"/>
              <a:t>2022/10/9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7602480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4DBFD1-D97C-4DD0-A3B3-0A0C2B60FB9B}" type="datetime1">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96075062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78AD5D-3A25-427F-AA4A-63E5EC8D21E9}" type="datetime1">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5875727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BB9B8-B82B-4DFD-93A1-DA39F2126386}" type="datetime1">
              <a:rPr lang="zh-CN" altLang="en-US" smtClean="0"/>
              <a:t>2022/10/9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3752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FDCEE-1E39-4361-9B68-72F6BF04B618}" type="datetime1">
              <a:rPr lang="zh-CN" altLang="en-US" smtClean="0">
                <a:solidFill>
                  <a:prstClr val="black">
                    <a:tint val="75000"/>
                  </a:prstClr>
                </a:solidFill>
              </a:rPr>
              <a:t>2022/10/9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0" name="PA_矩形 29"/>
          <p:cNvSpPr/>
          <p:nvPr>
            <p:custDataLst>
              <p:tags r:id="rId1"/>
            </p:custDataLst>
          </p:nvPr>
        </p:nvSpPr>
        <p:spPr>
          <a:xfrm>
            <a:off x="1633149" y="4395155"/>
            <a:ext cx="8925702" cy="2062103"/>
          </a:xfrm>
          <a:prstGeom prst="rect">
            <a:avLst/>
          </a:prstGeom>
          <a:ln>
            <a:noFill/>
          </a:ln>
        </p:spPr>
        <p:txBody>
          <a:bodyPr wrap="square">
            <a:spAutoFit/>
          </a:bodyPr>
          <a:lstStyle/>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Corresponding author: Prof. </a:t>
            </a:r>
            <a:r>
              <a:rPr lang="en-US" altLang="zh-CN" sz="3200" b="1" dirty="0" err="1">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Yueqin</a:t>
            </a: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 Huang</a:t>
            </a:r>
          </a:p>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Co-authors: Dr. Rui Peng, A/Prof. </a:t>
            </a:r>
            <a:r>
              <a:rPr lang="en-US" altLang="zh-CN" sz="3200" b="1" dirty="0" err="1">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Zhaorui</a:t>
            </a: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 Liu</a:t>
            </a:r>
          </a:p>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Presenter: Yuanyuan Li</a:t>
            </a:r>
          </a:p>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2022.11.13</a:t>
            </a:r>
          </a:p>
        </p:txBody>
      </p:sp>
      <p:sp>
        <p:nvSpPr>
          <p:cNvPr id="50" name="圆角矩形 3">
            <a:extLst>
              <a:ext uri="{FF2B5EF4-FFF2-40B4-BE49-F238E27FC236}">
                <a16:creationId xmlns:a16="http://schemas.microsoft.com/office/drawing/2014/main" id="{F792FE97-F344-46C1-A1B3-D8101050A6A0}"/>
              </a:ext>
            </a:extLst>
          </p:cNvPr>
          <p:cNvSpPr/>
          <p:nvPr/>
        </p:nvSpPr>
        <p:spPr>
          <a:xfrm>
            <a:off x="450294" y="1946080"/>
            <a:ext cx="11415134" cy="220202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7" name="图片 36">
            <a:extLst>
              <a:ext uri="{FF2B5EF4-FFF2-40B4-BE49-F238E27FC236}">
                <a16:creationId xmlns:a16="http://schemas.microsoft.com/office/drawing/2014/main" id="{82AF47DB-03D9-4E5F-9583-76CE744F9301}"/>
              </a:ext>
            </a:extLst>
          </p:cNvPr>
          <p:cNvPicPr>
            <a:picLocks noChangeAspect="1"/>
          </p:cNvPicPr>
          <p:nvPr/>
        </p:nvPicPr>
        <p:blipFill>
          <a:blip r:embed="rId5"/>
          <a:stretch>
            <a:fillRect/>
          </a:stretch>
        </p:blipFill>
        <p:spPr>
          <a:xfrm>
            <a:off x="1708548" y="73253"/>
            <a:ext cx="1551742" cy="1368000"/>
          </a:xfrm>
          <a:prstGeom prst="rect">
            <a:avLst/>
          </a:prstGeom>
          <a:effectLst/>
        </p:spPr>
      </p:pic>
      <p:pic>
        <p:nvPicPr>
          <p:cNvPr id="40" name="图片 39">
            <a:extLst>
              <a:ext uri="{FF2B5EF4-FFF2-40B4-BE49-F238E27FC236}">
                <a16:creationId xmlns:a16="http://schemas.microsoft.com/office/drawing/2014/main" id="{12984FB6-F72C-4B38-B2FE-701B60E21B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076" y="73253"/>
            <a:ext cx="1368000" cy="1368000"/>
          </a:xfrm>
          <a:prstGeom prst="rect">
            <a:avLst/>
          </a:prstGeom>
          <a:effectLst/>
        </p:spPr>
      </p:pic>
      <p:sp>
        <p:nvSpPr>
          <p:cNvPr id="36" name="文本框 35">
            <a:extLst>
              <a:ext uri="{FF2B5EF4-FFF2-40B4-BE49-F238E27FC236}">
                <a16:creationId xmlns:a16="http://schemas.microsoft.com/office/drawing/2014/main" id="{B52FD30E-944C-491E-8784-5EE3E2D2A65E}"/>
              </a:ext>
            </a:extLst>
          </p:cNvPr>
          <p:cNvSpPr txBox="1"/>
          <p:nvPr/>
        </p:nvSpPr>
        <p:spPr>
          <a:xfrm>
            <a:off x="376547" y="1919450"/>
            <a:ext cx="11562629" cy="1937133"/>
          </a:xfrm>
          <a:prstGeom prst="rect">
            <a:avLst/>
          </a:prstGeom>
          <a:noFill/>
        </p:spPr>
        <p:txBody>
          <a:bodyPr wrap="square">
            <a:spAutoFit/>
          </a:bodyPr>
          <a:lstStyle/>
          <a:p>
            <a:pPr algn="ctr">
              <a:lnSpc>
                <a:spcPts val="7700"/>
              </a:lnSpc>
            </a:pPr>
            <a:r>
              <a:rPr lang="en-US" altLang="zh-CN" sz="4000" b="1" kern="1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An epidemiological study of mental disability in community adults in China</a:t>
            </a:r>
            <a:endParaRPr lang="zh-CN" altLang="zh-CN" sz="4000" b="1" kern="1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灯片编号占位符 1">
            <a:extLst>
              <a:ext uri="{FF2B5EF4-FFF2-40B4-BE49-F238E27FC236}">
                <a16:creationId xmlns:a16="http://schemas.microsoft.com/office/drawing/2014/main" id="{D32D877C-F5EF-40B2-90F8-F0F9266637A4}"/>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24835419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矩形 5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圆角矩形 61"/>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4" name="矩形 63">
            <a:extLst>
              <a:ext uri="{FF2B5EF4-FFF2-40B4-BE49-F238E27FC236}">
                <a16:creationId xmlns:a16="http://schemas.microsoft.com/office/drawing/2014/main" id="{1FE4AC82-021B-4D83-8ED9-01EBE48931D6}"/>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METHODS</a:t>
            </a:r>
          </a:p>
        </p:txBody>
      </p:sp>
      <p:sp>
        <p:nvSpPr>
          <p:cNvPr id="68" name="同侧圆角矩形 19">
            <a:extLst>
              <a:ext uri="{FF2B5EF4-FFF2-40B4-BE49-F238E27FC236}">
                <a16:creationId xmlns:a16="http://schemas.microsoft.com/office/drawing/2014/main" id="{C1E419D7-8FEC-4F30-ABA5-3BB0ABE7D10B}"/>
              </a:ext>
            </a:extLst>
          </p:cNvPr>
          <p:cNvSpPr/>
          <p:nvPr/>
        </p:nvSpPr>
        <p:spPr>
          <a:xfrm rot="16200000">
            <a:off x="4301499" y="-1812448"/>
            <a:ext cx="4499432" cy="11273930"/>
          </a:xfrm>
          <a:prstGeom prst="round2SameRect">
            <a:avLst>
              <a:gd name="adj1" fmla="val 7546"/>
              <a:gd name="adj2" fmla="val 0"/>
            </a:avLst>
          </a:prstGeom>
          <a:solidFill>
            <a:schemeClr val="bg1"/>
          </a:solidFill>
          <a:ln>
            <a:noFill/>
          </a:ln>
          <a:effectLst>
            <a:outerShdw blurRad="127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9" name="同侧圆角矩形 4">
            <a:extLst>
              <a:ext uri="{FF2B5EF4-FFF2-40B4-BE49-F238E27FC236}">
                <a16:creationId xmlns:a16="http://schemas.microsoft.com/office/drawing/2014/main" id="{F39F26F2-8532-4FA9-8FB3-88874CEEA895}"/>
              </a:ext>
            </a:extLst>
          </p:cNvPr>
          <p:cNvSpPr/>
          <p:nvPr/>
        </p:nvSpPr>
        <p:spPr>
          <a:xfrm rot="5400000">
            <a:off x="-1939895" y="3518517"/>
            <a:ext cx="4499431" cy="612000"/>
          </a:xfrm>
          <a:prstGeom prst="round2SameRect">
            <a:avLst>
              <a:gd name="adj1" fmla="val 28992"/>
              <a:gd name="adj2" fmla="val 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p>
        </p:txBody>
      </p:sp>
      <p:sp>
        <p:nvSpPr>
          <p:cNvPr id="76" name="矩形 75">
            <a:extLst>
              <a:ext uri="{FF2B5EF4-FFF2-40B4-BE49-F238E27FC236}">
                <a16:creationId xmlns:a16="http://schemas.microsoft.com/office/drawing/2014/main" id="{0D3808BF-9F50-42E8-B81C-E00A1B819D83}"/>
              </a:ext>
            </a:extLst>
          </p:cNvPr>
          <p:cNvSpPr/>
          <p:nvPr/>
        </p:nvSpPr>
        <p:spPr>
          <a:xfrm>
            <a:off x="1083306" y="3549447"/>
            <a:ext cx="10439290" cy="2427905"/>
          </a:xfrm>
          <a:prstGeom prst="rect">
            <a:avLst/>
          </a:prstGeom>
        </p:spPr>
        <p:txBody>
          <a:bodyPr wrap="square" lIns="91436" tIns="45718" rIns="91436" bIns="45718">
            <a:spAutoFit/>
          </a:bodyPr>
          <a:lstStyle/>
          <a:p>
            <a:pPr marL="457200" indent="-457200">
              <a:lnSpc>
                <a:spcPts val="3700"/>
              </a:lnSpc>
              <a:buFont typeface="Wingdings" panose="05000000000000000000" pitchFamily="2" charset="2"/>
              <a:buChar char="l"/>
            </a:pP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Dependent variable: </a:t>
            </a: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mental disability</a:t>
            </a:r>
          </a:p>
          <a:p>
            <a:pPr marL="457200" indent="-457200">
              <a:lnSpc>
                <a:spcPts val="3700"/>
              </a:lnSpc>
              <a:buFont typeface="Wingdings" panose="05000000000000000000" pitchFamily="2" charset="2"/>
              <a:buChar char="l"/>
            </a:pP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Independent variables: </a:t>
            </a: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classification of comorbid mental disorders, gender, age, residence, marital status, education level, income level, and whether they had received psychiatric treatment within 12 months before the interview</a:t>
            </a:r>
          </a:p>
        </p:txBody>
      </p:sp>
      <p:cxnSp>
        <p:nvCxnSpPr>
          <p:cNvPr id="77" name="直接连接符 76">
            <a:extLst>
              <a:ext uri="{FF2B5EF4-FFF2-40B4-BE49-F238E27FC236}">
                <a16:creationId xmlns:a16="http://schemas.microsoft.com/office/drawing/2014/main" id="{3CA5B2B9-960F-44BE-8653-563473265666}"/>
              </a:ext>
            </a:extLst>
          </p:cNvPr>
          <p:cNvCxnSpPr>
            <a:cxnSpLocks/>
          </p:cNvCxnSpPr>
          <p:nvPr/>
        </p:nvCxnSpPr>
        <p:spPr>
          <a:xfrm>
            <a:off x="1193258" y="3429000"/>
            <a:ext cx="104400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0" name="组 18">
            <a:extLst>
              <a:ext uri="{FF2B5EF4-FFF2-40B4-BE49-F238E27FC236}">
                <a16:creationId xmlns:a16="http://schemas.microsoft.com/office/drawing/2014/main" id="{AD832B00-5B1F-4F2F-8EA5-9FCE0F80E82E}"/>
              </a:ext>
            </a:extLst>
          </p:cNvPr>
          <p:cNvGrpSpPr/>
          <p:nvPr/>
        </p:nvGrpSpPr>
        <p:grpSpPr>
          <a:xfrm>
            <a:off x="11051932" y="1986180"/>
            <a:ext cx="761326" cy="180000"/>
            <a:chOff x="9950219" y="2535194"/>
            <a:chExt cx="761326" cy="180000"/>
          </a:xfrm>
        </p:grpSpPr>
        <p:sp>
          <p:nvSpPr>
            <p:cNvPr id="81" name="椭圆 80">
              <a:extLst>
                <a:ext uri="{FF2B5EF4-FFF2-40B4-BE49-F238E27FC236}">
                  <a16:creationId xmlns:a16="http://schemas.microsoft.com/office/drawing/2014/main" id="{5C6B80B6-1DA3-4B97-85B7-28FE82E5EF5A}"/>
                </a:ext>
              </a:extLst>
            </p:cNvPr>
            <p:cNvSpPr>
              <a:spLocks noChangeAspect="1"/>
            </p:cNvSpPr>
            <p:nvPr/>
          </p:nvSpPr>
          <p:spPr>
            <a:xfrm>
              <a:off x="9950219" y="2535194"/>
              <a:ext cx="180000" cy="180000"/>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57F476CE-E4A6-4086-9BB4-EFF1926BD7B2}"/>
                </a:ext>
              </a:extLst>
            </p:cNvPr>
            <p:cNvSpPr>
              <a:spLocks noChangeAspect="1"/>
            </p:cNvSpPr>
            <p:nvPr/>
          </p:nvSpPr>
          <p:spPr>
            <a:xfrm>
              <a:off x="10240882" y="2535194"/>
              <a:ext cx="180000" cy="180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a:extLst>
                <a:ext uri="{FF2B5EF4-FFF2-40B4-BE49-F238E27FC236}">
                  <a16:creationId xmlns:a16="http://schemas.microsoft.com/office/drawing/2014/main" id="{3111FE8D-66FF-404E-9AF5-7C9BB29A5CCA}"/>
                </a:ext>
              </a:extLst>
            </p:cNvPr>
            <p:cNvSpPr>
              <a:spLocks/>
            </p:cNvSpPr>
            <p:nvPr/>
          </p:nvSpPr>
          <p:spPr>
            <a:xfrm>
              <a:off x="10531545" y="2535194"/>
              <a:ext cx="180000" cy="1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4" name="圆角矩形 15">
            <a:extLst>
              <a:ext uri="{FF2B5EF4-FFF2-40B4-BE49-F238E27FC236}">
                <a16:creationId xmlns:a16="http://schemas.microsoft.com/office/drawing/2014/main" id="{A5F07DC2-87FE-4DF7-933F-C9DBA0445245}"/>
              </a:ext>
            </a:extLst>
          </p:cNvPr>
          <p:cNvSpPr/>
          <p:nvPr/>
        </p:nvSpPr>
        <p:spPr>
          <a:xfrm>
            <a:off x="1125552" y="1934844"/>
            <a:ext cx="8214391" cy="593734"/>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Arial" panose="020B0604020202020204" pitchFamily="34" charset="0"/>
                <a:cs typeface="Arial" panose="020B0604020202020204" pitchFamily="34" charset="0"/>
              </a:rPr>
              <a:t>Influencing factors of mental disability</a:t>
            </a:r>
          </a:p>
        </p:txBody>
      </p:sp>
      <p:sp>
        <p:nvSpPr>
          <p:cNvPr id="85" name="矩形 84">
            <a:extLst>
              <a:ext uri="{FF2B5EF4-FFF2-40B4-BE49-F238E27FC236}">
                <a16:creationId xmlns:a16="http://schemas.microsoft.com/office/drawing/2014/main" id="{925E6EB3-8A30-41CD-A31A-292FD66A4AB4}"/>
              </a:ext>
            </a:extLst>
          </p:cNvPr>
          <p:cNvSpPr/>
          <p:nvPr/>
        </p:nvSpPr>
        <p:spPr>
          <a:xfrm>
            <a:off x="1125552" y="2675366"/>
            <a:ext cx="10217656" cy="628181"/>
          </a:xfrm>
          <a:prstGeom prst="rect">
            <a:avLst/>
          </a:prstGeom>
        </p:spPr>
        <p:txBody>
          <a:bodyPr wrap="square" lIns="91436" tIns="45718" rIns="91436" bIns="45718">
            <a:spAutoFit/>
          </a:bodyPr>
          <a:lstStyle/>
          <a:p>
            <a:pPr>
              <a:lnSpc>
                <a:spcPts val="4600"/>
              </a:lnSpc>
            </a:pPr>
            <a:r>
              <a:rPr lang="en-US" altLang="zh-CN" sz="3200" dirty="0">
                <a:solidFill>
                  <a:schemeClr val="bg2">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Multiple logistic regression for complex sampling data</a:t>
            </a:r>
          </a:p>
        </p:txBody>
      </p:sp>
      <p:sp>
        <p:nvSpPr>
          <p:cNvPr id="3" name="灯片编号占位符 2">
            <a:extLst>
              <a:ext uri="{FF2B5EF4-FFF2-40B4-BE49-F238E27FC236}">
                <a16:creationId xmlns:a16="http://schemas.microsoft.com/office/drawing/2014/main" id="{7E15A0BF-A5DC-4E99-A9F5-9B4BD974D231}"/>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54550601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矩形 5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圆角矩形 61"/>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64" name="矩形 63">
            <a:extLst>
              <a:ext uri="{FF2B5EF4-FFF2-40B4-BE49-F238E27FC236}">
                <a16:creationId xmlns:a16="http://schemas.microsoft.com/office/drawing/2014/main" id="{1FE4AC82-021B-4D83-8ED9-01EBE48931D6}"/>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RESULTS</a:t>
            </a:r>
          </a:p>
        </p:txBody>
      </p:sp>
      <p:graphicFrame>
        <p:nvGraphicFramePr>
          <p:cNvPr id="2" name="表格 1">
            <a:extLst>
              <a:ext uri="{FF2B5EF4-FFF2-40B4-BE49-F238E27FC236}">
                <a16:creationId xmlns:a16="http://schemas.microsoft.com/office/drawing/2014/main" id="{505B0611-C9E4-47F5-B9F3-4C287A2D8438}"/>
              </a:ext>
            </a:extLst>
          </p:cNvPr>
          <p:cNvGraphicFramePr>
            <a:graphicFrameLocks noGrp="1"/>
          </p:cNvGraphicFramePr>
          <p:nvPr>
            <p:extLst>
              <p:ext uri="{D42A27DB-BD31-4B8C-83A1-F6EECF244321}">
                <p14:modId xmlns:p14="http://schemas.microsoft.com/office/powerpoint/2010/main" val="3652485000"/>
              </p:ext>
            </p:extLst>
          </p:nvPr>
        </p:nvGraphicFramePr>
        <p:xfrm>
          <a:off x="169634" y="2015637"/>
          <a:ext cx="11852730" cy="4242532"/>
        </p:xfrm>
        <a:graphic>
          <a:graphicData uri="http://schemas.openxmlformats.org/drawingml/2006/table">
            <a:tbl>
              <a:tblPr firstRow="1" firstCol="1" bandRow="1">
                <a:tableStyleId>{5C22544A-7EE6-4342-B048-85BDC9FD1C3A}</a:tableStyleId>
              </a:tblPr>
              <a:tblGrid>
                <a:gridCol w="4147458">
                  <a:extLst>
                    <a:ext uri="{9D8B030D-6E8A-4147-A177-3AD203B41FA5}">
                      <a16:colId xmlns:a16="http://schemas.microsoft.com/office/drawing/2014/main" val="1141911868"/>
                    </a:ext>
                  </a:extLst>
                </a:gridCol>
                <a:gridCol w="2211615">
                  <a:extLst>
                    <a:ext uri="{9D8B030D-6E8A-4147-A177-3AD203B41FA5}">
                      <a16:colId xmlns:a16="http://schemas.microsoft.com/office/drawing/2014/main" val="3753388826"/>
                    </a:ext>
                  </a:extLst>
                </a:gridCol>
                <a:gridCol w="3338286">
                  <a:extLst>
                    <a:ext uri="{9D8B030D-6E8A-4147-A177-3AD203B41FA5}">
                      <a16:colId xmlns:a16="http://schemas.microsoft.com/office/drawing/2014/main" val="404288984"/>
                    </a:ext>
                  </a:extLst>
                </a:gridCol>
                <a:gridCol w="2155371">
                  <a:extLst>
                    <a:ext uri="{9D8B030D-6E8A-4147-A177-3AD203B41FA5}">
                      <a16:colId xmlns:a16="http://schemas.microsoft.com/office/drawing/2014/main" val="4108205453"/>
                    </a:ext>
                  </a:extLst>
                </a:gridCol>
              </a:tblGrid>
              <a:tr h="1434532">
                <a:tc>
                  <a:txBody>
                    <a:bodyPr/>
                    <a:lstStyle/>
                    <a:p>
                      <a:pPr indent="127000" algn="ctr">
                        <a:spcBef>
                          <a:spcPts val="300"/>
                        </a:spcBef>
                        <a:spcAft>
                          <a:spcPts val="300"/>
                        </a:spcAft>
                      </a:pPr>
                      <a:r>
                        <a:rPr lang="en-US" altLang="zh-CN" sz="2800" b="0" kern="0" dirty="0">
                          <a:solidFill>
                            <a:schemeClr val="bg1"/>
                          </a:solidFill>
                          <a:effectLst/>
                          <a:latin typeface="Arial" panose="020B0604020202020204" pitchFamily="34" charset="0"/>
                          <a:cs typeface="Arial" panose="020B0604020202020204" pitchFamily="34" charset="0"/>
                        </a:rPr>
                        <a:t>Classification of mental disorders</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Number of patients with disability</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Prevalence of disability of mental disorders </a:t>
                      </a:r>
                      <a:r>
                        <a:rPr lang="zh-CN" altLang="en-US" sz="2800" b="0" kern="0" dirty="0">
                          <a:solidFill>
                            <a:schemeClr val="bg1"/>
                          </a:solidFill>
                          <a:effectLst/>
                          <a:latin typeface="Arial" panose="020B0604020202020204" pitchFamily="34" charset="0"/>
                          <a:cs typeface="Arial" panose="020B0604020202020204" pitchFamily="34" charset="0"/>
                        </a:rPr>
                        <a:t> </a:t>
                      </a:r>
                      <a:r>
                        <a:rPr lang="en-US" altLang="zh-CN" sz="2800" b="0" kern="0" dirty="0">
                          <a:solidFill>
                            <a:schemeClr val="bg1"/>
                          </a:solidFill>
                          <a:effectLst/>
                          <a:latin typeface="Arial" panose="020B0604020202020204" pitchFamily="34" charset="0"/>
                          <a:cs typeface="Arial" panose="020B0604020202020204" pitchFamily="34" charset="0"/>
                        </a:rPr>
                        <a:t>(</a:t>
                      </a:r>
                      <a:r>
                        <a:rPr lang="en-US" sz="2800" b="0" kern="0" dirty="0">
                          <a:solidFill>
                            <a:schemeClr val="bg1"/>
                          </a:solidFill>
                          <a:effectLst/>
                          <a:latin typeface="Arial" panose="020B0604020202020204" pitchFamily="34" charset="0"/>
                          <a:cs typeface="Arial" panose="020B0604020202020204" pitchFamily="34" charset="0"/>
                        </a:rPr>
                        <a:t>%)</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127000" algn="ctr">
                        <a:spcBef>
                          <a:spcPts val="300"/>
                        </a:spcBef>
                        <a:spcAft>
                          <a:spcPts val="300"/>
                        </a:spcAft>
                      </a:pPr>
                      <a:r>
                        <a:rPr lang="en-US" sz="2800" b="0" kern="0" dirty="0">
                          <a:solidFill>
                            <a:schemeClr val="bg1"/>
                          </a:solidFill>
                          <a:effectLst/>
                          <a:latin typeface="Arial" panose="020B0604020202020204" pitchFamily="34" charset="0"/>
                          <a:cs typeface="Arial" panose="020B0604020202020204" pitchFamily="34" charset="0"/>
                        </a:rPr>
                        <a:t>95%CI (%)</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1734032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Mood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537</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694690" algn="dec"/>
                        </a:tabLst>
                      </a:pPr>
                      <a:r>
                        <a:rPr lang="en-US" sz="2800" kern="0">
                          <a:solidFill>
                            <a:schemeClr val="tx1">
                              <a:lumMod val="65000"/>
                              <a:lumOff val="35000"/>
                            </a:schemeClr>
                          </a:solidFill>
                          <a:effectLst/>
                          <a:latin typeface="Arial" panose="020B0604020202020204" pitchFamily="34" charset="0"/>
                          <a:cs typeface="Arial" panose="020B0604020202020204" pitchFamily="34" charset="0"/>
                        </a:rPr>
                        <a:t>1.70 </a:t>
                      </a:r>
                      <a:endParaRPr lang="zh-CN" sz="2800" kern="10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1.40-2.01</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extLst>
                  <a:ext uri="{0D108BD9-81ED-4DB2-BD59-A6C34878D82A}">
                    <a16:rowId xmlns:a16="http://schemas.microsoft.com/office/drawing/2014/main" val="1161780755"/>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Anxiety disorder </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502</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694690" algn="dec"/>
                        </a:tabLst>
                      </a:pPr>
                      <a:r>
                        <a:rPr lang="en-US" sz="2800" kern="0">
                          <a:solidFill>
                            <a:schemeClr val="tx1">
                              <a:lumMod val="65000"/>
                              <a:lumOff val="35000"/>
                            </a:schemeClr>
                          </a:solidFill>
                          <a:effectLst/>
                          <a:latin typeface="Arial" panose="020B0604020202020204" pitchFamily="34" charset="0"/>
                          <a:cs typeface="Arial" panose="020B0604020202020204" pitchFamily="34" charset="0"/>
                        </a:rPr>
                        <a:t>1.65 </a:t>
                      </a:r>
                      <a:endParaRPr lang="zh-CN" sz="2800" kern="10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1.36-1.94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65562650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Substance-use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89</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694690" algn="dec"/>
                        </a:tabLst>
                      </a:pPr>
                      <a:r>
                        <a:rPr lang="en-US" sz="2800" kern="0">
                          <a:solidFill>
                            <a:schemeClr val="tx1">
                              <a:lumMod val="65000"/>
                              <a:lumOff val="35000"/>
                            </a:schemeClr>
                          </a:solidFill>
                          <a:effectLst/>
                          <a:latin typeface="Arial" panose="020B0604020202020204" pitchFamily="34" charset="0"/>
                          <a:cs typeface="Arial" panose="020B0604020202020204" pitchFamily="34" charset="0"/>
                        </a:rPr>
                        <a:t>0.32 </a:t>
                      </a:r>
                      <a:endParaRPr lang="zh-CN" sz="2800" kern="10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0.21-0.44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4159230233"/>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Impulse-control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99</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6946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0.35 </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0.23-0.47</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338114952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Eating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2</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6946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0.02 </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0.</a:t>
                      </a:r>
                      <a:r>
                        <a:rPr lang="en-US" altLang="zh-CN" sz="2800" kern="0" dirty="0">
                          <a:solidFill>
                            <a:schemeClr val="tx1">
                              <a:lumMod val="65000"/>
                              <a:lumOff val="35000"/>
                            </a:schemeClr>
                          </a:solidFill>
                          <a:effectLst/>
                          <a:latin typeface="Arial" panose="020B0604020202020204" pitchFamily="34" charset="0"/>
                          <a:cs typeface="Arial" panose="020B0604020202020204" pitchFamily="34" charset="0"/>
                        </a:rPr>
                        <a:t>001</a:t>
                      </a: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-0.06</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2937437135"/>
                  </a:ext>
                </a:extLst>
              </a:tr>
              <a:tr h="468000">
                <a:tc>
                  <a:txBody>
                    <a:bodyPr/>
                    <a:lstStyle/>
                    <a:p>
                      <a:pPr indent="127000" algn="just">
                        <a:spcBef>
                          <a:spcPts val="300"/>
                        </a:spcBef>
                        <a:spcAft>
                          <a:spcPts val="300"/>
                        </a:spcAft>
                      </a:pPr>
                      <a:r>
                        <a:rPr lang="en-US" altLang="zh-CN" sz="2800" b="1" kern="0" dirty="0">
                          <a:solidFill>
                            <a:schemeClr val="tx1">
                              <a:lumMod val="65000"/>
                              <a:lumOff val="35000"/>
                            </a:schemeClr>
                          </a:solidFill>
                          <a:effectLst/>
                          <a:latin typeface="Arial" panose="020B0604020202020204" pitchFamily="34" charset="0"/>
                          <a:cs typeface="Arial" panose="020B0604020202020204" pitchFamily="34" charset="0"/>
                        </a:rPr>
                        <a:t>Any mental disorder</a:t>
                      </a:r>
                      <a:endParaRPr lang="zh-CN" sz="2800" b="1"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36000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879</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6946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2.84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504190" algn="dec"/>
                        </a:tabLst>
                      </a:pPr>
                      <a:r>
                        <a:rPr lang="en-US" sz="2800" kern="0" dirty="0">
                          <a:solidFill>
                            <a:schemeClr val="tx1">
                              <a:lumMod val="65000"/>
                              <a:lumOff val="35000"/>
                            </a:schemeClr>
                          </a:solidFill>
                          <a:effectLst/>
                          <a:latin typeface="Arial" panose="020B0604020202020204" pitchFamily="34" charset="0"/>
                          <a:cs typeface="Arial" panose="020B0604020202020204" pitchFamily="34" charset="0"/>
                        </a:rPr>
                        <a:t>  2.40-3.28</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extLst>
                  <a:ext uri="{0D108BD9-81ED-4DB2-BD59-A6C34878D82A}">
                    <a16:rowId xmlns:a16="http://schemas.microsoft.com/office/drawing/2014/main" val="3776491241"/>
                  </a:ext>
                </a:extLst>
              </a:tr>
            </a:tbl>
          </a:graphicData>
        </a:graphic>
      </p:graphicFrame>
      <p:sp>
        <p:nvSpPr>
          <p:cNvPr id="8" name="矩形 7">
            <a:extLst>
              <a:ext uri="{FF2B5EF4-FFF2-40B4-BE49-F238E27FC236}">
                <a16:creationId xmlns:a16="http://schemas.microsoft.com/office/drawing/2014/main" id="{B85AB6A4-5997-4EDC-AA6E-D72F2FDC0254}"/>
              </a:ext>
            </a:extLst>
          </p:cNvPr>
          <p:cNvSpPr/>
          <p:nvPr/>
        </p:nvSpPr>
        <p:spPr>
          <a:xfrm>
            <a:off x="399373" y="1275610"/>
            <a:ext cx="11393253" cy="616511"/>
          </a:xfrm>
          <a:prstGeom prst="rect">
            <a:avLst/>
          </a:prstGeom>
        </p:spPr>
        <p:txBody>
          <a:bodyPr wrap="square" lIns="91436" tIns="45718" rIns="91436" bIns="45718">
            <a:spAutoFit/>
          </a:bodyPr>
          <a:lstStyle/>
          <a:p>
            <a:pPr algn="ctr">
              <a:lnSpc>
                <a:spcPts val="4600"/>
              </a:lnSpc>
            </a:pPr>
            <a:r>
              <a:rPr lang="en-US" altLang="zh-CN" sz="2800"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Table 1 Prevalence of disability of five types of mental disorders</a:t>
            </a:r>
          </a:p>
        </p:txBody>
      </p:sp>
      <p:sp>
        <p:nvSpPr>
          <p:cNvPr id="4" name="灯片编号占位符 3">
            <a:extLst>
              <a:ext uri="{FF2B5EF4-FFF2-40B4-BE49-F238E27FC236}">
                <a16:creationId xmlns:a16="http://schemas.microsoft.com/office/drawing/2014/main" id="{E5401C87-1902-47C1-96FB-0139C2CE6E79}"/>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val="18556320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矩形 5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圆角矩形 61"/>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64" name="矩形 63">
            <a:extLst>
              <a:ext uri="{FF2B5EF4-FFF2-40B4-BE49-F238E27FC236}">
                <a16:creationId xmlns:a16="http://schemas.microsoft.com/office/drawing/2014/main" id="{1FE4AC82-021B-4D83-8ED9-01EBE48931D6}"/>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RESULTS</a:t>
            </a:r>
          </a:p>
        </p:txBody>
      </p:sp>
      <p:graphicFrame>
        <p:nvGraphicFramePr>
          <p:cNvPr id="2" name="表格 1">
            <a:extLst>
              <a:ext uri="{FF2B5EF4-FFF2-40B4-BE49-F238E27FC236}">
                <a16:creationId xmlns:a16="http://schemas.microsoft.com/office/drawing/2014/main" id="{505B0611-C9E4-47F5-B9F3-4C287A2D8438}"/>
              </a:ext>
            </a:extLst>
          </p:cNvPr>
          <p:cNvGraphicFramePr>
            <a:graphicFrameLocks noGrp="1"/>
          </p:cNvGraphicFramePr>
          <p:nvPr>
            <p:extLst>
              <p:ext uri="{D42A27DB-BD31-4B8C-83A1-F6EECF244321}">
                <p14:modId xmlns:p14="http://schemas.microsoft.com/office/powerpoint/2010/main" val="4006433094"/>
              </p:ext>
            </p:extLst>
          </p:nvPr>
        </p:nvGraphicFramePr>
        <p:xfrm>
          <a:off x="169635" y="2020260"/>
          <a:ext cx="11852730" cy="4242532"/>
        </p:xfrm>
        <a:graphic>
          <a:graphicData uri="http://schemas.openxmlformats.org/drawingml/2006/table">
            <a:tbl>
              <a:tblPr firstRow="1" firstCol="1" bandRow="1">
                <a:tableStyleId>{5C22544A-7EE6-4342-B048-85BDC9FD1C3A}</a:tableStyleId>
              </a:tblPr>
              <a:tblGrid>
                <a:gridCol w="4147458">
                  <a:extLst>
                    <a:ext uri="{9D8B030D-6E8A-4147-A177-3AD203B41FA5}">
                      <a16:colId xmlns:a16="http://schemas.microsoft.com/office/drawing/2014/main" val="1141911868"/>
                    </a:ext>
                  </a:extLst>
                </a:gridCol>
                <a:gridCol w="2211615">
                  <a:extLst>
                    <a:ext uri="{9D8B030D-6E8A-4147-A177-3AD203B41FA5}">
                      <a16:colId xmlns:a16="http://schemas.microsoft.com/office/drawing/2014/main" val="3753388826"/>
                    </a:ext>
                  </a:extLst>
                </a:gridCol>
                <a:gridCol w="2970892">
                  <a:extLst>
                    <a:ext uri="{9D8B030D-6E8A-4147-A177-3AD203B41FA5}">
                      <a16:colId xmlns:a16="http://schemas.microsoft.com/office/drawing/2014/main" val="404288984"/>
                    </a:ext>
                  </a:extLst>
                </a:gridCol>
                <a:gridCol w="2522765">
                  <a:extLst>
                    <a:ext uri="{9D8B030D-6E8A-4147-A177-3AD203B41FA5}">
                      <a16:colId xmlns:a16="http://schemas.microsoft.com/office/drawing/2014/main" val="4108205453"/>
                    </a:ext>
                  </a:extLst>
                </a:gridCol>
              </a:tblGrid>
              <a:tr h="1434532">
                <a:tc>
                  <a:txBody>
                    <a:bodyPr/>
                    <a:lstStyle/>
                    <a:p>
                      <a:pPr indent="127000" algn="ctr">
                        <a:spcBef>
                          <a:spcPts val="300"/>
                        </a:spcBef>
                        <a:spcAft>
                          <a:spcPts val="300"/>
                        </a:spcAft>
                      </a:pPr>
                      <a:r>
                        <a:rPr lang="en-US" altLang="zh-CN" sz="2800" b="0" kern="0" dirty="0">
                          <a:solidFill>
                            <a:schemeClr val="bg1"/>
                          </a:solidFill>
                          <a:effectLst/>
                          <a:latin typeface="Arial" panose="020B0604020202020204" pitchFamily="34" charset="0"/>
                          <a:cs typeface="Arial" panose="020B0604020202020204" pitchFamily="34" charset="0"/>
                        </a:rPr>
                        <a:t>Classification of mental disorders</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Number of patients</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Disability rate among patients (</a:t>
                      </a:r>
                      <a:r>
                        <a:rPr lang="en-US" sz="2800" b="0" kern="0" dirty="0">
                          <a:solidFill>
                            <a:schemeClr val="bg1"/>
                          </a:solidFill>
                          <a:effectLst/>
                          <a:latin typeface="Arial" panose="020B0604020202020204" pitchFamily="34" charset="0"/>
                          <a:cs typeface="Arial" panose="020B0604020202020204" pitchFamily="34" charset="0"/>
                        </a:rPr>
                        <a:t>%)</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127000" algn="ctr">
                        <a:spcBef>
                          <a:spcPts val="300"/>
                        </a:spcBef>
                        <a:spcAft>
                          <a:spcPts val="300"/>
                        </a:spcAft>
                      </a:pPr>
                      <a:r>
                        <a:rPr lang="en-US" sz="2800" b="0" kern="0" dirty="0">
                          <a:solidFill>
                            <a:schemeClr val="bg1"/>
                          </a:solidFill>
                          <a:effectLst/>
                          <a:latin typeface="Arial" panose="020B0604020202020204" pitchFamily="34" charset="0"/>
                          <a:cs typeface="Arial" panose="020B0604020202020204" pitchFamily="34" charset="0"/>
                        </a:rPr>
                        <a:t>95%CI (%)</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1734032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Mood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1524000" algn="dec"/>
                        </a:tabLst>
                      </a:pPr>
                      <a:r>
                        <a:rPr lang="en-US" sz="2800" kern="100" dirty="0">
                          <a:solidFill>
                            <a:schemeClr val="tx1">
                              <a:lumMod val="65000"/>
                              <a:lumOff val="35000"/>
                            </a:schemeClr>
                          </a:solidFill>
                          <a:effectLst/>
                        </a:rPr>
                        <a:t>1136</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1183640" algn="dec"/>
                        </a:tabLst>
                      </a:pPr>
                      <a:r>
                        <a:rPr lang="en-US" sz="2800" kern="0">
                          <a:solidFill>
                            <a:schemeClr val="tx1">
                              <a:lumMod val="65000"/>
                              <a:lumOff val="35000"/>
                            </a:schemeClr>
                          </a:solidFill>
                          <a:effectLst/>
                        </a:rPr>
                        <a:t>41.98 </a:t>
                      </a:r>
                      <a:endParaRPr lang="zh-CN" sz="1200" kern="10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37.33-46.64</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lnT w="19050" cap="flat" cmpd="sng" algn="ctr">
                      <a:solidFill>
                        <a:srgbClr val="18478F"/>
                      </a:solidFill>
                      <a:prstDash val="solid"/>
                      <a:round/>
                      <a:headEnd type="none" w="med" len="med"/>
                      <a:tailEnd type="none" w="med" len="med"/>
                    </a:lnT>
                    <a:noFill/>
                  </a:tcPr>
                </a:tc>
                <a:extLst>
                  <a:ext uri="{0D108BD9-81ED-4DB2-BD59-A6C34878D82A}">
                    <a16:rowId xmlns:a16="http://schemas.microsoft.com/office/drawing/2014/main" val="1161780755"/>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Anxiety disorder </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1524000" algn="dec"/>
                        </a:tabLst>
                      </a:pPr>
                      <a:r>
                        <a:rPr lang="en-US" sz="2800" kern="100" dirty="0">
                          <a:solidFill>
                            <a:schemeClr val="tx1">
                              <a:lumMod val="65000"/>
                              <a:lumOff val="35000"/>
                            </a:schemeClr>
                          </a:solidFill>
                          <a:effectLst/>
                        </a:rPr>
                        <a:t>1134</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oFill/>
                  </a:tcPr>
                </a:tc>
                <a:tc>
                  <a:txBody>
                    <a:bodyPr/>
                    <a:lstStyle/>
                    <a:p>
                      <a:pPr indent="127000" algn="ctr">
                        <a:spcBef>
                          <a:spcPts val="300"/>
                        </a:spcBef>
                        <a:spcAft>
                          <a:spcPts val="300"/>
                        </a:spcAft>
                        <a:tabLst>
                          <a:tab pos="1183640" algn="dec"/>
                        </a:tabLst>
                      </a:pPr>
                      <a:r>
                        <a:rPr lang="en-US" sz="2800" kern="0">
                          <a:solidFill>
                            <a:schemeClr val="tx1">
                              <a:lumMod val="65000"/>
                              <a:lumOff val="35000"/>
                            </a:schemeClr>
                          </a:solidFill>
                          <a:effectLst/>
                        </a:rPr>
                        <a:t>42.17 </a:t>
                      </a:r>
                      <a:endParaRPr lang="zh-CN" sz="1200" kern="10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37.98-46.36</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65562650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Substance-use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1524000" algn="dec"/>
                        </a:tabLst>
                      </a:pPr>
                      <a:r>
                        <a:rPr lang="en-US" sz="2800" kern="100" dirty="0">
                          <a:solidFill>
                            <a:schemeClr val="tx1">
                              <a:lumMod val="65000"/>
                              <a:lumOff val="35000"/>
                            </a:schemeClr>
                          </a:solidFill>
                          <a:effectLst/>
                        </a:rPr>
                        <a:t>  387</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27000" algn="ctr">
                        <a:spcBef>
                          <a:spcPts val="300"/>
                        </a:spcBef>
                        <a:spcAft>
                          <a:spcPts val="300"/>
                        </a:spcAft>
                        <a:tabLst>
                          <a:tab pos="1183640" algn="dec"/>
                        </a:tabLst>
                      </a:pPr>
                      <a:r>
                        <a:rPr lang="en-US" sz="2800" kern="0" dirty="0">
                          <a:solidFill>
                            <a:schemeClr val="tx1">
                              <a:lumMod val="65000"/>
                              <a:lumOff val="35000"/>
                            </a:schemeClr>
                          </a:solidFill>
                          <a:effectLst/>
                        </a:rPr>
                        <a:t>16.58 </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10.82-22.33</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4159230233"/>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Impulse-control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1524000" algn="dec"/>
                        </a:tabLst>
                      </a:pPr>
                      <a:r>
                        <a:rPr lang="en-US" sz="2800" kern="100" dirty="0">
                          <a:solidFill>
                            <a:schemeClr val="tx1">
                              <a:lumMod val="65000"/>
                              <a:lumOff val="35000"/>
                            </a:schemeClr>
                          </a:solidFill>
                          <a:effectLst/>
                        </a:rPr>
                        <a:t>  290</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oFill/>
                  </a:tcPr>
                </a:tc>
                <a:tc>
                  <a:txBody>
                    <a:bodyPr/>
                    <a:lstStyle/>
                    <a:p>
                      <a:pPr indent="127000" algn="ctr">
                        <a:spcBef>
                          <a:spcPts val="300"/>
                        </a:spcBef>
                        <a:spcAft>
                          <a:spcPts val="300"/>
                        </a:spcAft>
                        <a:tabLst>
                          <a:tab pos="1183640" algn="dec"/>
                        </a:tabLst>
                      </a:pPr>
                      <a:r>
                        <a:rPr lang="en-US" sz="2800" kern="0" dirty="0">
                          <a:solidFill>
                            <a:schemeClr val="tx1">
                              <a:lumMod val="65000"/>
                              <a:lumOff val="35000"/>
                            </a:schemeClr>
                          </a:solidFill>
                          <a:effectLst/>
                        </a:rPr>
                        <a:t>28.48</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18.64-38.32</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3381149529"/>
                  </a:ext>
                </a:extLst>
              </a:tr>
              <a:tr h="468000">
                <a:tc>
                  <a:txBody>
                    <a:bodyPr/>
                    <a:lstStyle/>
                    <a:p>
                      <a:pPr indent="127000" algn="just">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Eating disorder</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127000" algn="ctr">
                        <a:spcBef>
                          <a:spcPts val="300"/>
                        </a:spcBef>
                        <a:spcAft>
                          <a:spcPts val="300"/>
                        </a:spcAft>
                        <a:tabLst>
                          <a:tab pos="1524000" algn="dec"/>
                        </a:tabLst>
                      </a:pPr>
                      <a:r>
                        <a:rPr lang="en-US" sz="2800" kern="0" dirty="0">
                          <a:solidFill>
                            <a:schemeClr val="tx1">
                              <a:lumMod val="65000"/>
                              <a:lumOff val="35000"/>
                            </a:schemeClr>
                          </a:solidFill>
                          <a:effectLst/>
                        </a:rPr>
                        <a:t>      5</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oFill/>
                  </a:tcPr>
                </a:tc>
                <a:tc>
                  <a:txBody>
                    <a:bodyPr/>
                    <a:lstStyle/>
                    <a:p>
                      <a:pPr indent="127000" algn="ctr">
                        <a:spcBef>
                          <a:spcPts val="300"/>
                        </a:spcBef>
                        <a:spcAft>
                          <a:spcPts val="300"/>
                        </a:spcAft>
                        <a:tabLst>
                          <a:tab pos="1183640" algn="dec"/>
                        </a:tabLst>
                      </a:pPr>
                      <a:r>
                        <a:rPr lang="en-US" sz="2800" kern="0" dirty="0">
                          <a:solidFill>
                            <a:schemeClr val="tx1">
                              <a:lumMod val="65000"/>
                              <a:lumOff val="35000"/>
                            </a:schemeClr>
                          </a:solidFill>
                          <a:effectLst/>
                        </a:rPr>
                        <a:t>89.79</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  71.81-100.00</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noFill/>
                  </a:tcPr>
                </a:tc>
                <a:extLst>
                  <a:ext uri="{0D108BD9-81ED-4DB2-BD59-A6C34878D82A}">
                    <a16:rowId xmlns:a16="http://schemas.microsoft.com/office/drawing/2014/main" val="2937437135"/>
                  </a:ext>
                </a:extLst>
              </a:tr>
              <a:tr h="468000">
                <a:tc>
                  <a:txBody>
                    <a:bodyPr/>
                    <a:lstStyle/>
                    <a:p>
                      <a:pPr indent="127000" algn="just">
                        <a:spcBef>
                          <a:spcPts val="300"/>
                        </a:spcBef>
                        <a:spcAft>
                          <a:spcPts val="300"/>
                        </a:spcAft>
                      </a:pPr>
                      <a:r>
                        <a:rPr lang="en-US" altLang="zh-CN" sz="2800" b="1" kern="0" dirty="0">
                          <a:solidFill>
                            <a:schemeClr val="tx1">
                              <a:lumMod val="65000"/>
                              <a:lumOff val="35000"/>
                            </a:schemeClr>
                          </a:solidFill>
                          <a:effectLst/>
                          <a:latin typeface="Arial" panose="020B0604020202020204" pitchFamily="34" charset="0"/>
                          <a:cs typeface="Arial" panose="020B0604020202020204" pitchFamily="34" charset="0"/>
                        </a:rPr>
                        <a:t>Any mental disorder</a:t>
                      </a:r>
                      <a:endParaRPr lang="zh-CN" sz="2800" b="1"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1524000" algn="dec"/>
                        </a:tabLst>
                      </a:pPr>
                      <a:r>
                        <a:rPr lang="en-US" sz="2800" kern="100">
                          <a:solidFill>
                            <a:schemeClr val="tx1">
                              <a:lumMod val="65000"/>
                              <a:lumOff val="35000"/>
                            </a:schemeClr>
                          </a:solidFill>
                          <a:effectLst/>
                        </a:rPr>
                        <a:t>2362</a:t>
                      </a:r>
                      <a:endParaRPr lang="zh-CN" sz="1200" kern="10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1183640" algn="dec"/>
                        </a:tabLst>
                      </a:pPr>
                      <a:r>
                        <a:rPr lang="en-US" sz="2800" kern="0" dirty="0">
                          <a:solidFill>
                            <a:schemeClr val="tx1">
                              <a:lumMod val="65000"/>
                              <a:lumOff val="35000"/>
                            </a:schemeClr>
                          </a:solidFill>
                          <a:effectLst/>
                        </a:rPr>
                        <a:t>31.95</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127000" algn="ctr">
                        <a:spcBef>
                          <a:spcPts val="300"/>
                        </a:spcBef>
                        <a:spcAft>
                          <a:spcPts val="300"/>
                        </a:spcAft>
                        <a:tabLst>
                          <a:tab pos="1110615" algn="dec"/>
                        </a:tabLst>
                      </a:pPr>
                      <a:r>
                        <a:rPr lang="en-US" sz="2800" kern="0" dirty="0">
                          <a:solidFill>
                            <a:schemeClr val="tx1">
                              <a:lumMod val="65000"/>
                              <a:lumOff val="35000"/>
                            </a:schemeClr>
                          </a:solidFill>
                          <a:effectLst/>
                        </a:rPr>
                        <a:t>28.29-35.63</a:t>
                      </a:r>
                      <a:endParaRPr lang="zh-CN" sz="1200" kern="100" dirty="0">
                        <a:solidFill>
                          <a:schemeClr val="tx1">
                            <a:lumMod val="65000"/>
                            <a:lumOff val="35000"/>
                          </a:schemeClr>
                        </a:solidFill>
                        <a:effectLst/>
                        <a:latin typeface="Times New Roman" panose="02020603050405020304" pitchFamily="18" charset="0"/>
                        <a:ea typeface="宋体" panose="02010600030101010101" pitchFamily="2" charset="-122"/>
                      </a:endParaRPr>
                    </a:p>
                  </a:txBody>
                  <a:tcPr marL="68580" marR="68580" marT="0" marB="0" anchor="ctr">
                    <a:lnB w="19050" cap="flat" cmpd="sng" algn="ctr">
                      <a:solidFill>
                        <a:srgbClr val="18478F"/>
                      </a:solidFill>
                      <a:prstDash val="solid"/>
                      <a:round/>
                      <a:headEnd type="none" w="med" len="med"/>
                      <a:tailEnd type="none" w="med" len="med"/>
                    </a:lnB>
                    <a:noFill/>
                  </a:tcPr>
                </a:tc>
                <a:extLst>
                  <a:ext uri="{0D108BD9-81ED-4DB2-BD59-A6C34878D82A}">
                    <a16:rowId xmlns:a16="http://schemas.microsoft.com/office/drawing/2014/main" val="3776491241"/>
                  </a:ext>
                </a:extLst>
              </a:tr>
            </a:tbl>
          </a:graphicData>
        </a:graphic>
      </p:graphicFrame>
      <p:sp>
        <p:nvSpPr>
          <p:cNvPr id="10" name="矩形 9">
            <a:extLst>
              <a:ext uri="{FF2B5EF4-FFF2-40B4-BE49-F238E27FC236}">
                <a16:creationId xmlns:a16="http://schemas.microsoft.com/office/drawing/2014/main" id="{334D4173-CD4E-4A47-941A-6E32FC5D63FC}"/>
              </a:ext>
            </a:extLst>
          </p:cNvPr>
          <p:cNvSpPr/>
          <p:nvPr/>
        </p:nvSpPr>
        <p:spPr>
          <a:xfrm>
            <a:off x="399373" y="1269510"/>
            <a:ext cx="11393253" cy="616511"/>
          </a:xfrm>
          <a:prstGeom prst="rect">
            <a:avLst/>
          </a:prstGeom>
        </p:spPr>
        <p:txBody>
          <a:bodyPr wrap="square" lIns="91436" tIns="45718" rIns="91436" bIns="45718">
            <a:spAutoFit/>
          </a:bodyPr>
          <a:lstStyle/>
          <a:p>
            <a:pPr algn="ctr">
              <a:lnSpc>
                <a:spcPts val="4600"/>
              </a:lnSpc>
            </a:pPr>
            <a:r>
              <a:rPr lang="en-US" altLang="zh-CN" sz="2800"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Table 2 Disability rate among patients of five types of mental disorders</a:t>
            </a:r>
          </a:p>
        </p:txBody>
      </p:sp>
      <p:sp>
        <p:nvSpPr>
          <p:cNvPr id="3" name="灯片编号占位符 2">
            <a:extLst>
              <a:ext uri="{FF2B5EF4-FFF2-40B4-BE49-F238E27FC236}">
                <a16:creationId xmlns:a16="http://schemas.microsoft.com/office/drawing/2014/main" id="{98D4F5F5-D866-4CF4-99E9-CAC7EA37D561}"/>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12</a:t>
            </a:fld>
            <a:endParaRPr lang="zh-CN" altLang="en-US">
              <a:solidFill>
                <a:prstClr val="black">
                  <a:tint val="75000"/>
                </a:prstClr>
              </a:solidFill>
            </a:endParaRPr>
          </a:p>
        </p:txBody>
      </p:sp>
    </p:spTree>
    <p:extLst>
      <p:ext uri="{BB962C8B-B14F-4D97-AF65-F5344CB8AC3E}">
        <p14:creationId xmlns:p14="http://schemas.microsoft.com/office/powerpoint/2010/main" val="24645569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05B0611-C9E4-47F5-B9F3-4C287A2D8438}"/>
              </a:ext>
            </a:extLst>
          </p:cNvPr>
          <p:cNvGraphicFramePr>
            <a:graphicFrameLocks noGrp="1"/>
          </p:cNvGraphicFramePr>
          <p:nvPr>
            <p:extLst>
              <p:ext uri="{D42A27DB-BD31-4B8C-83A1-F6EECF244321}">
                <p14:modId xmlns:p14="http://schemas.microsoft.com/office/powerpoint/2010/main" val="522513912"/>
              </p:ext>
            </p:extLst>
          </p:nvPr>
        </p:nvGraphicFramePr>
        <p:xfrm>
          <a:off x="493981" y="1457844"/>
          <a:ext cx="11204037" cy="5148003"/>
        </p:xfrm>
        <a:graphic>
          <a:graphicData uri="http://schemas.openxmlformats.org/drawingml/2006/table">
            <a:tbl>
              <a:tblPr firstRow="1" firstCol="1" bandRow="1">
                <a:tableStyleId>{5C22544A-7EE6-4342-B048-85BDC9FD1C3A}</a:tableStyleId>
              </a:tblPr>
              <a:tblGrid>
                <a:gridCol w="5721762">
                  <a:extLst>
                    <a:ext uri="{9D8B030D-6E8A-4147-A177-3AD203B41FA5}">
                      <a16:colId xmlns:a16="http://schemas.microsoft.com/office/drawing/2014/main" val="1141911868"/>
                    </a:ext>
                  </a:extLst>
                </a:gridCol>
                <a:gridCol w="1415143">
                  <a:extLst>
                    <a:ext uri="{9D8B030D-6E8A-4147-A177-3AD203B41FA5}">
                      <a16:colId xmlns:a16="http://schemas.microsoft.com/office/drawing/2014/main" val="3753388826"/>
                    </a:ext>
                  </a:extLst>
                </a:gridCol>
                <a:gridCol w="2227659">
                  <a:extLst>
                    <a:ext uri="{9D8B030D-6E8A-4147-A177-3AD203B41FA5}">
                      <a16:colId xmlns:a16="http://schemas.microsoft.com/office/drawing/2014/main" val="404288984"/>
                    </a:ext>
                  </a:extLst>
                </a:gridCol>
                <a:gridCol w="1839473">
                  <a:extLst>
                    <a:ext uri="{9D8B030D-6E8A-4147-A177-3AD203B41FA5}">
                      <a16:colId xmlns:a16="http://schemas.microsoft.com/office/drawing/2014/main" val="4108205453"/>
                    </a:ext>
                  </a:extLst>
                </a:gridCol>
              </a:tblGrid>
              <a:tr h="743183">
                <a:tc>
                  <a:txBody>
                    <a:bodyPr/>
                    <a:lstStyle/>
                    <a:p>
                      <a:pPr indent="0" algn="ctr">
                        <a:lnSpc>
                          <a:spcPts val="2300"/>
                        </a:lnSpc>
                        <a:spcBef>
                          <a:spcPts val="300"/>
                        </a:spcBef>
                        <a:spcAft>
                          <a:spcPts val="300"/>
                        </a:spcAft>
                      </a:pPr>
                      <a:r>
                        <a:rPr lang="en-US" altLang="zh-CN" sz="2800" b="0" kern="0" dirty="0">
                          <a:solidFill>
                            <a:schemeClr val="bg1"/>
                          </a:solidFill>
                          <a:effectLst/>
                          <a:latin typeface="Arial" panose="020B0604020202020204" pitchFamily="34" charset="0"/>
                          <a:cs typeface="Arial" panose="020B0604020202020204" pitchFamily="34" charset="0"/>
                        </a:rPr>
                        <a:t>Comorbidity/</a:t>
                      </a:r>
                    </a:p>
                    <a:p>
                      <a:pPr indent="0" algn="ctr">
                        <a:lnSpc>
                          <a:spcPts val="2300"/>
                        </a:lnSpc>
                        <a:spcBef>
                          <a:spcPts val="300"/>
                        </a:spcBef>
                        <a:spcAft>
                          <a:spcPts val="300"/>
                        </a:spcAft>
                      </a:pPr>
                      <a:r>
                        <a:rPr lang="en-US" altLang="zh-CN" sz="2800" b="0" kern="0" dirty="0">
                          <a:solidFill>
                            <a:schemeClr val="bg1"/>
                          </a:solidFill>
                          <a:effectLst/>
                          <a:latin typeface="Arial" panose="020B0604020202020204" pitchFamily="34" charset="0"/>
                          <a:cs typeface="Arial" panose="020B0604020202020204" pitchFamily="34" charset="0"/>
                        </a:rPr>
                        <a:t>Demographic factors </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lnSpc>
                          <a:spcPts val="2300"/>
                        </a:lnSpc>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OR</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lnSpc>
                          <a:spcPts val="2300"/>
                        </a:lnSpc>
                        <a:spcBef>
                          <a:spcPts val="0"/>
                        </a:spcBef>
                        <a:spcAft>
                          <a:spcPts val="0"/>
                        </a:spcAft>
                      </a:pPr>
                      <a:r>
                        <a:rPr lang="en-US" altLang="zh-CN" sz="2800" b="0" kern="0" dirty="0">
                          <a:solidFill>
                            <a:schemeClr val="bg1"/>
                          </a:solidFill>
                          <a:effectLst/>
                          <a:latin typeface="Arial" panose="020B0604020202020204" pitchFamily="34" charset="0"/>
                          <a:cs typeface="Arial" panose="020B0604020202020204" pitchFamily="34" charset="0"/>
                        </a:rPr>
                        <a:t>OR 95%CI</a:t>
                      </a:r>
                      <a:endParaRPr lang="zh-CN" sz="2800" b="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tc>
                  <a:txBody>
                    <a:bodyPr/>
                    <a:lstStyle/>
                    <a:p>
                      <a:pPr indent="0" algn="ctr">
                        <a:lnSpc>
                          <a:spcPts val="2300"/>
                        </a:lnSpc>
                        <a:spcBef>
                          <a:spcPts val="300"/>
                        </a:spcBef>
                        <a:spcAft>
                          <a:spcPts val="300"/>
                        </a:spcAft>
                      </a:pPr>
                      <a:r>
                        <a:rPr lang="en-US" sz="2800" b="0" i="1" kern="0" dirty="0">
                          <a:solidFill>
                            <a:schemeClr val="bg1"/>
                          </a:solidFill>
                          <a:effectLst/>
                          <a:latin typeface="Arial" panose="020B0604020202020204" pitchFamily="34" charset="0"/>
                          <a:cs typeface="Arial" panose="020B0604020202020204" pitchFamily="34" charset="0"/>
                        </a:rPr>
                        <a:t>P</a:t>
                      </a:r>
                      <a:endParaRPr lang="zh-CN" sz="2800" b="0" i="1"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lnB w="19050" cap="flat" cmpd="sng" algn="ctr">
                      <a:solidFill>
                        <a:srgbClr val="18478F"/>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17340329"/>
                  </a:ext>
                </a:extLst>
              </a:tr>
              <a:tr h="512036">
                <a:tc>
                  <a:txBody>
                    <a:bodyPr/>
                    <a:lstStyle/>
                    <a:p>
                      <a:pPr indent="0" algn="l">
                        <a:lnSpc>
                          <a:spcPts val="2300"/>
                        </a:lnSpc>
                        <a:spcBef>
                          <a:spcPts val="300"/>
                        </a:spcBef>
                        <a:spcAft>
                          <a:spcPts val="300"/>
                        </a:spcAft>
                      </a:pPr>
                      <a:r>
                        <a:rPr lang="zh-CN" altLang="en-US" sz="2800" b="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a:t>
                      </a:r>
                      <a:r>
                        <a:rPr lang="en-US" altLang="zh-CN" sz="2800" b="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80 years old</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0" algn="ctr">
                        <a:lnSpc>
                          <a:spcPts val="2300"/>
                        </a:lnSpc>
                        <a:spcBef>
                          <a:spcPts val="0"/>
                        </a:spcBef>
                        <a:spcAft>
                          <a:spcPts val="0"/>
                        </a:spcAft>
                        <a:tabLst>
                          <a:tab pos="84772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8.98</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0" algn="ctr">
                        <a:lnSpc>
                          <a:spcPts val="2300"/>
                        </a:lnSpc>
                        <a:spcBef>
                          <a:spcPts val="0"/>
                        </a:spcBef>
                        <a:spcAft>
                          <a:spcPts val="0"/>
                        </a:spcAft>
                        <a:tabLst>
                          <a:tab pos="40068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2.72-29.64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tc>
                  <a:txBody>
                    <a:bodyPr/>
                    <a:lstStyle/>
                    <a:p>
                      <a:pPr indent="0" algn="ctr">
                        <a:lnSpc>
                          <a:spcPts val="2300"/>
                        </a:lnSpc>
                        <a:spcBef>
                          <a:spcPts val="0"/>
                        </a:spcBef>
                        <a:spcAft>
                          <a:spcPts val="0"/>
                        </a:spcAft>
                        <a:tabLst>
                          <a:tab pos="609600" algn="dec"/>
                        </a:tabLst>
                      </a:pPr>
                      <a:r>
                        <a:rPr lang="en-US" altLang="zh-CN" sz="2800" kern="100" dirty="0">
                          <a:solidFill>
                            <a:schemeClr val="tx1">
                              <a:lumMod val="65000"/>
                              <a:lumOff val="35000"/>
                            </a:schemeClr>
                          </a:solidFill>
                          <a:effectLst/>
                          <a:latin typeface="Arial" panose="020B0604020202020204" pitchFamily="34" charset="0"/>
                          <a:ea typeface="+mn-ea"/>
                          <a:cs typeface="Arial" panose="020B0604020202020204" pitchFamily="34" charset="0"/>
                        </a:rPr>
                        <a:t>&lt;0.001</a:t>
                      </a:r>
                      <a:endParaRPr lang="zh-CN" altLang="zh-CN" sz="2800" kern="100" dirty="0">
                        <a:solidFill>
                          <a:schemeClr val="tx1">
                            <a:lumMod val="65000"/>
                            <a:lumOff val="35000"/>
                          </a:schemeClr>
                        </a:solidFill>
                        <a:effectLst/>
                        <a:latin typeface="Arial" panose="020B0604020202020204" pitchFamily="34" charset="0"/>
                        <a:ea typeface="+mn-ea"/>
                        <a:cs typeface="Arial" panose="020B0604020202020204" pitchFamily="34" charset="0"/>
                      </a:endParaRPr>
                    </a:p>
                  </a:txBody>
                  <a:tcPr marL="68580" marR="68580" marT="0" marB="0" anchor="ctr">
                    <a:lnT w="19050" cap="flat" cmpd="sng" algn="ctr">
                      <a:solidFill>
                        <a:srgbClr val="18478F"/>
                      </a:solidFill>
                      <a:prstDash val="solid"/>
                      <a:round/>
                      <a:headEnd type="none" w="med" len="med"/>
                      <a:tailEnd type="none" w="med" len="med"/>
                    </a:lnT>
                    <a:noFill/>
                  </a:tcPr>
                </a:tc>
                <a:extLst>
                  <a:ext uri="{0D108BD9-81ED-4DB2-BD59-A6C34878D82A}">
                    <a16:rowId xmlns:a16="http://schemas.microsoft.com/office/drawing/2014/main" val="1161780755"/>
                  </a:ext>
                </a:extLst>
              </a:tr>
              <a:tr h="666302">
                <a:tc>
                  <a:txBody>
                    <a:bodyPr/>
                    <a:lstStyle/>
                    <a:p>
                      <a:pPr indent="0" algn="l">
                        <a:lnSpc>
                          <a:spcPts val="2300"/>
                        </a:lnSpc>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Comorbid other mental disorders and physical diseases</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6.50</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3.83-11.04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&lt;0.001</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655626509"/>
                  </a:ext>
                </a:extLst>
              </a:tr>
              <a:tr h="512036">
                <a:tc>
                  <a:txBody>
                    <a:bodyPr/>
                    <a:lstStyle/>
                    <a:p>
                      <a:pPr indent="0" algn="l">
                        <a:lnSpc>
                          <a:spcPts val="2300"/>
                        </a:lnSpc>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65-79 years old</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3.00</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1.60-5.63</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0.001</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4159230233"/>
                  </a:ext>
                </a:extLst>
              </a:tr>
              <a:tr h="666302">
                <a:tc>
                  <a:txBody>
                    <a:bodyPr/>
                    <a:lstStyle/>
                    <a:p>
                      <a:pPr indent="0" algn="l">
                        <a:lnSpc>
                          <a:spcPts val="2300"/>
                        </a:lnSpc>
                        <a:spcBef>
                          <a:spcPts val="300"/>
                        </a:spcBef>
                        <a:spcAft>
                          <a:spcPts val="300"/>
                        </a:spcAft>
                      </a:pPr>
                      <a:r>
                        <a:rPr lang="en-US" altLang="zh-CN" sz="2800" b="0" kern="100" dirty="0">
                          <a:solidFill>
                            <a:schemeClr val="tx1">
                              <a:lumMod val="65000"/>
                              <a:lumOff val="35000"/>
                            </a:schemeClr>
                          </a:solidFill>
                          <a:effectLst/>
                          <a:latin typeface="Arial" panose="020B0604020202020204" pitchFamily="34" charset="0"/>
                          <a:ea typeface="+mn-ea"/>
                          <a:cs typeface="Arial" panose="020B0604020202020204" pitchFamily="34" charset="0"/>
                        </a:rPr>
                        <a:t>Having received psychiatric treatment in the past 12 months</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2.46</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1.52-3.99</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altLang="zh-CN" sz="2800" kern="100" dirty="0">
                          <a:solidFill>
                            <a:schemeClr val="tx1">
                              <a:lumMod val="65000"/>
                              <a:lumOff val="35000"/>
                            </a:schemeClr>
                          </a:solidFill>
                          <a:effectLst/>
                          <a:latin typeface="Arial" panose="020B0604020202020204" pitchFamily="34" charset="0"/>
                          <a:ea typeface="+mn-ea"/>
                          <a:cs typeface="Arial" panose="020B0604020202020204" pitchFamily="34" charset="0"/>
                        </a:rPr>
                        <a:t>&lt;0.001</a:t>
                      </a:r>
                      <a:endParaRPr lang="zh-CN" altLang="zh-CN" sz="2800" kern="100" dirty="0">
                        <a:solidFill>
                          <a:schemeClr val="tx1">
                            <a:lumMod val="65000"/>
                            <a:lumOff val="35000"/>
                          </a:schemeClr>
                        </a:solidFill>
                        <a:effectLst/>
                        <a:latin typeface="Arial" panose="020B0604020202020204" pitchFamily="34" charset="0"/>
                        <a:ea typeface="+mn-ea"/>
                        <a:cs typeface="Arial" panose="020B0604020202020204" pitchFamily="34" charset="0"/>
                      </a:endParaRPr>
                    </a:p>
                  </a:txBody>
                  <a:tcPr marL="68580" marR="68580" marT="0" marB="0" anchor="ctr">
                    <a:noFill/>
                  </a:tcPr>
                </a:tc>
                <a:extLst>
                  <a:ext uri="{0D108BD9-81ED-4DB2-BD59-A6C34878D82A}">
                    <a16:rowId xmlns:a16="http://schemas.microsoft.com/office/drawing/2014/main" val="2608480357"/>
                  </a:ext>
                </a:extLst>
              </a:tr>
              <a:tr h="512036">
                <a:tc>
                  <a:txBody>
                    <a:bodyPr/>
                    <a:lstStyle/>
                    <a:p>
                      <a:pPr indent="0" algn="l">
                        <a:lnSpc>
                          <a:spcPts val="2300"/>
                        </a:lnSpc>
                        <a:spcBef>
                          <a:spcPts val="300"/>
                        </a:spcBef>
                        <a:spcAft>
                          <a:spcPts val="300"/>
                        </a:spcAft>
                      </a:pPr>
                      <a:r>
                        <a:rPr lang="en-US" altLang="zh-CN" sz="2800" b="0" kern="0" dirty="0">
                          <a:solidFill>
                            <a:schemeClr val="tx1">
                              <a:lumMod val="65000"/>
                              <a:lumOff val="35000"/>
                            </a:schemeClr>
                          </a:solidFill>
                          <a:effectLst/>
                          <a:latin typeface="Arial" panose="020B0604020202020204" pitchFamily="34" charset="0"/>
                          <a:cs typeface="Arial" panose="020B0604020202020204" pitchFamily="34" charset="0"/>
                        </a:rPr>
                        <a:t>Comorbid physical diseases</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2.00</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1.24-3.21</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0.005</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3381149529"/>
                  </a:ext>
                </a:extLst>
              </a:tr>
              <a:tr h="512036">
                <a:tc>
                  <a:txBody>
                    <a:bodyPr/>
                    <a:lstStyle/>
                    <a:p>
                      <a:pPr indent="0" algn="l">
                        <a:lnSpc>
                          <a:spcPts val="2300"/>
                        </a:lnSpc>
                        <a:spcBef>
                          <a:spcPts val="300"/>
                        </a:spcBef>
                        <a:spcAft>
                          <a:spcPts val="300"/>
                        </a:spcAft>
                      </a:pPr>
                      <a:r>
                        <a:rPr lang="en-US" alt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High income level</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0.36</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0.24-0.54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&lt;0.001</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3776491241"/>
                  </a:ext>
                </a:extLst>
              </a:tr>
              <a:tr h="512036">
                <a:tc>
                  <a:txBody>
                    <a:bodyPr/>
                    <a:lstStyle/>
                    <a:p>
                      <a:pPr indent="0" algn="l">
                        <a:lnSpc>
                          <a:spcPts val="2300"/>
                        </a:lnSpc>
                        <a:spcBef>
                          <a:spcPts val="300"/>
                        </a:spcBef>
                        <a:spcAft>
                          <a:spcPts val="300"/>
                        </a:spcAft>
                      </a:pPr>
                      <a:r>
                        <a:rPr lang="en-US" altLang="zh-CN" sz="2800" b="0" kern="100" dirty="0">
                          <a:solidFill>
                            <a:schemeClr val="tx1">
                              <a:lumMod val="65000"/>
                              <a:lumOff val="35000"/>
                            </a:schemeClr>
                          </a:solidFill>
                          <a:effectLst/>
                          <a:latin typeface="Arial" panose="020B0604020202020204" pitchFamily="34" charset="0"/>
                          <a:ea typeface="+mn-ea"/>
                          <a:cs typeface="Arial" panose="020B0604020202020204" pitchFamily="34" charset="0"/>
                        </a:rPr>
                        <a:t>Middle school education</a:t>
                      </a:r>
                      <a:endParaRPr lang="zh-CN" sz="2800" b="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84772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0.59</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40068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0.42-0.83</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tc>
                  <a:txBody>
                    <a:bodyPr/>
                    <a:lstStyle/>
                    <a:p>
                      <a:pPr indent="0" algn="ctr">
                        <a:lnSpc>
                          <a:spcPts val="2300"/>
                        </a:lnSpc>
                        <a:spcBef>
                          <a:spcPts val="0"/>
                        </a:spcBef>
                        <a:spcAft>
                          <a:spcPts val="0"/>
                        </a:spcAft>
                        <a:tabLst>
                          <a:tab pos="609600"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0.003</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oFill/>
                  </a:tcPr>
                </a:tc>
                <a:extLst>
                  <a:ext uri="{0D108BD9-81ED-4DB2-BD59-A6C34878D82A}">
                    <a16:rowId xmlns:a16="http://schemas.microsoft.com/office/drawing/2014/main" val="4102890642"/>
                  </a:ext>
                </a:extLst>
              </a:tr>
              <a:tr h="512036">
                <a:tc>
                  <a:txBody>
                    <a:bodyPr/>
                    <a:lstStyle/>
                    <a:p>
                      <a:pPr marL="0" marR="0" lvl="0" indent="0" algn="l" defTabSz="914400" rtl="0" eaLnBrk="1" fontAlgn="auto" latinLnBrk="0" hangingPunct="1">
                        <a:lnSpc>
                          <a:spcPts val="2300"/>
                        </a:lnSpc>
                        <a:spcBef>
                          <a:spcPts val="300"/>
                        </a:spcBef>
                        <a:spcAft>
                          <a:spcPts val="300"/>
                        </a:spcAft>
                        <a:buClrTx/>
                        <a:buSzTx/>
                        <a:buFontTx/>
                        <a:buNone/>
                        <a:tabLst/>
                        <a:defRPr/>
                      </a:pPr>
                      <a:r>
                        <a:rPr lang="en-US" altLang="zh-CN" sz="2800" b="0" kern="100" dirty="0">
                          <a:solidFill>
                            <a:schemeClr val="tx1">
                              <a:lumMod val="65000"/>
                              <a:lumOff val="35000"/>
                            </a:schemeClr>
                          </a:solidFill>
                          <a:effectLst/>
                          <a:latin typeface="Arial" panose="020B0604020202020204" pitchFamily="34" charset="0"/>
                          <a:ea typeface="+mn-ea"/>
                          <a:cs typeface="Arial" panose="020B0604020202020204" pitchFamily="34" charset="0"/>
                        </a:rPr>
                        <a:t>Middle income level</a:t>
                      </a:r>
                      <a:endParaRPr lang="zh-CN" altLang="zh-CN" sz="2800" b="0" kern="100" dirty="0">
                        <a:solidFill>
                          <a:schemeClr val="tx1">
                            <a:lumMod val="65000"/>
                            <a:lumOff val="35000"/>
                          </a:schemeClr>
                        </a:solidFill>
                        <a:effectLst/>
                        <a:latin typeface="Arial" panose="020B0604020202020204" pitchFamily="34" charset="0"/>
                        <a:ea typeface="+mn-ea"/>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0" algn="ctr">
                        <a:lnSpc>
                          <a:spcPts val="2300"/>
                        </a:lnSpc>
                        <a:spcBef>
                          <a:spcPts val="0"/>
                        </a:spcBef>
                        <a:spcAft>
                          <a:spcPts val="0"/>
                        </a:spcAft>
                        <a:tabLst>
                          <a:tab pos="84772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0.66</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0" algn="ctr">
                        <a:lnSpc>
                          <a:spcPts val="2300"/>
                        </a:lnSpc>
                        <a:spcBef>
                          <a:spcPts val="0"/>
                        </a:spcBef>
                        <a:spcAft>
                          <a:spcPts val="0"/>
                        </a:spcAft>
                        <a:tabLst>
                          <a:tab pos="400685"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0.46-0.95</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tc>
                  <a:txBody>
                    <a:bodyPr/>
                    <a:lstStyle/>
                    <a:p>
                      <a:pPr indent="0" algn="ctr">
                        <a:lnSpc>
                          <a:spcPts val="2300"/>
                        </a:lnSpc>
                        <a:spcBef>
                          <a:spcPts val="0"/>
                        </a:spcBef>
                        <a:spcAft>
                          <a:spcPts val="0"/>
                        </a:spcAft>
                        <a:tabLst>
                          <a:tab pos="609600" algn="dec"/>
                        </a:tabLst>
                      </a:pPr>
                      <a:r>
                        <a:rPr lang="en-US" sz="2800" kern="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rPr>
                        <a:t>  0.024</a:t>
                      </a:r>
                      <a:endParaRPr lang="zh-CN" sz="2800" kern="100" dirty="0">
                        <a:solidFill>
                          <a:schemeClr val="tx1">
                            <a:lumMod val="65000"/>
                            <a:lumOff val="35000"/>
                          </a:schemeClr>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9050" cap="flat" cmpd="sng" algn="ctr">
                      <a:solidFill>
                        <a:srgbClr val="18478F"/>
                      </a:solidFill>
                      <a:prstDash val="solid"/>
                      <a:round/>
                      <a:headEnd type="none" w="med" len="med"/>
                      <a:tailEnd type="none" w="med" len="med"/>
                    </a:lnB>
                    <a:noFill/>
                  </a:tcPr>
                </a:tc>
                <a:extLst>
                  <a:ext uri="{0D108BD9-81ED-4DB2-BD59-A6C34878D82A}">
                    <a16:rowId xmlns:a16="http://schemas.microsoft.com/office/drawing/2014/main" val="3404408009"/>
                  </a:ext>
                </a:extLst>
              </a:tr>
            </a:tbl>
          </a:graphicData>
        </a:graphic>
      </p:graphicFrame>
      <p:sp>
        <p:nvSpPr>
          <p:cNvPr id="10" name="矩形 9">
            <a:extLst>
              <a:ext uri="{FF2B5EF4-FFF2-40B4-BE49-F238E27FC236}">
                <a16:creationId xmlns:a16="http://schemas.microsoft.com/office/drawing/2014/main" id="{334D4173-CD4E-4A47-941A-6E32FC5D63FC}"/>
              </a:ext>
            </a:extLst>
          </p:cNvPr>
          <p:cNvSpPr/>
          <p:nvPr/>
        </p:nvSpPr>
        <p:spPr>
          <a:xfrm>
            <a:off x="547554" y="935742"/>
            <a:ext cx="11338463" cy="523216"/>
          </a:xfrm>
          <a:prstGeom prst="rect">
            <a:avLst/>
          </a:prstGeom>
        </p:spPr>
        <p:txBody>
          <a:bodyPr wrap="square" lIns="91436" tIns="45718" rIns="91436" bIns="45718">
            <a:spAutoFit/>
          </a:bodyPr>
          <a:lstStyle/>
          <a:p>
            <a:r>
              <a:rPr lang="en-US" altLang="zh-CN" sz="2800"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Table 3 Logistic Regression of influencing factors of Mental Disability</a:t>
            </a:r>
          </a:p>
        </p:txBody>
      </p:sp>
      <p:sp>
        <p:nvSpPr>
          <p:cNvPr id="9" name="矩形 8">
            <a:extLst>
              <a:ext uri="{FF2B5EF4-FFF2-40B4-BE49-F238E27FC236}">
                <a16:creationId xmlns:a16="http://schemas.microsoft.com/office/drawing/2014/main" id="{3AC05AE2-8C3D-4579-81CB-3374925E6507}"/>
              </a:ext>
            </a:extLst>
          </p:cNvPr>
          <p:cNvSpPr/>
          <p:nvPr/>
        </p:nvSpPr>
        <p:spPr>
          <a:xfrm rot="13500000">
            <a:off x="1338014" y="426446"/>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a:extLst>
              <a:ext uri="{FF2B5EF4-FFF2-40B4-BE49-F238E27FC236}">
                <a16:creationId xmlns:a16="http://schemas.microsoft.com/office/drawing/2014/main" id="{71519E29-1523-49C4-8698-DCA91A149214}"/>
              </a:ext>
            </a:extLst>
          </p:cNvPr>
          <p:cNvSpPr/>
          <p:nvPr/>
        </p:nvSpPr>
        <p:spPr>
          <a:xfrm rot="13500000">
            <a:off x="1591471" y="460316"/>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圆角矩形 61">
            <a:extLst>
              <a:ext uri="{FF2B5EF4-FFF2-40B4-BE49-F238E27FC236}">
                <a16:creationId xmlns:a16="http://schemas.microsoft.com/office/drawing/2014/main" id="{F11AA4D6-E896-43C2-8B19-0CD3C19B420E}"/>
              </a:ext>
            </a:extLst>
          </p:cNvPr>
          <p:cNvSpPr/>
          <p:nvPr/>
        </p:nvSpPr>
        <p:spPr>
          <a:xfrm rot="2700000">
            <a:off x="451479" y="220899"/>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a:extLst>
              <a:ext uri="{FF2B5EF4-FFF2-40B4-BE49-F238E27FC236}">
                <a16:creationId xmlns:a16="http://schemas.microsoft.com/office/drawing/2014/main" id="{AF0F0A4F-E74B-47ED-83D0-1FE91D598027}"/>
              </a:ext>
            </a:extLst>
          </p:cNvPr>
          <p:cNvSpPr/>
          <p:nvPr/>
        </p:nvSpPr>
        <p:spPr>
          <a:xfrm>
            <a:off x="486854" y="272525"/>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14" name="矩形 13">
            <a:extLst>
              <a:ext uri="{FF2B5EF4-FFF2-40B4-BE49-F238E27FC236}">
                <a16:creationId xmlns:a16="http://schemas.microsoft.com/office/drawing/2014/main" id="{5B5C4A53-A60F-41A7-9E38-83BE9D1C93E1}"/>
              </a:ext>
            </a:extLst>
          </p:cNvPr>
          <p:cNvSpPr/>
          <p:nvPr/>
        </p:nvSpPr>
        <p:spPr>
          <a:xfrm>
            <a:off x="1861479" y="172143"/>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RESULTS</a:t>
            </a:r>
          </a:p>
        </p:txBody>
      </p:sp>
      <p:sp>
        <p:nvSpPr>
          <p:cNvPr id="4" name="灯片编号占位符 3">
            <a:extLst>
              <a:ext uri="{FF2B5EF4-FFF2-40B4-BE49-F238E27FC236}">
                <a16:creationId xmlns:a16="http://schemas.microsoft.com/office/drawing/2014/main" id="{362C75D4-0047-4E94-8870-50A919BDF7A5}"/>
              </a:ext>
            </a:extLst>
          </p:cNvPr>
          <p:cNvSpPr>
            <a:spLocks noGrp="1"/>
          </p:cNvSpPr>
          <p:nvPr>
            <p:ph type="sldNum" sz="quarter" idx="12"/>
          </p:nvPr>
        </p:nvSpPr>
        <p:spPr>
          <a:xfrm>
            <a:off x="9245082" y="6492875"/>
            <a:ext cx="2743200" cy="365125"/>
          </a:xfrm>
        </p:spPr>
        <p:txBody>
          <a:bodyPr/>
          <a:lstStyle/>
          <a:p>
            <a:fld id="{ABC027CB-4B16-4B21-A276-8705E54D5316}"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15957276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sp>
        <p:nvSpPr>
          <p:cNvPr id="74" name="矩形 73">
            <a:extLst>
              <a:ext uri="{FF2B5EF4-FFF2-40B4-BE49-F238E27FC236}">
                <a16:creationId xmlns:a16="http://schemas.microsoft.com/office/drawing/2014/main" id="{F99BDBB5-662F-4B87-8ABE-F5A394F5E3A4}"/>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CONCLUSIONS</a:t>
            </a:r>
          </a:p>
        </p:txBody>
      </p:sp>
      <p:sp>
        <p:nvSpPr>
          <p:cNvPr id="48" name="矩形 47">
            <a:extLst>
              <a:ext uri="{FF2B5EF4-FFF2-40B4-BE49-F238E27FC236}">
                <a16:creationId xmlns:a16="http://schemas.microsoft.com/office/drawing/2014/main" id="{CF33B4D2-C4AB-4C5D-B169-FF6B5B95CB0B}"/>
              </a:ext>
            </a:extLst>
          </p:cNvPr>
          <p:cNvSpPr/>
          <p:nvPr/>
        </p:nvSpPr>
        <p:spPr>
          <a:xfrm>
            <a:off x="-600" y="2847975"/>
            <a:ext cx="12193200" cy="2076450"/>
          </a:xfrm>
          <a:prstGeom prst="rect">
            <a:avLst/>
          </a:prstGeom>
          <a:solidFill>
            <a:srgbClr val="18478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2F60B02A-AEB1-40B4-A9E2-69289FB84A3E}"/>
              </a:ext>
            </a:extLst>
          </p:cNvPr>
          <p:cNvSpPr/>
          <p:nvPr/>
        </p:nvSpPr>
        <p:spPr>
          <a:xfrm>
            <a:off x="1545144" y="1793874"/>
            <a:ext cx="9318799" cy="4479925"/>
          </a:xfrm>
          <a:prstGeom prst="roundRect">
            <a:avLst>
              <a:gd name="adj" fmla="val 3313"/>
            </a:avLst>
          </a:prstGeom>
          <a:solidFill>
            <a:schemeClr val="bg1"/>
          </a:solidFill>
          <a:ln>
            <a:solidFill>
              <a:srgbClr val="18478F"/>
            </a:solidFill>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lnSpc>
                <a:spcPct val="90000"/>
              </a:lnSpc>
              <a:spcBef>
                <a:spcPts val="1000"/>
              </a:spcBef>
            </a:pPr>
            <a:endParaRPr lang="zh-CN" altLang="en-US" sz="8800">
              <a:gradFill flip="none" rotWithShape="1">
                <a:gsLst>
                  <a:gs pos="0">
                    <a:schemeClr val="accent1"/>
                  </a:gs>
                  <a:gs pos="99438">
                    <a:schemeClr val="accent3"/>
                  </a:gs>
                  <a:gs pos="66000">
                    <a:schemeClr val="accent2"/>
                  </a:gs>
                </a:gsLst>
                <a:path path="circle">
                  <a:fillToRect t="100000" r="100000"/>
                </a:path>
                <a:tileRect l="-100000" b="-100000"/>
              </a:gradFill>
              <a:latin typeface="+mj-lt"/>
            </a:endParaRPr>
          </a:p>
        </p:txBody>
      </p:sp>
      <p:sp>
        <p:nvSpPr>
          <p:cNvPr id="50" name="Inhaltsplatzhalter 4">
            <a:extLst>
              <a:ext uri="{FF2B5EF4-FFF2-40B4-BE49-F238E27FC236}">
                <a16:creationId xmlns:a16="http://schemas.microsoft.com/office/drawing/2014/main" id="{BE67C6AD-071B-4E3C-B39E-D6487268061D}"/>
              </a:ext>
            </a:extLst>
          </p:cNvPr>
          <p:cNvSpPr txBox="1"/>
          <p:nvPr/>
        </p:nvSpPr>
        <p:spPr>
          <a:xfrm>
            <a:off x="4455082" y="2163451"/>
            <a:ext cx="3481394"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3600" b="1"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CONCLUSIONS</a:t>
            </a:r>
          </a:p>
        </p:txBody>
      </p:sp>
      <p:sp>
        <p:nvSpPr>
          <p:cNvPr id="51" name="文本框 50">
            <a:extLst>
              <a:ext uri="{FF2B5EF4-FFF2-40B4-BE49-F238E27FC236}">
                <a16:creationId xmlns:a16="http://schemas.microsoft.com/office/drawing/2014/main" id="{2F7036FB-9E57-4AF5-AC39-F9CCE07AD1CC}"/>
              </a:ext>
            </a:extLst>
          </p:cNvPr>
          <p:cNvSpPr txBox="1"/>
          <p:nvPr/>
        </p:nvSpPr>
        <p:spPr>
          <a:xfrm>
            <a:off x="2076790" y="2825480"/>
            <a:ext cx="8237978" cy="2630144"/>
          </a:xfrm>
          <a:prstGeom prst="rect">
            <a:avLst/>
          </a:prstGeom>
          <a:noFill/>
        </p:spPr>
        <p:txBody>
          <a:bodyPr wrap="square" rtlCol="0">
            <a:spAutoFit/>
          </a:bodyPr>
          <a:lstStyle>
            <a:defPPr>
              <a:defRPr lang="zh-CN"/>
            </a:defPPr>
            <a:lvl1pPr algn="ctr">
              <a:lnSpc>
                <a:spcPct val="110000"/>
              </a:lnSpc>
              <a:defRPr sz="1200">
                <a:solidFill>
                  <a:schemeClr val="accent1">
                    <a:lumMod val="50000"/>
                    <a:alpha val="80000"/>
                  </a:schemeClr>
                </a:solidFill>
                <a:latin typeface="微软雅黑" panose="020B0503020204020204" pitchFamily="34" charset="-122"/>
                <a:ea typeface="微软雅黑" panose="020B0503020204020204" pitchFamily="34" charset="-122"/>
              </a:defRPr>
            </a:lvl1pPr>
          </a:lstStyle>
          <a:p>
            <a:pPr algn="just" hangingPunct="0">
              <a:lnSpc>
                <a:spcPct val="120000"/>
              </a:lnSpc>
            </a:pPr>
            <a:r>
              <a:rPr lang="en-US" altLang="zh-CN" sz="2800" spc="100" dirty="0">
                <a:solidFill>
                  <a:schemeClr val="tx1">
                    <a:lumMod val="75000"/>
                    <a:lumOff val="25000"/>
                  </a:schemeClr>
                </a:solidFill>
                <a:latin typeface="Arial" panose="020B0604020202020204" pitchFamily="34" charset="0"/>
                <a:sym typeface="Arial" panose="020B0604020202020204" pitchFamily="34" charset="0"/>
              </a:rPr>
              <a:t>People aged 65 and over, comorbid mental disorders and physical diseases, and having received psychiatric treatment in the past 12 months are high-risk populations of mental disability in Chinese community.</a:t>
            </a:r>
            <a:endParaRPr lang="zh-CN" altLang="en-US" sz="2800" spc="100" dirty="0">
              <a:solidFill>
                <a:schemeClr val="tx1">
                  <a:lumMod val="75000"/>
                  <a:lumOff val="25000"/>
                </a:schemeClr>
              </a:solidFill>
              <a:latin typeface="Arial" panose="020B0604020202020204" pitchFamily="34" charset="0"/>
              <a:sym typeface="Arial" panose="020B0604020202020204" pitchFamily="34" charset="0"/>
            </a:endParaRPr>
          </a:p>
        </p:txBody>
      </p:sp>
      <p:cxnSp>
        <p:nvCxnSpPr>
          <p:cNvPr id="55" name="直接连接符 54">
            <a:extLst>
              <a:ext uri="{FF2B5EF4-FFF2-40B4-BE49-F238E27FC236}">
                <a16:creationId xmlns:a16="http://schemas.microsoft.com/office/drawing/2014/main" id="{55E3485E-8526-423B-A58F-508CA5DE3EA6}"/>
              </a:ext>
            </a:extLst>
          </p:cNvPr>
          <p:cNvCxnSpPr>
            <a:cxnSpLocks/>
          </p:cNvCxnSpPr>
          <p:nvPr/>
        </p:nvCxnSpPr>
        <p:spPr>
          <a:xfrm>
            <a:off x="4287779" y="2734415"/>
            <a:ext cx="38160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AE76BC2-C6B4-446D-A96B-77C220CF06B1}"/>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14</a:t>
            </a:fld>
            <a:endParaRPr lang="zh-CN" altLang="en-US">
              <a:solidFill>
                <a:prstClr val="black">
                  <a:tint val="75000"/>
                </a:prstClr>
              </a:solidFill>
            </a:endParaRPr>
          </a:p>
        </p:txBody>
      </p:sp>
    </p:spTree>
    <p:extLst>
      <p:ext uri="{BB962C8B-B14F-4D97-AF65-F5344CB8AC3E}">
        <p14:creationId xmlns:p14="http://schemas.microsoft.com/office/powerpoint/2010/main" val="26484237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A_矩形 29"/>
          <p:cNvSpPr/>
          <p:nvPr>
            <p:custDataLst>
              <p:tags r:id="rId1"/>
            </p:custDataLst>
          </p:nvPr>
        </p:nvSpPr>
        <p:spPr>
          <a:xfrm>
            <a:off x="1633149" y="4395155"/>
            <a:ext cx="8925702" cy="1077218"/>
          </a:xfrm>
          <a:prstGeom prst="rect">
            <a:avLst/>
          </a:prstGeom>
          <a:ln>
            <a:noFill/>
          </a:ln>
        </p:spPr>
        <p:txBody>
          <a:bodyPr wrap="square">
            <a:spAutoFit/>
          </a:bodyPr>
          <a:lstStyle/>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Presenter: Yuanyuan Li</a:t>
            </a:r>
          </a:p>
          <a:p>
            <a:pPr algn="ctr"/>
            <a:r>
              <a:rPr lang="en-US" altLang="zh-CN" sz="3200" b="1" dirty="0">
                <a:solidFill>
                  <a:prstClr val="black">
                    <a:lumMod val="50000"/>
                    <a:lumOff val="50000"/>
                  </a:prstClr>
                </a:solidFill>
                <a:latin typeface="Arial" panose="020B0604020202020204" pitchFamily="34" charset="0"/>
                <a:ea typeface="Open Sans" panose="020B0606030504020204" pitchFamily="34" charset="0"/>
                <a:cs typeface="Arial" panose="020B0604020202020204" pitchFamily="34" charset="0"/>
              </a:rPr>
              <a:t>2022.11.13</a:t>
            </a:r>
          </a:p>
        </p:txBody>
      </p:sp>
      <p:sp>
        <p:nvSpPr>
          <p:cNvPr id="50" name="圆角矩形 3">
            <a:extLst>
              <a:ext uri="{FF2B5EF4-FFF2-40B4-BE49-F238E27FC236}">
                <a16:creationId xmlns:a16="http://schemas.microsoft.com/office/drawing/2014/main" id="{F792FE97-F344-46C1-A1B3-D8101050A6A0}"/>
              </a:ext>
            </a:extLst>
          </p:cNvPr>
          <p:cNvSpPr/>
          <p:nvPr/>
        </p:nvSpPr>
        <p:spPr>
          <a:xfrm>
            <a:off x="450294" y="1946080"/>
            <a:ext cx="11415134" cy="220202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37" name="图片 36">
            <a:extLst>
              <a:ext uri="{FF2B5EF4-FFF2-40B4-BE49-F238E27FC236}">
                <a16:creationId xmlns:a16="http://schemas.microsoft.com/office/drawing/2014/main" id="{82AF47DB-03D9-4E5F-9583-76CE744F9301}"/>
              </a:ext>
            </a:extLst>
          </p:cNvPr>
          <p:cNvPicPr>
            <a:picLocks noChangeAspect="1"/>
          </p:cNvPicPr>
          <p:nvPr/>
        </p:nvPicPr>
        <p:blipFill>
          <a:blip r:embed="rId4"/>
          <a:stretch>
            <a:fillRect/>
          </a:stretch>
        </p:blipFill>
        <p:spPr>
          <a:xfrm>
            <a:off x="1708548" y="73253"/>
            <a:ext cx="1551742" cy="1368000"/>
          </a:xfrm>
          <a:prstGeom prst="rect">
            <a:avLst/>
          </a:prstGeom>
          <a:effectLst/>
        </p:spPr>
      </p:pic>
      <p:pic>
        <p:nvPicPr>
          <p:cNvPr id="40" name="图片 39">
            <a:extLst>
              <a:ext uri="{FF2B5EF4-FFF2-40B4-BE49-F238E27FC236}">
                <a16:creationId xmlns:a16="http://schemas.microsoft.com/office/drawing/2014/main" id="{12984FB6-F72C-4B38-B2FE-701B60E21B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076" y="73253"/>
            <a:ext cx="1368000" cy="1368000"/>
          </a:xfrm>
          <a:prstGeom prst="rect">
            <a:avLst/>
          </a:prstGeom>
          <a:effectLst/>
        </p:spPr>
      </p:pic>
      <p:sp>
        <p:nvSpPr>
          <p:cNvPr id="36" name="文本框 35">
            <a:extLst>
              <a:ext uri="{FF2B5EF4-FFF2-40B4-BE49-F238E27FC236}">
                <a16:creationId xmlns:a16="http://schemas.microsoft.com/office/drawing/2014/main" id="{B52FD30E-944C-491E-8784-5EE3E2D2A65E}"/>
              </a:ext>
            </a:extLst>
          </p:cNvPr>
          <p:cNvSpPr txBox="1"/>
          <p:nvPr/>
        </p:nvSpPr>
        <p:spPr>
          <a:xfrm>
            <a:off x="376546" y="2844705"/>
            <a:ext cx="11562629" cy="1168590"/>
          </a:xfrm>
          <a:prstGeom prst="rect">
            <a:avLst/>
          </a:prstGeom>
          <a:noFill/>
        </p:spPr>
        <p:txBody>
          <a:bodyPr wrap="square">
            <a:spAutoFit/>
          </a:bodyPr>
          <a:lstStyle>
            <a:defPPr>
              <a:defRPr lang="zh-CN"/>
            </a:defPPr>
            <a:lvl1pPr algn="ctr">
              <a:lnSpc>
                <a:spcPts val="7700"/>
              </a:lnSpc>
              <a:defRPr sz="4000" b="1" kern="100">
                <a:ln w="0"/>
                <a:gradFill>
                  <a:gsLst>
                    <a:gs pos="0">
                      <a:schemeClr val="accent5">
                        <a:lumMod val="50000"/>
                      </a:schemeClr>
                    </a:gs>
                    <a:gs pos="50000">
                      <a:schemeClr val="accent5"/>
                    </a:gs>
                    <a:gs pos="100000">
                      <a:schemeClr val="accent5">
                        <a:lumMod val="60000"/>
                        <a:lumOff val="40000"/>
                      </a:schemeClr>
                    </a:gs>
                  </a:gsLst>
                  <a:lin ang="5400000"/>
                </a:gradFill>
                <a:effectLst/>
                <a:latin typeface="Arial" panose="020B0604020202020204" pitchFamily="34" charset="0"/>
                <a:ea typeface="+mj-ea"/>
                <a:cs typeface="Arial" panose="020B0604020202020204" pitchFamily="34" charset="0"/>
              </a:defRPr>
            </a:lvl1pPr>
          </a:lstStyle>
          <a:p>
            <a:r>
              <a:rPr lang="en-US" altLang="zh-CN" sz="11500" dirty="0">
                <a:effectLst>
                  <a:outerShdw blurRad="38100" dist="38100" dir="2700000" algn="tl">
                    <a:srgbClr val="000000">
                      <a:alpha val="43137"/>
                    </a:srgbClr>
                  </a:outerShdw>
                </a:effectLst>
              </a:rPr>
              <a:t>THANKS</a:t>
            </a:r>
            <a:endParaRPr lang="zh-CN" altLang="zh-CN" sz="11500"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7C0DDEB7-4B0F-478E-8475-60AF8F013970}"/>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15</a:t>
            </a:fld>
            <a:endParaRPr lang="zh-CN" altLang="en-US">
              <a:solidFill>
                <a:prstClr val="black">
                  <a:tint val="75000"/>
                </a:prstClr>
              </a:solidFill>
            </a:endParaRPr>
          </a:p>
        </p:txBody>
      </p:sp>
    </p:spTree>
    <p:extLst>
      <p:ext uri="{BB962C8B-B14F-4D97-AF65-F5344CB8AC3E}">
        <p14:creationId xmlns:p14="http://schemas.microsoft.com/office/powerpoint/2010/main" val="16069240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74" name="矩形 73">
            <a:extLst>
              <a:ext uri="{FF2B5EF4-FFF2-40B4-BE49-F238E27FC236}">
                <a16:creationId xmlns:a16="http://schemas.microsoft.com/office/drawing/2014/main" id="{F99BDBB5-662F-4B87-8ABE-F5A394F5E3A4}"/>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BACKGROUNDS</a:t>
            </a:r>
          </a:p>
        </p:txBody>
      </p:sp>
      <p:sp>
        <p:nvSpPr>
          <p:cNvPr id="14" name="同侧圆角矩形 19">
            <a:extLst>
              <a:ext uri="{FF2B5EF4-FFF2-40B4-BE49-F238E27FC236}">
                <a16:creationId xmlns:a16="http://schemas.microsoft.com/office/drawing/2014/main" id="{DD2FC5B6-D8D9-43F5-8649-506285ACCC08}"/>
              </a:ext>
            </a:extLst>
          </p:cNvPr>
          <p:cNvSpPr/>
          <p:nvPr/>
        </p:nvSpPr>
        <p:spPr>
          <a:xfrm rot="16200000">
            <a:off x="4305319" y="-1812448"/>
            <a:ext cx="4499432" cy="11273930"/>
          </a:xfrm>
          <a:prstGeom prst="round2SameRect">
            <a:avLst>
              <a:gd name="adj1" fmla="val 7546"/>
              <a:gd name="adj2" fmla="val 0"/>
            </a:avLst>
          </a:prstGeom>
          <a:solidFill>
            <a:schemeClr val="bg1"/>
          </a:solidFill>
          <a:ln>
            <a:noFill/>
          </a:ln>
          <a:effectLst>
            <a:outerShdw blurRad="127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同侧圆角矩形 4">
            <a:extLst>
              <a:ext uri="{FF2B5EF4-FFF2-40B4-BE49-F238E27FC236}">
                <a16:creationId xmlns:a16="http://schemas.microsoft.com/office/drawing/2014/main" id="{54D30D79-C2F3-460A-834B-358D97D63C07}"/>
              </a:ext>
            </a:extLst>
          </p:cNvPr>
          <p:cNvSpPr/>
          <p:nvPr/>
        </p:nvSpPr>
        <p:spPr>
          <a:xfrm rot="5400000">
            <a:off x="-1939895" y="3518517"/>
            <a:ext cx="4499431" cy="612000"/>
          </a:xfrm>
          <a:prstGeom prst="round2SameRect">
            <a:avLst>
              <a:gd name="adj1" fmla="val 28992"/>
              <a:gd name="adj2" fmla="val 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p>
        </p:txBody>
      </p:sp>
      <p:grpSp>
        <p:nvGrpSpPr>
          <p:cNvPr id="17" name="组 18">
            <a:extLst>
              <a:ext uri="{FF2B5EF4-FFF2-40B4-BE49-F238E27FC236}">
                <a16:creationId xmlns:a16="http://schemas.microsoft.com/office/drawing/2014/main" id="{2FA59607-F91F-40FB-ABBC-3C8A9C323C7A}"/>
              </a:ext>
            </a:extLst>
          </p:cNvPr>
          <p:cNvGrpSpPr/>
          <p:nvPr/>
        </p:nvGrpSpPr>
        <p:grpSpPr>
          <a:xfrm>
            <a:off x="11051932" y="1986180"/>
            <a:ext cx="761326" cy="180000"/>
            <a:chOff x="9950219" y="2535194"/>
            <a:chExt cx="761326" cy="180000"/>
          </a:xfrm>
        </p:grpSpPr>
        <p:sp>
          <p:nvSpPr>
            <p:cNvPr id="18" name="椭圆 17">
              <a:extLst>
                <a:ext uri="{FF2B5EF4-FFF2-40B4-BE49-F238E27FC236}">
                  <a16:creationId xmlns:a16="http://schemas.microsoft.com/office/drawing/2014/main" id="{4FFC9F0B-8D50-4BEA-A405-BF974318C350}"/>
                </a:ext>
              </a:extLst>
            </p:cNvPr>
            <p:cNvSpPr>
              <a:spLocks noChangeAspect="1"/>
            </p:cNvSpPr>
            <p:nvPr/>
          </p:nvSpPr>
          <p:spPr>
            <a:xfrm>
              <a:off x="9950219" y="2535194"/>
              <a:ext cx="180000" cy="180000"/>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3EF33584-EEA3-4877-9338-8CA5D70F762C}"/>
                </a:ext>
              </a:extLst>
            </p:cNvPr>
            <p:cNvSpPr>
              <a:spLocks noChangeAspect="1"/>
            </p:cNvSpPr>
            <p:nvPr/>
          </p:nvSpPr>
          <p:spPr>
            <a:xfrm>
              <a:off x="10240882" y="2535194"/>
              <a:ext cx="180000" cy="180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54984ABD-BABB-420B-AC95-E0C7F1BCDFB6}"/>
                </a:ext>
              </a:extLst>
            </p:cNvPr>
            <p:cNvSpPr>
              <a:spLocks/>
            </p:cNvSpPr>
            <p:nvPr/>
          </p:nvSpPr>
          <p:spPr>
            <a:xfrm>
              <a:off x="10531545" y="2535194"/>
              <a:ext cx="180000" cy="1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1" name="圆角矩形 15">
            <a:extLst>
              <a:ext uri="{FF2B5EF4-FFF2-40B4-BE49-F238E27FC236}">
                <a16:creationId xmlns:a16="http://schemas.microsoft.com/office/drawing/2014/main" id="{CD5173F1-4D31-45C1-A888-39D2F65E2B44}"/>
              </a:ext>
            </a:extLst>
          </p:cNvPr>
          <p:cNvSpPr/>
          <p:nvPr/>
        </p:nvSpPr>
        <p:spPr>
          <a:xfrm>
            <a:off x="1214939" y="1896752"/>
            <a:ext cx="3647347" cy="593734"/>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Arial" panose="020B0604020202020204" pitchFamily="34" charset="0"/>
                <a:cs typeface="Arial" panose="020B0604020202020204" pitchFamily="34" charset="0"/>
              </a:rPr>
              <a:t>Mental disability</a:t>
            </a:r>
          </a:p>
        </p:txBody>
      </p:sp>
      <p:sp>
        <p:nvSpPr>
          <p:cNvPr id="23" name="矩形 22">
            <a:extLst>
              <a:ext uri="{FF2B5EF4-FFF2-40B4-BE49-F238E27FC236}">
                <a16:creationId xmlns:a16="http://schemas.microsoft.com/office/drawing/2014/main" id="{972B4C50-826B-4326-B7D6-2E49569CB1C5}"/>
              </a:ext>
            </a:extLst>
          </p:cNvPr>
          <p:cNvSpPr/>
          <p:nvPr/>
        </p:nvSpPr>
        <p:spPr>
          <a:xfrm>
            <a:off x="1214939" y="2554168"/>
            <a:ext cx="10217656" cy="1218086"/>
          </a:xfrm>
          <a:prstGeom prst="rect">
            <a:avLst/>
          </a:prstGeom>
        </p:spPr>
        <p:txBody>
          <a:bodyPr wrap="square" lIns="91436" tIns="45718" rIns="91436" bIns="45718">
            <a:spAutoFit/>
          </a:bodyPr>
          <a:lstStyle/>
          <a:p>
            <a:pPr>
              <a:lnSpc>
                <a:spcPts val="4600"/>
              </a:lnSpc>
            </a:pPr>
            <a:r>
              <a:rPr lang="en-US" altLang="zh-CN" sz="3200" dirty="0">
                <a:solidFill>
                  <a:schemeClr val="bg2">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National Standard of the People's Republic of China Classification and grading criteria of disability</a:t>
            </a:r>
          </a:p>
        </p:txBody>
      </p:sp>
      <p:sp>
        <p:nvSpPr>
          <p:cNvPr id="24" name="矩形 23">
            <a:extLst>
              <a:ext uri="{FF2B5EF4-FFF2-40B4-BE49-F238E27FC236}">
                <a16:creationId xmlns:a16="http://schemas.microsoft.com/office/drawing/2014/main" id="{00E09493-BAA1-48EF-B59B-F46D92DC7D74}"/>
              </a:ext>
            </a:extLst>
          </p:cNvPr>
          <p:cNvSpPr/>
          <p:nvPr/>
        </p:nvSpPr>
        <p:spPr>
          <a:xfrm>
            <a:off x="1139597" y="3833043"/>
            <a:ext cx="10960785" cy="1951492"/>
          </a:xfrm>
          <a:prstGeom prst="rect">
            <a:avLst/>
          </a:prstGeom>
        </p:spPr>
        <p:txBody>
          <a:bodyPr wrap="square" lIns="91436" tIns="45718" rIns="91436" bIns="45718">
            <a:spAutoFit/>
          </a:bodyPr>
          <a:lstStyle/>
          <a:p>
            <a:pPr>
              <a:lnSpc>
                <a:spcPct val="150000"/>
              </a:lnSpc>
            </a:pP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All kinds of mental disorders have not been cured for more than one year. Due to cognitive, mood and behavioral disorders, affecting their daily life and social participation may lead to mental disability.</a:t>
            </a:r>
          </a:p>
        </p:txBody>
      </p:sp>
      <p:cxnSp>
        <p:nvCxnSpPr>
          <p:cNvPr id="25" name="直接连接符 24">
            <a:extLst>
              <a:ext uri="{FF2B5EF4-FFF2-40B4-BE49-F238E27FC236}">
                <a16:creationId xmlns:a16="http://schemas.microsoft.com/office/drawing/2014/main" id="{BE658A04-EC48-4C06-8ADB-D1BD24888CB6}"/>
              </a:ext>
            </a:extLst>
          </p:cNvPr>
          <p:cNvCxnSpPr>
            <a:cxnSpLocks/>
          </p:cNvCxnSpPr>
          <p:nvPr/>
        </p:nvCxnSpPr>
        <p:spPr>
          <a:xfrm>
            <a:off x="1214939" y="3895277"/>
            <a:ext cx="104400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D5D6C91-D2E6-46F7-B87F-C8441D2CC47F}"/>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30594813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6F1DDB-E28D-4D46-9E6A-7FA86AF3C0DE}"/>
              </a:ext>
            </a:extLst>
          </p:cNvPr>
          <p:cNvGrpSpPr/>
          <p:nvPr/>
        </p:nvGrpSpPr>
        <p:grpSpPr>
          <a:xfrm>
            <a:off x="5016039" y="2829528"/>
            <a:ext cx="1800000" cy="1800000"/>
            <a:chOff x="4606549" y="2221260"/>
            <a:chExt cx="3089921" cy="3110933"/>
          </a:xfrm>
        </p:grpSpPr>
        <p:sp>
          <p:nvSpPr>
            <p:cNvPr id="11" name="Oval 5"/>
            <p:cNvSpPr>
              <a:spLocks noChangeArrowheads="1"/>
            </p:cNvSpPr>
            <p:nvPr/>
          </p:nvSpPr>
          <p:spPr bwMode="auto">
            <a:xfrm>
              <a:off x="4606549" y="2247216"/>
              <a:ext cx="3089921" cy="3084977"/>
            </a:xfrm>
            <a:prstGeom prst="ellipse">
              <a:avLst/>
            </a:prstGeom>
            <a:solidFill>
              <a:srgbClr val="18478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nvGrpSpPr>
            <p:cNvPr id="3" name="组合 2"/>
            <p:cNvGrpSpPr/>
            <p:nvPr/>
          </p:nvGrpSpPr>
          <p:grpSpPr>
            <a:xfrm>
              <a:off x="4735090" y="2221260"/>
              <a:ext cx="2931717" cy="2836547"/>
              <a:chOff x="4544865" y="2176322"/>
              <a:chExt cx="2931717" cy="2836547"/>
            </a:xfrm>
          </p:grpSpPr>
          <p:sp>
            <p:nvSpPr>
              <p:cNvPr id="12" name="Freeform 6"/>
              <p:cNvSpPr>
                <a:spLocks/>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3" name="Freeform 7"/>
              <p:cNvSpPr>
                <a:spLocks/>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4" name="Freeform 8"/>
              <p:cNvSpPr>
                <a:spLocks/>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9" name="Freeform 9"/>
              <p:cNvSpPr>
                <a:spLocks/>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0" name="Freeform 10"/>
              <p:cNvSpPr>
                <a:spLocks/>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2" name="Freeform 12"/>
              <p:cNvSpPr>
                <a:spLocks/>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3" name="Freeform 13"/>
              <p:cNvSpPr>
                <a:spLocks/>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8" name="Freeform 14"/>
              <p:cNvSpPr>
                <a:spLocks/>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29" name="Freeform 15"/>
              <p:cNvSpPr>
                <a:spLocks/>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0" name="Freeform 16"/>
              <p:cNvSpPr>
                <a:spLocks/>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1" name="Freeform 17"/>
              <p:cNvSpPr>
                <a:spLocks/>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2" name="Freeform 18"/>
              <p:cNvSpPr>
                <a:spLocks/>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3" name="Freeform 19"/>
              <p:cNvSpPr>
                <a:spLocks/>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4" name="Freeform 20"/>
              <p:cNvSpPr>
                <a:spLocks/>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5" name="Freeform 21"/>
              <p:cNvSpPr>
                <a:spLocks/>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6" name="Freeform 22"/>
              <p:cNvSpPr>
                <a:spLocks/>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37" name="Freeform 23"/>
              <p:cNvSpPr>
                <a:spLocks/>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sp>
        <p:nvSpPr>
          <p:cNvPr id="112" name="Oval 98"/>
          <p:cNvSpPr>
            <a:spLocks noChangeArrowheads="1"/>
          </p:cNvSpPr>
          <p:nvPr/>
        </p:nvSpPr>
        <p:spPr bwMode="auto">
          <a:xfrm>
            <a:off x="7695143" y="4684309"/>
            <a:ext cx="342363"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3" name="Oval 99"/>
          <p:cNvSpPr>
            <a:spLocks noChangeArrowheads="1"/>
          </p:cNvSpPr>
          <p:nvPr/>
        </p:nvSpPr>
        <p:spPr bwMode="auto">
          <a:xfrm>
            <a:off x="7698850" y="4684309"/>
            <a:ext cx="338655"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4" name="Oval 100"/>
          <p:cNvSpPr>
            <a:spLocks noChangeArrowheads="1"/>
          </p:cNvSpPr>
          <p:nvPr/>
        </p:nvSpPr>
        <p:spPr bwMode="auto">
          <a:xfrm>
            <a:off x="7698850" y="4684309"/>
            <a:ext cx="338655"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5" name="Oval 101"/>
          <p:cNvSpPr>
            <a:spLocks noChangeArrowheads="1"/>
          </p:cNvSpPr>
          <p:nvPr/>
        </p:nvSpPr>
        <p:spPr bwMode="auto">
          <a:xfrm>
            <a:off x="7698850" y="4684309"/>
            <a:ext cx="338655"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6" name="Oval 102"/>
          <p:cNvSpPr>
            <a:spLocks noChangeArrowheads="1"/>
          </p:cNvSpPr>
          <p:nvPr/>
        </p:nvSpPr>
        <p:spPr bwMode="auto">
          <a:xfrm>
            <a:off x="7698850" y="4684309"/>
            <a:ext cx="338655"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7" name="Oval 103"/>
          <p:cNvSpPr>
            <a:spLocks noChangeArrowheads="1"/>
          </p:cNvSpPr>
          <p:nvPr/>
        </p:nvSpPr>
        <p:spPr bwMode="auto">
          <a:xfrm>
            <a:off x="7698850" y="4684309"/>
            <a:ext cx="338655" cy="33989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8" name="Oval 104"/>
          <p:cNvSpPr>
            <a:spLocks noChangeArrowheads="1"/>
          </p:cNvSpPr>
          <p:nvPr/>
        </p:nvSpPr>
        <p:spPr bwMode="auto">
          <a:xfrm>
            <a:off x="7698850" y="4686781"/>
            <a:ext cx="336183"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19" name="Oval 105"/>
          <p:cNvSpPr>
            <a:spLocks noChangeArrowheads="1"/>
          </p:cNvSpPr>
          <p:nvPr/>
        </p:nvSpPr>
        <p:spPr bwMode="auto">
          <a:xfrm>
            <a:off x="7701322" y="4686781"/>
            <a:ext cx="333711"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0" name="Oval 106"/>
          <p:cNvSpPr>
            <a:spLocks noChangeArrowheads="1"/>
          </p:cNvSpPr>
          <p:nvPr/>
        </p:nvSpPr>
        <p:spPr bwMode="auto">
          <a:xfrm>
            <a:off x="7701322" y="4686781"/>
            <a:ext cx="333711"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1" name="Oval 107"/>
          <p:cNvSpPr>
            <a:spLocks noChangeArrowheads="1"/>
          </p:cNvSpPr>
          <p:nvPr/>
        </p:nvSpPr>
        <p:spPr bwMode="auto">
          <a:xfrm>
            <a:off x="7701322" y="4686781"/>
            <a:ext cx="333711"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2" name="Oval 108"/>
          <p:cNvSpPr>
            <a:spLocks noChangeArrowheads="1"/>
          </p:cNvSpPr>
          <p:nvPr/>
        </p:nvSpPr>
        <p:spPr bwMode="auto">
          <a:xfrm>
            <a:off x="7701322" y="4686781"/>
            <a:ext cx="333711"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3" name="Oval 109"/>
          <p:cNvSpPr>
            <a:spLocks noChangeArrowheads="1"/>
          </p:cNvSpPr>
          <p:nvPr/>
        </p:nvSpPr>
        <p:spPr bwMode="auto">
          <a:xfrm>
            <a:off x="7701322" y="4686781"/>
            <a:ext cx="333711" cy="333711"/>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4" name="Oval 110"/>
          <p:cNvSpPr>
            <a:spLocks noChangeArrowheads="1"/>
          </p:cNvSpPr>
          <p:nvPr/>
        </p:nvSpPr>
        <p:spPr bwMode="auto">
          <a:xfrm>
            <a:off x="7701322" y="4690488"/>
            <a:ext cx="331240" cy="327532"/>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5" name="Oval 111"/>
          <p:cNvSpPr>
            <a:spLocks noChangeArrowheads="1"/>
          </p:cNvSpPr>
          <p:nvPr/>
        </p:nvSpPr>
        <p:spPr bwMode="auto">
          <a:xfrm>
            <a:off x="7703794" y="4690488"/>
            <a:ext cx="328768" cy="327532"/>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
        <p:nvSpPr>
          <p:cNvPr id="126" name="Oval 112"/>
          <p:cNvSpPr>
            <a:spLocks noChangeArrowheads="1"/>
          </p:cNvSpPr>
          <p:nvPr/>
        </p:nvSpPr>
        <p:spPr bwMode="auto">
          <a:xfrm>
            <a:off x="7703794" y="4690488"/>
            <a:ext cx="328768" cy="327532"/>
          </a:xfrm>
          <a:prstGeom prst="ellipse">
            <a:avLst/>
          </a:prstGeom>
          <a:solidFill>
            <a:srgbClr val="FFFFFF"/>
          </a:solidFill>
          <a:ln w="222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nvGrpSpPr>
          <p:cNvPr id="152" name="组合 151"/>
          <p:cNvGrpSpPr/>
          <p:nvPr/>
        </p:nvGrpSpPr>
        <p:grpSpPr>
          <a:xfrm>
            <a:off x="-152892" y="1286511"/>
            <a:ext cx="4900103" cy="2192599"/>
            <a:chOff x="8680960" y="1370263"/>
            <a:chExt cx="2665279" cy="2192599"/>
          </a:xfrm>
        </p:grpSpPr>
        <p:sp>
          <p:nvSpPr>
            <p:cNvPr id="153" name="矩形 152"/>
            <p:cNvSpPr/>
            <p:nvPr/>
          </p:nvSpPr>
          <p:spPr>
            <a:xfrm>
              <a:off x="8837949" y="1861627"/>
              <a:ext cx="2508290" cy="1701235"/>
            </a:xfrm>
            <a:prstGeom prst="rect">
              <a:avLst/>
            </a:prstGeom>
          </p:spPr>
          <p:txBody>
            <a:bodyPr wrap="square">
              <a:spAutoFit/>
            </a:bodyPr>
            <a:lstStyle/>
            <a:p>
              <a:pPr algn="r">
                <a:lnSpc>
                  <a:spcPts val="3200"/>
                </a:lnSpc>
              </a:pPr>
              <a:r>
                <a:rPr lang="en-US" altLang="zh-CN" sz="2800" dirty="0">
                  <a:solidFill>
                    <a:schemeClr val="bg2">
                      <a:lumMod val="50000"/>
                    </a:schemeClr>
                  </a:solidFill>
                  <a:effectLst>
                    <a:outerShdw blurRad="38100" dist="38100" dir="2700000" algn="tl">
                      <a:srgbClr val="000000">
                        <a:alpha val="43137"/>
                      </a:srgbClr>
                    </a:outerShdw>
                  </a:effectLst>
                  <a:latin typeface="Arial" panose="020B0604020202020204" pitchFamily="34" charset="0"/>
                  <a:ea typeface="Dotum" panose="020B0600000101010101" pitchFamily="34" charset="-127"/>
                  <a:cs typeface="Arial" panose="020B0604020202020204" pitchFamily="34" charset="0"/>
                </a:rPr>
                <a:t>National Health Interview Survey of Disability </a:t>
              </a:r>
            </a:p>
            <a:p>
              <a:pPr algn="r">
                <a:lnSpc>
                  <a:spcPts val="3200"/>
                </a:lnSpc>
              </a:pPr>
              <a:r>
                <a:rPr lang="en-US" altLang="zh-CN"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rPr>
                <a:t>1.1% reported functional disability from mental disorders</a:t>
              </a:r>
              <a:endParaRPr lang="zh-CN" altLang="en-US"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endParaRPr>
            </a:p>
          </p:txBody>
        </p:sp>
        <p:sp>
          <p:nvSpPr>
            <p:cNvPr id="154" name="矩形 153"/>
            <p:cNvSpPr/>
            <p:nvPr/>
          </p:nvSpPr>
          <p:spPr>
            <a:xfrm>
              <a:off x="8680960" y="1370263"/>
              <a:ext cx="2665279" cy="584775"/>
            </a:xfrm>
            <a:prstGeom prst="rect">
              <a:avLst/>
            </a:prstGeom>
          </p:spPr>
          <p:txBody>
            <a:bodyPr wrap="square">
              <a:spAutoFit/>
            </a:bodyPr>
            <a:lstStyle/>
            <a:p>
              <a:pPr algn="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1994-1995,</a:t>
              </a:r>
              <a:r>
                <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rPr>
                <a:t> </a:t>
              </a: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America</a:t>
              </a:r>
              <a:endPar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endParaRPr>
            </a:p>
          </p:txBody>
        </p:sp>
      </p:grpSp>
      <p:sp>
        <p:nvSpPr>
          <p:cNvPr id="178" name="矩形 177"/>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圆角矩形 18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74" name="矩形 73">
            <a:extLst>
              <a:ext uri="{FF2B5EF4-FFF2-40B4-BE49-F238E27FC236}">
                <a16:creationId xmlns:a16="http://schemas.microsoft.com/office/drawing/2014/main" id="{F99BDBB5-662F-4B87-8ABE-F5A394F5E3A4}"/>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BACKGROUNDS</a:t>
            </a:r>
          </a:p>
        </p:txBody>
      </p:sp>
      <p:grpSp>
        <p:nvGrpSpPr>
          <p:cNvPr id="75" name="组合 74">
            <a:extLst>
              <a:ext uri="{FF2B5EF4-FFF2-40B4-BE49-F238E27FC236}">
                <a16:creationId xmlns:a16="http://schemas.microsoft.com/office/drawing/2014/main" id="{9FD1F2F6-095D-402D-9CE7-B5701F116036}"/>
              </a:ext>
            </a:extLst>
          </p:cNvPr>
          <p:cNvGrpSpPr/>
          <p:nvPr/>
        </p:nvGrpSpPr>
        <p:grpSpPr>
          <a:xfrm>
            <a:off x="7084867" y="1220137"/>
            <a:ext cx="4790851" cy="2123401"/>
            <a:chOff x="8514424" y="1402915"/>
            <a:chExt cx="4790851" cy="2123401"/>
          </a:xfrm>
        </p:grpSpPr>
        <p:sp>
          <p:nvSpPr>
            <p:cNvPr id="76" name="矩形 75">
              <a:extLst>
                <a:ext uri="{FF2B5EF4-FFF2-40B4-BE49-F238E27FC236}">
                  <a16:creationId xmlns:a16="http://schemas.microsoft.com/office/drawing/2014/main" id="{D6D65DCD-2676-49E8-82BD-463D40734BE5}"/>
                </a:ext>
              </a:extLst>
            </p:cNvPr>
            <p:cNvSpPr/>
            <p:nvPr/>
          </p:nvSpPr>
          <p:spPr>
            <a:xfrm>
              <a:off x="8540847" y="1833545"/>
              <a:ext cx="4764428" cy="1692771"/>
            </a:xfrm>
            <a:prstGeom prst="rect">
              <a:avLst/>
            </a:prstGeom>
          </p:spPr>
          <p:txBody>
            <a:bodyPr wrap="square">
              <a:spAutoFit/>
            </a:bodyPr>
            <a:lstStyle/>
            <a:p>
              <a:r>
                <a:rPr lang="en-US" altLang="zh-CN" sz="2800"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ea typeface="Dotum" panose="020B0600000101010101" pitchFamily="34" charset="-127"/>
                  <a:cs typeface="Arial" panose="020B0604020202020204" pitchFamily="34" charset="0"/>
                </a:rPr>
                <a:t>The first national sampling surveys on disability </a:t>
              </a:r>
            </a:p>
            <a:p>
              <a:r>
                <a:rPr lang="en-US" altLang="zh-CN"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rPr>
                <a:t>The average prevalence of mental disability was 2.47‰</a:t>
              </a:r>
              <a:endParaRPr lang="zh-CN" altLang="en-US"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endParaRPr>
            </a:p>
          </p:txBody>
        </p:sp>
        <p:sp>
          <p:nvSpPr>
            <p:cNvPr id="77" name="矩形 76">
              <a:extLst>
                <a:ext uri="{FF2B5EF4-FFF2-40B4-BE49-F238E27FC236}">
                  <a16:creationId xmlns:a16="http://schemas.microsoft.com/office/drawing/2014/main" id="{8B3D1FC6-4A56-47E4-A9C3-A444F4D6B279}"/>
                </a:ext>
              </a:extLst>
            </p:cNvPr>
            <p:cNvSpPr/>
            <p:nvPr/>
          </p:nvSpPr>
          <p:spPr>
            <a:xfrm>
              <a:off x="8514424" y="1402915"/>
              <a:ext cx="2726300" cy="584775"/>
            </a:xfrm>
            <a:prstGeom prst="rect">
              <a:avLst/>
            </a:prstGeom>
          </p:spPr>
          <p:txBody>
            <a:bodyPr wrap="square">
              <a:spAutoFit/>
            </a:bodyPr>
            <a:lstStyle/>
            <a:p>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1987,</a:t>
              </a:r>
              <a:r>
                <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rPr>
                <a:t> </a:t>
              </a: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CHINA</a:t>
              </a:r>
              <a:endPar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endParaRPr>
            </a:p>
          </p:txBody>
        </p:sp>
      </p:grpSp>
      <p:grpSp>
        <p:nvGrpSpPr>
          <p:cNvPr id="78" name="组合 77">
            <a:extLst>
              <a:ext uri="{FF2B5EF4-FFF2-40B4-BE49-F238E27FC236}">
                <a16:creationId xmlns:a16="http://schemas.microsoft.com/office/drawing/2014/main" id="{EA2FDDB4-EB8F-4145-BDA4-9F05E3420D96}"/>
              </a:ext>
            </a:extLst>
          </p:cNvPr>
          <p:cNvGrpSpPr/>
          <p:nvPr/>
        </p:nvGrpSpPr>
        <p:grpSpPr>
          <a:xfrm>
            <a:off x="-425063" y="3836170"/>
            <a:ext cx="5181902" cy="3121141"/>
            <a:chOff x="8680410" y="1429306"/>
            <a:chExt cx="2665279" cy="3121141"/>
          </a:xfrm>
        </p:grpSpPr>
        <p:sp>
          <p:nvSpPr>
            <p:cNvPr id="79" name="矩形 78">
              <a:extLst>
                <a:ext uri="{FF2B5EF4-FFF2-40B4-BE49-F238E27FC236}">
                  <a16:creationId xmlns:a16="http://schemas.microsoft.com/office/drawing/2014/main" id="{AD729B58-A5B7-492C-922F-8064F0FA5E0E}"/>
                </a:ext>
              </a:extLst>
            </p:cNvPr>
            <p:cNvSpPr/>
            <p:nvPr/>
          </p:nvSpPr>
          <p:spPr>
            <a:xfrm>
              <a:off x="8948246" y="1995902"/>
              <a:ext cx="2392491" cy="2554545"/>
            </a:xfrm>
            <a:prstGeom prst="rect">
              <a:avLst/>
            </a:prstGeom>
          </p:spPr>
          <p:txBody>
            <a:bodyPr wrap="square">
              <a:spAutoFit/>
            </a:bodyPr>
            <a:lstStyle/>
            <a:p>
              <a:pPr algn="r">
                <a:lnSpc>
                  <a:spcPts val="3200"/>
                </a:lnSpc>
              </a:pPr>
              <a:r>
                <a:rPr lang="en-US" altLang="zh-CN" sz="2800"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ea typeface="Dotum" panose="020B0600000101010101" pitchFamily="34" charset="-127"/>
                  <a:cs typeface="Arial" panose="020B0604020202020204" pitchFamily="34" charset="0"/>
                </a:rPr>
                <a:t>WHO World Mental Health Surveys</a:t>
              </a:r>
            </a:p>
            <a:p>
              <a:pPr algn="r">
                <a:lnSpc>
                  <a:spcPts val="3200"/>
                </a:lnSpc>
              </a:pPr>
              <a:r>
                <a:rPr lang="en-US" altLang="zh-CN"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rPr>
                <a:t>The disability rate among patients who have experienced psychotic symptoms was 19.1%</a:t>
              </a:r>
            </a:p>
            <a:p>
              <a:pPr algn="r">
                <a:lnSpc>
                  <a:spcPts val="3200"/>
                </a:lnSpc>
              </a:pPr>
              <a:endParaRPr lang="zh-CN" altLang="en-US" sz="28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endParaRPr>
            </a:p>
          </p:txBody>
        </p:sp>
        <p:sp>
          <p:nvSpPr>
            <p:cNvPr id="80" name="矩形 79">
              <a:extLst>
                <a:ext uri="{FF2B5EF4-FFF2-40B4-BE49-F238E27FC236}">
                  <a16:creationId xmlns:a16="http://schemas.microsoft.com/office/drawing/2014/main" id="{955E2818-85E2-49E6-B6C1-F1C6BCDE7004}"/>
                </a:ext>
              </a:extLst>
            </p:cNvPr>
            <p:cNvSpPr/>
            <p:nvPr/>
          </p:nvSpPr>
          <p:spPr>
            <a:xfrm>
              <a:off x="8680410" y="1429306"/>
              <a:ext cx="2665279" cy="584775"/>
            </a:xfrm>
            <a:prstGeom prst="rect">
              <a:avLst/>
            </a:prstGeom>
          </p:spPr>
          <p:txBody>
            <a:bodyPr wrap="square">
              <a:spAutoFit/>
            </a:bodyPr>
            <a:lstStyle/>
            <a:p>
              <a:pPr algn="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2018,</a:t>
              </a:r>
              <a:r>
                <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rPr>
                <a:t> </a:t>
              </a: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Portugal</a:t>
              </a:r>
              <a:endPar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endParaRPr>
            </a:p>
          </p:txBody>
        </p:sp>
      </p:grpSp>
      <p:grpSp>
        <p:nvGrpSpPr>
          <p:cNvPr id="55" name="组合 54">
            <a:extLst>
              <a:ext uri="{FF2B5EF4-FFF2-40B4-BE49-F238E27FC236}">
                <a16:creationId xmlns:a16="http://schemas.microsoft.com/office/drawing/2014/main" id="{4B24EC21-44AF-4FB2-B450-89F646CA9C2F}"/>
              </a:ext>
            </a:extLst>
          </p:cNvPr>
          <p:cNvGrpSpPr/>
          <p:nvPr/>
        </p:nvGrpSpPr>
        <p:grpSpPr>
          <a:xfrm>
            <a:off x="7084867" y="3836170"/>
            <a:ext cx="4986793" cy="2862065"/>
            <a:chOff x="8514424" y="1402915"/>
            <a:chExt cx="4986793" cy="2862065"/>
          </a:xfrm>
        </p:grpSpPr>
        <p:sp>
          <p:nvSpPr>
            <p:cNvPr id="56" name="矩形 55">
              <a:extLst>
                <a:ext uri="{FF2B5EF4-FFF2-40B4-BE49-F238E27FC236}">
                  <a16:creationId xmlns:a16="http://schemas.microsoft.com/office/drawing/2014/main" id="{9D9F8D9C-5865-46B9-9CA7-C4CAC51434FB}"/>
                </a:ext>
              </a:extLst>
            </p:cNvPr>
            <p:cNvSpPr/>
            <p:nvPr/>
          </p:nvSpPr>
          <p:spPr>
            <a:xfrm>
              <a:off x="8540846" y="1833545"/>
              <a:ext cx="4960371" cy="2431435"/>
            </a:xfrm>
            <a:prstGeom prst="rect">
              <a:avLst/>
            </a:prstGeom>
          </p:spPr>
          <p:txBody>
            <a:bodyPr wrap="square">
              <a:spAutoFit/>
            </a:bodyPr>
            <a:lstStyle/>
            <a:p>
              <a:r>
                <a:rPr lang="en-US" altLang="zh-CN" sz="2800"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ea typeface="Dotum" panose="020B0600000101010101" pitchFamily="34" charset="-127"/>
                  <a:cs typeface="Arial" panose="020B0604020202020204" pitchFamily="34" charset="0"/>
                </a:rPr>
                <a:t>The second national sampling surveys on disability </a:t>
              </a:r>
            </a:p>
            <a:p>
              <a:r>
                <a:rPr lang="en-US" altLang="zh-CN"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rPr>
                <a:t>Among multiple disabled people aged 15 years and over, the disability prevalence attributable to mental disorders was 6.01‰</a:t>
              </a:r>
              <a:endParaRPr lang="zh-CN" altLang="en-US" sz="2400" dirty="0">
                <a:solidFill>
                  <a:schemeClr val="tx1">
                    <a:lumMod val="65000"/>
                    <a:lumOff val="35000"/>
                  </a:schemeClr>
                </a:solidFill>
                <a:latin typeface="Arial" panose="020B0604020202020204" pitchFamily="34" charset="0"/>
                <a:ea typeface="Dotum" panose="020B0600000101010101" pitchFamily="34" charset="-127"/>
                <a:cs typeface="Arial" panose="020B0604020202020204" pitchFamily="34" charset="0"/>
              </a:endParaRPr>
            </a:p>
          </p:txBody>
        </p:sp>
        <p:sp>
          <p:nvSpPr>
            <p:cNvPr id="57" name="矩形 56">
              <a:extLst>
                <a:ext uri="{FF2B5EF4-FFF2-40B4-BE49-F238E27FC236}">
                  <a16:creationId xmlns:a16="http://schemas.microsoft.com/office/drawing/2014/main" id="{B6EDE678-9AF6-4134-B3B6-7B37CC612ED3}"/>
                </a:ext>
              </a:extLst>
            </p:cNvPr>
            <p:cNvSpPr/>
            <p:nvPr/>
          </p:nvSpPr>
          <p:spPr>
            <a:xfrm>
              <a:off x="8514424" y="1402915"/>
              <a:ext cx="2726300" cy="584775"/>
            </a:xfrm>
            <a:prstGeom prst="rect">
              <a:avLst/>
            </a:prstGeom>
          </p:spPr>
          <p:txBody>
            <a:bodyPr wrap="square">
              <a:spAutoFit/>
            </a:bodyPr>
            <a:lstStyle/>
            <a:p>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2006,</a:t>
              </a:r>
              <a:r>
                <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rPr>
                <a:t> </a:t>
              </a:r>
              <a:r>
                <a:rPr lang="en-US" altLang="zh-CN" sz="3200" b="1" dirty="0">
                  <a:solidFill>
                    <a:srgbClr val="18478F"/>
                  </a:solidFill>
                  <a:latin typeface="Arial" panose="020B0604020202020204" pitchFamily="34" charset="0"/>
                  <a:ea typeface="Dotum" panose="020B0600000101010101" pitchFamily="34" charset="-127"/>
                  <a:cs typeface="Arial" panose="020B0604020202020204" pitchFamily="34" charset="0"/>
                </a:rPr>
                <a:t>CHINA</a:t>
              </a:r>
              <a:endParaRPr lang="zh-CN" altLang="en-US" sz="3200" b="1" dirty="0">
                <a:solidFill>
                  <a:srgbClr val="18478F"/>
                </a:solidFill>
                <a:latin typeface="Arial" panose="020B0604020202020204" pitchFamily="34" charset="0"/>
                <a:ea typeface="Dotum" panose="020B0600000101010101" pitchFamily="34" charset="-127"/>
                <a:cs typeface="Arial" panose="020B0604020202020204" pitchFamily="34" charset="0"/>
              </a:endParaRPr>
            </a:p>
          </p:txBody>
        </p:sp>
      </p:grpSp>
      <p:sp>
        <p:nvSpPr>
          <p:cNvPr id="5" name="灯片编号占位符 4">
            <a:extLst>
              <a:ext uri="{FF2B5EF4-FFF2-40B4-BE49-F238E27FC236}">
                <a16:creationId xmlns:a16="http://schemas.microsoft.com/office/drawing/2014/main" id="{5246B618-58CC-4F64-AFF1-F201D47528CD}"/>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36438481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4" name="矩形 4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105" name="矩形 104">
            <a:extLst>
              <a:ext uri="{FF2B5EF4-FFF2-40B4-BE49-F238E27FC236}">
                <a16:creationId xmlns:a16="http://schemas.microsoft.com/office/drawing/2014/main" id="{074E50A8-4379-4FCE-B398-AD0FAB42397E}"/>
              </a:ext>
            </a:extLst>
          </p:cNvPr>
          <p:cNvSpPr/>
          <p:nvPr/>
        </p:nvSpPr>
        <p:spPr>
          <a:xfrm>
            <a:off x="632263" y="2923295"/>
            <a:ext cx="4429395" cy="3280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6" name="矩形 105">
            <a:extLst>
              <a:ext uri="{FF2B5EF4-FFF2-40B4-BE49-F238E27FC236}">
                <a16:creationId xmlns:a16="http://schemas.microsoft.com/office/drawing/2014/main" id="{08B9E15F-DB57-46CB-BB9B-0056DE8033AF}"/>
              </a:ext>
            </a:extLst>
          </p:cNvPr>
          <p:cNvSpPr/>
          <p:nvPr/>
        </p:nvSpPr>
        <p:spPr>
          <a:xfrm>
            <a:off x="632263" y="2184616"/>
            <a:ext cx="4429395" cy="769442"/>
          </a:xfrm>
          <a:prstGeom prst="rect">
            <a:avLst/>
          </a:prstGeom>
          <a:solidFill>
            <a:srgbClr val="18478F"/>
          </a:solidFill>
          <a:ln>
            <a:noFill/>
          </a:ln>
          <a:effectLst>
            <a:outerShdw blurRad="190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7" name="文本框 106">
            <a:extLst>
              <a:ext uri="{FF2B5EF4-FFF2-40B4-BE49-F238E27FC236}">
                <a16:creationId xmlns:a16="http://schemas.microsoft.com/office/drawing/2014/main" id="{E9FF48F2-FA2A-477B-92C5-26AE111FDC0D}"/>
              </a:ext>
            </a:extLst>
          </p:cNvPr>
          <p:cNvSpPr txBox="1"/>
          <p:nvPr/>
        </p:nvSpPr>
        <p:spPr>
          <a:xfrm>
            <a:off x="1056325" y="2258682"/>
            <a:ext cx="3581269" cy="584775"/>
          </a:xfrm>
          <a:prstGeom prst="rect">
            <a:avLst/>
          </a:prstGeom>
          <a:noFill/>
        </p:spPr>
        <p:txBody>
          <a:bodyPr wrap="square" rtlCol="0">
            <a:spAutoFit/>
          </a:bodyPr>
          <a:lstStyle/>
          <a:p>
            <a:pPr algn="dist"/>
            <a:r>
              <a:rPr lang="en-US" altLang="zh-CN" sz="3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Mental disorders</a:t>
            </a:r>
            <a:endParaRPr lang="zh-CN" altLang="en-US" sz="3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8" name="矩形 107">
            <a:extLst>
              <a:ext uri="{FF2B5EF4-FFF2-40B4-BE49-F238E27FC236}">
                <a16:creationId xmlns:a16="http://schemas.microsoft.com/office/drawing/2014/main" id="{F0CB7BB2-8508-4689-9510-E593868BD04F}"/>
              </a:ext>
            </a:extLst>
          </p:cNvPr>
          <p:cNvSpPr/>
          <p:nvPr/>
        </p:nvSpPr>
        <p:spPr>
          <a:xfrm>
            <a:off x="632263" y="6230909"/>
            <a:ext cx="4429396" cy="86358"/>
          </a:xfrm>
          <a:prstGeom prst="rect">
            <a:avLst/>
          </a:prstGeom>
          <a:solidFill>
            <a:srgbClr val="18478F"/>
          </a:solidFill>
          <a:ln>
            <a:noFill/>
          </a:ln>
          <a:effectLst>
            <a:outerShdw blurRad="190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9" name="文本框 108">
            <a:extLst>
              <a:ext uri="{FF2B5EF4-FFF2-40B4-BE49-F238E27FC236}">
                <a16:creationId xmlns:a16="http://schemas.microsoft.com/office/drawing/2014/main" id="{DF59B183-7539-47A1-8B01-4B7D224390E8}"/>
              </a:ext>
            </a:extLst>
          </p:cNvPr>
          <p:cNvSpPr txBox="1"/>
          <p:nvPr/>
        </p:nvSpPr>
        <p:spPr>
          <a:xfrm>
            <a:off x="987499" y="2950041"/>
            <a:ext cx="4074160" cy="2597827"/>
          </a:xfrm>
          <a:prstGeom prst="rect">
            <a:avLst/>
          </a:prstGeom>
          <a:noFill/>
        </p:spPr>
        <p:txBody>
          <a:bodyPr wrap="square" lIns="0" rtlCol="0">
            <a:spAutoFit/>
          </a:bodyPr>
          <a:lstStyle/>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Post-traumatic stress disorder</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Mood disorder </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Anxiety disorder </a:t>
            </a:r>
            <a:endParaRPr lang="zh-CN" altLang="en-US"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0" name="矩形 109">
            <a:extLst>
              <a:ext uri="{FF2B5EF4-FFF2-40B4-BE49-F238E27FC236}">
                <a16:creationId xmlns:a16="http://schemas.microsoft.com/office/drawing/2014/main" id="{67595F7B-2A22-4550-9536-339E6A4A36BF}"/>
              </a:ext>
            </a:extLst>
          </p:cNvPr>
          <p:cNvSpPr/>
          <p:nvPr/>
        </p:nvSpPr>
        <p:spPr>
          <a:xfrm>
            <a:off x="5314859" y="2948016"/>
            <a:ext cx="4612640" cy="2432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1" name="矩形 110">
            <a:extLst>
              <a:ext uri="{FF2B5EF4-FFF2-40B4-BE49-F238E27FC236}">
                <a16:creationId xmlns:a16="http://schemas.microsoft.com/office/drawing/2014/main" id="{40482C07-2DA1-4372-8FCA-299EBB8651A7}"/>
              </a:ext>
            </a:extLst>
          </p:cNvPr>
          <p:cNvSpPr/>
          <p:nvPr/>
        </p:nvSpPr>
        <p:spPr>
          <a:xfrm>
            <a:off x="5314859" y="2178574"/>
            <a:ext cx="6276614" cy="769442"/>
          </a:xfrm>
          <a:prstGeom prst="rect">
            <a:avLst/>
          </a:prstGeom>
          <a:solidFill>
            <a:schemeClr val="accent5">
              <a:lumMod val="60000"/>
              <a:lumOff val="40000"/>
            </a:schemeClr>
          </a:solidFill>
          <a:ln>
            <a:noFill/>
          </a:ln>
          <a:effectLst>
            <a:outerShdw blurRad="190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2" name="文本框 111">
            <a:extLst>
              <a:ext uri="{FF2B5EF4-FFF2-40B4-BE49-F238E27FC236}">
                <a16:creationId xmlns:a16="http://schemas.microsoft.com/office/drawing/2014/main" id="{6EF13483-24A7-4F47-902E-E48850B6CC61}"/>
              </a:ext>
            </a:extLst>
          </p:cNvPr>
          <p:cNvSpPr txBox="1"/>
          <p:nvPr/>
        </p:nvSpPr>
        <p:spPr>
          <a:xfrm>
            <a:off x="5699321" y="2282600"/>
            <a:ext cx="5466452"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Sociodemographic factors</a:t>
            </a:r>
            <a:endParaRPr lang="zh-CN" altLang="en-US" sz="32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3" name="矩形 112">
            <a:extLst>
              <a:ext uri="{FF2B5EF4-FFF2-40B4-BE49-F238E27FC236}">
                <a16:creationId xmlns:a16="http://schemas.microsoft.com/office/drawing/2014/main" id="{626375E0-B15A-494E-AD56-729DB1C2B607}"/>
              </a:ext>
            </a:extLst>
          </p:cNvPr>
          <p:cNvSpPr/>
          <p:nvPr/>
        </p:nvSpPr>
        <p:spPr>
          <a:xfrm>
            <a:off x="5314858" y="6230908"/>
            <a:ext cx="6247401" cy="86359"/>
          </a:xfrm>
          <a:prstGeom prst="rect">
            <a:avLst/>
          </a:prstGeom>
          <a:solidFill>
            <a:schemeClr val="accent5">
              <a:lumMod val="60000"/>
              <a:lumOff val="40000"/>
            </a:schemeClr>
          </a:solidFill>
          <a:ln>
            <a:noFill/>
          </a:ln>
          <a:effectLst>
            <a:outerShdw blurRad="1905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1" name="矩形 120">
            <a:extLst>
              <a:ext uri="{FF2B5EF4-FFF2-40B4-BE49-F238E27FC236}">
                <a16:creationId xmlns:a16="http://schemas.microsoft.com/office/drawing/2014/main" id="{8B55565C-F17E-4937-A0A8-AFDEF0BCF34F}"/>
              </a:ext>
            </a:extLst>
          </p:cNvPr>
          <p:cNvSpPr/>
          <p:nvPr/>
        </p:nvSpPr>
        <p:spPr>
          <a:xfrm>
            <a:off x="5302836" y="2948015"/>
            <a:ext cx="6259423" cy="3280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8" name="矩形 117">
            <a:extLst>
              <a:ext uri="{FF2B5EF4-FFF2-40B4-BE49-F238E27FC236}">
                <a16:creationId xmlns:a16="http://schemas.microsoft.com/office/drawing/2014/main" id="{32825348-C198-4801-B946-45CFC5536BE5}"/>
              </a:ext>
            </a:extLst>
          </p:cNvPr>
          <p:cNvSpPr/>
          <p:nvPr/>
        </p:nvSpPr>
        <p:spPr>
          <a:xfrm>
            <a:off x="1783376" y="1379382"/>
            <a:ext cx="7831890" cy="646331"/>
          </a:xfrm>
          <a:prstGeom prst="rect">
            <a:avLst/>
          </a:prstGeom>
        </p:spPr>
        <p:txBody>
          <a:bodyPr wrap="square">
            <a:spAutoFit/>
          </a:bodyPr>
          <a:lstStyle/>
          <a:p>
            <a:r>
              <a:rPr lang="en-US" altLang="zh-CN" sz="3600" dirty="0">
                <a:ln w="0"/>
                <a:solidFill>
                  <a:srgbClr val="18478F"/>
                </a:solidFill>
                <a:effectLst>
                  <a:outerShdw blurRad="38100" dist="25400" dir="5400000" algn="ctr" rotWithShape="0">
                    <a:srgbClr val="6E747A">
                      <a:alpha val="43000"/>
                    </a:srgbClr>
                  </a:outerShdw>
                </a:effectLst>
                <a:latin typeface="Arial" panose="020B0604020202020204" pitchFamily="34" charset="0"/>
                <a:ea typeface="Dotum" panose="020B0600000101010101" pitchFamily="34" charset="-127"/>
                <a:cs typeface="Arial" panose="020B0604020202020204" pitchFamily="34" charset="0"/>
              </a:rPr>
              <a:t>Influencing factors of mental disability</a:t>
            </a:r>
            <a:endParaRPr lang="zh-CN" altLang="en-US" sz="3600" dirty="0">
              <a:ln w="0"/>
              <a:solidFill>
                <a:srgbClr val="18478F"/>
              </a:solidFill>
              <a:effectLst>
                <a:outerShdw blurRad="38100" dist="25400" dir="5400000" algn="ctr" rotWithShape="0">
                  <a:srgbClr val="6E747A">
                    <a:alpha val="43000"/>
                  </a:srgbClr>
                </a:outerShdw>
              </a:effectLst>
              <a:latin typeface="Arial" panose="020B0604020202020204" pitchFamily="34" charset="0"/>
              <a:ea typeface="Dotum" panose="020B0600000101010101" pitchFamily="34" charset="-127"/>
              <a:cs typeface="Arial" panose="020B0604020202020204" pitchFamily="34" charset="0"/>
            </a:endParaRPr>
          </a:p>
        </p:txBody>
      </p:sp>
      <p:sp>
        <p:nvSpPr>
          <p:cNvPr id="120" name="文本框 119">
            <a:extLst>
              <a:ext uri="{FF2B5EF4-FFF2-40B4-BE49-F238E27FC236}">
                <a16:creationId xmlns:a16="http://schemas.microsoft.com/office/drawing/2014/main" id="{85B80E27-E681-4301-AA43-FB3D4148223F}"/>
              </a:ext>
            </a:extLst>
          </p:cNvPr>
          <p:cNvSpPr txBox="1"/>
          <p:nvPr/>
        </p:nvSpPr>
        <p:spPr>
          <a:xfrm>
            <a:off x="8142328" y="2948014"/>
            <a:ext cx="3419931" cy="32441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Education level</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Income level</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Course of disease</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Comorbid physical diseases</a:t>
            </a:r>
          </a:p>
        </p:txBody>
      </p:sp>
      <p:sp>
        <p:nvSpPr>
          <p:cNvPr id="114" name="文本框 113">
            <a:extLst>
              <a:ext uri="{FF2B5EF4-FFF2-40B4-BE49-F238E27FC236}">
                <a16:creationId xmlns:a16="http://schemas.microsoft.com/office/drawing/2014/main" id="{7E2E8F9E-305D-44D2-A302-D2A35DECE78A}"/>
              </a:ext>
            </a:extLst>
          </p:cNvPr>
          <p:cNvSpPr txBox="1"/>
          <p:nvPr/>
        </p:nvSpPr>
        <p:spPr>
          <a:xfrm>
            <a:off x="5465626" y="2957977"/>
            <a:ext cx="4074160" cy="3244158"/>
          </a:xfrm>
          <a:prstGeom prst="rect">
            <a:avLst/>
          </a:prstGeom>
          <a:noFill/>
        </p:spPr>
        <p:txBody>
          <a:bodyPr wrap="square" lIns="0" rtlCol="0">
            <a:spAutoFit/>
          </a:bodyPr>
          <a:lstStyle/>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Gender</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Age</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Residence</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Social support</a:t>
            </a:r>
          </a:p>
          <a:p>
            <a:pPr marL="285750" indent="-285750">
              <a:lnSpc>
                <a:spcPct val="150000"/>
              </a:lnSpc>
              <a:buFont typeface="Arial" panose="020B0604020202020204" pitchFamily="34" charset="0"/>
              <a:buChar char="•"/>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Marital status</a:t>
            </a:r>
          </a:p>
        </p:txBody>
      </p:sp>
      <p:sp>
        <p:nvSpPr>
          <p:cNvPr id="126" name="矩形 125">
            <a:extLst>
              <a:ext uri="{FF2B5EF4-FFF2-40B4-BE49-F238E27FC236}">
                <a16:creationId xmlns:a16="http://schemas.microsoft.com/office/drawing/2014/main" id="{92AC76FB-E3EB-4EB1-BB54-85E2B2A329EB}"/>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BACKGROUNDS</a:t>
            </a:r>
          </a:p>
        </p:txBody>
      </p:sp>
      <p:sp>
        <p:nvSpPr>
          <p:cNvPr id="3" name="灯片编号占位符 2">
            <a:extLst>
              <a:ext uri="{FF2B5EF4-FFF2-40B4-BE49-F238E27FC236}">
                <a16:creationId xmlns:a16="http://schemas.microsoft.com/office/drawing/2014/main" id="{83F88456-E09A-4983-8E11-D503BB44D628}"/>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27326244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4" name="矩形 4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104" name="矩形 103">
            <a:extLst>
              <a:ext uri="{FF2B5EF4-FFF2-40B4-BE49-F238E27FC236}">
                <a16:creationId xmlns:a16="http://schemas.microsoft.com/office/drawing/2014/main" id="{7D019384-40E0-4E19-A7A9-1A9BE2E20FC9}"/>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BACKGROUNDS</a:t>
            </a:r>
          </a:p>
        </p:txBody>
      </p:sp>
      <p:sp>
        <p:nvSpPr>
          <p:cNvPr id="24" name="椭圆 23">
            <a:extLst>
              <a:ext uri="{FF2B5EF4-FFF2-40B4-BE49-F238E27FC236}">
                <a16:creationId xmlns:a16="http://schemas.microsoft.com/office/drawing/2014/main" id="{1BAC585D-CE5A-4BD8-8B38-2369C4B8111A}"/>
              </a:ext>
            </a:extLst>
          </p:cNvPr>
          <p:cNvSpPr/>
          <p:nvPr/>
        </p:nvSpPr>
        <p:spPr>
          <a:xfrm>
            <a:off x="6486623" y="1516644"/>
            <a:ext cx="4421874" cy="4421874"/>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a:extLst>
              <a:ext uri="{FF2B5EF4-FFF2-40B4-BE49-F238E27FC236}">
                <a16:creationId xmlns:a16="http://schemas.microsoft.com/office/drawing/2014/main" id="{53957D4E-224E-4B7F-99D3-7523E3DCEEBA}"/>
              </a:ext>
            </a:extLst>
          </p:cNvPr>
          <p:cNvSpPr/>
          <p:nvPr/>
        </p:nvSpPr>
        <p:spPr>
          <a:xfrm>
            <a:off x="1283505" y="1516644"/>
            <a:ext cx="4421874" cy="4421874"/>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a:extLst>
              <a:ext uri="{FF2B5EF4-FFF2-40B4-BE49-F238E27FC236}">
                <a16:creationId xmlns:a16="http://schemas.microsoft.com/office/drawing/2014/main" id="{F1E19AEB-CEB3-414F-BE6F-509E2B1EFF85}"/>
              </a:ext>
            </a:extLst>
          </p:cNvPr>
          <p:cNvSpPr/>
          <p:nvPr/>
        </p:nvSpPr>
        <p:spPr>
          <a:xfrm>
            <a:off x="1262685" y="1516644"/>
            <a:ext cx="4421874" cy="4421874"/>
          </a:xfrm>
          <a:prstGeom prst="ellipse">
            <a:avLst/>
          </a:prstGeom>
          <a:solidFill>
            <a:schemeClr val="accent5">
              <a:lumMod val="75000"/>
              <a:alpha val="12000"/>
            </a:schemeClr>
          </a:solidFill>
          <a:ln w="762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a:extLst>
              <a:ext uri="{FF2B5EF4-FFF2-40B4-BE49-F238E27FC236}">
                <a16:creationId xmlns:a16="http://schemas.microsoft.com/office/drawing/2014/main" id="{1E9D9911-619F-42C0-A908-5D48C58EE474}"/>
              </a:ext>
            </a:extLst>
          </p:cNvPr>
          <p:cNvSpPr/>
          <p:nvPr/>
        </p:nvSpPr>
        <p:spPr>
          <a:xfrm>
            <a:off x="6465803" y="1516644"/>
            <a:ext cx="4421874" cy="4421874"/>
          </a:xfrm>
          <a:prstGeom prst="ellipse">
            <a:avLst/>
          </a:prstGeom>
          <a:solidFill>
            <a:schemeClr val="accent5">
              <a:lumMod val="60000"/>
              <a:lumOff val="40000"/>
              <a:alpha val="20000"/>
            </a:schemeClr>
          </a:solidFill>
          <a:ln w="76200">
            <a:solidFill>
              <a:schemeClr val="accent5">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a:extLst>
              <a:ext uri="{FF2B5EF4-FFF2-40B4-BE49-F238E27FC236}">
                <a16:creationId xmlns:a16="http://schemas.microsoft.com/office/drawing/2014/main" id="{03A92ECA-EB2C-4272-B26E-9C0513DEDE4C}"/>
              </a:ext>
            </a:extLst>
          </p:cNvPr>
          <p:cNvGrpSpPr/>
          <p:nvPr/>
        </p:nvGrpSpPr>
        <p:grpSpPr>
          <a:xfrm>
            <a:off x="7868884" y="3116349"/>
            <a:ext cx="1657350" cy="78394"/>
            <a:chOff x="7868885" y="3116349"/>
            <a:chExt cx="1657350" cy="78394"/>
          </a:xfrm>
          <a:solidFill>
            <a:schemeClr val="accent5">
              <a:lumMod val="75000"/>
            </a:schemeClr>
          </a:solidFill>
        </p:grpSpPr>
        <p:cxnSp>
          <p:nvCxnSpPr>
            <p:cNvPr id="31" name="直接连接符 30">
              <a:extLst>
                <a:ext uri="{FF2B5EF4-FFF2-40B4-BE49-F238E27FC236}">
                  <a16:creationId xmlns:a16="http://schemas.microsoft.com/office/drawing/2014/main" id="{F87FA842-6060-455D-8937-2797048B58C2}"/>
                </a:ext>
              </a:extLst>
            </p:cNvPr>
            <p:cNvCxnSpPr/>
            <p:nvPr/>
          </p:nvCxnSpPr>
          <p:spPr>
            <a:xfrm>
              <a:off x="7868885" y="3121111"/>
              <a:ext cx="1657350" cy="0"/>
            </a:xfrm>
            <a:prstGeom prst="line">
              <a:avLst/>
            </a:prstGeom>
            <a:grpFill/>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等腰三角形 31">
              <a:extLst>
                <a:ext uri="{FF2B5EF4-FFF2-40B4-BE49-F238E27FC236}">
                  <a16:creationId xmlns:a16="http://schemas.microsoft.com/office/drawing/2014/main" id="{97F3A987-0F31-4C9D-924A-81116F3C35E2}"/>
                </a:ext>
              </a:extLst>
            </p:cNvPr>
            <p:cNvSpPr/>
            <p:nvPr/>
          </p:nvSpPr>
          <p:spPr>
            <a:xfrm flipV="1">
              <a:off x="8652092" y="3116349"/>
              <a:ext cx="90936" cy="78394"/>
            </a:xfrm>
            <a:prstGeom prst="triangl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id="{9D6619D1-6916-41F1-B693-5D9CF2E327F0}"/>
              </a:ext>
            </a:extLst>
          </p:cNvPr>
          <p:cNvGrpSpPr/>
          <p:nvPr/>
        </p:nvGrpSpPr>
        <p:grpSpPr>
          <a:xfrm>
            <a:off x="2665767" y="3116349"/>
            <a:ext cx="1657350" cy="78394"/>
            <a:chOff x="2665767" y="3116349"/>
            <a:chExt cx="1657350" cy="78394"/>
          </a:xfrm>
          <a:solidFill>
            <a:schemeClr val="accent5">
              <a:lumMod val="75000"/>
            </a:schemeClr>
          </a:solidFill>
        </p:grpSpPr>
        <p:cxnSp>
          <p:nvCxnSpPr>
            <p:cNvPr id="36" name="直接连接符 35">
              <a:extLst>
                <a:ext uri="{FF2B5EF4-FFF2-40B4-BE49-F238E27FC236}">
                  <a16:creationId xmlns:a16="http://schemas.microsoft.com/office/drawing/2014/main" id="{8CB44250-073E-48D4-B828-CF78865305B3}"/>
                </a:ext>
              </a:extLst>
            </p:cNvPr>
            <p:cNvCxnSpPr/>
            <p:nvPr/>
          </p:nvCxnSpPr>
          <p:spPr>
            <a:xfrm>
              <a:off x="2665767" y="3121111"/>
              <a:ext cx="1657350" cy="0"/>
            </a:xfrm>
            <a:prstGeom prst="line">
              <a:avLst/>
            </a:prstGeom>
            <a:grpFill/>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等腰三角形 36">
              <a:extLst>
                <a:ext uri="{FF2B5EF4-FFF2-40B4-BE49-F238E27FC236}">
                  <a16:creationId xmlns:a16="http://schemas.microsoft.com/office/drawing/2014/main" id="{296C739C-AF2C-47DE-ACB6-9CD5FE7291EA}"/>
                </a:ext>
              </a:extLst>
            </p:cNvPr>
            <p:cNvSpPr/>
            <p:nvPr/>
          </p:nvSpPr>
          <p:spPr>
            <a:xfrm flipV="1">
              <a:off x="3448974" y="3116349"/>
              <a:ext cx="90936" cy="78394"/>
            </a:xfrm>
            <a:prstGeom prst="triangl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a:extLst>
              <a:ext uri="{FF2B5EF4-FFF2-40B4-BE49-F238E27FC236}">
                <a16:creationId xmlns:a16="http://schemas.microsoft.com/office/drawing/2014/main" id="{20A7B84D-52E6-413A-895C-41BF4F59E974}"/>
              </a:ext>
            </a:extLst>
          </p:cNvPr>
          <p:cNvSpPr txBox="1"/>
          <p:nvPr/>
        </p:nvSpPr>
        <p:spPr>
          <a:xfrm>
            <a:off x="6786727" y="3552816"/>
            <a:ext cx="3921548" cy="198569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algn="ctr"/>
            <a:r>
              <a:rPr lang="en-US" altLang="zh-CN" sz="2800" dirty="0">
                <a:latin typeface="Arial" panose="020B0604020202020204" pitchFamily="34" charset="0"/>
                <a:ea typeface="微软雅黑" panose="020B0503020204020204" pitchFamily="34" charset="-122"/>
                <a:sym typeface="Arial" panose="020B0604020202020204" pitchFamily="34" charset="0"/>
              </a:rPr>
              <a:t>To explore risk factors of mental disability</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圆角 40">
            <a:extLst>
              <a:ext uri="{FF2B5EF4-FFF2-40B4-BE49-F238E27FC236}">
                <a16:creationId xmlns:a16="http://schemas.microsoft.com/office/drawing/2014/main" id="{78DCAF4C-7E6F-40F6-B0FD-EFFCAA7F3D9A}"/>
              </a:ext>
            </a:extLst>
          </p:cNvPr>
          <p:cNvSpPr/>
          <p:nvPr/>
        </p:nvSpPr>
        <p:spPr>
          <a:xfrm>
            <a:off x="2781851" y="3343716"/>
            <a:ext cx="1425182"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rgbClr val="18478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200" b="1" dirty="0">
              <a:solidFill>
                <a:srgbClr val="18478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矩形: 圆角 42">
            <a:extLst>
              <a:ext uri="{FF2B5EF4-FFF2-40B4-BE49-F238E27FC236}">
                <a16:creationId xmlns:a16="http://schemas.microsoft.com/office/drawing/2014/main" id="{C5F45169-253C-4C98-89E2-13C9A155EC1D}"/>
              </a:ext>
            </a:extLst>
          </p:cNvPr>
          <p:cNvSpPr/>
          <p:nvPr/>
        </p:nvSpPr>
        <p:spPr>
          <a:xfrm>
            <a:off x="7984968" y="3343716"/>
            <a:ext cx="1425182"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rgbClr val="18478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200" b="1" dirty="0">
              <a:solidFill>
                <a:srgbClr val="18478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46">
            <a:extLst>
              <a:ext uri="{FF2B5EF4-FFF2-40B4-BE49-F238E27FC236}">
                <a16:creationId xmlns:a16="http://schemas.microsoft.com/office/drawing/2014/main" id="{8831461D-C685-4E6E-B870-B1101B8254B0}"/>
              </a:ext>
            </a:extLst>
          </p:cNvPr>
          <p:cNvSpPr txBox="1"/>
          <p:nvPr/>
        </p:nvSpPr>
        <p:spPr>
          <a:xfrm>
            <a:off x="1483725" y="3552816"/>
            <a:ext cx="3921548" cy="198569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algn="ctr"/>
            <a:r>
              <a:rPr lang="en-US" altLang="zh-CN" sz="2800" dirty="0">
                <a:latin typeface="Arial" panose="020B0604020202020204" pitchFamily="34" charset="0"/>
                <a:ea typeface="微软雅黑" panose="020B0503020204020204" pitchFamily="34" charset="-122"/>
                <a:sym typeface="Arial" panose="020B0604020202020204" pitchFamily="34" charset="0"/>
              </a:rPr>
              <a:t>To describe the epidemic strength of mental disability</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圆角 50">
            <a:extLst>
              <a:ext uri="{FF2B5EF4-FFF2-40B4-BE49-F238E27FC236}">
                <a16:creationId xmlns:a16="http://schemas.microsoft.com/office/drawing/2014/main" id="{DAB1171C-611B-460F-B572-CD595922EA12}"/>
              </a:ext>
            </a:extLst>
          </p:cNvPr>
          <p:cNvSpPr/>
          <p:nvPr/>
        </p:nvSpPr>
        <p:spPr>
          <a:xfrm>
            <a:off x="2644947" y="2598270"/>
            <a:ext cx="1657350"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600" b="1"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Aims</a:t>
            </a:r>
            <a:endParaRPr lang="zh-CN" altLang="en-US" sz="3600" b="1"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2" name="矩形: 圆角 51">
            <a:extLst>
              <a:ext uri="{FF2B5EF4-FFF2-40B4-BE49-F238E27FC236}">
                <a16:creationId xmlns:a16="http://schemas.microsoft.com/office/drawing/2014/main" id="{1F829F12-94A6-49C3-9338-81F51E50152D}"/>
              </a:ext>
            </a:extLst>
          </p:cNvPr>
          <p:cNvSpPr/>
          <p:nvPr/>
        </p:nvSpPr>
        <p:spPr>
          <a:xfrm>
            <a:off x="7848065" y="2598270"/>
            <a:ext cx="1657350"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600" b="1"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Aims</a:t>
            </a:r>
            <a:endParaRPr lang="zh-CN" altLang="en-US" sz="3600" b="1" dirty="0">
              <a:solidFill>
                <a:srgbClr val="18478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 name="灯片编号占位符 2">
            <a:extLst>
              <a:ext uri="{FF2B5EF4-FFF2-40B4-BE49-F238E27FC236}">
                <a16:creationId xmlns:a16="http://schemas.microsoft.com/office/drawing/2014/main" id="{59FC7093-315E-4ECE-BEE9-743EC7479599}"/>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5</a:t>
            </a:fld>
            <a:endParaRPr lang="zh-CN" altLang="en-US">
              <a:solidFill>
                <a:prstClr val="black">
                  <a:tint val="75000"/>
                </a:prstClr>
              </a:solidFill>
            </a:endParaRPr>
          </a:p>
        </p:txBody>
      </p:sp>
    </p:spTree>
    <p:extLst>
      <p:ext uri="{BB962C8B-B14F-4D97-AF65-F5344CB8AC3E}">
        <p14:creationId xmlns:p14="http://schemas.microsoft.com/office/powerpoint/2010/main" val="8021465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6" name="矩形 45"/>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矩形 46"/>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圆角矩形 50"/>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矩形 51"/>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53" name="圆角矩形 41">
            <a:extLst>
              <a:ext uri="{FF2B5EF4-FFF2-40B4-BE49-F238E27FC236}">
                <a16:creationId xmlns:a16="http://schemas.microsoft.com/office/drawing/2014/main" id="{6907B4D6-8AA6-4987-B9FF-7A0F8113758D}"/>
              </a:ext>
            </a:extLst>
          </p:cNvPr>
          <p:cNvSpPr/>
          <p:nvPr/>
        </p:nvSpPr>
        <p:spPr>
          <a:xfrm rot="10800000" flipV="1">
            <a:off x="641551" y="1793517"/>
            <a:ext cx="2111913" cy="629589"/>
          </a:xfrm>
          <a:prstGeom prst="roundRect">
            <a:avLst>
              <a:gd name="adj" fmla="val 5039"/>
            </a:avLst>
          </a:prstGeom>
          <a:solidFill>
            <a:srgbClr val="18478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Participants</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a:ext uri="{FF2B5EF4-FFF2-40B4-BE49-F238E27FC236}">
                <a16:creationId xmlns:a16="http://schemas.microsoft.com/office/drawing/2014/main" id="{9C27DE00-9BB1-46E0-9D6A-E555AAFB6608}"/>
              </a:ext>
            </a:extLst>
          </p:cNvPr>
          <p:cNvSpPr/>
          <p:nvPr/>
        </p:nvSpPr>
        <p:spPr>
          <a:xfrm>
            <a:off x="2883159" y="1531137"/>
            <a:ext cx="8658768" cy="1154351"/>
          </a:xfrm>
          <a:prstGeom prst="rect">
            <a:avLst/>
          </a:prstGeom>
        </p:spPr>
        <p:txBody>
          <a:bodyPr wrap="square" lIns="91436" tIns="45718" rIns="91436" bIns="45718">
            <a:spAutoFit/>
          </a:bodyPr>
          <a:lstStyle/>
          <a:p>
            <a:pPr>
              <a:lnSpc>
                <a:spcPct val="130000"/>
              </a:lnSpc>
            </a:pP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Residents aged 18 and over who have lived in urban and rural communities for at least 6 months</a:t>
            </a:r>
          </a:p>
        </p:txBody>
      </p:sp>
      <p:sp>
        <p:nvSpPr>
          <p:cNvPr id="55" name="矩形 54">
            <a:extLst>
              <a:ext uri="{FF2B5EF4-FFF2-40B4-BE49-F238E27FC236}">
                <a16:creationId xmlns:a16="http://schemas.microsoft.com/office/drawing/2014/main" id="{C80C6637-24C7-4968-8C60-F37C1554C6A8}"/>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METHODS</a:t>
            </a:r>
          </a:p>
        </p:txBody>
      </p:sp>
      <p:sp>
        <p:nvSpPr>
          <p:cNvPr id="57" name="文本框 56">
            <a:extLst>
              <a:ext uri="{FF2B5EF4-FFF2-40B4-BE49-F238E27FC236}">
                <a16:creationId xmlns:a16="http://schemas.microsoft.com/office/drawing/2014/main" id="{0C9A7FE0-A311-4103-92F9-4F66136C8F65}"/>
              </a:ext>
            </a:extLst>
          </p:cNvPr>
          <p:cNvSpPr txBox="1"/>
          <p:nvPr/>
        </p:nvSpPr>
        <p:spPr>
          <a:xfrm>
            <a:off x="692610" y="5164838"/>
            <a:ext cx="4167397" cy="1200329"/>
          </a:xfrm>
          <a:prstGeom prst="rect">
            <a:avLst/>
          </a:prstGeom>
          <a:noFill/>
        </p:spPr>
        <p:txBody>
          <a:bodyPr wrap="square">
            <a:spAutoFit/>
          </a:bodyPr>
          <a:lstStyle>
            <a:defPPr>
              <a:defRPr lang="zh-CN"/>
            </a:defPPr>
            <a:lvl1pPr algn="ctr">
              <a:defRPr sz="2800">
                <a:solidFill>
                  <a:srgbClr val="18478F"/>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400" dirty="0"/>
              <a:t>in 31 provinces, municipalities or autonomous regions of China </a:t>
            </a:r>
            <a:endParaRPr lang="zh-CN" altLang="en-US" sz="2400" dirty="0"/>
          </a:p>
        </p:txBody>
      </p:sp>
      <p:sp>
        <p:nvSpPr>
          <p:cNvPr id="59" name="文本框 58">
            <a:extLst>
              <a:ext uri="{FF2B5EF4-FFF2-40B4-BE49-F238E27FC236}">
                <a16:creationId xmlns:a16="http://schemas.microsoft.com/office/drawing/2014/main" id="{17C578E8-2238-458E-80A5-9380B2C0CAB0}"/>
              </a:ext>
            </a:extLst>
          </p:cNvPr>
          <p:cNvSpPr txBox="1"/>
          <p:nvPr/>
        </p:nvSpPr>
        <p:spPr>
          <a:xfrm>
            <a:off x="4845346" y="5276275"/>
            <a:ext cx="2680058" cy="830997"/>
          </a:xfrm>
          <a:prstGeom prst="rect">
            <a:avLst/>
          </a:prstGeom>
          <a:noFill/>
        </p:spPr>
        <p:txBody>
          <a:bodyPr wrap="square">
            <a:spAutoFit/>
          </a:bodyPr>
          <a:lstStyle/>
          <a:p>
            <a:pPr algn="ctr"/>
            <a:r>
              <a:rPr lang="en-US" altLang="zh-CN" sz="2400" dirty="0">
                <a:solidFill>
                  <a:srgbClr val="18478F"/>
                </a:solidFill>
                <a:latin typeface="Arial" panose="020B0604020202020204" pitchFamily="34" charset="0"/>
                <a:ea typeface="Open Sans" panose="020B0606030504020204" pitchFamily="34" charset="0"/>
                <a:cs typeface="Arial" panose="020B0604020202020204" pitchFamily="34" charset="0"/>
              </a:rPr>
              <a:t>in 628 streets or towns </a:t>
            </a:r>
            <a:endParaRPr lang="zh-CN" altLang="en-US" sz="2400" dirty="0">
              <a:solidFill>
                <a:srgbClr val="18478F"/>
              </a:solidFill>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8CB8CC36-F15D-42E0-B6C3-4C3C1406CF02}"/>
              </a:ext>
            </a:extLst>
          </p:cNvPr>
          <p:cNvSpPr txBox="1"/>
          <p:nvPr/>
        </p:nvSpPr>
        <p:spPr>
          <a:xfrm>
            <a:off x="8043301" y="5271776"/>
            <a:ext cx="2680058" cy="830997"/>
          </a:xfrm>
          <a:prstGeom prst="rect">
            <a:avLst/>
          </a:prstGeom>
          <a:noFill/>
        </p:spPr>
        <p:txBody>
          <a:bodyPr wrap="square">
            <a:spAutoFit/>
          </a:bodyPr>
          <a:lstStyle>
            <a:defPPr>
              <a:defRPr lang="zh-CN"/>
            </a:defPPr>
            <a:lvl1pPr algn="ctr">
              <a:defRPr sz="2800">
                <a:solidFill>
                  <a:srgbClr val="18478F"/>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2400" dirty="0"/>
              <a:t>in 38593 households</a:t>
            </a:r>
            <a:endParaRPr lang="zh-CN" altLang="en-US" sz="2400" dirty="0"/>
          </a:p>
        </p:txBody>
      </p:sp>
      <p:sp>
        <p:nvSpPr>
          <p:cNvPr id="7" name="箭头: V 形 6">
            <a:extLst>
              <a:ext uri="{FF2B5EF4-FFF2-40B4-BE49-F238E27FC236}">
                <a16:creationId xmlns:a16="http://schemas.microsoft.com/office/drawing/2014/main" id="{4ECF8F26-8DAD-4193-813D-0AE438C4B731}"/>
              </a:ext>
            </a:extLst>
          </p:cNvPr>
          <p:cNvSpPr/>
          <p:nvPr/>
        </p:nvSpPr>
        <p:spPr>
          <a:xfrm>
            <a:off x="4706800" y="3306890"/>
            <a:ext cx="3600980" cy="1664629"/>
          </a:xfrm>
          <a:prstGeom prst="chevron">
            <a:avLst>
              <a:gd name="adj" fmla="val 31690"/>
            </a:avLst>
          </a:prstGeom>
          <a:solidFill>
            <a:srgbClr val="18478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任意多边形 29">
            <a:extLst>
              <a:ext uri="{FF2B5EF4-FFF2-40B4-BE49-F238E27FC236}">
                <a16:creationId xmlns:a16="http://schemas.microsoft.com/office/drawing/2014/main" id="{A44F5E3A-56D1-4CC5-A878-7D39D4D30112}"/>
              </a:ext>
            </a:extLst>
          </p:cNvPr>
          <p:cNvSpPr/>
          <p:nvPr/>
        </p:nvSpPr>
        <p:spPr>
          <a:xfrm rot="2700000">
            <a:off x="6203081" y="3366041"/>
            <a:ext cx="1654599" cy="159613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58" name="矩形 57">
            <a:extLst>
              <a:ext uri="{FF2B5EF4-FFF2-40B4-BE49-F238E27FC236}">
                <a16:creationId xmlns:a16="http://schemas.microsoft.com/office/drawing/2014/main" id="{6396DDAC-35F7-4ACE-A5C8-05FA46897F63}"/>
              </a:ext>
            </a:extLst>
          </p:cNvPr>
          <p:cNvSpPr/>
          <p:nvPr/>
        </p:nvSpPr>
        <p:spPr>
          <a:xfrm>
            <a:off x="5090783" y="3446704"/>
            <a:ext cx="2447062" cy="1384995"/>
          </a:xfrm>
          <a:prstGeom prst="rect">
            <a:avLst/>
          </a:prstGeom>
          <a:noFill/>
        </p:spPr>
        <p:txBody>
          <a:bodyPr wrap="square">
            <a:spAutoFit/>
          </a:bodyPr>
          <a:lstStyle/>
          <a:p>
            <a:pPr algn="ctr"/>
            <a:r>
              <a:rPr lang="en-US" altLang="zh-CN" sz="2800" dirty="0">
                <a:solidFill>
                  <a:schemeClr val="bg1"/>
                </a:solidFill>
                <a:latin typeface="Arial" panose="020B0604020202020204" pitchFamily="34" charset="0"/>
                <a:ea typeface="Open Sans" panose="020B0606030504020204" pitchFamily="34" charset="0"/>
                <a:cs typeface="Arial" panose="020B0604020202020204" pitchFamily="34" charset="0"/>
              </a:rPr>
              <a:t>1256 communities or villages</a:t>
            </a:r>
          </a:p>
        </p:txBody>
      </p:sp>
      <p:sp>
        <p:nvSpPr>
          <p:cNvPr id="73" name="箭头: V 形 72">
            <a:extLst>
              <a:ext uri="{FF2B5EF4-FFF2-40B4-BE49-F238E27FC236}">
                <a16:creationId xmlns:a16="http://schemas.microsoft.com/office/drawing/2014/main" id="{33D72CA8-A1EA-4134-9BEA-094DD4FF760B}"/>
              </a:ext>
            </a:extLst>
          </p:cNvPr>
          <p:cNvSpPr/>
          <p:nvPr/>
        </p:nvSpPr>
        <p:spPr>
          <a:xfrm>
            <a:off x="7923419" y="3306889"/>
            <a:ext cx="3440121" cy="1664629"/>
          </a:xfrm>
          <a:prstGeom prst="chevron">
            <a:avLst>
              <a:gd name="adj" fmla="val 31690"/>
            </a:avLst>
          </a:prstGeom>
          <a:solidFill>
            <a:srgbClr val="18478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任意多边形 29">
            <a:extLst>
              <a:ext uri="{FF2B5EF4-FFF2-40B4-BE49-F238E27FC236}">
                <a16:creationId xmlns:a16="http://schemas.microsoft.com/office/drawing/2014/main" id="{5F20D2C1-171A-4B7B-8776-3C9CD535E188}"/>
              </a:ext>
            </a:extLst>
          </p:cNvPr>
          <p:cNvSpPr/>
          <p:nvPr/>
        </p:nvSpPr>
        <p:spPr>
          <a:xfrm rot="2700000">
            <a:off x="9258021" y="3353452"/>
            <a:ext cx="1654599" cy="159613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60" name="矩形 59">
            <a:extLst>
              <a:ext uri="{FF2B5EF4-FFF2-40B4-BE49-F238E27FC236}">
                <a16:creationId xmlns:a16="http://schemas.microsoft.com/office/drawing/2014/main" id="{ACE2C2C9-3973-484F-9F1C-380B972A0F48}"/>
              </a:ext>
            </a:extLst>
          </p:cNvPr>
          <p:cNvSpPr/>
          <p:nvPr/>
        </p:nvSpPr>
        <p:spPr>
          <a:xfrm>
            <a:off x="7923419" y="3649910"/>
            <a:ext cx="3068023" cy="954107"/>
          </a:xfrm>
          <a:prstGeom prst="rect">
            <a:avLst/>
          </a:prstGeom>
        </p:spPr>
        <p:txBody>
          <a:bodyPr wrap="square">
            <a:spAutoFit/>
          </a:bodyPr>
          <a:lstStyle/>
          <a:p>
            <a:pPr algn="ctr"/>
            <a:r>
              <a:rPr lang="en-US" altLang="zh-CN" sz="2800" dirty="0">
                <a:solidFill>
                  <a:schemeClr val="bg1"/>
                </a:solidFill>
                <a:latin typeface="Arial" panose="020B0604020202020204" pitchFamily="34" charset="0"/>
                <a:cs typeface="Arial" panose="020B0604020202020204" pitchFamily="34" charset="0"/>
              </a:rPr>
              <a:t>32552 respondents</a:t>
            </a:r>
          </a:p>
        </p:txBody>
      </p:sp>
      <p:sp>
        <p:nvSpPr>
          <p:cNvPr id="76" name="箭头: V 形 75">
            <a:extLst>
              <a:ext uri="{FF2B5EF4-FFF2-40B4-BE49-F238E27FC236}">
                <a16:creationId xmlns:a16="http://schemas.microsoft.com/office/drawing/2014/main" id="{9382D635-E1EA-4DBC-BA40-23244EBF2CE6}"/>
              </a:ext>
            </a:extLst>
          </p:cNvPr>
          <p:cNvSpPr/>
          <p:nvPr/>
        </p:nvSpPr>
        <p:spPr>
          <a:xfrm>
            <a:off x="957369" y="3306889"/>
            <a:ext cx="4167397" cy="1664629"/>
          </a:xfrm>
          <a:prstGeom prst="chevron">
            <a:avLst>
              <a:gd name="adj" fmla="val 31690"/>
            </a:avLst>
          </a:prstGeom>
          <a:solidFill>
            <a:srgbClr val="18478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任意多边形 29">
            <a:extLst>
              <a:ext uri="{FF2B5EF4-FFF2-40B4-BE49-F238E27FC236}">
                <a16:creationId xmlns:a16="http://schemas.microsoft.com/office/drawing/2014/main" id="{A0BDB04E-695E-466E-8C98-35983D3226C1}"/>
              </a:ext>
            </a:extLst>
          </p:cNvPr>
          <p:cNvSpPr/>
          <p:nvPr/>
        </p:nvSpPr>
        <p:spPr>
          <a:xfrm rot="2700000">
            <a:off x="3045189" y="3328896"/>
            <a:ext cx="1654599" cy="1596139"/>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1" name="矩形 40"/>
          <p:cNvSpPr/>
          <p:nvPr/>
        </p:nvSpPr>
        <p:spPr>
          <a:xfrm>
            <a:off x="1287245" y="3434465"/>
            <a:ext cx="3105439" cy="1384995"/>
          </a:xfrm>
          <a:prstGeom prst="rect">
            <a:avLst/>
          </a:prstGeom>
        </p:spPr>
        <p:txBody>
          <a:bodyPr wrap="square">
            <a:spAutoFit/>
          </a:bodyPr>
          <a:lstStyle/>
          <a:p>
            <a:pPr algn="ctr"/>
            <a:r>
              <a:rPr lang="en-US" altLang="zh-CN" sz="2800" dirty="0">
                <a:solidFill>
                  <a:schemeClr val="bg1"/>
                </a:solidFill>
                <a:latin typeface="Arial" panose="020B0604020202020204" pitchFamily="34" charset="0"/>
                <a:cs typeface="Arial" panose="020B0604020202020204" pitchFamily="34" charset="0"/>
              </a:rPr>
              <a:t>157 disease surveillance points </a:t>
            </a:r>
          </a:p>
        </p:txBody>
      </p:sp>
      <p:sp>
        <p:nvSpPr>
          <p:cNvPr id="3" name="灯片编号占位符 2">
            <a:extLst>
              <a:ext uri="{FF2B5EF4-FFF2-40B4-BE49-F238E27FC236}">
                <a16:creationId xmlns:a16="http://schemas.microsoft.com/office/drawing/2014/main" id="{9203F567-1841-4E1E-890C-D05A810DDBBF}"/>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6</a:t>
            </a:fld>
            <a:endParaRPr lang="zh-CN" altLang="en-US">
              <a:solidFill>
                <a:prstClr val="black">
                  <a:tint val="75000"/>
                </a:prstClr>
              </a:solidFill>
            </a:endParaRPr>
          </a:p>
        </p:txBody>
      </p:sp>
    </p:spTree>
    <p:extLst>
      <p:ext uri="{BB962C8B-B14F-4D97-AF65-F5344CB8AC3E}">
        <p14:creationId xmlns:p14="http://schemas.microsoft.com/office/powerpoint/2010/main" val="23110730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Freeform 5"/>
          <p:cNvSpPr>
            <a:spLocks/>
          </p:cNvSpPr>
          <p:nvPr/>
        </p:nvSpPr>
        <p:spPr bwMode="auto">
          <a:xfrm>
            <a:off x="5185425" y="1852372"/>
            <a:ext cx="1863822" cy="1682852"/>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18478F"/>
              </a:solidFill>
              <a:latin typeface="Arial" panose="020B0604020202020204" pitchFamily="34" charset="0"/>
              <a:cs typeface="Arial" panose="020B0604020202020204" pitchFamily="34" charset="0"/>
            </a:endParaRPr>
          </a:p>
        </p:txBody>
      </p:sp>
      <p:sp>
        <p:nvSpPr>
          <p:cNvPr id="14" name="Freeform 9"/>
          <p:cNvSpPr>
            <a:spLocks/>
          </p:cNvSpPr>
          <p:nvPr/>
        </p:nvSpPr>
        <p:spPr bwMode="auto">
          <a:xfrm>
            <a:off x="5544975" y="3336437"/>
            <a:ext cx="1144722" cy="453061"/>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sz="2800">
              <a:latin typeface="Arial" panose="020B0604020202020204" pitchFamily="34" charset="0"/>
              <a:cs typeface="Arial" panose="020B0604020202020204" pitchFamily="34" charset="0"/>
            </a:endParaRPr>
          </a:p>
        </p:txBody>
      </p:sp>
      <p:sp>
        <p:nvSpPr>
          <p:cNvPr id="19" name="Freeform 10"/>
          <p:cNvSpPr>
            <a:spLocks/>
          </p:cNvSpPr>
          <p:nvPr/>
        </p:nvSpPr>
        <p:spPr bwMode="auto">
          <a:xfrm>
            <a:off x="5184936" y="3588992"/>
            <a:ext cx="1864800" cy="1684800"/>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Arial" panose="020B0604020202020204" pitchFamily="34" charset="0"/>
              <a:cs typeface="Arial" panose="020B0604020202020204" pitchFamily="34" charset="0"/>
            </a:endParaRPr>
          </a:p>
        </p:txBody>
      </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296984" y="1804649"/>
            <a:ext cx="4718510" cy="1877437"/>
          </a:xfrm>
          <a:prstGeom prst="rect">
            <a:avLst/>
          </a:prstGeom>
        </p:spPr>
        <p:txBody>
          <a:bodyPr wrap="square">
            <a:spAutoFit/>
          </a:bodyPr>
          <a:lstStyle/>
          <a:p>
            <a:r>
              <a:rPr lang="en-US" altLang="zh-CN" sz="3200" b="1" dirty="0">
                <a:solidFill>
                  <a:srgbClr val="18478F"/>
                </a:solidFill>
                <a:latin typeface="Arial" panose="020B0604020202020204" pitchFamily="34" charset="0"/>
                <a:ea typeface="Open Sans" panose="020B0606030504020204" pitchFamily="34" charset="0"/>
                <a:cs typeface="Arial" panose="020B0604020202020204" pitchFamily="34" charset="0"/>
              </a:rPr>
              <a:t>DSM-IV</a:t>
            </a:r>
          </a:p>
          <a:p>
            <a:r>
              <a:rPr lang="en-US" sz="28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Diagnostic and Statistical Manual of Mental Disorders- Fourth Edition</a:t>
            </a: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72423" y="1804649"/>
            <a:ext cx="4807997" cy="1446550"/>
          </a:xfrm>
          <a:prstGeom prst="rect">
            <a:avLst/>
          </a:prstGeom>
        </p:spPr>
        <p:txBody>
          <a:bodyPr wrap="square">
            <a:spAutoFit/>
          </a:bodyPr>
          <a:lstStyle/>
          <a:p>
            <a:pPr algn="r"/>
            <a:r>
              <a:rPr lang="en-US" altLang="zh-CN" sz="3200" b="1" dirty="0">
                <a:solidFill>
                  <a:srgbClr val="18478F"/>
                </a:solidFill>
                <a:latin typeface="Arial" panose="020B0604020202020204" pitchFamily="34" charset="0"/>
                <a:ea typeface="Open Sans" panose="020B0606030504020204" pitchFamily="34" charset="0"/>
                <a:cs typeface="Arial" panose="020B0604020202020204" pitchFamily="34" charset="0"/>
              </a:rPr>
              <a:t>CIDI 3.0</a:t>
            </a:r>
          </a:p>
          <a:p>
            <a:pPr algn="r"/>
            <a:r>
              <a:rPr lang="it-IT" sz="28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Composite International Diagnostic Interview CIDI-3.0</a:t>
            </a:r>
            <a:endParaRPr lang="en-US" sz="28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296984" y="4213254"/>
            <a:ext cx="4718510" cy="2308324"/>
          </a:xfrm>
          <a:prstGeom prst="rect">
            <a:avLst/>
          </a:prstGeom>
        </p:spPr>
        <p:txBody>
          <a:bodyPr wrap="square">
            <a:spAutoFit/>
          </a:bodyPr>
          <a:lstStyle/>
          <a:p>
            <a:r>
              <a:rPr lang="en-US" altLang="zh-CN" sz="3200" b="1" dirty="0">
                <a:solidFill>
                  <a:srgbClr val="18478F"/>
                </a:solidFill>
                <a:latin typeface="Arial" panose="020B0604020202020204" pitchFamily="34" charset="0"/>
                <a:ea typeface="Open Sans" panose="020B0606030504020204" pitchFamily="34" charset="0"/>
                <a:cs typeface="Arial" panose="020B0604020202020204" pitchFamily="34" charset="0"/>
              </a:rPr>
              <a:t>Classification criteria </a:t>
            </a:r>
          </a:p>
          <a:p>
            <a:r>
              <a:rPr lang="en-US" altLang="zh-CN" sz="28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National Standard of the People's Republic of China Classification and grading criteria of disability</a:t>
            </a: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60869" y="4213254"/>
            <a:ext cx="4419551" cy="1877437"/>
          </a:xfrm>
          <a:prstGeom prst="rect">
            <a:avLst/>
          </a:prstGeom>
        </p:spPr>
        <p:txBody>
          <a:bodyPr wrap="square">
            <a:spAutoFit/>
          </a:bodyPr>
          <a:lstStyle/>
          <a:p>
            <a:pPr algn="r"/>
            <a:r>
              <a:rPr lang="en-US" altLang="zh-CN" sz="3200" b="1" dirty="0">
                <a:solidFill>
                  <a:srgbClr val="18478F"/>
                </a:solidFill>
                <a:latin typeface="Arial" panose="020B0604020202020204" pitchFamily="34" charset="0"/>
                <a:ea typeface="Open Sans" panose="020B0606030504020204" pitchFamily="34" charset="0"/>
                <a:cs typeface="Arial" panose="020B0604020202020204" pitchFamily="34" charset="0"/>
              </a:rPr>
              <a:t>WHODAS 2.0</a:t>
            </a:r>
          </a:p>
          <a:p>
            <a:pPr algn="r"/>
            <a:r>
              <a:rPr lang="en-US" sz="28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World Health Organization Disability Assessment Schedule 2.0</a:t>
            </a:r>
          </a:p>
        </p:txBody>
      </p:sp>
      <p:sp>
        <p:nvSpPr>
          <p:cNvPr id="2" name="椭圆 1"/>
          <p:cNvSpPr/>
          <p:nvPr/>
        </p:nvSpPr>
        <p:spPr>
          <a:xfrm>
            <a:off x="4999746" y="2300896"/>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cs typeface="Arial" panose="020B0604020202020204" pitchFamily="34" charset="0"/>
            </a:endParaRPr>
          </a:p>
        </p:txBody>
      </p:sp>
      <p:sp>
        <p:nvSpPr>
          <p:cNvPr id="41" name="椭圆 40"/>
          <p:cNvSpPr/>
          <p:nvPr/>
        </p:nvSpPr>
        <p:spPr>
          <a:xfrm>
            <a:off x="7101626" y="2300896"/>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cs typeface="Arial" panose="020B0604020202020204" pitchFamily="34" charset="0"/>
            </a:endParaRPr>
          </a:p>
        </p:txBody>
      </p:sp>
      <p:sp>
        <p:nvSpPr>
          <p:cNvPr id="42" name="椭圆 41"/>
          <p:cNvSpPr/>
          <p:nvPr/>
        </p:nvSpPr>
        <p:spPr>
          <a:xfrm>
            <a:off x="5003318" y="4714686"/>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cs typeface="Arial" panose="020B0604020202020204" pitchFamily="34" charset="0"/>
            </a:endParaRPr>
          </a:p>
        </p:txBody>
      </p:sp>
      <p:sp>
        <p:nvSpPr>
          <p:cNvPr id="43" name="椭圆 42"/>
          <p:cNvSpPr/>
          <p:nvPr/>
        </p:nvSpPr>
        <p:spPr>
          <a:xfrm>
            <a:off x="7116675" y="4714686"/>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Arial" panose="020B0604020202020204" pitchFamily="34" charset="0"/>
              <a:cs typeface="Arial" panose="020B0604020202020204" pitchFamily="34" charset="0"/>
            </a:endParaRPr>
          </a:p>
        </p:txBody>
      </p:sp>
      <p:sp>
        <p:nvSpPr>
          <p:cNvPr id="44" name="矩形 4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矩形 49"/>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51" name="文本框 50">
            <a:extLst>
              <a:ext uri="{FF2B5EF4-FFF2-40B4-BE49-F238E27FC236}">
                <a16:creationId xmlns:a16="http://schemas.microsoft.com/office/drawing/2014/main" id="{2950F875-484B-4364-B56E-CD4AFCEFB506}"/>
              </a:ext>
            </a:extLst>
          </p:cNvPr>
          <p:cNvSpPr txBox="1"/>
          <p:nvPr/>
        </p:nvSpPr>
        <p:spPr>
          <a:xfrm>
            <a:off x="5207210" y="3862421"/>
            <a:ext cx="1801802" cy="1077218"/>
          </a:xfrm>
          <a:prstGeom prst="rect">
            <a:avLst/>
          </a:prstGeom>
          <a:noFill/>
        </p:spPr>
        <p:txBody>
          <a:bodyPr wrap="square">
            <a:spAutoFit/>
          </a:bodyPr>
          <a:lstStyle/>
          <a:p>
            <a:pPr algn="ctr"/>
            <a:r>
              <a:rPr lang="en-US" altLang="zh-CN" sz="3200" dirty="0">
                <a:solidFill>
                  <a:srgbClr val="18478F"/>
                </a:solidFill>
                <a:latin typeface="Arial" panose="020B0604020202020204" pitchFamily="34" charset="0"/>
                <a:cs typeface="Arial" panose="020B0604020202020204" pitchFamily="34" charset="0"/>
              </a:rPr>
              <a:t>Mental</a:t>
            </a:r>
          </a:p>
          <a:p>
            <a:pPr algn="ctr"/>
            <a:r>
              <a:rPr lang="en-US" altLang="zh-CN" sz="3200" dirty="0">
                <a:solidFill>
                  <a:srgbClr val="18478F"/>
                </a:solidFill>
                <a:latin typeface="Arial" panose="020B0604020202020204" pitchFamily="34" charset="0"/>
                <a:cs typeface="Arial" panose="020B0604020202020204" pitchFamily="34" charset="0"/>
              </a:rPr>
              <a:t>disability</a:t>
            </a:r>
            <a:endParaRPr lang="zh-CN" altLang="en-US" sz="3200" dirty="0">
              <a:solidFill>
                <a:srgbClr val="18478F"/>
              </a:solidFill>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35DEA54D-A04C-4CC4-BD59-943C2048AA75}"/>
              </a:ext>
            </a:extLst>
          </p:cNvPr>
          <p:cNvSpPr txBox="1"/>
          <p:nvPr/>
        </p:nvSpPr>
        <p:spPr>
          <a:xfrm>
            <a:off x="5250118" y="2104642"/>
            <a:ext cx="1745536" cy="1077218"/>
          </a:xfrm>
          <a:prstGeom prst="rect">
            <a:avLst/>
          </a:prstGeom>
          <a:noFill/>
        </p:spPr>
        <p:txBody>
          <a:bodyPr wrap="square">
            <a:spAutoFit/>
          </a:bodyPr>
          <a:lstStyle/>
          <a:p>
            <a:pPr algn="ctr"/>
            <a:r>
              <a:rPr lang="en-US" altLang="zh-CN" sz="3200" dirty="0">
                <a:solidFill>
                  <a:srgbClr val="18478F"/>
                </a:solidFill>
                <a:latin typeface="Arial" panose="020B0604020202020204" pitchFamily="34" charset="0"/>
                <a:cs typeface="Arial" panose="020B0604020202020204" pitchFamily="34" charset="0"/>
              </a:rPr>
              <a:t>Mental</a:t>
            </a:r>
          </a:p>
          <a:p>
            <a:pPr algn="ctr"/>
            <a:r>
              <a:rPr lang="en-US" altLang="zh-CN" sz="3200" dirty="0">
                <a:solidFill>
                  <a:srgbClr val="18478F"/>
                </a:solidFill>
                <a:latin typeface="Arial" panose="020B0604020202020204" pitchFamily="34" charset="0"/>
                <a:cs typeface="Arial" panose="020B0604020202020204" pitchFamily="34" charset="0"/>
              </a:rPr>
              <a:t>Disorder</a:t>
            </a:r>
            <a:endParaRPr lang="zh-CN" altLang="en-US" sz="3200" dirty="0">
              <a:solidFill>
                <a:srgbClr val="18478F"/>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C4BAA9EF-3A3A-4B1A-AE24-9AE78EA57C7B}"/>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METHODS</a:t>
            </a:r>
          </a:p>
        </p:txBody>
      </p:sp>
      <p:sp>
        <p:nvSpPr>
          <p:cNvPr id="4" name="灯片编号占位符 3">
            <a:extLst>
              <a:ext uri="{FF2B5EF4-FFF2-40B4-BE49-F238E27FC236}">
                <a16:creationId xmlns:a16="http://schemas.microsoft.com/office/drawing/2014/main" id="{205BA20B-05E0-403B-BA6E-7324A38A7EC0}"/>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7</a:t>
            </a:fld>
            <a:endParaRPr lang="zh-CN" altLang="en-US">
              <a:solidFill>
                <a:prstClr val="black">
                  <a:tint val="75000"/>
                </a:prstClr>
              </a:solidFill>
            </a:endParaRPr>
          </a:p>
        </p:txBody>
      </p:sp>
    </p:spTree>
    <p:extLst>
      <p:ext uri="{BB962C8B-B14F-4D97-AF65-F5344CB8AC3E}">
        <p14:creationId xmlns:p14="http://schemas.microsoft.com/office/powerpoint/2010/main" val="36490256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矩形 5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圆角矩形 61"/>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4" name="矩形 63">
            <a:extLst>
              <a:ext uri="{FF2B5EF4-FFF2-40B4-BE49-F238E27FC236}">
                <a16:creationId xmlns:a16="http://schemas.microsoft.com/office/drawing/2014/main" id="{1FE4AC82-021B-4D83-8ED9-01EBE48931D6}"/>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METHODS</a:t>
            </a:r>
          </a:p>
        </p:txBody>
      </p:sp>
      <p:sp>
        <p:nvSpPr>
          <p:cNvPr id="68" name="同侧圆角矩形 19">
            <a:extLst>
              <a:ext uri="{FF2B5EF4-FFF2-40B4-BE49-F238E27FC236}">
                <a16:creationId xmlns:a16="http://schemas.microsoft.com/office/drawing/2014/main" id="{C1E419D7-8FEC-4F30-ABA5-3BB0ABE7D10B}"/>
              </a:ext>
            </a:extLst>
          </p:cNvPr>
          <p:cNvSpPr/>
          <p:nvPr/>
        </p:nvSpPr>
        <p:spPr>
          <a:xfrm rot="16200000">
            <a:off x="4305319" y="-1812448"/>
            <a:ext cx="4499432" cy="11273930"/>
          </a:xfrm>
          <a:prstGeom prst="round2SameRect">
            <a:avLst>
              <a:gd name="adj1" fmla="val 7546"/>
              <a:gd name="adj2" fmla="val 0"/>
            </a:avLst>
          </a:prstGeom>
          <a:solidFill>
            <a:schemeClr val="bg1"/>
          </a:solidFill>
          <a:ln>
            <a:noFill/>
          </a:ln>
          <a:effectLst>
            <a:outerShdw blurRad="127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9" name="同侧圆角矩形 4">
            <a:extLst>
              <a:ext uri="{FF2B5EF4-FFF2-40B4-BE49-F238E27FC236}">
                <a16:creationId xmlns:a16="http://schemas.microsoft.com/office/drawing/2014/main" id="{F39F26F2-8532-4FA9-8FB3-88874CEEA895}"/>
              </a:ext>
            </a:extLst>
          </p:cNvPr>
          <p:cNvSpPr/>
          <p:nvPr/>
        </p:nvSpPr>
        <p:spPr>
          <a:xfrm rot="5400000">
            <a:off x="-1939895" y="3518517"/>
            <a:ext cx="4499431" cy="612000"/>
          </a:xfrm>
          <a:prstGeom prst="round2SameRect">
            <a:avLst>
              <a:gd name="adj1" fmla="val 28992"/>
              <a:gd name="adj2" fmla="val 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p>
        </p:txBody>
      </p:sp>
      <p:sp>
        <p:nvSpPr>
          <p:cNvPr id="76" name="矩形 75">
            <a:extLst>
              <a:ext uri="{FF2B5EF4-FFF2-40B4-BE49-F238E27FC236}">
                <a16:creationId xmlns:a16="http://schemas.microsoft.com/office/drawing/2014/main" id="{0D3808BF-9F50-42E8-B81C-E00A1B819D83}"/>
              </a:ext>
            </a:extLst>
          </p:cNvPr>
          <p:cNvSpPr/>
          <p:nvPr/>
        </p:nvSpPr>
        <p:spPr>
          <a:xfrm>
            <a:off x="1142304" y="3951244"/>
            <a:ext cx="10960785" cy="1951492"/>
          </a:xfrm>
          <a:prstGeom prst="rect">
            <a:avLst/>
          </a:prstGeom>
        </p:spPr>
        <p:txBody>
          <a:bodyPr wrap="square" lIns="91436" tIns="45718" rIns="91436" bIns="45718">
            <a:spAutoFit/>
          </a:bodyPr>
          <a:lstStyle/>
          <a:p>
            <a:pPr>
              <a:lnSpc>
                <a:spcPct val="150000"/>
              </a:lnSpc>
            </a:pP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The prevalence of disability of mental disorders was the proportion of patients suffering from certain mental disorders who reach the disability level in the whole population.</a:t>
            </a:r>
          </a:p>
        </p:txBody>
      </p:sp>
      <p:cxnSp>
        <p:nvCxnSpPr>
          <p:cNvPr id="77" name="直接连接符 76">
            <a:extLst>
              <a:ext uri="{FF2B5EF4-FFF2-40B4-BE49-F238E27FC236}">
                <a16:creationId xmlns:a16="http://schemas.microsoft.com/office/drawing/2014/main" id="{3CA5B2B9-960F-44BE-8653-563473265666}"/>
              </a:ext>
            </a:extLst>
          </p:cNvPr>
          <p:cNvCxnSpPr>
            <a:cxnSpLocks/>
          </p:cNvCxnSpPr>
          <p:nvPr/>
        </p:nvCxnSpPr>
        <p:spPr>
          <a:xfrm>
            <a:off x="1251806" y="3951244"/>
            <a:ext cx="104400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0" name="组 18">
            <a:extLst>
              <a:ext uri="{FF2B5EF4-FFF2-40B4-BE49-F238E27FC236}">
                <a16:creationId xmlns:a16="http://schemas.microsoft.com/office/drawing/2014/main" id="{AD832B00-5B1F-4F2F-8EA5-9FCE0F80E82E}"/>
              </a:ext>
            </a:extLst>
          </p:cNvPr>
          <p:cNvGrpSpPr/>
          <p:nvPr/>
        </p:nvGrpSpPr>
        <p:grpSpPr>
          <a:xfrm>
            <a:off x="11051932" y="1986180"/>
            <a:ext cx="761326" cy="180000"/>
            <a:chOff x="9950219" y="2535194"/>
            <a:chExt cx="761326" cy="180000"/>
          </a:xfrm>
        </p:grpSpPr>
        <p:sp>
          <p:nvSpPr>
            <p:cNvPr id="81" name="椭圆 80">
              <a:extLst>
                <a:ext uri="{FF2B5EF4-FFF2-40B4-BE49-F238E27FC236}">
                  <a16:creationId xmlns:a16="http://schemas.microsoft.com/office/drawing/2014/main" id="{5C6B80B6-1DA3-4B97-85B7-28FE82E5EF5A}"/>
                </a:ext>
              </a:extLst>
            </p:cNvPr>
            <p:cNvSpPr>
              <a:spLocks noChangeAspect="1"/>
            </p:cNvSpPr>
            <p:nvPr/>
          </p:nvSpPr>
          <p:spPr>
            <a:xfrm>
              <a:off x="9950219" y="2535194"/>
              <a:ext cx="180000" cy="180000"/>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57F476CE-E4A6-4086-9BB4-EFF1926BD7B2}"/>
                </a:ext>
              </a:extLst>
            </p:cNvPr>
            <p:cNvSpPr>
              <a:spLocks noChangeAspect="1"/>
            </p:cNvSpPr>
            <p:nvPr/>
          </p:nvSpPr>
          <p:spPr>
            <a:xfrm>
              <a:off x="10240882" y="2535194"/>
              <a:ext cx="180000" cy="180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a:extLst>
                <a:ext uri="{FF2B5EF4-FFF2-40B4-BE49-F238E27FC236}">
                  <a16:creationId xmlns:a16="http://schemas.microsoft.com/office/drawing/2014/main" id="{3111FE8D-66FF-404E-9AF5-7C9BB29A5CCA}"/>
                </a:ext>
              </a:extLst>
            </p:cNvPr>
            <p:cNvSpPr>
              <a:spLocks/>
            </p:cNvSpPr>
            <p:nvPr/>
          </p:nvSpPr>
          <p:spPr>
            <a:xfrm>
              <a:off x="10531545" y="2535194"/>
              <a:ext cx="180000" cy="1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4" name="圆角矩形 15">
            <a:extLst>
              <a:ext uri="{FF2B5EF4-FFF2-40B4-BE49-F238E27FC236}">
                <a16:creationId xmlns:a16="http://schemas.microsoft.com/office/drawing/2014/main" id="{A5F07DC2-87FE-4DF7-933F-C9DBA0445245}"/>
              </a:ext>
            </a:extLst>
          </p:cNvPr>
          <p:cNvSpPr/>
          <p:nvPr/>
        </p:nvSpPr>
        <p:spPr>
          <a:xfrm>
            <a:off x="1125552" y="1934844"/>
            <a:ext cx="9082571" cy="593734"/>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Arial" panose="020B0604020202020204" pitchFamily="34" charset="0"/>
                <a:cs typeface="Arial" panose="020B0604020202020204" pitchFamily="34" charset="0"/>
              </a:rPr>
              <a:t>Prevalence of disability of mental disorders </a:t>
            </a:r>
          </a:p>
        </p:txBody>
      </p:sp>
      <p:sp>
        <p:nvSpPr>
          <p:cNvPr id="85" name="矩形 84">
            <a:extLst>
              <a:ext uri="{FF2B5EF4-FFF2-40B4-BE49-F238E27FC236}">
                <a16:creationId xmlns:a16="http://schemas.microsoft.com/office/drawing/2014/main" id="{925E6EB3-8A30-41CD-A31A-292FD66A4AB4}"/>
              </a:ext>
            </a:extLst>
          </p:cNvPr>
          <p:cNvSpPr/>
          <p:nvPr/>
        </p:nvSpPr>
        <p:spPr>
          <a:xfrm>
            <a:off x="1125552" y="2675366"/>
            <a:ext cx="10217656" cy="1218086"/>
          </a:xfrm>
          <a:prstGeom prst="rect">
            <a:avLst/>
          </a:prstGeom>
        </p:spPr>
        <p:txBody>
          <a:bodyPr wrap="square" lIns="91436" tIns="45718" rIns="91436" bIns="45718">
            <a:spAutoFit/>
          </a:bodyPr>
          <a:lstStyle/>
          <a:p>
            <a:pPr>
              <a:lnSpc>
                <a:spcPts val="4600"/>
              </a:lnSpc>
            </a:pPr>
            <a:r>
              <a:rPr lang="en-US" altLang="zh-CN" sz="3200" dirty="0">
                <a:solidFill>
                  <a:schemeClr val="bg2">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Weighted prevalence of disability of mental disorders in the past 12 months since the survey date </a:t>
            </a:r>
          </a:p>
        </p:txBody>
      </p:sp>
      <p:sp>
        <p:nvSpPr>
          <p:cNvPr id="3" name="灯片编号占位符 2">
            <a:extLst>
              <a:ext uri="{FF2B5EF4-FFF2-40B4-BE49-F238E27FC236}">
                <a16:creationId xmlns:a16="http://schemas.microsoft.com/office/drawing/2014/main" id="{5F6C1C65-C993-421C-9722-2E69F8D00487}"/>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8</a:t>
            </a:fld>
            <a:endParaRPr lang="zh-CN" altLang="en-US">
              <a:solidFill>
                <a:prstClr val="black">
                  <a:tint val="75000"/>
                </a:prstClr>
              </a:solidFill>
            </a:endParaRPr>
          </a:p>
        </p:txBody>
      </p:sp>
    </p:spTree>
    <p:extLst>
      <p:ext uri="{BB962C8B-B14F-4D97-AF65-F5344CB8AC3E}">
        <p14:creationId xmlns:p14="http://schemas.microsoft.com/office/powerpoint/2010/main" val="39782486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7" name="矩形 5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矩形 5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圆角矩形 61"/>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3" name="矩形 62"/>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4" name="矩形 63">
            <a:extLst>
              <a:ext uri="{FF2B5EF4-FFF2-40B4-BE49-F238E27FC236}">
                <a16:creationId xmlns:a16="http://schemas.microsoft.com/office/drawing/2014/main" id="{1FE4AC82-021B-4D83-8ED9-01EBE48931D6}"/>
              </a:ext>
            </a:extLst>
          </p:cNvPr>
          <p:cNvSpPr/>
          <p:nvPr/>
        </p:nvSpPr>
        <p:spPr>
          <a:xfrm>
            <a:off x="1860066" y="270937"/>
            <a:ext cx="4335713" cy="707886"/>
          </a:xfrm>
          <a:prstGeom prst="rect">
            <a:avLst/>
          </a:prstGeom>
        </p:spPr>
        <p:txBody>
          <a:bodyPr wrap="square">
            <a:spAutoFit/>
          </a:bodyPr>
          <a:lstStyle/>
          <a:p>
            <a:r>
              <a:rPr lang="en-US" altLang="zh-CN" sz="4000" dirty="0">
                <a:solidFill>
                  <a:srgbClr val="18478F"/>
                </a:solidFill>
                <a:effectLst>
                  <a:outerShdw blurRad="38100" dist="38100" dir="2700000" algn="tl">
                    <a:srgbClr val="000000">
                      <a:alpha val="43137"/>
                    </a:srgbClr>
                  </a:outerShdw>
                  <a:reflection blurRad="6350" stA="55000" endA="300" endPos="45500" dir="5400000" sy="-100000" algn="bl" rotWithShape="0"/>
                </a:effectLst>
                <a:latin typeface="Arial" panose="020B0604020202020204" pitchFamily="34" charset="0"/>
                <a:ea typeface="Open Sans" panose="020B0606030504020204" pitchFamily="34" charset="0"/>
                <a:cs typeface="Arial" panose="020B0604020202020204" pitchFamily="34" charset="0"/>
              </a:rPr>
              <a:t>METHODS</a:t>
            </a:r>
          </a:p>
        </p:txBody>
      </p:sp>
      <p:sp>
        <p:nvSpPr>
          <p:cNvPr id="68" name="同侧圆角矩形 19">
            <a:extLst>
              <a:ext uri="{FF2B5EF4-FFF2-40B4-BE49-F238E27FC236}">
                <a16:creationId xmlns:a16="http://schemas.microsoft.com/office/drawing/2014/main" id="{C1E419D7-8FEC-4F30-ABA5-3BB0ABE7D10B}"/>
              </a:ext>
            </a:extLst>
          </p:cNvPr>
          <p:cNvSpPr/>
          <p:nvPr/>
        </p:nvSpPr>
        <p:spPr>
          <a:xfrm rot="16200000">
            <a:off x="4305319" y="-1812448"/>
            <a:ext cx="4499432" cy="11273930"/>
          </a:xfrm>
          <a:prstGeom prst="round2SameRect">
            <a:avLst>
              <a:gd name="adj1" fmla="val 7546"/>
              <a:gd name="adj2" fmla="val 0"/>
            </a:avLst>
          </a:prstGeom>
          <a:solidFill>
            <a:schemeClr val="bg1"/>
          </a:solidFill>
          <a:ln>
            <a:noFill/>
          </a:ln>
          <a:effectLst>
            <a:outerShdw blurRad="1270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9" name="同侧圆角矩形 4">
            <a:extLst>
              <a:ext uri="{FF2B5EF4-FFF2-40B4-BE49-F238E27FC236}">
                <a16:creationId xmlns:a16="http://schemas.microsoft.com/office/drawing/2014/main" id="{F39F26F2-8532-4FA9-8FB3-88874CEEA895}"/>
              </a:ext>
            </a:extLst>
          </p:cNvPr>
          <p:cNvSpPr/>
          <p:nvPr/>
        </p:nvSpPr>
        <p:spPr>
          <a:xfrm rot="5400000">
            <a:off x="-1939895" y="3518517"/>
            <a:ext cx="4499431" cy="612000"/>
          </a:xfrm>
          <a:prstGeom prst="round2SameRect">
            <a:avLst>
              <a:gd name="adj1" fmla="val 28992"/>
              <a:gd name="adj2" fmla="val 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p>
        </p:txBody>
      </p:sp>
      <p:sp>
        <p:nvSpPr>
          <p:cNvPr id="76" name="矩形 75">
            <a:extLst>
              <a:ext uri="{FF2B5EF4-FFF2-40B4-BE49-F238E27FC236}">
                <a16:creationId xmlns:a16="http://schemas.microsoft.com/office/drawing/2014/main" id="{0D3808BF-9F50-42E8-B81C-E00A1B819D83}"/>
              </a:ext>
            </a:extLst>
          </p:cNvPr>
          <p:cNvSpPr/>
          <p:nvPr/>
        </p:nvSpPr>
        <p:spPr>
          <a:xfrm>
            <a:off x="1142304" y="3951244"/>
            <a:ext cx="10960785" cy="1951492"/>
          </a:xfrm>
          <a:prstGeom prst="rect">
            <a:avLst/>
          </a:prstGeom>
        </p:spPr>
        <p:txBody>
          <a:bodyPr wrap="square" lIns="91436" tIns="45718" rIns="91436" bIns="45718">
            <a:spAutoFit/>
          </a:bodyPr>
          <a:lstStyle/>
          <a:p>
            <a:pPr>
              <a:lnSpc>
                <a:spcPct val="150000"/>
              </a:lnSpc>
            </a:pPr>
            <a:r>
              <a:rPr lang="en-US" altLang="zh-CN" sz="2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The disability rate among patients of mental disorders was the proportion of patients suffering from certain mental disorders who reach the disability level in patients.</a:t>
            </a:r>
          </a:p>
        </p:txBody>
      </p:sp>
      <p:cxnSp>
        <p:nvCxnSpPr>
          <p:cNvPr id="77" name="直接连接符 76">
            <a:extLst>
              <a:ext uri="{FF2B5EF4-FFF2-40B4-BE49-F238E27FC236}">
                <a16:creationId xmlns:a16="http://schemas.microsoft.com/office/drawing/2014/main" id="{3CA5B2B9-960F-44BE-8653-563473265666}"/>
              </a:ext>
            </a:extLst>
          </p:cNvPr>
          <p:cNvCxnSpPr>
            <a:cxnSpLocks/>
          </p:cNvCxnSpPr>
          <p:nvPr/>
        </p:nvCxnSpPr>
        <p:spPr>
          <a:xfrm>
            <a:off x="1251806" y="3951244"/>
            <a:ext cx="104400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0" name="组 18">
            <a:extLst>
              <a:ext uri="{FF2B5EF4-FFF2-40B4-BE49-F238E27FC236}">
                <a16:creationId xmlns:a16="http://schemas.microsoft.com/office/drawing/2014/main" id="{AD832B00-5B1F-4F2F-8EA5-9FCE0F80E82E}"/>
              </a:ext>
            </a:extLst>
          </p:cNvPr>
          <p:cNvGrpSpPr/>
          <p:nvPr/>
        </p:nvGrpSpPr>
        <p:grpSpPr>
          <a:xfrm>
            <a:off x="11051932" y="1986180"/>
            <a:ext cx="761326" cy="180000"/>
            <a:chOff x="9950219" y="2535194"/>
            <a:chExt cx="761326" cy="180000"/>
          </a:xfrm>
        </p:grpSpPr>
        <p:sp>
          <p:nvSpPr>
            <p:cNvPr id="81" name="椭圆 80">
              <a:extLst>
                <a:ext uri="{FF2B5EF4-FFF2-40B4-BE49-F238E27FC236}">
                  <a16:creationId xmlns:a16="http://schemas.microsoft.com/office/drawing/2014/main" id="{5C6B80B6-1DA3-4B97-85B7-28FE82E5EF5A}"/>
                </a:ext>
              </a:extLst>
            </p:cNvPr>
            <p:cNvSpPr>
              <a:spLocks noChangeAspect="1"/>
            </p:cNvSpPr>
            <p:nvPr/>
          </p:nvSpPr>
          <p:spPr>
            <a:xfrm>
              <a:off x="9950219" y="2535194"/>
              <a:ext cx="180000" cy="180000"/>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57F476CE-E4A6-4086-9BB4-EFF1926BD7B2}"/>
                </a:ext>
              </a:extLst>
            </p:cNvPr>
            <p:cNvSpPr>
              <a:spLocks noChangeAspect="1"/>
            </p:cNvSpPr>
            <p:nvPr/>
          </p:nvSpPr>
          <p:spPr>
            <a:xfrm>
              <a:off x="10240882" y="2535194"/>
              <a:ext cx="180000" cy="180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a:extLst>
                <a:ext uri="{FF2B5EF4-FFF2-40B4-BE49-F238E27FC236}">
                  <a16:creationId xmlns:a16="http://schemas.microsoft.com/office/drawing/2014/main" id="{3111FE8D-66FF-404E-9AF5-7C9BB29A5CCA}"/>
                </a:ext>
              </a:extLst>
            </p:cNvPr>
            <p:cNvSpPr>
              <a:spLocks/>
            </p:cNvSpPr>
            <p:nvPr/>
          </p:nvSpPr>
          <p:spPr>
            <a:xfrm>
              <a:off x="10531545" y="2535194"/>
              <a:ext cx="180000" cy="1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4" name="圆角矩形 15">
            <a:extLst>
              <a:ext uri="{FF2B5EF4-FFF2-40B4-BE49-F238E27FC236}">
                <a16:creationId xmlns:a16="http://schemas.microsoft.com/office/drawing/2014/main" id="{A5F07DC2-87FE-4DF7-933F-C9DBA0445245}"/>
              </a:ext>
            </a:extLst>
          </p:cNvPr>
          <p:cNvSpPr/>
          <p:nvPr/>
        </p:nvSpPr>
        <p:spPr>
          <a:xfrm>
            <a:off x="1125552" y="1934844"/>
            <a:ext cx="6421877" cy="593734"/>
          </a:xfrm>
          <a:prstGeom prst="roundRect">
            <a:avLst>
              <a:gd name="adj" fmla="val 50000"/>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Arial" panose="020B0604020202020204" pitchFamily="34" charset="0"/>
                <a:cs typeface="Arial" panose="020B0604020202020204" pitchFamily="34" charset="0"/>
              </a:rPr>
              <a:t>Disability rate among patients</a:t>
            </a:r>
          </a:p>
        </p:txBody>
      </p:sp>
      <p:sp>
        <p:nvSpPr>
          <p:cNvPr id="85" name="矩形 84">
            <a:extLst>
              <a:ext uri="{FF2B5EF4-FFF2-40B4-BE49-F238E27FC236}">
                <a16:creationId xmlns:a16="http://schemas.microsoft.com/office/drawing/2014/main" id="{925E6EB3-8A30-41CD-A31A-292FD66A4AB4}"/>
              </a:ext>
            </a:extLst>
          </p:cNvPr>
          <p:cNvSpPr/>
          <p:nvPr/>
        </p:nvSpPr>
        <p:spPr>
          <a:xfrm>
            <a:off x="1125552" y="2675366"/>
            <a:ext cx="10217656" cy="1218086"/>
          </a:xfrm>
          <a:prstGeom prst="rect">
            <a:avLst/>
          </a:prstGeom>
        </p:spPr>
        <p:txBody>
          <a:bodyPr wrap="square" lIns="91436" tIns="45718" rIns="91436" bIns="45718">
            <a:spAutoFit/>
          </a:bodyPr>
          <a:lstStyle/>
          <a:p>
            <a:pPr>
              <a:lnSpc>
                <a:spcPts val="4600"/>
              </a:lnSpc>
            </a:pPr>
            <a:r>
              <a:rPr lang="en-US" altLang="zh-CN" sz="3200" dirty="0">
                <a:solidFill>
                  <a:schemeClr val="bg2">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Weighted disability rate among patients of mental disorders in the past 12 months since the survey date </a:t>
            </a:r>
          </a:p>
        </p:txBody>
      </p:sp>
      <p:sp>
        <p:nvSpPr>
          <p:cNvPr id="3" name="灯片编号占位符 2">
            <a:extLst>
              <a:ext uri="{FF2B5EF4-FFF2-40B4-BE49-F238E27FC236}">
                <a16:creationId xmlns:a16="http://schemas.microsoft.com/office/drawing/2014/main" id="{67EAC5A2-EA24-4A53-ADCA-9841D1365133}"/>
              </a:ext>
            </a:extLst>
          </p:cNvPr>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9</a:t>
            </a:fld>
            <a:endParaRPr lang="zh-CN" altLang="en-US">
              <a:solidFill>
                <a:prstClr val="black">
                  <a:tint val="75000"/>
                </a:prstClr>
              </a:solidFill>
            </a:endParaRPr>
          </a:p>
        </p:txBody>
      </p:sp>
    </p:spTree>
    <p:extLst>
      <p:ext uri="{BB962C8B-B14F-4D97-AF65-F5344CB8AC3E}">
        <p14:creationId xmlns:p14="http://schemas.microsoft.com/office/powerpoint/2010/main" val="1914556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787</Words>
  <Application>Microsoft Office PowerPoint</Application>
  <PresentationFormat>宽屏</PresentationFormat>
  <Paragraphs>226</Paragraphs>
  <Slides>15</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黑体</vt:lpstr>
      <vt:lpstr>宋体</vt:lpstr>
      <vt:lpstr>Arial</vt:lpstr>
      <vt:lpstr>Calibri</vt:lpstr>
      <vt:lpstr>Calibri Light</vt:lpstr>
      <vt:lpstr>Open Sans</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媛媛</cp:lastModifiedBy>
  <cp:revision>136</cp:revision>
  <dcterms:created xsi:type="dcterms:W3CDTF">2016-06-30T07:01:47Z</dcterms:created>
  <dcterms:modified xsi:type="dcterms:W3CDTF">2022-10-09T13:20:52Z</dcterms:modified>
  <cp:category>店铺： BOSSPPT顶尖职业文案</cp:category>
  <cp:contentStatus>BOSSPPT</cp:contentStatus>
</cp:coreProperties>
</file>