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0"/>
  </p:notesMasterIdLst>
  <p:handoutMasterIdLst>
    <p:handoutMasterId r:id="rId31"/>
  </p:handoutMasterIdLst>
  <p:sldIdLst>
    <p:sldId id="274" r:id="rId2"/>
    <p:sldId id="276" r:id="rId3"/>
    <p:sldId id="620" r:id="rId4"/>
    <p:sldId id="353" r:id="rId5"/>
    <p:sldId id="389" r:id="rId6"/>
    <p:sldId id="601" r:id="rId7"/>
    <p:sldId id="602" r:id="rId8"/>
    <p:sldId id="603" r:id="rId9"/>
    <p:sldId id="604" r:id="rId10"/>
    <p:sldId id="605" r:id="rId11"/>
    <p:sldId id="607" r:id="rId12"/>
    <p:sldId id="606" r:id="rId13"/>
    <p:sldId id="608" r:id="rId14"/>
    <p:sldId id="609" r:id="rId15"/>
    <p:sldId id="610" r:id="rId16"/>
    <p:sldId id="611" r:id="rId17"/>
    <p:sldId id="612" r:id="rId18"/>
    <p:sldId id="614" r:id="rId19"/>
    <p:sldId id="615" r:id="rId20"/>
    <p:sldId id="617" r:id="rId21"/>
    <p:sldId id="616" r:id="rId22"/>
    <p:sldId id="613" r:id="rId23"/>
    <p:sldId id="618" r:id="rId24"/>
    <p:sldId id="619" r:id="rId25"/>
    <p:sldId id="282" r:id="rId26"/>
    <p:sldId id="504" r:id="rId27"/>
    <p:sldId id="505" r:id="rId28"/>
    <p:sldId id="50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DE2E1F0-91EA-425B-A31E-0D3F9942B2E8}">
          <p14:sldIdLst>
            <p14:sldId id="274"/>
            <p14:sldId id="276"/>
            <p14:sldId id="620"/>
          </p14:sldIdLst>
        </p14:section>
        <p14:section name="Бройни системи" id="{FDF4A34F-1089-45F6-A418-E6381F30CA04}">
          <p14:sldIdLst>
            <p14:sldId id="353"/>
            <p14:sldId id="389"/>
            <p14:sldId id="601"/>
            <p14:sldId id="602"/>
            <p14:sldId id="603"/>
            <p14:sldId id="604"/>
            <p14:sldId id="605"/>
            <p14:sldId id="607"/>
            <p14:sldId id="606"/>
            <p14:sldId id="608"/>
            <p14:sldId id="609"/>
            <p14:sldId id="610"/>
            <p14:sldId id="611"/>
          </p14:sldIdLst>
        </p14:section>
        <p14:section name="Координатна система" id="{C05ACA78-57EA-40E7-A75A-0AFECC2DD34A}">
          <p14:sldIdLst>
            <p14:sldId id="612"/>
            <p14:sldId id="614"/>
            <p14:sldId id="615"/>
            <p14:sldId id="617"/>
            <p14:sldId id="616"/>
          </p14:sldIdLst>
        </p14:section>
        <p14:section name="Математическ индукция" id="{B59F4DF3-A123-4F9B-8F87-EBFE517ECE71}">
          <p14:sldIdLst>
            <p14:sldId id="613"/>
            <p14:sldId id="618"/>
            <p14:sldId id="619"/>
          </p14:sldIdLst>
        </p14:section>
        <p14:section name="End Section" id="{FEBB2B39-B0D3-4DEA-A537-5E3855947BFA}">
          <p14:sldIdLst>
            <p14:sldId id="282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5214" autoAdjust="0"/>
  </p:normalViewPr>
  <p:slideViewPr>
    <p:cSldViewPr showGuides="1">
      <p:cViewPr>
        <p:scale>
          <a:sx n="81" d="100"/>
          <a:sy n="81" d="100"/>
        </p:scale>
        <p:origin x="890" y="355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A763322-D2C6-46A5-B08F-5FC0079D27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38732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7441AEB-29EC-4177-802E-B7ABF406FB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4830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9082142-04C1-4C3E-967C-753B22274D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2825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3BAF37F-E479-4A3B-8F7C-846AF73FDB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8642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0C0DEB4-5011-4072-A17A-426C27E223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8723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32D45B3-A20D-453B-B0FA-539D6CC6DE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86082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321DBA6-9162-45F8-8629-57F0DF0B66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6008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7147D74-293C-4DB3-B640-7C45718A08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40896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2" name="MSIPCMContentMarking" descr="{&quot;HashCode&quot;:-867948802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B967E8C3-B52D-45E7-B684-4621C6AA3A03}"/>
              </a:ext>
            </a:extLst>
          </p:cNvPr>
          <p:cNvSpPr txBox="1"/>
          <p:nvPr userDrawn="1"/>
        </p:nvSpPr>
        <p:spPr>
          <a:xfrm>
            <a:off x="0" y="6595656"/>
            <a:ext cx="581126" cy="262344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75000"/>
                    <a:alpha val="15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>
                    <a:lumMod val="75000"/>
                  </a:schemeClr>
                </a:solidFill>
              </a14:hiddenLine>
            </a:ext>
          </a:extLst>
        </p:spPr>
        <p:txBody>
          <a:bodyPr vert="horz" wrap="square" lIns="0" tIns="0" rIns="0" bIns="0" rtlCol="0" anchor="ctr" anchorCtr="1">
            <a:spAutoFit/>
          </a:bodyPr>
          <a:lstStyle/>
          <a:p>
            <a:pPr algn="l"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Public</a:t>
            </a:r>
            <a:endParaRPr lang="en-US" sz="1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hyperlink" Target="https://softuni.b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4192" y="1237483"/>
            <a:ext cx="11083636" cy="1315728"/>
          </a:xfrm>
        </p:spPr>
        <p:txBody>
          <a:bodyPr>
            <a:normAutofit/>
          </a:bodyPr>
          <a:lstStyle/>
          <a:p>
            <a:r>
              <a:rPr lang="ru-RU" dirty="0"/>
              <a:t>Работа с </a:t>
            </a:r>
            <a:r>
              <a:rPr lang="bg-BG" dirty="0"/>
              <a:t>бройни системи, координатна система и математическа индукция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Основни математически концепции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679972" y="6230083"/>
            <a:ext cx="2950749" cy="382788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F3B5B-B3F1-4ED3-B761-B2422C62C1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79972" y="5875491"/>
            <a:ext cx="2950749" cy="351754"/>
          </a:xfrm>
        </p:spPr>
        <p:txBody>
          <a:bodyPr/>
          <a:lstStyle/>
          <a:p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670840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DE54E3-007B-4F30-A2C6-1A7D1ABA44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000" y="2446859"/>
            <a:ext cx="2622262" cy="26760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AE818C-2ED0-44A5-B22D-E3572907786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228601" y="2562045"/>
            <a:ext cx="2812373" cy="22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C35DFD-EE24-4F22-86B0-8C80F1B499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E2A07-8BDC-49EA-A226-96085A967F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Основа: </a:t>
            </a:r>
            <a:r>
              <a:rPr lang="bg-BG" b="1" dirty="0">
                <a:solidFill>
                  <a:srgbClr val="F2A40D"/>
                </a:solidFill>
              </a:rPr>
              <a:t>числото 2</a:t>
            </a:r>
          </a:p>
          <a:p>
            <a:r>
              <a:rPr lang="bg-BG" dirty="0"/>
              <a:t>Представяне на число в двоична бройна система: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err="1"/>
              <a:t>числата</a:t>
            </a:r>
            <a:r>
              <a:rPr lang="ru-RU" dirty="0"/>
              <a:t> </a:t>
            </a:r>
            <a:r>
              <a:rPr lang="ru-RU" dirty="0" err="1"/>
              <a:t>записани</a:t>
            </a:r>
            <a:r>
              <a:rPr lang="ru-RU" dirty="0"/>
              <a:t> в </a:t>
            </a:r>
            <a:r>
              <a:rPr lang="ru-RU" dirty="0" err="1"/>
              <a:t>нея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подредени</a:t>
            </a:r>
            <a:r>
              <a:rPr lang="ru-RU" dirty="0"/>
              <a:t> по </a:t>
            </a:r>
            <a:r>
              <a:rPr lang="ru-RU" dirty="0" err="1"/>
              <a:t>степените</a:t>
            </a:r>
            <a:r>
              <a:rPr lang="ru-RU" dirty="0"/>
              <a:t> на </a:t>
            </a:r>
            <a:r>
              <a:rPr lang="ru-RU" b="1" dirty="0" err="1"/>
              <a:t>числото</a:t>
            </a:r>
            <a:r>
              <a:rPr lang="ru-RU" b="1" dirty="0"/>
              <a:t> </a:t>
            </a:r>
            <a:r>
              <a:rPr lang="bg-BG" b="1" dirty="0"/>
              <a:t>2</a:t>
            </a: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bg-BG" dirty="0"/>
              <a:t>използват се цифрите: </a:t>
            </a:r>
            <a:r>
              <a:rPr lang="bg-BG" b="1" dirty="0">
                <a:solidFill>
                  <a:srgbClr val="F2A40D"/>
                </a:solidFill>
              </a:rPr>
              <a:t>0 и 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bg-BG" dirty="0"/>
              <a:t>примери:</a:t>
            </a:r>
          </a:p>
          <a:p>
            <a:pPr marL="442912" lvl="1" indent="0">
              <a:buNone/>
            </a:pPr>
            <a:r>
              <a:rPr lang="bg-BG" b="1" dirty="0">
                <a:solidFill>
                  <a:srgbClr val="F2A40D"/>
                </a:solidFill>
              </a:rPr>
              <a:t>10101</a:t>
            </a:r>
            <a:r>
              <a:rPr lang="en-GB" b="1" baseline="-25000" dirty="0"/>
              <a:t>(2)</a:t>
            </a:r>
            <a:r>
              <a:rPr lang="en-US" sz="3200" dirty="0"/>
              <a:t>= (</a:t>
            </a:r>
            <a:r>
              <a:rPr lang="bg-BG" sz="3200" b="1" dirty="0">
                <a:solidFill>
                  <a:srgbClr val="F2A40D"/>
                </a:solidFill>
              </a:rPr>
              <a:t>1</a:t>
            </a:r>
            <a:r>
              <a:rPr lang="en-US" sz="3200" dirty="0"/>
              <a:t>×</a:t>
            </a:r>
            <a:r>
              <a:rPr lang="bg-BG" sz="3200" dirty="0"/>
              <a:t>2</a:t>
            </a:r>
            <a:r>
              <a:rPr lang="bg-BG" sz="3200" baseline="30000" dirty="0"/>
              <a:t>4</a:t>
            </a:r>
            <a:r>
              <a:rPr lang="en-US" sz="3200" dirty="0"/>
              <a:t>) + (</a:t>
            </a:r>
            <a:r>
              <a:rPr lang="bg-BG" sz="3200" b="1" dirty="0">
                <a:solidFill>
                  <a:srgbClr val="F2A40D"/>
                </a:solidFill>
              </a:rPr>
              <a:t>0</a:t>
            </a:r>
            <a:r>
              <a:rPr lang="en-US" sz="3200" dirty="0"/>
              <a:t>×</a:t>
            </a:r>
            <a:r>
              <a:rPr lang="bg-BG" sz="3200" dirty="0"/>
              <a:t>2</a:t>
            </a:r>
            <a:r>
              <a:rPr lang="bg-BG" sz="3200" baseline="30000" dirty="0"/>
              <a:t>3</a:t>
            </a:r>
            <a:r>
              <a:rPr lang="en-US" sz="3200" dirty="0"/>
              <a:t>) + (</a:t>
            </a:r>
            <a:r>
              <a:rPr lang="bg-BG" sz="3200" b="1" dirty="0">
                <a:solidFill>
                  <a:srgbClr val="F2A40D"/>
                </a:solidFill>
              </a:rPr>
              <a:t>1</a:t>
            </a:r>
            <a:r>
              <a:rPr lang="en-US" sz="3200" dirty="0"/>
              <a:t>×</a:t>
            </a:r>
            <a:r>
              <a:rPr lang="bg-BG" sz="3200" dirty="0"/>
              <a:t>2</a:t>
            </a:r>
            <a:r>
              <a:rPr lang="bg-BG" sz="3200" baseline="30000" dirty="0"/>
              <a:t>2</a:t>
            </a:r>
            <a:r>
              <a:rPr lang="en-US" sz="3200" dirty="0"/>
              <a:t>) + (</a:t>
            </a:r>
            <a:r>
              <a:rPr lang="bg-BG" sz="3200" b="1" dirty="0">
                <a:solidFill>
                  <a:srgbClr val="F2A40D"/>
                </a:solidFill>
              </a:rPr>
              <a:t>0</a:t>
            </a:r>
            <a:r>
              <a:rPr lang="en-US" sz="3200" dirty="0"/>
              <a:t>×</a:t>
            </a:r>
            <a:r>
              <a:rPr lang="bg-BG" sz="3200" dirty="0"/>
              <a:t>2</a:t>
            </a:r>
            <a:r>
              <a:rPr lang="bg-BG" sz="3200" baseline="30000" dirty="0"/>
              <a:t>1</a:t>
            </a:r>
            <a:r>
              <a:rPr lang="en-US" sz="3200" dirty="0"/>
              <a:t>) + (</a:t>
            </a:r>
            <a:r>
              <a:rPr lang="bg-BG" sz="3200" b="1" dirty="0">
                <a:solidFill>
                  <a:srgbClr val="F2A40D"/>
                </a:solidFill>
              </a:rPr>
              <a:t>1</a:t>
            </a:r>
            <a:r>
              <a:rPr lang="en-US" sz="3200" dirty="0"/>
              <a:t>×</a:t>
            </a:r>
            <a:r>
              <a:rPr lang="bg-BG" sz="3200" dirty="0"/>
              <a:t>2</a:t>
            </a:r>
            <a:r>
              <a:rPr lang="bg-BG" sz="3200" baseline="30000" dirty="0"/>
              <a:t>0</a:t>
            </a:r>
            <a:r>
              <a:rPr lang="en-US" sz="3200" dirty="0"/>
              <a:t>)</a:t>
            </a:r>
            <a:endParaRPr lang="bg-BG" sz="3200" dirty="0"/>
          </a:p>
          <a:p>
            <a:pPr marL="0" indent="0">
              <a:buNone/>
            </a:pPr>
            <a:r>
              <a:rPr lang="en-US" b="1" dirty="0"/>
              <a:t>     </a:t>
            </a:r>
            <a:r>
              <a:rPr lang="bg-BG" b="1" dirty="0">
                <a:solidFill>
                  <a:srgbClr val="F2A40D"/>
                </a:solidFill>
              </a:rPr>
              <a:t>1101</a:t>
            </a:r>
            <a:r>
              <a:rPr lang="en-GB" b="1" baseline="-25000" dirty="0"/>
              <a:t> (2)</a:t>
            </a:r>
            <a:r>
              <a:rPr lang="bg-BG" b="1" dirty="0"/>
              <a:t> </a:t>
            </a:r>
            <a:r>
              <a:rPr lang="en-US" sz="3600" dirty="0"/>
              <a:t>= (</a:t>
            </a:r>
            <a:r>
              <a:rPr lang="bg-BG" sz="3600" b="1" dirty="0">
                <a:solidFill>
                  <a:srgbClr val="F2A40D"/>
                </a:solidFill>
              </a:rPr>
              <a:t>1</a:t>
            </a:r>
            <a:r>
              <a:rPr lang="en-US" sz="3600" dirty="0"/>
              <a:t>×</a:t>
            </a:r>
            <a:r>
              <a:rPr lang="bg-BG" sz="3600" dirty="0"/>
              <a:t>2</a:t>
            </a:r>
            <a:r>
              <a:rPr lang="en-US" sz="3600" baseline="30000" dirty="0"/>
              <a:t>3</a:t>
            </a:r>
            <a:r>
              <a:rPr lang="en-US" sz="3600" dirty="0"/>
              <a:t>) + (</a:t>
            </a:r>
            <a:r>
              <a:rPr lang="en-US" sz="3600" b="1" dirty="0">
                <a:solidFill>
                  <a:srgbClr val="F2A40D"/>
                </a:solidFill>
              </a:rPr>
              <a:t>1</a:t>
            </a:r>
            <a:r>
              <a:rPr lang="en-US" sz="3600" dirty="0"/>
              <a:t>×</a:t>
            </a:r>
            <a:r>
              <a:rPr lang="bg-BG" sz="3600" dirty="0"/>
              <a:t>2</a:t>
            </a:r>
            <a:r>
              <a:rPr lang="en-US" sz="3600" baseline="30000" dirty="0"/>
              <a:t>2</a:t>
            </a:r>
            <a:r>
              <a:rPr lang="en-US" sz="3600" dirty="0"/>
              <a:t>) + (</a:t>
            </a:r>
            <a:r>
              <a:rPr lang="bg-BG" sz="3600" b="1" dirty="0">
                <a:solidFill>
                  <a:srgbClr val="F2A40D"/>
                </a:solidFill>
              </a:rPr>
              <a:t>1</a:t>
            </a:r>
            <a:r>
              <a:rPr lang="en-US" sz="3600" dirty="0"/>
              <a:t>×</a:t>
            </a:r>
            <a:r>
              <a:rPr lang="bg-BG" sz="3600" dirty="0"/>
              <a:t>2</a:t>
            </a:r>
            <a:r>
              <a:rPr lang="en-US" sz="3600" baseline="30000" dirty="0"/>
              <a:t>1</a:t>
            </a:r>
            <a:r>
              <a:rPr lang="en-US" sz="3600" dirty="0"/>
              <a:t>) + (</a:t>
            </a:r>
            <a:r>
              <a:rPr lang="en-US" sz="3600" b="1" dirty="0">
                <a:solidFill>
                  <a:srgbClr val="F2A40D"/>
                </a:solidFill>
              </a:rPr>
              <a:t>1</a:t>
            </a:r>
            <a:r>
              <a:rPr lang="en-US" sz="3600" dirty="0"/>
              <a:t>×</a:t>
            </a:r>
            <a:r>
              <a:rPr lang="bg-BG" sz="3600" dirty="0"/>
              <a:t>2</a:t>
            </a:r>
            <a:r>
              <a:rPr lang="en-US" sz="3600" baseline="30000" dirty="0"/>
              <a:t>0</a:t>
            </a:r>
            <a:r>
              <a:rPr lang="en-US" sz="3600" dirty="0"/>
              <a:t>)</a:t>
            </a:r>
            <a:endParaRPr lang="en-US" dirty="0">
              <a:solidFill>
                <a:srgbClr val="F2A40D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9F20C9-E1D3-4BFF-A352-C5CE941F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Двоична бройна система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37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C35DFD-EE24-4F22-86B0-8C80F1B499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E2A07-8BDC-49EA-A226-96085A967F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Основа: </a:t>
            </a:r>
            <a:r>
              <a:rPr lang="bg-BG" b="1" dirty="0">
                <a:solidFill>
                  <a:srgbClr val="F2A40D"/>
                </a:solidFill>
              </a:rPr>
              <a:t>числото 8</a:t>
            </a:r>
          </a:p>
          <a:p>
            <a:r>
              <a:rPr lang="bg-BG" dirty="0"/>
              <a:t>Представяне на число в осмична бройна система: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err="1"/>
              <a:t>числата</a:t>
            </a:r>
            <a:r>
              <a:rPr lang="ru-RU" dirty="0"/>
              <a:t> </a:t>
            </a:r>
            <a:r>
              <a:rPr lang="ru-RU" dirty="0" err="1"/>
              <a:t>записани</a:t>
            </a:r>
            <a:r>
              <a:rPr lang="ru-RU" dirty="0"/>
              <a:t> в </a:t>
            </a:r>
            <a:r>
              <a:rPr lang="ru-RU" dirty="0" err="1"/>
              <a:t>нея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подредени</a:t>
            </a:r>
            <a:r>
              <a:rPr lang="ru-RU" dirty="0"/>
              <a:t> по </a:t>
            </a:r>
            <a:r>
              <a:rPr lang="ru-RU" dirty="0" err="1"/>
              <a:t>степените</a:t>
            </a:r>
            <a:r>
              <a:rPr lang="ru-RU" dirty="0"/>
              <a:t> на </a:t>
            </a:r>
            <a:r>
              <a:rPr lang="ru-RU" b="1" dirty="0" err="1"/>
              <a:t>числото</a:t>
            </a:r>
            <a:r>
              <a:rPr lang="ru-RU" b="1" dirty="0"/>
              <a:t> </a:t>
            </a:r>
            <a:r>
              <a:rPr lang="bg-BG" b="1" dirty="0"/>
              <a:t>8</a:t>
            </a: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bg-BG" dirty="0"/>
              <a:t>използват се цифрите: </a:t>
            </a:r>
            <a:r>
              <a:rPr lang="bg-BG" b="1" dirty="0">
                <a:solidFill>
                  <a:srgbClr val="F2A40D"/>
                </a:solidFill>
              </a:rPr>
              <a:t>0, 1, 2, 3, 4, 5, 6, 7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bg-BG" dirty="0"/>
              <a:t>примери:</a:t>
            </a:r>
          </a:p>
          <a:p>
            <a:pPr marL="442912" lvl="1" indent="0">
              <a:buNone/>
            </a:pPr>
            <a:r>
              <a:rPr lang="bg-BG" sz="3200" b="1" dirty="0">
                <a:solidFill>
                  <a:srgbClr val="F2A40D"/>
                </a:solidFill>
              </a:rPr>
              <a:t>15364</a:t>
            </a:r>
            <a:r>
              <a:rPr lang="en-GB" sz="3200" b="1" baseline="-25000" dirty="0"/>
              <a:t>(</a:t>
            </a:r>
            <a:r>
              <a:rPr lang="bg-BG" sz="3200" b="1" baseline="-25000" dirty="0"/>
              <a:t>8</a:t>
            </a:r>
            <a:r>
              <a:rPr lang="en-GB" sz="3200" b="1" baseline="-25000" dirty="0"/>
              <a:t>)</a:t>
            </a:r>
            <a:r>
              <a:rPr lang="en-US" sz="3200" dirty="0"/>
              <a:t>= (</a:t>
            </a:r>
            <a:r>
              <a:rPr lang="bg-BG" sz="3200" b="1" dirty="0">
                <a:solidFill>
                  <a:srgbClr val="F2A40D"/>
                </a:solidFill>
              </a:rPr>
              <a:t>1</a:t>
            </a:r>
            <a:r>
              <a:rPr lang="en-US" sz="3200" dirty="0"/>
              <a:t>×</a:t>
            </a:r>
            <a:r>
              <a:rPr lang="bg-BG" sz="3200" dirty="0"/>
              <a:t>8</a:t>
            </a:r>
            <a:r>
              <a:rPr lang="bg-BG" sz="3200" baseline="30000" dirty="0"/>
              <a:t>4</a:t>
            </a:r>
            <a:r>
              <a:rPr lang="en-US" sz="3200" dirty="0"/>
              <a:t>) + (</a:t>
            </a:r>
            <a:r>
              <a:rPr lang="bg-BG" sz="3200" b="1" dirty="0">
                <a:solidFill>
                  <a:srgbClr val="F2A40D"/>
                </a:solidFill>
              </a:rPr>
              <a:t>5</a:t>
            </a:r>
            <a:r>
              <a:rPr lang="en-US" sz="3200" dirty="0"/>
              <a:t>×</a:t>
            </a:r>
            <a:r>
              <a:rPr lang="bg-BG" sz="3200" dirty="0"/>
              <a:t>8</a:t>
            </a:r>
            <a:r>
              <a:rPr lang="bg-BG" sz="3200" baseline="30000" dirty="0"/>
              <a:t>3</a:t>
            </a:r>
            <a:r>
              <a:rPr lang="en-US" sz="3200" dirty="0"/>
              <a:t>) + (</a:t>
            </a:r>
            <a:r>
              <a:rPr lang="bg-BG" sz="3200" b="1" dirty="0">
                <a:solidFill>
                  <a:srgbClr val="F2A40D"/>
                </a:solidFill>
              </a:rPr>
              <a:t>3</a:t>
            </a:r>
            <a:r>
              <a:rPr lang="en-US" sz="3200" dirty="0"/>
              <a:t>×</a:t>
            </a:r>
            <a:r>
              <a:rPr lang="bg-BG" sz="3200" dirty="0"/>
              <a:t>8</a:t>
            </a:r>
            <a:r>
              <a:rPr lang="bg-BG" sz="3200" baseline="30000" dirty="0"/>
              <a:t>2</a:t>
            </a:r>
            <a:r>
              <a:rPr lang="en-US" sz="3200" dirty="0"/>
              <a:t>) + (</a:t>
            </a:r>
            <a:r>
              <a:rPr lang="bg-BG" sz="3200" b="1" dirty="0">
                <a:solidFill>
                  <a:srgbClr val="F2A40D"/>
                </a:solidFill>
              </a:rPr>
              <a:t>6</a:t>
            </a:r>
            <a:r>
              <a:rPr lang="en-US" sz="3200" dirty="0"/>
              <a:t>×</a:t>
            </a:r>
            <a:r>
              <a:rPr lang="bg-BG" sz="3200" dirty="0"/>
              <a:t>8</a:t>
            </a:r>
            <a:r>
              <a:rPr lang="bg-BG" sz="3200" baseline="30000" dirty="0"/>
              <a:t>1</a:t>
            </a:r>
            <a:r>
              <a:rPr lang="en-US" sz="3200" dirty="0"/>
              <a:t>) + (</a:t>
            </a:r>
            <a:r>
              <a:rPr lang="bg-BG" sz="3200" b="1" dirty="0">
                <a:solidFill>
                  <a:srgbClr val="F2A40D"/>
                </a:solidFill>
              </a:rPr>
              <a:t>4</a:t>
            </a:r>
            <a:r>
              <a:rPr lang="en-US" sz="3200" dirty="0"/>
              <a:t>×</a:t>
            </a:r>
            <a:r>
              <a:rPr lang="bg-BG" sz="3200" dirty="0"/>
              <a:t>8</a:t>
            </a:r>
            <a:r>
              <a:rPr lang="bg-BG" sz="3200" baseline="30000" dirty="0"/>
              <a:t>0</a:t>
            </a:r>
            <a:r>
              <a:rPr lang="en-US" sz="3200" dirty="0"/>
              <a:t>)</a:t>
            </a:r>
            <a:endParaRPr lang="bg-BG" sz="3200" dirty="0"/>
          </a:p>
          <a:p>
            <a:pPr marL="0" indent="0">
              <a:buNone/>
            </a:pPr>
            <a:r>
              <a:rPr lang="en-US" sz="3200" b="1" dirty="0"/>
              <a:t>     </a:t>
            </a:r>
            <a:r>
              <a:rPr lang="bg-BG" sz="3200" b="1" dirty="0">
                <a:solidFill>
                  <a:srgbClr val="F2A40D"/>
                </a:solidFill>
              </a:rPr>
              <a:t>4561</a:t>
            </a:r>
            <a:r>
              <a:rPr lang="en-GB" sz="3200" b="1" baseline="-25000" dirty="0"/>
              <a:t> (</a:t>
            </a:r>
            <a:r>
              <a:rPr lang="bg-BG" sz="3200" b="1" baseline="-25000" dirty="0"/>
              <a:t>8</a:t>
            </a:r>
            <a:r>
              <a:rPr lang="en-GB" sz="3200" b="1" baseline="-25000" dirty="0"/>
              <a:t>)</a:t>
            </a:r>
            <a:r>
              <a:rPr lang="bg-BG" sz="3200" b="1" dirty="0"/>
              <a:t> </a:t>
            </a:r>
            <a:r>
              <a:rPr lang="en-US" sz="3200" dirty="0"/>
              <a:t>= (</a:t>
            </a:r>
            <a:r>
              <a:rPr lang="bg-BG" sz="3200" b="1" dirty="0">
                <a:solidFill>
                  <a:srgbClr val="F2A40D"/>
                </a:solidFill>
              </a:rPr>
              <a:t>4</a:t>
            </a:r>
            <a:r>
              <a:rPr lang="en-US" sz="3200" dirty="0"/>
              <a:t>×</a:t>
            </a:r>
            <a:r>
              <a:rPr lang="bg-BG" sz="3200" dirty="0"/>
              <a:t>8</a:t>
            </a:r>
            <a:r>
              <a:rPr lang="en-US" sz="3200" baseline="30000" dirty="0"/>
              <a:t>3</a:t>
            </a:r>
            <a:r>
              <a:rPr lang="en-US" sz="3200" dirty="0"/>
              <a:t>) + (</a:t>
            </a:r>
            <a:r>
              <a:rPr lang="bg-BG" sz="3200" b="1" dirty="0">
                <a:solidFill>
                  <a:srgbClr val="F2A40D"/>
                </a:solidFill>
              </a:rPr>
              <a:t>5</a:t>
            </a:r>
            <a:r>
              <a:rPr lang="en-US" sz="3200" dirty="0"/>
              <a:t>×</a:t>
            </a:r>
            <a:r>
              <a:rPr lang="bg-BG" sz="3200" dirty="0"/>
              <a:t>8</a:t>
            </a:r>
            <a:r>
              <a:rPr lang="en-US" sz="3200" baseline="30000" dirty="0"/>
              <a:t>2</a:t>
            </a:r>
            <a:r>
              <a:rPr lang="en-US" sz="3200" dirty="0"/>
              <a:t>) + (</a:t>
            </a:r>
            <a:r>
              <a:rPr lang="bg-BG" sz="3200" b="1" dirty="0">
                <a:solidFill>
                  <a:srgbClr val="F2A40D"/>
                </a:solidFill>
              </a:rPr>
              <a:t>6</a:t>
            </a:r>
            <a:r>
              <a:rPr lang="en-US" sz="3200" dirty="0"/>
              <a:t>×</a:t>
            </a:r>
            <a:r>
              <a:rPr lang="bg-BG" sz="3200" dirty="0"/>
              <a:t>8</a:t>
            </a:r>
            <a:r>
              <a:rPr lang="en-US" sz="3200" baseline="30000" dirty="0"/>
              <a:t>1</a:t>
            </a:r>
            <a:r>
              <a:rPr lang="en-US" sz="3200" dirty="0"/>
              <a:t>) + (</a:t>
            </a:r>
            <a:r>
              <a:rPr lang="en-US" sz="3200" b="1" dirty="0">
                <a:solidFill>
                  <a:srgbClr val="F2A40D"/>
                </a:solidFill>
              </a:rPr>
              <a:t>1</a:t>
            </a:r>
            <a:r>
              <a:rPr lang="en-US" sz="3200" dirty="0"/>
              <a:t>×</a:t>
            </a:r>
            <a:r>
              <a:rPr lang="bg-BG" sz="3200" dirty="0"/>
              <a:t>8</a:t>
            </a:r>
            <a:r>
              <a:rPr lang="en-US" sz="3200" baseline="30000" dirty="0"/>
              <a:t>0</a:t>
            </a:r>
            <a:r>
              <a:rPr lang="en-US" sz="3200" dirty="0"/>
              <a:t>)</a:t>
            </a:r>
            <a:endParaRPr lang="en-US" sz="3200" dirty="0">
              <a:solidFill>
                <a:srgbClr val="F2A40D"/>
              </a:solidFill>
            </a:endParaRPr>
          </a:p>
          <a:p>
            <a:endParaRPr lang="en-US" dirty="0">
              <a:solidFill>
                <a:srgbClr val="F2A40D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9F20C9-E1D3-4BFF-A352-C5CE941F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Осмична бройна система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5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C35DFD-EE24-4F22-86B0-8C80F1B499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E2A07-8BDC-49EA-A226-96085A967F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Основа: </a:t>
            </a:r>
            <a:r>
              <a:rPr lang="bg-BG" b="1" dirty="0">
                <a:solidFill>
                  <a:srgbClr val="F2A40D"/>
                </a:solidFill>
              </a:rPr>
              <a:t>числото 16</a:t>
            </a:r>
          </a:p>
          <a:p>
            <a:r>
              <a:rPr lang="bg-BG" dirty="0"/>
              <a:t>Представяне на число в осмична бройна система: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err="1"/>
              <a:t>числата</a:t>
            </a:r>
            <a:r>
              <a:rPr lang="ru-RU" dirty="0"/>
              <a:t> </a:t>
            </a:r>
            <a:r>
              <a:rPr lang="ru-RU" dirty="0" err="1"/>
              <a:t>записани</a:t>
            </a:r>
            <a:r>
              <a:rPr lang="ru-RU" dirty="0"/>
              <a:t> в </a:t>
            </a:r>
            <a:r>
              <a:rPr lang="ru-RU" dirty="0" err="1"/>
              <a:t>нея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подредени</a:t>
            </a:r>
            <a:r>
              <a:rPr lang="ru-RU" dirty="0"/>
              <a:t> по </a:t>
            </a:r>
            <a:r>
              <a:rPr lang="ru-RU" dirty="0" err="1"/>
              <a:t>степените</a:t>
            </a:r>
            <a:r>
              <a:rPr lang="ru-RU" dirty="0"/>
              <a:t> на </a:t>
            </a:r>
            <a:r>
              <a:rPr lang="ru-RU" b="1" dirty="0" err="1"/>
              <a:t>числото</a:t>
            </a:r>
            <a:r>
              <a:rPr lang="ru-RU" b="1" dirty="0"/>
              <a:t> </a:t>
            </a:r>
            <a:r>
              <a:rPr lang="en-US" b="1" dirty="0"/>
              <a:t>16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bg-BG" dirty="0"/>
              <a:t>използват се </a:t>
            </a:r>
            <a:r>
              <a:rPr lang="bg-BG" b="1" dirty="0"/>
              <a:t>цифрите</a:t>
            </a:r>
            <a:r>
              <a:rPr lang="en-US" b="1" dirty="0"/>
              <a:t> </a:t>
            </a:r>
            <a:r>
              <a:rPr lang="bg-BG" b="1" dirty="0"/>
              <a:t>от 0 до 9 </a:t>
            </a:r>
            <a:r>
              <a:rPr lang="bg-BG" dirty="0"/>
              <a:t>и </a:t>
            </a:r>
            <a:r>
              <a:rPr lang="bg-BG" b="1" dirty="0"/>
              <a:t>буквите от </a:t>
            </a:r>
            <a:r>
              <a:rPr lang="en-US" b="1" dirty="0"/>
              <a:t>A </a:t>
            </a:r>
            <a:r>
              <a:rPr lang="bg-BG" b="1" dirty="0"/>
              <a:t>до </a:t>
            </a:r>
            <a:r>
              <a:rPr lang="en-US" b="1" dirty="0"/>
              <a:t>F</a:t>
            </a:r>
            <a:r>
              <a:rPr lang="bg-BG" dirty="0"/>
              <a:t>: </a:t>
            </a:r>
            <a:r>
              <a:rPr lang="bg-BG" b="1" dirty="0">
                <a:solidFill>
                  <a:srgbClr val="F2A40D"/>
                </a:solidFill>
              </a:rPr>
              <a:t>0, 1, 2, 3, 4, 5, 6, 7, 8, 9, А, </a:t>
            </a:r>
            <a:r>
              <a:rPr lang="en-US" b="1" dirty="0">
                <a:solidFill>
                  <a:srgbClr val="F2A40D"/>
                </a:solidFill>
              </a:rPr>
              <a:t>B, C, D, E, F</a:t>
            </a:r>
            <a:endParaRPr lang="bg-BG" b="1" dirty="0">
              <a:solidFill>
                <a:srgbClr val="F2A40D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bg-BG" dirty="0"/>
              <a:t>примери:</a:t>
            </a:r>
          </a:p>
          <a:p>
            <a:pPr marL="442912" lvl="1" indent="0">
              <a:buNone/>
            </a:pPr>
            <a:r>
              <a:rPr lang="en-US" sz="3200" b="1" dirty="0">
                <a:solidFill>
                  <a:srgbClr val="F2A40D"/>
                </a:solidFill>
              </a:rPr>
              <a:t>D1E</a:t>
            </a:r>
            <a:r>
              <a:rPr lang="en-GB" sz="3200" b="1" baseline="-25000" dirty="0"/>
              <a:t>(</a:t>
            </a:r>
            <a:r>
              <a:rPr lang="en-US" sz="3200" b="1" baseline="-25000" dirty="0"/>
              <a:t>16</a:t>
            </a:r>
            <a:r>
              <a:rPr lang="en-GB" sz="3200" b="1" baseline="-25000" dirty="0"/>
              <a:t>)</a:t>
            </a:r>
            <a:r>
              <a:rPr lang="en-US" sz="3200" dirty="0"/>
              <a:t>= (</a:t>
            </a:r>
            <a:r>
              <a:rPr lang="en-US" sz="3200" b="1" dirty="0">
                <a:solidFill>
                  <a:srgbClr val="F2A40D"/>
                </a:solidFill>
              </a:rPr>
              <a:t>D</a:t>
            </a:r>
            <a:r>
              <a:rPr lang="en-US" sz="3200" dirty="0"/>
              <a:t>×16</a:t>
            </a:r>
            <a:r>
              <a:rPr lang="en-US" sz="3200" baseline="30000" dirty="0"/>
              <a:t>2</a:t>
            </a:r>
            <a:r>
              <a:rPr lang="en-US" sz="3200" dirty="0"/>
              <a:t>) + (</a:t>
            </a:r>
            <a:r>
              <a:rPr lang="en-US" sz="3200" b="1" dirty="0">
                <a:solidFill>
                  <a:srgbClr val="F2A40D"/>
                </a:solidFill>
              </a:rPr>
              <a:t>1</a:t>
            </a:r>
            <a:r>
              <a:rPr lang="en-US" sz="3200" dirty="0"/>
              <a:t>×16</a:t>
            </a:r>
            <a:r>
              <a:rPr lang="en-US" sz="3200" baseline="30000" dirty="0"/>
              <a:t>1</a:t>
            </a:r>
            <a:r>
              <a:rPr lang="en-US" sz="3200" dirty="0"/>
              <a:t>) + (</a:t>
            </a:r>
            <a:r>
              <a:rPr lang="en-US" sz="3200" b="1" dirty="0">
                <a:solidFill>
                  <a:srgbClr val="F2A40D"/>
                </a:solidFill>
              </a:rPr>
              <a:t>E</a:t>
            </a:r>
            <a:r>
              <a:rPr lang="en-US" sz="3200" dirty="0"/>
              <a:t>×16</a:t>
            </a:r>
            <a:r>
              <a:rPr lang="en-US" sz="3200" baseline="30000" dirty="0"/>
              <a:t>0</a:t>
            </a:r>
            <a:r>
              <a:rPr lang="en-US" sz="3200" dirty="0"/>
              <a:t>)</a:t>
            </a:r>
          </a:p>
          <a:p>
            <a:pPr marL="442912" lvl="1" indent="0">
              <a:buNone/>
            </a:pPr>
            <a:r>
              <a:rPr lang="en-US" sz="3200" b="1" dirty="0">
                <a:solidFill>
                  <a:srgbClr val="F2A40D"/>
                </a:solidFill>
              </a:rPr>
              <a:t>A2B</a:t>
            </a:r>
            <a:r>
              <a:rPr lang="en-GB" sz="3200" b="1" baseline="-25000" dirty="0"/>
              <a:t>(</a:t>
            </a:r>
            <a:r>
              <a:rPr lang="en-US" sz="3200" b="1" baseline="-25000" dirty="0"/>
              <a:t>16</a:t>
            </a:r>
            <a:r>
              <a:rPr lang="en-GB" sz="3200" b="1" baseline="-25000" dirty="0"/>
              <a:t>)</a:t>
            </a:r>
            <a:r>
              <a:rPr lang="en-US" sz="3200" dirty="0"/>
              <a:t>= (</a:t>
            </a:r>
            <a:r>
              <a:rPr lang="en-US" sz="3200" b="1" dirty="0">
                <a:solidFill>
                  <a:srgbClr val="F2A40D"/>
                </a:solidFill>
              </a:rPr>
              <a:t>A</a:t>
            </a:r>
            <a:r>
              <a:rPr lang="en-US" sz="3200" dirty="0"/>
              <a:t>×16</a:t>
            </a:r>
            <a:r>
              <a:rPr lang="en-US" sz="3200" baseline="30000" dirty="0"/>
              <a:t>2</a:t>
            </a:r>
            <a:r>
              <a:rPr lang="en-US" sz="3200" dirty="0"/>
              <a:t>) + (</a:t>
            </a:r>
            <a:r>
              <a:rPr lang="en-US" sz="3200" b="1" dirty="0">
                <a:solidFill>
                  <a:srgbClr val="F2A40D"/>
                </a:solidFill>
              </a:rPr>
              <a:t>2</a:t>
            </a:r>
            <a:r>
              <a:rPr lang="en-US" sz="3200" dirty="0"/>
              <a:t>×16</a:t>
            </a:r>
            <a:r>
              <a:rPr lang="en-US" sz="3200" baseline="30000" dirty="0"/>
              <a:t>1</a:t>
            </a:r>
            <a:r>
              <a:rPr lang="en-US" sz="3200" dirty="0"/>
              <a:t>) + (</a:t>
            </a:r>
            <a:r>
              <a:rPr lang="en-US" sz="3200" b="1" dirty="0">
                <a:solidFill>
                  <a:srgbClr val="F2A40D"/>
                </a:solidFill>
              </a:rPr>
              <a:t>B</a:t>
            </a:r>
            <a:r>
              <a:rPr lang="en-US" sz="3200" dirty="0"/>
              <a:t>×16</a:t>
            </a:r>
            <a:r>
              <a:rPr lang="en-US" sz="3200" baseline="30000" dirty="0"/>
              <a:t>0</a:t>
            </a:r>
            <a:r>
              <a:rPr lang="en-US" sz="3200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9F20C9-E1D3-4BFF-A352-C5CE941F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Шестнадесетична бройна система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990317-8893-4CDC-B8AE-D90264249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6455" y="5364000"/>
            <a:ext cx="2716575" cy="8704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2834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6AFA38-E313-49B9-826E-F6A976288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1707A-B3A5-4AB3-9155-2705AA8E46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Съществуват следните видове преобразувания:</a:t>
            </a:r>
          </a:p>
          <a:p>
            <a:pPr lvl="1"/>
            <a:r>
              <a:rPr lang="bg-BG" dirty="0"/>
              <a:t>от двоична в десетична бройна система</a:t>
            </a:r>
          </a:p>
          <a:p>
            <a:pPr lvl="1"/>
            <a:r>
              <a:rPr lang="bg-BG" dirty="0"/>
              <a:t>от шестнадесетична в десетична бройна система</a:t>
            </a:r>
          </a:p>
          <a:p>
            <a:pPr lvl="1"/>
            <a:r>
              <a:rPr lang="bg-BG" dirty="0"/>
              <a:t>от двоична в шестандесетична бройна система</a:t>
            </a:r>
          </a:p>
          <a:p>
            <a:pPr lvl="1"/>
            <a:r>
              <a:rPr lang="bg-BG" dirty="0"/>
              <a:t>от десетична в шестнадесетична бройна система</a:t>
            </a:r>
          </a:p>
          <a:p>
            <a:pPr lvl="1"/>
            <a:r>
              <a:rPr lang="bg-BG" dirty="0"/>
              <a:t>от десетична в двоична бройна система</a:t>
            </a:r>
          </a:p>
          <a:p>
            <a:pPr lvl="1"/>
            <a:r>
              <a:rPr lang="bg-BG" dirty="0"/>
              <a:t>от шестнадесетична в двоична бройна система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6E31FB-1FAD-4005-968C-3B15F0CF7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Преобразувания между бройни системи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63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0066E4-D26B-4994-845D-CE0142CB5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4C39A-0213-479F-932B-193B9E7896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от двоична бройна система</a:t>
            </a:r>
          </a:p>
          <a:p>
            <a:pPr marL="442912" lvl="1" indent="0">
              <a:buNone/>
            </a:pPr>
            <a:r>
              <a:rPr lang="bg-BG" b="1" dirty="0">
                <a:solidFill>
                  <a:srgbClr val="F2A40D"/>
                </a:solidFill>
              </a:rPr>
              <a:t>100101</a:t>
            </a:r>
            <a:r>
              <a:rPr lang="en-GB" b="1" baseline="-25000" dirty="0"/>
              <a:t> (2</a:t>
            </a:r>
            <a:r>
              <a:rPr lang="bg-BG" b="1" baseline="-25000" dirty="0"/>
              <a:t>)</a:t>
            </a:r>
            <a:r>
              <a:rPr lang="bg-BG" dirty="0"/>
              <a:t> = </a:t>
            </a:r>
          </a:p>
          <a:p>
            <a:pPr marL="442912" lvl="1" indent="0">
              <a:buNone/>
            </a:pPr>
            <a:r>
              <a:rPr lang="bg-BG" sz="3200" dirty="0"/>
              <a:t>= </a:t>
            </a:r>
            <a:r>
              <a:rPr lang="en-US" sz="3200" dirty="0"/>
              <a:t>(</a:t>
            </a:r>
            <a:r>
              <a:rPr lang="bg-BG" sz="3200" b="1" dirty="0">
                <a:solidFill>
                  <a:srgbClr val="F2A40D"/>
                </a:solidFill>
              </a:rPr>
              <a:t>1</a:t>
            </a:r>
            <a:r>
              <a:rPr lang="en-US" sz="3200" dirty="0"/>
              <a:t>×</a:t>
            </a:r>
            <a:r>
              <a:rPr lang="bg-BG" sz="3200" dirty="0"/>
              <a:t>2</a:t>
            </a:r>
            <a:r>
              <a:rPr lang="bg-BG" sz="3200" baseline="30000" dirty="0"/>
              <a:t>5</a:t>
            </a:r>
            <a:r>
              <a:rPr lang="en-US" sz="3200" dirty="0"/>
              <a:t>) + (</a:t>
            </a:r>
            <a:r>
              <a:rPr lang="bg-BG" sz="3200" b="1" dirty="0">
                <a:solidFill>
                  <a:srgbClr val="F2A40D"/>
                </a:solidFill>
              </a:rPr>
              <a:t>0</a:t>
            </a:r>
            <a:r>
              <a:rPr lang="en-US" sz="3200" dirty="0"/>
              <a:t>×</a:t>
            </a:r>
            <a:r>
              <a:rPr lang="bg-BG" sz="3200" dirty="0"/>
              <a:t>2</a:t>
            </a:r>
            <a:r>
              <a:rPr lang="bg-BG" sz="3200" baseline="30000" dirty="0"/>
              <a:t>4</a:t>
            </a:r>
            <a:r>
              <a:rPr lang="en-US" sz="3200" dirty="0"/>
              <a:t>) + (</a:t>
            </a:r>
            <a:r>
              <a:rPr lang="bg-BG" sz="3200" b="1" dirty="0">
                <a:solidFill>
                  <a:srgbClr val="F2A40D"/>
                </a:solidFill>
              </a:rPr>
              <a:t>0</a:t>
            </a:r>
            <a:r>
              <a:rPr lang="en-US" sz="3200" dirty="0"/>
              <a:t>×</a:t>
            </a:r>
            <a:r>
              <a:rPr lang="bg-BG" sz="3200" dirty="0"/>
              <a:t>2</a:t>
            </a:r>
            <a:r>
              <a:rPr lang="bg-BG" sz="3200" baseline="30000" dirty="0"/>
              <a:t>3</a:t>
            </a:r>
            <a:r>
              <a:rPr lang="en-US" sz="3200" dirty="0"/>
              <a:t>) + (</a:t>
            </a:r>
            <a:r>
              <a:rPr lang="bg-BG" sz="3200" b="1" dirty="0">
                <a:solidFill>
                  <a:srgbClr val="F2A40D"/>
                </a:solidFill>
              </a:rPr>
              <a:t>1</a:t>
            </a:r>
            <a:r>
              <a:rPr lang="en-US" sz="3200" dirty="0"/>
              <a:t>×</a:t>
            </a:r>
            <a:r>
              <a:rPr lang="bg-BG" sz="3200" dirty="0"/>
              <a:t>2</a:t>
            </a:r>
            <a:r>
              <a:rPr lang="bg-BG" sz="3200" baseline="30000" dirty="0"/>
              <a:t>2</a:t>
            </a:r>
            <a:r>
              <a:rPr lang="en-US" sz="3200" dirty="0"/>
              <a:t>) + (</a:t>
            </a:r>
            <a:r>
              <a:rPr lang="bg-BG" sz="3200" b="1" dirty="0">
                <a:solidFill>
                  <a:srgbClr val="F2A40D"/>
                </a:solidFill>
              </a:rPr>
              <a:t>0</a:t>
            </a:r>
            <a:r>
              <a:rPr lang="en-US" sz="3200" dirty="0"/>
              <a:t>×</a:t>
            </a:r>
            <a:r>
              <a:rPr lang="bg-BG" sz="3200" dirty="0"/>
              <a:t>2</a:t>
            </a:r>
            <a:r>
              <a:rPr lang="bg-BG" sz="3200" baseline="30000" dirty="0"/>
              <a:t>1</a:t>
            </a:r>
            <a:r>
              <a:rPr lang="en-US" sz="3200" dirty="0"/>
              <a:t>) + (</a:t>
            </a:r>
            <a:r>
              <a:rPr lang="bg-BG" sz="3200" b="1" dirty="0">
                <a:solidFill>
                  <a:srgbClr val="F2A40D"/>
                </a:solidFill>
              </a:rPr>
              <a:t>1</a:t>
            </a:r>
            <a:r>
              <a:rPr lang="en-US" sz="3200" dirty="0"/>
              <a:t>×</a:t>
            </a:r>
            <a:r>
              <a:rPr lang="bg-BG" sz="3200" dirty="0"/>
              <a:t>2</a:t>
            </a:r>
            <a:r>
              <a:rPr lang="bg-BG" sz="3200" baseline="30000" dirty="0"/>
              <a:t>0</a:t>
            </a:r>
            <a:r>
              <a:rPr lang="en-US" sz="3200" dirty="0"/>
              <a:t>)</a:t>
            </a:r>
            <a:r>
              <a:rPr lang="bg-BG" sz="3200" dirty="0"/>
              <a:t> = </a:t>
            </a:r>
          </a:p>
          <a:p>
            <a:pPr marL="442912" lvl="1" indent="0">
              <a:buNone/>
            </a:pPr>
            <a:r>
              <a:rPr lang="bg-BG" sz="3200" dirty="0"/>
              <a:t>= 32 + 0 + 0 + 4 + 1 = </a:t>
            </a:r>
            <a:r>
              <a:rPr lang="bg-BG" b="1" dirty="0">
                <a:solidFill>
                  <a:srgbClr val="F2A40D"/>
                </a:solidFill>
              </a:rPr>
              <a:t>37</a:t>
            </a:r>
            <a:r>
              <a:rPr lang="en-GB" b="1" baseline="-25000" dirty="0"/>
              <a:t> (</a:t>
            </a:r>
            <a:r>
              <a:rPr lang="bg-BG" b="1" baseline="-25000" dirty="0"/>
              <a:t>10)</a:t>
            </a:r>
          </a:p>
          <a:p>
            <a:r>
              <a:rPr lang="bg-BG" dirty="0"/>
              <a:t>от шестнадесетична бройна система</a:t>
            </a:r>
          </a:p>
          <a:p>
            <a:pPr marL="0" indent="0">
              <a:buNone/>
            </a:pPr>
            <a:r>
              <a:rPr lang="bg-BG" sz="3600" b="1" dirty="0">
                <a:solidFill>
                  <a:srgbClr val="F2A40D"/>
                </a:solidFill>
              </a:rPr>
              <a:t>    </a:t>
            </a:r>
            <a:r>
              <a:rPr lang="en-US" sz="3200" b="1" dirty="0">
                <a:solidFill>
                  <a:srgbClr val="F2A40D"/>
                </a:solidFill>
              </a:rPr>
              <a:t>C1A</a:t>
            </a:r>
            <a:r>
              <a:rPr lang="en-GB" sz="3200" b="1" baseline="-25000" dirty="0"/>
              <a:t>(</a:t>
            </a:r>
            <a:r>
              <a:rPr lang="en-US" sz="3200" b="1" baseline="-25000" dirty="0"/>
              <a:t>16</a:t>
            </a:r>
            <a:r>
              <a:rPr lang="en-GB" sz="3200" b="1" baseline="-25000" dirty="0"/>
              <a:t>) </a:t>
            </a:r>
            <a:r>
              <a:rPr lang="en-US" sz="3200" dirty="0"/>
              <a:t>= (</a:t>
            </a:r>
            <a:r>
              <a:rPr lang="en-US" sz="3200" b="1" dirty="0">
                <a:solidFill>
                  <a:srgbClr val="F2A40D"/>
                </a:solidFill>
              </a:rPr>
              <a:t>C</a:t>
            </a:r>
            <a:r>
              <a:rPr lang="en-US" sz="3200" dirty="0"/>
              <a:t>×16</a:t>
            </a:r>
            <a:r>
              <a:rPr lang="en-US" sz="3200" baseline="30000" dirty="0"/>
              <a:t>2</a:t>
            </a:r>
            <a:r>
              <a:rPr lang="en-US" sz="3200" dirty="0"/>
              <a:t>) + (</a:t>
            </a:r>
            <a:r>
              <a:rPr lang="en-US" sz="3200" b="1" dirty="0">
                <a:solidFill>
                  <a:srgbClr val="F2A40D"/>
                </a:solidFill>
              </a:rPr>
              <a:t>1</a:t>
            </a:r>
            <a:r>
              <a:rPr lang="en-US" sz="3200" dirty="0"/>
              <a:t>×16</a:t>
            </a:r>
            <a:r>
              <a:rPr lang="en-US" sz="3200" baseline="30000" dirty="0"/>
              <a:t>1</a:t>
            </a:r>
            <a:r>
              <a:rPr lang="en-US" sz="3200" dirty="0"/>
              <a:t>) + (</a:t>
            </a:r>
            <a:r>
              <a:rPr lang="en-US" sz="3200" b="1" dirty="0">
                <a:solidFill>
                  <a:srgbClr val="F2A40D"/>
                </a:solidFill>
              </a:rPr>
              <a:t>A</a:t>
            </a:r>
            <a:r>
              <a:rPr lang="en-US" sz="3200" dirty="0"/>
              <a:t>×16</a:t>
            </a:r>
            <a:r>
              <a:rPr lang="en-US" sz="3200" baseline="30000" dirty="0"/>
              <a:t>0</a:t>
            </a:r>
            <a:r>
              <a:rPr lang="en-US" sz="3200" dirty="0"/>
              <a:t>) =</a:t>
            </a:r>
          </a:p>
          <a:p>
            <a:pPr marL="0" indent="0">
              <a:buNone/>
            </a:pPr>
            <a:r>
              <a:rPr lang="en-US" sz="3200" dirty="0"/>
              <a:t>    = 12x256 + 1x16 + 10x1 = </a:t>
            </a:r>
          </a:p>
          <a:p>
            <a:pPr marL="0" indent="0">
              <a:buNone/>
            </a:pPr>
            <a:r>
              <a:rPr lang="en-US" sz="3200" dirty="0"/>
              <a:t>    = 3072 + 16 + 10 = </a:t>
            </a:r>
            <a:r>
              <a:rPr lang="en-US" sz="3200" b="1" dirty="0">
                <a:solidFill>
                  <a:srgbClr val="F2A40D"/>
                </a:solidFill>
              </a:rPr>
              <a:t>3098</a:t>
            </a:r>
            <a:r>
              <a:rPr lang="en-GB" sz="3200" b="1" baseline="-25000" dirty="0"/>
              <a:t>(</a:t>
            </a:r>
            <a:r>
              <a:rPr lang="bg-BG" sz="3200" b="1" baseline="-25000" dirty="0"/>
              <a:t>10)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34502B-3521-4E18-B20D-6CA6B9F6D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000" y="100750"/>
            <a:ext cx="8864999" cy="882654"/>
          </a:xfrm>
        </p:spPr>
        <p:txBody>
          <a:bodyPr>
            <a:normAutofit/>
          </a:bodyPr>
          <a:lstStyle/>
          <a:p>
            <a:r>
              <a:rPr lang="bg-BG" sz="3500" dirty="0"/>
              <a:t>Преобразуване в десетична бройна система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224295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0066E4-D26B-4994-845D-CE0142CB5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4C39A-0213-479F-932B-193B9E7896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от десетична бройна система</a:t>
            </a:r>
          </a:p>
          <a:p>
            <a:pPr marL="442912" lvl="1" indent="0">
              <a:buNone/>
            </a:pPr>
            <a:endParaRPr lang="bg-BG" b="1" dirty="0">
              <a:solidFill>
                <a:srgbClr val="F2A40D"/>
              </a:solidFill>
            </a:endParaRPr>
          </a:p>
          <a:p>
            <a:pPr marL="442912" lvl="1" indent="0">
              <a:buNone/>
            </a:pPr>
            <a:r>
              <a:rPr lang="bg-BG" b="1" dirty="0">
                <a:solidFill>
                  <a:srgbClr val="F2A40D"/>
                </a:solidFill>
              </a:rPr>
              <a:t>47</a:t>
            </a:r>
            <a:r>
              <a:rPr lang="en-GB" b="1" baseline="-25000" dirty="0"/>
              <a:t> (</a:t>
            </a:r>
            <a:r>
              <a:rPr lang="bg-BG" b="1" baseline="-25000" dirty="0"/>
              <a:t>10)  </a:t>
            </a:r>
            <a:r>
              <a:rPr lang="en-US" sz="3200" dirty="0"/>
              <a:t>=</a:t>
            </a:r>
            <a:r>
              <a:rPr lang="bg-BG" sz="3200" dirty="0"/>
              <a:t> </a:t>
            </a:r>
            <a:r>
              <a:rPr lang="bg-BG" sz="3200" b="1" dirty="0">
                <a:solidFill>
                  <a:srgbClr val="F2A40D"/>
                </a:solidFill>
              </a:rPr>
              <a:t>101111</a:t>
            </a:r>
            <a:r>
              <a:rPr lang="en-GB" b="1" baseline="-25000" dirty="0"/>
              <a:t> (</a:t>
            </a:r>
            <a:r>
              <a:rPr lang="bg-BG" b="1" baseline="-25000" dirty="0"/>
              <a:t>2) </a:t>
            </a:r>
            <a:endParaRPr lang="en-US" sz="3200" dirty="0"/>
          </a:p>
          <a:p>
            <a:pPr marL="442912" lvl="1" indent="0">
              <a:buNone/>
            </a:pPr>
            <a:endParaRPr lang="bg-BG" b="1" baseline="-25000" dirty="0"/>
          </a:p>
          <a:p>
            <a:r>
              <a:rPr lang="bg-BG" dirty="0"/>
              <a:t>от шестнадесетична бройна система</a:t>
            </a:r>
            <a:endParaRPr lang="en-US" sz="3600" dirty="0"/>
          </a:p>
          <a:p>
            <a:pPr marL="0" indent="0">
              <a:buNone/>
            </a:pPr>
            <a:r>
              <a:rPr lang="en-US" sz="3600" b="1" dirty="0">
                <a:solidFill>
                  <a:srgbClr val="F2A40D"/>
                </a:solidFill>
              </a:rPr>
              <a:t>    </a:t>
            </a:r>
            <a:r>
              <a:rPr lang="bg-BG" sz="3600" b="1" dirty="0">
                <a:solidFill>
                  <a:srgbClr val="F2A40D"/>
                </a:solidFill>
              </a:rPr>
              <a:t>Е</a:t>
            </a:r>
            <a:r>
              <a:rPr lang="en-US" sz="3600" b="1" dirty="0">
                <a:solidFill>
                  <a:srgbClr val="F2A40D"/>
                </a:solidFill>
              </a:rPr>
              <a:t> </a:t>
            </a:r>
            <a:r>
              <a:rPr lang="bg-BG" sz="3600" b="1" dirty="0">
                <a:solidFill>
                  <a:srgbClr val="F2A40D"/>
                </a:solidFill>
              </a:rPr>
              <a:t>3</a:t>
            </a:r>
            <a:r>
              <a:rPr lang="en-US" sz="3600" b="1" dirty="0">
                <a:solidFill>
                  <a:srgbClr val="F2A40D"/>
                </a:solidFill>
              </a:rPr>
              <a:t> </a:t>
            </a:r>
            <a:r>
              <a:rPr lang="bg-BG" sz="3600" b="1" dirty="0">
                <a:solidFill>
                  <a:srgbClr val="F2A40D"/>
                </a:solidFill>
              </a:rPr>
              <a:t>А</a:t>
            </a:r>
            <a:r>
              <a:rPr lang="en-US" sz="3600" b="1" dirty="0">
                <a:solidFill>
                  <a:srgbClr val="F2A40D"/>
                </a:solidFill>
              </a:rPr>
              <a:t> </a:t>
            </a:r>
            <a:r>
              <a:rPr lang="bg-BG" sz="3600" b="1" dirty="0">
                <a:solidFill>
                  <a:srgbClr val="F2A40D"/>
                </a:solidFill>
              </a:rPr>
              <a:t>5</a:t>
            </a:r>
            <a:r>
              <a:rPr lang="en-GB" b="1" baseline="-25000" dirty="0"/>
              <a:t> (</a:t>
            </a:r>
            <a:r>
              <a:rPr lang="bg-BG" b="1" baseline="-25000" dirty="0"/>
              <a:t>16) </a:t>
            </a:r>
            <a:r>
              <a:rPr lang="en-US" sz="3600" dirty="0"/>
              <a:t>=</a:t>
            </a:r>
            <a:r>
              <a:rPr lang="bg-BG" sz="3600" dirty="0"/>
              <a:t> </a:t>
            </a:r>
            <a:r>
              <a:rPr lang="bg-BG" b="1" dirty="0">
                <a:solidFill>
                  <a:srgbClr val="F2A40D"/>
                </a:solidFill>
              </a:rPr>
              <a:t>1110 0011 1010 0101</a:t>
            </a:r>
            <a:r>
              <a:rPr lang="en-GB" b="1" baseline="-25000" dirty="0"/>
              <a:t> (</a:t>
            </a:r>
            <a:r>
              <a:rPr lang="bg-BG" b="1" baseline="-25000" dirty="0"/>
              <a:t>2)</a:t>
            </a:r>
            <a:r>
              <a:rPr lang="bg-BG" b="1" dirty="0">
                <a:solidFill>
                  <a:srgbClr val="F2A40D"/>
                </a:solidFill>
              </a:rPr>
              <a:t> </a:t>
            </a:r>
            <a:endParaRPr lang="bg-BG" b="1" baseline="-25000" dirty="0"/>
          </a:p>
          <a:p>
            <a:pPr marL="0" indent="0">
              <a:buNone/>
            </a:pPr>
            <a:endParaRPr lang="bg-BG" b="1" baseline="-25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34502B-3521-4E18-B20D-6CA6B9F6D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000" y="100750"/>
            <a:ext cx="8864999" cy="882654"/>
          </a:xfrm>
        </p:spPr>
        <p:txBody>
          <a:bodyPr>
            <a:normAutofit/>
          </a:bodyPr>
          <a:lstStyle/>
          <a:p>
            <a:r>
              <a:rPr lang="bg-BG" sz="3500" dirty="0"/>
              <a:t>Преобразуване в двоична бройна система</a:t>
            </a:r>
            <a:endParaRPr lang="en-US" sz="3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A7E6C3-61B6-45FE-B5D1-7569FF184C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20"/>
          <a:stretch/>
        </p:blipFill>
        <p:spPr>
          <a:xfrm>
            <a:off x="5961000" y="1854000"/>
            <a:ext cx="2479016" cy="1732624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582EF47D-AFBB-416D-A0AA-0844AB71FEDA}"/>
              </a:ext>
            </a:extLst>
          </p:cNvPr>
          <p:cNvSpPr/>
          <p:nvPr/>
        </p:nvSpPr>
        <p:spPr bwMode="auto">
          <a:xfrm>
            <a:off x="2496000" y="4857524"/>
            <a:ext cx="2190750" cy="1375411"/>
          </a:xfrm>
          <a:custGeom>
            <a:avLst/>
            <a:gdLst>
              <a:gd name="connsiteX0" fmla="*/ 0 w 2190750"/>
              <a:gd name="connsiteY0" fmla="*/ 0 h 1375411"/>
              <a:gd name="connsiteX1" fmla="*/ 1215390 w 2190750"/>
              <a:gd name="connsiteY1" fmla="*/ 1375410 h 1375411"/>
              <a:gd name="connsiteX2" fmla="*/ 2190750 w 2190750"/>
              <a:gd name="connsiteY2" fmla="*/ 7620 h 1375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0750" h="1375411">
                <a:moveTo>
                  <a:pt x="0" y="0"/>
                </a:moveTo>
                <a:cubicBezTo>
                  <a:pt x="425132" y="687070"/>
                  <a:pt x="850265" y="1374140"/>
                  <a:pt x="1215390" y="1375410"/>
                </a:cubicBezTo>
                <a:cubicBezTo>
                  <a:pt x="1580515" y="1376680"/>
                  <a:pt x="1885632" y="692150"/>
                  <a:pt x="2190750" y="7620"/>
                </a:cubicBez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6F9BE611-3E9D-48E9-A9F0-B76700E9CAB0}"/>
              </a:ext>
            </a:extLst>
          </p:cNvPr>
          <p:cNvSpPr/>
          <p:nvPr/>
        </p:nvSpPr>
        <p:spPr bwMode="auto">
          <a:xfrm>
            <a:off x="2865790" y="4870424"/>
            <a:ext cx="2819400" cy="1306922"/>
          </a:xfrm>
          <a:custGeom>
            <a:avLst/>
            <a:gdLst>
              <a:gd name="connsiteX0" fmla="*/ 0 w 2819400"/>
              <a:gd name="connsiteY0" fmla="*/ 0 h 1306922"/>
              <a:gd name="connsiteX1" fmla="*/ 1783080 w 2819400"/>
              <a:gd name="connsiteY1" fmla="*/ 1306830 h 1306922"/>
              <a:gd name="connsiteX2" fmla="*/ 2819400 w 2819400"/>
              <a:gd name="connsiteY2" fmla="*/ 53340 h 1306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9400" h="1306922">
                <a:moveTo>
                  <a:pt x="0" y="0"/>
                </a:moveTo>
                <a:cubicBezTo>
                  <a:pt x="656590" y="648970"/>
                  <a:pt x="1313180" y="1297940"/>
                  <a:pt x="1783080" y="1306830"/>
                </a:cubicBezTo>
                <a:cubicBezTo>
                  <a:pt x="2252980" y="1315720"/>
                  <a:pt x="2536190" y="684530"/>
                  <a:pt x="2819400" y="53340"/>
                </a:cubicBez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B04919F-F70B-413C-A958-321C08259A03}"/>
              </a:ext>
            </a:extLst>
          </p:cNvPr>
          <p:cNvSpPr/>
          <p:nvPr/>
        </p:nvSpPr>
        <p:spPr bwMode="auto">
          <a:xfrm>
            <a:off x="3217877" y="4870424"/>
            <a:ext cx="3596640" cy="1428756"/>
          </a:xfrm>
          <a:custGeom>
            <a:avLst/>
            <a:gdLst>
              <a:gd name="connsiteX0" fmla="*/ 0 w 3596640"/>
              <a:gd name="connsiteY0" fmla="*/ 0 h 1428756"/>
              <a:gd name="connsiteX1" fmla="*/ 2308860 w 3596640"/>
              <a:gd name="connsiteY1" fmla="*/ 1428750 h 1428756"/>
              <a:gd name="connsiteX2" fmla="*/ 3596640 w 3596640"/>
              <a:gd name="connsiteY2" fmla="*/ 15240 h 142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6640" h="1428756">
                <a:moveTo>
                  <a:pt x="0" y="0"/>
                </a:moveTo>
                <a:cubicBezTo>
                  <a:pt x="854710" y="713105"/>
                  <a:pt x="1709420" y="1426210"/>
                  <a:pt x="2308860" y="1428750"/>
                </a:cubicBezTo>
                <a:cubicBezTo>
                  <a:pt x="2908300" y="1431290"/>
                  <a:pt x="3252470" y="723265"/>
                  <a:pt x="3596640" y="15240"/>
                </a:cubicBezTo>
              </a:path>
            </a:pathLst>
          </a:custGeom>
          <a:ln w="190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CCA35C60-E9DC-4838-833A-1A20E513F186}"/>
              </a:ext>
            </a:extLst>
          </p:cNvPr>
          <p:cNvSpPr/>
          <p:nvPr/>
        </p:nvSpPr>
        <p:spPr bwMode="auto">
          <a:xfrm>
            <a:off x="3522030" y="4861184"/>
            <a:ext cx="4217670" cy="1584978"/>
          </a:xfrm>
          <a:custGeom>
            <a:avLst/>
            <a:gdLst>
              <a:gd name="connsiteX0" fmla="*/ 0 w 4217670"/>
              <a:gd name="connsiteY0" fmla="*/ 0 h 1584978"/>
              <a:gd name="connsiteX1" fmla="*/ 2887980 w 4217670"/>
              <a:gd name="connsiteY1" fmla="*/ 1584960 h 1584978"/>
              <a:gd name="connsiteX2" fmla="*/ 4217670 w 4217670"/>
              <a:gd name="connsiteY2" fmla="*/ 34290 h 1584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17670" h="1584978">
                <a:moveTo>
                  <a:pt x="0" y="0"/>
                </a:moveTo>
                <a:cubicBezTo>
                  <a:pt x="1092517" y="789622"/>
                  <a:pt x="2185035" y="1579245"/>
                  <a:pt x="2887980" y="1584960"/>
                </a:cubicBezTo>
                <a:cubicBezTo>
                  <a:pt x="3590925" y="1590675"/>
                  <a:pt x="4009390" y="256540"/>
                  <a:pt x="4217670" y="34290"/>
                </a:cubicBez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752C284-C6A9-4FA4-8EF0-1F74E4B509D9}"/>
              </a:ext>
            </a:extLst>
          </p:cNvPr>
          <p:cNvSpPr/>
          <p:nvPr/>
        </p:nvSpPr>
        <p:spPr bwMode="auto">
          <a:xfrm>
            <a:off x="2361000" y="4464000"/>
            <a:ext cx="270000" cy="372274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E931405-026B-4B20-B4EB-E0CB32070AE7}"/>
              </a:ext>
            </a:extLst>
          </p:cNvPr>
          <p:cNvSpPr/>
          <p:nvPr/>
        </p:nvSpPr>
        <p:spPr bwMode="auto">
          <a:xfrm>
            <a:off x="2676000" y="4464000"/>
            <a:ext cx="315000" cy="372274"/>
          </a:xfrm>
          <a:prstGeom prst="rect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BCBA48B-AF68-4B11-B2AF-FD7AAF55A092}"/>
              </a:ext>
            </a:extLst>
          </p:cNvPr>
          <p:cNvSpPr/>
          <p:nvPr/>
        </p:nvSpPr>
        <p:spPr bwMode="auto">
          <a:xfrm>
            <a:off x="3036000" y="4464000"/>
            <a:ext cx="315000" cy="372274"/>
          </a:xfrm>
          <a:prstGeom prst="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E992F1C-6DC7-4580-9440-DB43F7BDD91A}"/>
              </a:ext>
            </a:extLst>
          </p:cNvPr>
          <p:cNvSpPr/>
          <p:nvPr/>
        </p:nvSpPr>
        <p:spPr bwMode="auto">
          <a:xfrm>
            <a:off x="3396000" y="4463999"/>
            <a:ext cx="315000" cy="372275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E0B4A73-1249-4CAC-A9D6-70E68B0F1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6000" y="4375610"/>
            <a:ext cx="2262090" cy="1754274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2443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0066E4-D26B-4994-845D-CE0142CB5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4C39A-0213-479F-932B-193B9E7896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от десетична бройна система</a:t>
            </a:r>
            <a:endParaRPr lang="bg-BG" b="1" dirty="0">
              <a:solidFill>
                <a:srgbClr val="F2A40D"/>
              </a:solidFill>
            </a:endParaRPr>
          </a:p>
          <a:p>
            <a:pPr marL="442912" lvl="1" indent="0">
              <a:buNone/>
            </a:pPr>
            <a:r>
              <a:rPr lang="en-US" b="1" dirty="0">
                <a:solidFill>
                  <a:srgbClr val="F2A40D"/>
                </a:solidFill>
              </a:rPr>
              <a:t>9</a:t>
            </a:r>
            <a:r>
              <a:rPr lang="bg-BG" b="1" dirty="0">
                <a:solidFill>
                  <a:srgbClr val="F2A40D"/>
                </a:solidFill>
              </a:rPr>
              <a:t>75</a:t>
            </a:r>
            <a:r>
              <a:rPr lang="en-GB" b="1" baseline="-25000" dirty="0"/>
              <a:t> (</a:t>
            </a:r>
            <a:r>
              <a:rPr lang="bg-BG" b="1" baseline="-25000" dirty="0"/>
              <a:t>10)  </a:t>
            </a:r>
            <a:r>
              <a:rPr lang="en-US" sz="3200" dirty="0"/>
              <a:t>=</a:t>
            </a:r>
            <a:r>
              <a:rPr lang="bg-BG" sz="3200" dirty="0"/>
              <a:t> </a:t>
            </a:r>
            <a:r>
              <a:rPr lang="en-US" sz="3200" b="1" dirty="0">
                <a:solidFill>
                  <a:srgbClr val="F2A40D"/>
                </a:solidFill>
              </a:rPr>
              <a:t>3CF</a:t>
            </a:r>
            <a:r>
              <a:rPr lang="en-GB" b="1" baseline="-25000" dirty="0"/>
              <a:t>(</a:t>
            </a:r>
            <a:r>
              <a:rPr lang="en-US" b="1" baseline="-25000" dirty="0"/>
              <a:t>16</a:t>
            </a:r>
            <a:r>
              <a:rPr lang="bg-BG" b="1" baseline="-25000" dirty="0"/>
              <a:t>) </a:t>
            </a:r>
            <a:endParaRPr lang="en-US" sz="3200" dirty="0"/>
          </a:p>
          <a:p>
            <a:pPr marL="442912" lvl="1" indent="0">
              <a:buNone/>
            </a:pPr>
            <a:r>
              <a:rPr lang="en-US" b="1" dirty="0">
                <a:solidFill>
                  <a:srgbClr val="F2A40D"/>
                </a:solidFill>
              </a:rPr>
              <a:t>456</a:t>
            </a:r>
            <a:r>
              <a:rPr lang="en-GB" b="1" baseline="-25000" dirty="0"/>
              <a:t>(</a:t>
            </a:r>
            <a:r>
              <a:rPr lang="bg-BG" b="1" baseline="-25000" dirty="0"/>
              <a:t>10)  </a:t>
            </a:r>
            <a:r>
              <a:rPr lang="en-US" sz="3200" dirty="0"/>
              <a:t>=</a:t>
            </a:r>
            <a:r>
              <a:rPr lang="bg-BG" sz="3200" dirty="0"/>
              <a:t> </a:t>
            </a:r>
            <a:r>
              <a:rPr lang="en-US" sz="3200" b="1" dirty="0">
                <a:solidFill>
                  <a:srgbClr val="F2A40D"/>
                </a:solidFill>
              </a:rPr>
              <a:t>1C8</a:t>
            </a:r>
            <a:r>
              <a:rPr lang="en-GB" b="1" baseline="-25000" dirty="0"/>
              <a:t>(</a:t>
            </a:r>
            <a:r>
              <a:rPr lang="en-US" b="1" baseline="-25000" dirty="0"/>
              <a:t>16</a:t>
            </a:r>
            <a:r>
              <a:rPr lang="bg-BG" b="1" baseline="-25000" dirty="0"/>
              <a:t>) </a:t>
            </a:r>
            <a:endParaRPr lang="en-US" sz="3200" dirty="0"/>
          </a:p>
          <a:p>
            <a:pPr marL="442912" lvl="1" indent="0">
              <a:buNone/>
            </a:pPr>
            <a:endParaRPr lang="bg-BG" b="1" baseline="-25000" dirty="0"/>
          </a:p>
          <a:p>
            <a:r>
              <a:rPr lang="bg-BG" dirty="0"/>
              <a:t>от двоична бройна система</a:t>
            </a:r>
            <a:endParaRPr lang="en-US" sz="3600" dirty="0"/>
          </a:p>
          <a:p>
            <a:pPr marL="0" indent="0">
              <a:buNone/>
            </a:pPr>
            <a:r>
              <a:rPr lang="bg-BG" b="1" dirty="0">
                <a:solidFill>
                  <a:srgbClr val="F2A40D"/>
                </a:solidFill>
              </a:rPr>
              <a:t>1110 0011 1010 0101 </a:t>
            </a:r>
            <a:r>
              <a:rPr lang="en-GB" b="1" baseline="-25000" dirty="0"/>
              <a:t>(</a:t>
            </a:r>
            <a:r>
              <a:rPr lang="bg-BG" b="1" baseline="-25000" dirty="0"/>
              <a:t>2)  </a:t>
            </a:r>
            <a:r>
              <a:rPr lang="en-US" sz="3600" dirty="0"/>
              <a:t>= </a:t>
            </a:r>
            <a:r>
              <a:rPr lang="bg-BG" sz="3600" b="1" dirty="0">
                <a:solidFill>
                  <a:srgbClr val="F2A40D"/>
                </a:solidFill>
              </a:rPr>
              <a:t>Е3А5</a:t>
            </a:r>
            <a:r>
              <a:rPr lang="en-GB" b="1" baseline="-25000" dirty="0"/>
              <a:t> (</a:t>
            </a:r>
            <a:r>
              <a:rPr lang="bg-BG" b="1" baseline="-25000" dirty="0"/>
              <a:t>16) </a:t>
            </a:r>
          </a:p>
          <a:p>
            <a:pPr marL="0" indent="0">
              <a:buNone/>
            </a:pPr>
            <a:endParaRPr lang="bg-BG" b="1" baseline="-25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34502B-3521-4E18-B20D-6CA6B9F6D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000" y="100750"/>
            <a:ext cx="8864999" cy="882654"/>
          </a:xfrm>
        </p:spPr>
        <p:txBody>
          <a:bodyPr>
            <a:normAutofit/>
          </a:bodyPr>
          <a:lstStyle/>
          <a:p>
            <a:r>
              <a:rPr lang="bg-BG" sz="3000" dirty="0"/>
              <a:t>Преобразуване в шестнадесетична бройна система</a:t>
            </a:r>
            <a:endParaRPr lang="en-US" sz="3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D05662-056C-4B20-A217-C5A5A7814D04}"/>
              </a:ext>
            </a:extLst>
          </p:cNvPr>
          <p:cNvSpPr/>
          <p:nvPr/>
        </p:nvSpPr>
        <p:spPr bwMode="auto">
          <a:xfrm>
            <a:off x="1956000" y="4419000"/>
            <a:ext cx="900000" cy="450000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BA62C0-F9F2-410C-AD2A-97960817662E}"/>
              </a:ext>
            </a:extLst>
          </p:cNvPr>
          <p:cNvSpPr/>
          <p:nvPr/>
        </p:nvSpPr>
        <p:spPr bwMode="auto">
          <a:xfrm>
            <a:off x="2938440" y="4419000"/>
            <a:ext cx="900000" cy="45000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333E5D-739F-445B-A7EE-C996A96CA156}"/>
              </a:ext>
            </a:extLst>
          </p:cNvPr>
          <p:cNvSpPr/>
          <p:nvPr/>
        </p:nvSpPr>
        <p:spPr bwMode="auto">
          <a:xfrm>
            <a:off x="3936000" y="4419000"/>
            <a:ext cx="855000" cy="450000"/>
          </a:xfrm>
          <a:prstGeom prst="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B1427-E17E-4317-9C17-759857C4FCCD}"/>
              </a:ext>
            </a:extLst>
          </p:cNvPr>
          <p:cNvSpPr/>
          <p:nvPr/>
        </p:nvSpPr>
        <p:spPr bwMode="auto">
          <a:xfrm>
            <a:off x="4881000" y="4419000"/>
            <a:ext cx="900000" cy="450000"/>
          </a:xfrm>
          <a:prstGeom prst="rect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F458CFC-E3AF-4B80-9B65-42A2160E3338}"/>
              </a:ext>
            </a:extLst>
          </p:cNvPr>
          <p:cNvCxnSpPr/>
          <p:nvPr/>
        </p:nvCxnSpPr>
        <p:spPr>
          <a:xfrm flipH="1">
            <a:off x="2271000" y="4914000"/>
            <a:ext cx="90000" cy="405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CDF71D7-809C-4152-AEAC-6F3E8626159C}"/>
              </a:ext>
            </a:extLst>
          </p:cNvPr>
          <p:cNvCxnSpPr>
            <a:cxnSpLocks/>
          </p:cNvCxnSpPr>
          <p:nvPr/>
        </p:nvCxnSpPr>
        <p:spPr>
          <a:xfrm flipH="1">
            <a:off x="3306000" y="4934730"/>
            <a:ext cx="45000" cy="4292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EC5E8A9-9EC2-4070-A3A8-33CB335F119C}"/>
              </a:ext>
            </a:extLst>
          </p:cNvPr>
          <p:cNvCxnSpPr/>
          <p:nvPr/>
        </p:nvCxnSpPr>
        <p:spPr>
          <a:xfrm flipH="1">
            <a:off x="4296000" y="4934730"/>
            <a:ext cx="45000" cy="4292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6989FC9-0DE3-4838-B4CC-23A7DAF9ACCC}"/>
              </a:ext>
            </a:extLst>
          </p:cNvPr>
          <p:cNvCxnSpPr/>
          <p:nvPr/>
        </p:nvCxnSpPr>
        <p:spPr>
          <a:xfrm>
            <a:off x="5241000" y="4934730"/>
            <a:ext cx="0" cy="4292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2ECA3D1-E086-4C75-9007-22410887E7EC}"/>
              </a:ext>
            </a:extLst>
          </p:cNvPr>
          <p:cNvSpPr/>
          <p:nvPr/>
        </p:nvSpPr>
        <p:spPr>
          <a:xfrm>
            <a:off x="2017767" y="5306701"/>
            <a:ext cx="5228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Е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10B902-0FFB-42E2-9BFE-3F2E158DF9F7}"/>
              </a:ext>
            </a:extLst>
          </p:cNvPr>
          <p:cNvSpPr/>
          <p:nvPr/>
        </p:nvSpPr>
        <p:spPr>
          <a:xfrm>
            <a:off x="2999216" y="5335931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3CCB285-A251-4A67-9F44-FFC48E3FC785}"/>
              </a:ext>
            </a:extLst>
          </p:cNvPr>
          <p:cNvSpPr/>
          <p:nvPr/>
        </p:nvSpPr>
        <p:spPr>
          <a:xfrm>
            <a:off x="3996246" y="5326612"/>
            <a:ext cx="6046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bg-BG" sz="5400" b="1" dirty="0">
                <a:ln/>
                <a:solidFill>
                  <a:schemeClr val="accent4"/>
                </a:solidFill>
              </a:rPr>
              <a:t>А</a:t>
            </a:r>
            <a:endParaRPr lang="en-US" sz="5400" b="1" dirty="0">
              <a:ln/>
              <a:solidFill>
                <a:schemeClr val="accent4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E118B3-3EE3-4250-8122-792F8D3D4ED2}"/>
              </a:ext>
            </a:extLst>
          </p:cNvPr>
          <p:cNvSpPr/>
          <p:nvPr/>
        </p:nvSpPr>
        <p:spPr>
          <a:xfrm>
            <a:off x="5001625" y="5335931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bg-BG" sz="5400" b="1" cap="none" spc="0" dirty="0">
                <a:ln/>
                <a:solidFill>
                  <a:schemeClr val="accent3"/>
                </a:solidFill>
              </a:rPr>
              <a:t>5</a:t>
            </a:r>
            <a:endParaRPr lang="en-US" sz="5400" b="1" cap="none" spc="0" dirty="0">
              <a:ln/>
              <a:solidFill>
                <a:schemeClr val="accent3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BB5B19A-EE2F-469D-988F-FB9902374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2832" y="4239363"/>
            <a:ext cx="2262090" cy="1754274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107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56FD1E-A228-4E56-8245-120A4032C65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Координатна система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B854BB-EE6A-43AD-86A5-1784674E0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001" y="819001"/>
            <a:ext cx="3600000" cy="3600000"/>
          </a:xfrm>
          <a:prstGeom prst="flowChartConnector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3924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09D6FD-471E-4A6A-B932-76A64CDA1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92226-339A-4F58-8710-00CC2A8C58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7176" y="1214895"/>
            <a:ext cx="10129234" cy="5546589"/>
          </a:xfrm>
        </p:spPr>
        <p:txBody>
          <a:bodyPr/>
          <a:lstStyle/>
          <a:p>
            <a:r>
              <a:rPr lang="bg-BG" dirty="0"/>
              <a:t>Система в геометрията</a:t>
            </a:r>
          </a:p>
          <a:p>
            <a:r>
              <a:rPr lang="bg-BG" dirty="0"/>
              <a:t>Използва числа, които се наричат </a:t>
            </a:r>
            <a:r>
              <a:rPr lang="bg-BG" b="1" dirty="0">
                <a:solidFill>
                  <a:srgbClr val="F2A40D"/>
                </a:solidFill>
              </a:rPr>
              <a:t>координати</a:t>
            </a:r>
            <a:r>
              <a:rPr lang="bg-BG" dirty="0"/>
              <a:t>, за да определи </a:t>
            </a:r>
            <a:r>
              <a:rPr lang="bg-BG" b="1" dirty="0"/>
              <a:t>положение на точка или геометричен обект</a:t>
            </a:r>
            <a:r>
              <a:rPr lang="bg-BG" dirty="0"/>
              <a:t> в пространството</a:t>
            </a:r>
          </a:p>
          <a:p>
            <a:r>
              <a:rPr lang="bg-BG" dirty="0"/>
              <a:t>Най-широко разпространената координатна система е </a:t>
            </a:r>
            <a:r>
              <a:rPr lang="bg-BG" b="1" dirty="0">
                <a:solidFill>
                  <a:srgbClr val="F2A40D"/>
                </a:solidFill>
              </a:rPr>
              <a:t>декартовата координатна система </a:t>
            </a:r>
            <a:r>
              <a:rPr lang="bg-BG" dirty="0"/>
              <a:t>или още наричана </a:t>
            </a:r>
            <a:r>
              <a:rPr lang="bg-BG" b="1" dirty="0">
                <a:solidFill>
                  <a:srgbClr val="F2A40D"/>
                </a:solidFill>
              </a:rPr>
              <a:t>правоъгълна координатна система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257518-621A-4F69-9E24-58413F71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координатна система?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93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64452D-D096-42E6-ADFE-444B65A4CA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6C299-356C-4AD4-B985-37F1AF48FA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Състои се от </a:t>
            </a:r>
            <a:r>
              <a:rPr lang="bg-BG" b="1" dirty="0"/>
              <a:t>две взаимно </a:t>
            </a:r>
            <a:r>
              <a:rPr lang="bg-BG" b="1" dirty="0">
                <a:solidFill>
                  <a:srgbClr val="F2A40D"/>
                </a:solidFill>
              </a:rPr>
              <a:t>перпендикулярни прави </a:t>
            </a:r>
            <a:r>
              <a:rPr lang="bg-BG" dirty="0"/>
              <a:t>(оси), които се пресичат в </a:t>
            </a:r>
            <a:r>
              <a:rPr lang="bg-BG" b="1" dirty="0"/>
              <a:t>точка О</a:t>
            </a:r>
          </a:p>
          <a:p>
            <a:r>
              <a:rPr lang="bg-BG" dirty="0"/>
              <a:t>Хоризонталната ос се нарича </a:t>
            </a:r>
            <a:r>
              <a:rPr lang="bg-BG" b="1" dirty="0">
                <a:solidFill>
                  <a:srgbClr val="F2A40D"/>
                </a:solidFill>
              </a:rPr>
              <a:t>абсциса</a:t>
            </a:r>
            <a:r>
              <a:rPr lang="bg-BG" dirty="0"/>
              <a:t> и се означава с </a:t>
            </a:r>
            <a:r>
              <a:rPr lang="en-US" dirty="0"/>
              <a:t>Ox</a:t>
            </a:r>
            <a:endParaRPr lang="bg-BG" dirty="0"/>
          </a:p>
          <a:p>
            <a:r>
              <a:rPr lang="bg-BG" dirty="0"/>
              <a:t>Вертикалната ос се нарича </a:t>
            </a:r>
            <a:r>
              <a:rPr lang="bg-BG" b="1" dirty="0">
                <a:solidFill>
                  <a:srgbClr val="F2A40D"/>
                </a:solidFill>
              </a:rPr>
              <a:t>ордината</a:t>
            </a:r>
            <a:r>
              <a:rPr lang="bg-BG" dirty="0"/>
              <a:t> и се означава с </a:t>
            </a:r>
            <a:r>
              <a:rPr lang="en-US" dirty="0"/>
              <a:t>Oy</a:t>
            </a:r>
            <a:endParaRPr lang="bg-BG" dirty="0"/>
          </a:p>
          <a:p>
            <a:pPr lvl="6">
              <a:buFont typeface="Wingdings" panose="05000000000000000000" pitchFamily="2" charset="2"/>
              <a:buChar char="§"/>
            </a:pPr>
            <a:r>
              <a:rPr lang="bg-BG" sz="3400" dirty="0"/>
              <a:t>Има два вида ДКС:</a:t>
            </a:r>
          </a:p>
          <a:p>
            <a:pPr marL="4778883" lvl="7" indent="-514350">
              <a:buFont typeface="+mj-lt"/>
              <a:buAutoNum type="arabicPeriod"/>
            </a:pPr>
            <a:r>
              <a:rPr lang="bg-BG" sz="3400" dirty="0"/>
              <a:t>двумерна</a:t>
            </a:r>
          </a:p>
          <a:p>
            <a:pPr marL="4778883" lvl="7" indent="-514350">
              <a:buFont typeface="+mj-lt"/>
              <a:buAutoNum type="arabicPeriod"/>
            </a:pPr>
            <a:r>
              <a:rPr lang="bg-BG" sz="3400" dirty="0"/>
              <a:t>тримерна</a:t>
            </a:r>
            <a:endParaRPr lang="en-US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E0C8C2-EDD0-4B8F-A891-691477668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Декартова координатна система (ДКС)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11D3960-AC17-4D55-AF6A-96288453346F}"/>
              </a:ext>
            </a:extLst>
          </p:cNvPr>
          <p:cNvGrpSpPr/>
          <p:nvPr/>
        </p:nvGrpSpPr>
        <p:grpSpPr>
          <a:xfrm>
            <a:off x="1101000" y="3789000"/>
            <a:ext cx="3729058" cy="2672820"/>
            <a:chOff x="831000" y="3744000"/>
            <a:chExt cx="3729058" cy="267282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FA61234-7185-4E63-88FC-3A53E781E3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955" t="1706" r="1955" b="1706"/>
            <a:stretch/>
          </p:blipFill>
          <p:spPr>
            <a:xfrm>
              <a:off x="831000" y="3744000"/>
              <a:ext cx="2789029" cy="267282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chemeClr val="tx1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1386322-CA47-405D-B53B-ABC580391FFD}"/>
                </a:ext>
              </a:extLst>
            </p:cNvPr>
            <p:cNvCxnSpPr/>
            <p:nvPr/>
          </p:nvCxnSpPr>
          <p:spPr>
            <a:xfrm flipV="1">
              <a:off x="2225664" y="4197499"/>
              <a:ext cx="450000" cy="18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0E88AF9-92BF-49A3-A260-60107D6FA4D5}"/>
                </a:ext>
              </a:extLst>
            </p:cNvPr>
            <p:cNvSpPr/>
            <p:nvPr/>
          </p:nvSpPr>
          <p:spPr>
            <a:xfrm>
              <a:off x="1601941" y="4058999"/>
              <a:ext cx="2958117" cy="27699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bg-BG" sz="12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о</a:t>
              </a:r>
              <a:r>
                <a:rPr lang="bg-BG" sz="12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рдината</a:t>
              </a:r>
              <a:endParaRPr lang="en-US" sz="1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3DC4952-6330-4B50-B6FF-FFE69FB1D93B}"/>
                </a:ext>
              </a:extLst>
            </p:cNvPr>
            <p:cNvCxnSpPr/>
            <p:nvPr/>
          </p:nvCxnSpPr>
          <p:spPr>
            <a:xfrm>
              <a:off x="2541000" y="5097330"/>
              <a:ext cx="225000" cy="4185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557D19A-78AD-49EB-A7E4-AF7CCA3D492F}"/>
                </a:ext>
              </a:extLst>
            </p:cNvPr>
            <p:cNvSpPr/>
            <p:nvPr/>
          </p:nvSpPr>
          <p:spPr>
            <a:xfrm>
              <a:off x="2541000" y="5495917"/>
              <a:ext cx="712054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bg-BG" sz="12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абсциса</a:t>
              </a:r>
              <a:endParaRPr lang="en-US" sz="1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214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73B06-489A-408B-8BEB-BF5A510FF7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0406" y="1224000"/>
            <a:ext cx="9049234" cy="5207396"/>
          </a:xfrm>
        </p:spPr>
        <p:txBody>
          <a:bodyPr>
            <a:noAutofit/>
          </a:bodyPr>
          <a:lstStyle/>
          <a:p>
            <a:pPr marL="514350" indent="-514350"/>
            <a:r>
              <a:rPr lang="bg-BG" sz="3200" dirty="0"/>
              <a:t>Бройни системи</a:t>
            </a:r>
          </a:p>
          <a:p>
            <a:pPr marL="803583" lvl="1" indent="-514350"/>
            <a:r>
              <a:rPr lang="bg-BG" sz="2800" dirty="0"/>
              <a:t>Видове бройни системи</a:t>
            </a:r>
            <a:endParaRPr lang="en-US" sz="2800" dirty="0"/>
          </a:p>
          <a:p>
            <a:pPr marL="1256021" lvl="2" indent="-514350"/>
            <a:r>
              <a:rPr lang="bg-BG" sz="2398" b="1" dirty="0">
                <a:solidFill>
                  <a:schemeClr val="tx1">
                    <a:lumMod val="75000"/>
                  </a:schemeClr>
                </a:solidFill>
              </a:rPr>
              <a:t>Непозиционна</a:t>
            </a:r>
            <a:endParaRPr lang="bg-BG" sz="2398" dirty="0"/>
          </a:p>
          <a:p>
            <a:pPr marL="1256021" lvl="2" indent="-514350"/>
            <a:r>
              <a:rPr lang="bg-BG" sz="2398" b="1" dirty="0">
                <a:solidFill>
                  <a:schemeClr val="tx1">
                    <a:lumMod val="75000"/>
                  </a:schemeClr>
                </a:solidFill>
              </a:rPr>
              <a:t>Позиционна</a:t>
            </a:r>
          </a:p>
          <a:p>
            <a:pPr marL="803583" lvl="1" indent="-514350"/>
            <a:r>
              <a:rPr lang="bg-BG" sz="2800" dirty="0"/>
              <a:t>Десетична, двоична, осмична, шестнадесетична бройна система</a:t>
            </a:r>
          </a:p>
          <a:p>
            <a:pPr marL="803583" lvl="1" indent="-514350"/>
            <a:r>
              <a:rPr lang="bg-BG" sz="2800" dirty="0"/>
              <a:t>Преобразувания между бройни системи</a:t>
            </a:r>
            <a:endParaRPr lang="en-US" sz="3000" dirty="0"/>
          </a:p>
          <a:p>
            <a:pPr marL="514350" indent="-514350"/>
            <a:r>
              <a:rPr lang="bg-BG" sz="3200" dirty="0"/>
              <a:t>Координатна система</a:t>
            </a:r>
            <a:endParaRPr lang="en-US" sz="3000" dirty="0"/>
          </a:p>
          <a:p>
            <a:pPr marL="514350" indent="-514350"/>
            <a:r>
              <a:rPr lang="bg-BG" sz="3200" dirty="0"/>
              <a:t>Математическа индукция</a:t>
            </a:r>
            <a:endParaRPr lang="en-US" sz="3200" dirty="0"/>
          </a:p>
          <a:p>
            <a:pPr marL="0" indent="0">
              <a:buNone/>
            </a:pPr>
            <a:br>
              <a:rPr lang="bg-BG" sz="2400" dirty="0"/>
            </a:br>
            <a:endParaRPr lang="en-US" sz="24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312B065-5C05-40EC-ABE7-E32E1F4C5A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55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7725A6-01FD-4B4F-B723-A28E655CC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12F54-E4C0-4159-BB9F-D24A4F0CB8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Положението на всяка точка се определя чрез две координати </a:t>
            </a:r>
            <a:r>
              <a:rPr lang="en-US" dirty="0"/>
              <a:t>x </a:t>
            </a:r>
            <a:r>
              <a:rPr lang="bg-BG" dirty="0"/>
              <a:t>и </a:t>
            </a:r>
            <a:r>
              <a:rPr lang="en-US" dirty="0"/>
              <a:t>y</a:t>
            </a:r>
            <a:r>
              <a:rPr lang="bg-BG" dirty="0"/>
              <a:t> </a:t>
            </a:r>
          </a:p>
          <a:p>
            <a:r>
              <a:rPr lang="bg-BG" dirty="0"/>
              <a:t>Нека разгледаме точка А със следното положение: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D0F0AE-3412-4526-9980-24DCE6CC8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Координати на точка в ДКС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FA1DB9-0D9F-429D-BFB4-8235CF5D7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000" y="3159000"/>
            <a:ext cx="3390163" cy="30271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2C8D1D-CAA7-4FC3-9155-AB84B20EB9AB}"/>
              </a:ext>
            </a:extLst>
          </p:cNvPr>
          <p:cNvSpPr txBox="1"/>
          <p:nvPr/>
        </p:nvSpPr>
        <p:spPr>
          <a:xfrm>
            <a:off x="5376000" y="3159000"/>
            <a:ext cx="4642200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dirty="0"/>
              <a:t>Точката А е с координати: А(8; 6)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008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E84AAA-790A-4E83-A1D0-0D8BA31EC9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E5021B-C542-4E61-A350-B4DBC743B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Квадранти в ДКС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37C48DC-C3EA-4E56-BF7B-0D89B3EA9167}"/>
              </a:ext>
            </a:extLst>
          </p:cNvPr>
          <p:cNvGrpSpPr/>
          <p:nvPr/>
        </p:nvGrpSpPr>
        <p:grpSpPr>
          <a:xfrm>
            <a:off x="2279623" y="1346147"/>
            <a:ext cx="5319436" cy="3920448"/>
            <a:chOff x="2573190" y="1300785"/>
            <a:chExt cx="5319436" cy="392044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32CCD16-219F-42A5-8337-E857BA5BD7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955" t="1706" r="1955" b="1706"/>
            <a:stretch/>
          </p:blipFill>
          <p:spPr>
            <a:xfrm>
              <a:off x="2738210" y="1300785"/>
              <a:ext cx="4090901" cy="392044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chemeClr val="tx1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98322D7-E542-45B2-BC54-90457D765525}"/>
                </a:ext>
              </a:extLst>
            </p:cNvPr>
            <p:cNvSpPr/>
            <p:nvPr/>
          </p:nvSpPr>
          <p:spPr>
            <a:xfrm rot="2135501">
              <a:off x="3547380" y="2079604"/>
              <a:ext cx="4345246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I-</a:t>
              </a:r>
              <a:r>
                <a:rPr lang="bg-BG" sz="28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ви квадрант</a:t>
              </a:r>
              <a:endPara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813A85A-AF2A-4EC8-AE16-17E2E015A19D}"/>
                </a:ext>
              </a:extLst>
            </p:cNvPr>
            <p:cNvSpPr/>
            <p:nvPr/>
          </p:nvSpPr>
          <p:spPr>
            <a:xfrm rot="2482978">
              <a:off x="2573190" y="1887915"/>
              <a:ext cx="2342309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II-</a:t>
              </a:r>
              <a:r>
                <a:rPr lang="bg-BG" sz="2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ри квадрант</a:t>
              </a:r>
              <a:endPara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EFF7E4-3C24-4D19-AD41-9667D2B5DABC}"/>
                </a:ext>
              </a:extLst>
            </p:cNvPr>
            <p:cNvSpPr/>
            <p:nvPr/>
          </p:nvSpPr>
          <p:spPr>
            <a:xfrm rot="2231084">
              <a:off x="2593572" y="3940615"/>
              <a:ext cx="2382383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III-</a:t>
              </a:r>
              <a:r>
                <a:rPr lang="bg-BG" sz="2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ти квадрант</a:t>
              </a:r>
              <a:endPara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CB3BB76-FC66-4955-BA16-E8B58283C8A3}"/>
                </a:ext>
              </a:extLst>
            </p:cNvPr>
            <p:cNvSpPr/>
            <p:nvPr/>
          </p:nvSpPr>
          <p:spPr>
            <a:xfrm rot="2486511">
              <a:off x="4563144" y="3991868"/>
              <a:ext cx="2406428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IV</a:t>
              </a:r>
              <a:r>
                <a:rPr lang="bg-BG" sz="28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-ти квадрант</a:t>
              </a:r>
              <a:endPara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1C38127-0B97-4985-9EE2-7516833336B2}"/>
              </a:ext>
            </a:extLst>
          </p:cNvPr>
          <p:cNvSpPr txBox="1"/>
          <p:nvPr/>
        </p:nvSpPr>
        <p:spPr>
          <a:xfrm>
            <a:off x="7283220" y="1286494"/>
            <a:ext cx="3870000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I-</a:t>
            </a:r>
            <a:r>
              <a:rPr lang="bg-BG" sz="2400" dirty="0"/>
              <a:t>ви квадрант: </a:t>
            </a:r>
            <a:r>
              <a:rPr lang="en-US" sz="2400" dirty="0"/>
              <a:t>x &gt; 0   y &gt; 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DBD638-F77C-411C-9247-28D074DD67C3}"/>
              </a:ext>
            </a:extLst>
          </p:cNvPr>
          <p:cNvSpPr txBox="1"/>
          <p:nvPr/>
        </p:nvSpPr>
        <p:spPr>
          <a:xfrm>
            <a:off x="7280252" y="2349234"/>
            <a:ext cx="3870000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II-</a:t>
            </a:r>
            <a:r>
              <a:rPr lang="bg-BG" sz="2400" dirty="0"/>
              <a:t>ри квадрант: </a:t>
            </a:r>
            <a:r>
              <a:rPr lang="en-US" sz="2400" dirty="0"/>
              <a:t>x </a:t>
            </a:r>
            <a:r>
              <a:rPr lang="bg-BG" sz="2400" dirty="0"/>
              <a:t>&lt;</a:t>
            </a:r>
            <a:r>
              <a:rPr lang="en-US" sz="2400" dirty="0"/>
              <a:t> 0   y &gt; 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62AD56-28A0-4C5C-93EF-725F9BF6A127}"/>
              </a:ext>
            </a:extLst>
          </p:cNvPr>
          <p:cNvSpPr txBox="1"/>
          <p:nvPr/>
        </p:nvSpPr>
        <p:spPr>
          <a:xfrm>
            <a:off x="7280252" y="3455578"/>
            <a:ext cx="3870000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III-</a:t>
            </a:r>
            <a:r>
              <a:rPr lang="bg-BG" sz="2400" dirty="0"/>
              <a:t>ти квадрант: </a:t>
            </a:r>
            <a:r>
              <a:rPr lang="en-US" sz="2400" dirty="0"/>
              <a:t>x </a:t>
            </a:r>
            <a:r>
              <a:rPr lang="bg-BG" sz="2400" dirty="0"/>
              <a:t>&lt;</a:t>
            </a:r>
            <a:r>
              <a:rPr lang="en-US" sz="2400" dirty="0"/>
              <a:t> 0   y </a:t>
            </a:r>
            <a:r>
              <a:rPr lang="bg-BG" sz="2400" dirty="0"/>
              <a:t>&lt;</a:t>
            </a:r>
            <a:r>
              <a:rPr lang="en-US" sz="2400" dirty="0"/>
              <a:t> 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1500F9-92FC-493D-AB6B-3C223A87C129}"/>
              </a:ext>
            </a:extLst>
          </p:cNvPr>
          <p:cNvSpPr txBox="1"/>
          <p:nvPr/>
        </p:nvSpPr>
        <p:spPr>
          <a:xfrm>
            <a:off x="7280251" y="4691074"/>
            <a:ext cx="3870000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IV-</a:t>
            </a:r>
            <a:r>
              <a:rPr lang="bg-BG" sz="2400" dirty="0"/>
              <a:t>ти квадрант: </a:t>
            </a:r>
            <a:r>
              <a:rPr lang="en-US" sz="2400" dirty="0"/>
              <a:t>x &gt; 0   y </a:t>
            </a:r>
            <a:r>
              <a:rPr lang="bg-BG" sz="2400" dirty="0"/>
              <a:t>&lt;</a:t>
            </a:r>
            <a:r>
              <a:rPr lang="en-US" sz="2400" dirty="0"/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91153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09F4C9-B1E8-43AC-8FC2-F702940A612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Математическа индукция</a:t>
            </a:r>
            <a:endParaRPr lang="en-US" dirty="0"/>
          </a:p>
        </p:txBody>
      </p:sp>
      <p:pic>
        <p:nvPicPr>
          <p:cNvPr id="2058" name="Picture 10" descr="SCOTTISH FOOTBALL AND THE RES 12 DOMINOS | Celtic Quick News">
            <a:extLst>
              <a:ext uri="{FF2B5EF4-FFF2-40B4-BE49-F238E27FC236}">
                <a16:creationId xmlns:a16="http://schemas.microsoft.com/office/drawing/2014/main" id="{87E66173-B49A-4940-B98E-B2E495500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000" y="864000"/>
            <a:ext cx="3615000" cy="3555000"/>
          </a:xfrm>
          <a:prstGeom prst="flowChartConnector">
            <a:avLst/>
          </a:prstGeom>
          <a:noFill/>
          <a:ln w="571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251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D82CE1-7947-4498-90F0-557AB8683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8DC48-D63E-40DD-B3C9-AE30A31E8E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bg-BG" dirty="0"/>
              <a:t>Метод за </a:t>
            </a:r>
            <a:r>
              <a:rPr lang="bg-BG" b="1" dirty="0"/>
              <a:t>изследване на множество </a:t>
            </a:r>
            <a:r>
              <a:rPr lang="bg-BG" dirty="0"/>
              <a:t>от обекти</a:t>
            </a:r>
          </a:p>
          <a:p>
            <a:pPr lvl="1"/>
            <a:r>
              <a:rPr lang="bg-BG" dirty="0"/>
              <a:t>При индукцията се изследват </a:t>
            </a:r>
            <a:r>
              <a:rPr lang="bg-BG" b="1" dirty="0"/>
              <a:t>отделни елементи </a:t>
            </a:r>
            <a:r>
              <a:rPr lang="bg-BG" dirty="0"/>
              <a:t>от дадено множество, като чрез тези елементи се </a:t>
            </a:r>
            <a:r>
              <a:rPr lang="bg-BG" b="1" dirty="0"/>
              <a:t>установяват свойства, които са валидни за цялото множество</a:t>
            </a:r>
          </a:p>
          <a:p>
            <a:pPr lvl="1"/>
            <a:r>
              <a:rPr lang="bg-BG" dirty="0"/>
              <a:t>При математическа индукция се спазват </a:t>
            </a:r>
            <a:r>
              <a:rPr lang="bg-BG" b="1" dirty="0"/>
              <a:t>три основни етапа при доказване на твърдението</a:t>
            </a:r>
          </a:p>
          <a:p>
            <a:pPr marL="442912" lvl="1" indent="0">
              <a:buNone/>
            </a:pPr>
            <a:endParaRPr lang="bg-BG" dirty="0"/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94AD2F-37DE-49DF-A970-7CBA7AE9D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Математическа индукция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68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8813E3-1E2D-4E73-9302-34882B054B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99479-D382-47BB-82F6-006D47AD1C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 err="1"/>
              <a:t>Проверяваме</a:t>
            </a:r>
            <a:r>
              <a:rPr lang="ru-RU" dirty="0"/>
              <a:t> </a:t>
            </a:r>
            <a:r>
              <a:rPr lang="ru-RU" dirty="0" err="1"/>
              <a:t>верността</a:t>
            </a:r>
            <a:r>
              <a:rPr lang="ru-RU" dirty="0"/>
              <a:t> на </a:t>
            </a:r>
            <a:r>
              <a:rPr lang="ru-RU" dirty="0" err="1"/>
              <a:t>твърдението</a:t>
            </a:r>
            <a:r>
              <a:rPr lang="ru-RU" dirty="0"/>
              <a:t> за </a:t>
            </a:r>
            <a:r>
              <a:rPr lang="ru-RU" b="1" dirty="0" err="1"/>
              <a:t>най-малкото</a:t>
            </a:r>
            <a:r>
              <a:rPr lang="ru-RU" b="1" dirty="0"/>
              <a:t> </a:t>
            </a:r>
            <a:r>
              <a:rPr lang="ru-RU" b="1" dirty="0" err="1"/>
              <a:t>естествено</a:t>
            </a:r>
            <a:r>
              <a:rPr lang="ru-RU" b="1" dirty="0"/>
              <a:t> число</a:t>
            </a:r>
            <a:r>
              <a:rPr lang="ru-RU" dirty="0"/>
              <a:t>, за </a:t>
            </a:r>
            <a:r>
              <a:rPr lang="ru-RU" dirty="0" err="1"/>
              <a:t>което</a:t>
            </a:r>
            <a:r>
              <a:rPr lang="ru-RU" dirty="0"/>
              <a:t> </a:t>
            </a:r>
            <a:r>
              <a:rPr lang="ru-RU" dirty="0" err="1"/>
              <a:t>твърдението</a:t>
            </a:r>
            <a:r>
              <a:rPr lang="ru-RU" dirty="0"/>
              <a:t> е </a:t>
            </a:r>
            <a:r>
              <a:rPr lang="ru-RU" dirty="0" err="1"/>
              <a:t>дефинирано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 err="1"/>
              <a:t>Извършваме</a:t>
            </a:r>
            <a:r>
              <a:rPr lang="ru-RU" dirty="0"/>
              <a:t> индукционно </a:t>
            </a:r>
            <a:r>
              <a:rPr lang="ru-RU" dirty="0" err="1"/>
              <a:t>допускане</a:t>
            </a:r>
            <a:r>
              <a:rPr lang="ru-RU" dirty="0"/>
              <a:t>: </a:t>
            </a:r>
            <a:r>
              <a:rPr lang="ru-RU" b="1" dirty="0" err="1"/>
              <a:t>допускаме</a:t>
            </a:r>
            <a:r>
              <a:rPr lang="ru-RU" b="1" dirty="0"/>
              <a:t>, че </a:t>
            </a:r>
            <a:r>
              <a:rPr lang="ru-RU" b="1" dirty="0" err="1"/>
              <a:t>твърдението</a:t>
            </a:r>
            <a:r>
              <a:rPr lang="ru-RU" b="1" dirty="0"/>
              <a:t> е </a:t>
            </a:r>
            <a:r>
              <a:rPr lang="ru-RU" b="1" dirty="0" err="1"/>
              <a:t>вярно</a:t>
            </a:r>
            <a:r>
              <a:rPr lang="ru-RU" b="1" dirty="0"/>
              <a:t> за </a:t>
            </a:r>
            <a:r>
              <a:rPr lang="ru-RU" b="1" dirty="0" err="1"/>
              <a:t>произволно</a:t>
            </a:r>
            <a:r>
              <a:rPr lang="ru-RU" b="1" dirty="0"/>
              <a:t> </a:t>
            </a:r>
            <a:r>
              <a:rPr lang="ru-RU" b="1" dirty="0" err="1"/>
              <a:t>естествено</a:t>
            </a:r>
            <a:r>
              <a:rPr lang="ru-RU" b="1" dirty="0"/>
              <a:t> число </a:t>
            </a:r>
            <a:r>
              <a:rPr lang="en-US" b="1" dirty="0"/>
              <a:t>k</a:t>
            </a:r>
          </a:p>
          <a:p>
            <a:pPr marL="514350" indent="-514350">
              <a:buAutoNum type="arabicPeriod"/>
            </a:pPr>
            <a:r>
              <a:rPr lang="ru-RU" dirty="0" err="1"/>
              <a:t>Проверяваме</a:t>
            </a:r>
            <a:r>
              <a:rPr lang="ru-RU" dirty="0"/>
              <a:t> </a:t>
            </a:r>
            <a:r>
              <a:rPr lang="ru-RU" dirty="0" err="1"/>
              <a:t>верността</a:t>
            </a:r>
            <a:r>
              <a:rPr lang="ru-RU" dirty="0"/>
              <a:t> на </a:t>
            </a:r>
            <a:r>
              <a:rPr lang="ru-RU" dirty="0" err="1"/>
              <a:t>твърдението</a:t>
            </a:r>
            <a:r>
              <a:rPr lang="ru-RU" dirty="0"/>
              <a:t> за </a:t>
            </a:r>
            <a:r>
              <a:rPr lang="ru-RU" b="1" dirty="0" err="1"/>
              <a:t>естественото</a:t>
            </a:r>
            <a:r>
              <a:rPr lang="ru-RU" b="1" dirty="0"/>
              <a:t> число k+1</a:t>
            </a:r>
            <a:endParaRPr lang="en-US" b="1" dirty="0"/>
          </a:p>
          <a:p>
            <a:pPr lvl="1"/>
            <a:r>
              <a:rPr lang="bg-BG" dirty="0"/>
              <a:t>Ако твърдението е вярно </a:t>
            </a:r>
            <a:r>
              <a:rPr lang="bg-BG" b="1" dirty="0"/>
              <a:t>при </a:t>
            </a:r>
            <a:r>
              <a:rPr lang="en-US" b="1" dirty="0"/>
              <a:t>k+1</a:t>
            </a:r>
            <a:r>
              <a:rPr lang="en-US" dirty="0"/>
              <a:t>, </a:t>
            </a:r>
            <a:r>
              <a:rPr lang="bg-BG" dirty="0"/>
              <a:t>правим извода, че твърдението е </a:t>
            </a:r>
            <a:r>
              <a:rPr lang="bg-BG" b="1" dirty="0"/>
              <a:t>вярно</a:t>
            </a: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B8605F-6FE9-49D7-8822-E3A9A6E6C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Етапи при математическа индукция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89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392772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82169" y="1601796"/>
            <a:ext cx="7853369" cy="4705490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lvl="1" indent="-456915" latinLnBrk="0"/>
            <a:r>
              <a:rPr lang="bg-BG" sz="2600" dirty="0">
                <a:solidFill>
                  <a:schemeClr val="bg2"/>
                </a:solidFill>
              </a:rPr>
              <a:t>Бройните системи са </a:t>
            </a:r>
            <a:r>
              <a:rPr lang="bg-BG" sz="2600" b="1" dirty="0">
                <a:solidFill>
                  <a:srgbClr val="F2A40D"/>
                </a:solidFill>
              </a:rPr>
              <a:t>начин за записване на числа</a:t>
            </a:r>
          </a:p>
          <a:p>
            <a:pPr marL="456915" lvl="1" indent="-456915" latinLnBrk="0"/>
            <a:r>
              <a:rPr lang="bg-BG" sz="2600" dirty="0">
                <a:solidFill>
                  <a:schemeClr val="bg2"/>
                </a:solidFill>
              </a:rPr>
              <a:t>Бройните системи за </a:t>
            </a:r>
            <a:r>
              <a:rPr lang="bg-BG" sz="2600" b="1" dirty="0">
                <a:solidFill>
                  <a:srgbClr val="F2A40D"/>
                </a:solidFill>
              </a:rPr>
              <a:t>два вида</a:t>
            </a:r>
            <a:r>
              <a:rPr lang="bg-BG" sz="2600" dirty="0">
                <a:solidFill>
                  <a:schemeClr val="bg2"/>
                </a:solidFill>
              </a:rPr>
              <a:t>:</a:t>
            </a:r>
          </a:p>
          <a:p>
            <a:pPr marL="989982" lvl="2" indent="-456915" latinLnBrk="0"/>
            <a:r>
              <a:rPr lang="bg-BG" sz="2400" dirty="0">
                <a:solidFill>
                  <a:schemeClr val="bg2"/>
                </a:solidFill>
              </a:rPr>
              <a:t>Позиционни</a:t>
            </a:r>
          </a:p>
          <a:p>
            <a:pPr marL="989982" lvl="2" indent="-456915" latinLnBrk="0"/>
            <a:r>
              <a:rPr lang="bg-BG" sz="2400" dirty="0">
                <a:solidFill>
                  <a:schemeClr val="bg2"/>
                </a:solidFill>
              </a:rPr>
              <a:t>Непозиционни</a:t>
            </a:r>
          </a:p>
          <a:p>
            <a:pPr marL="342900" lvl="1" indent="-342900" latinLnBrk="0"/>
            <a:r>
              <a:rPr lang="bg-BG" sz="2600" dirty="0">
                <a:solidFill>
                  <a:schemeClr val="bg2"/>
                </a:solidFill>
              </a:rPr>
              <a:t>Преобразуване на числа от една бройна система в друга</a:t>
            </a:r>
          </a:p>
          <a:p>
            <a:pPr marL="342900" lvl="1" indent="-342900" latinLnBrk="0"/>
            <a:r>
              <a:rPr lang="bg-BG" sz="2600" dirty="0">
                <a:solidFill>
                  <a:schemeClr val="bg2"/>
                </a:solidFill>
              </a:rPr>
              <a:t>Координатна система</a:t>
            </a:r>
            <a:r>
              <a:rPr lang="en-US" sz="2600" dirty="0">
                <a:solidFill>
                  <a:schemeClr val="bg2"/>
                </a:solidFill>
              </a:rPr>
              <a:t> </a:t>
            </a:r>
            <a:r>
              <a:rPr lang="bg-BG" sz="2600" dirty="0">
                <a:solidFill>
                  <a:schemeClr val="bg2"/>
                </a:solidFill>
              </a:rPr>
              <a:t>определя положението на точка или геометричен обект в пространството</a:t>
            </a:r>
          </a:p>
          <a:p>
            <a:pPr marL="342900" lvl="1" indent="-342900" latinLnBrk="0"/>
            <a:r>
              <a:rPr lang="bg-BG" sz="2600" dirty="0">
                <a:solidFill>
                  <a:schemeClr val="bg2"/>
                </a:solidFill>
              </a:rPr>
              <a:t>Математическата индукция изследва множество от обекти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63272C44-3F38-413A-A944-8308444420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409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0638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CE4796F-BD8A-4BC1-9141-DBB3C8A0B0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644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2788FFD-7171-409E-9833-031FE1394D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30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561BD-1601-4293-BF90-60C955360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600" b="1" dirty="0"/>
          </a:p>
          <a:p>
            <a:pPr marL="0" indent="0" algn="ctr">
              <a:buNone/>
            </a:pPr>
            <a:r>
              <a:rPr lang="en-US" sz="66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br>
              <a:rPr lang="en-US" sz="2000" b="1" dirty="0"/>
            </a:br>
            <a:r>
              <a:rPr lang="en-US" sz="11500" b="1" dirty="0"/>
              <a:t>#math-fund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0D6E097-82C0-4662-98B0-B810E2A574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589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C6C75-7C8C-429C-9870-849EA9BE3C9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Бройни системи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6935E6-7448-4D64-A58C-84ECD610058E}"/>
              </a:ext>
            </a:extLst>
          </p:cNvPr>
          <p:cNvSpPr/>
          <p:nvPr/>
        </p:nvSpPr>
        <p:spPr>
          <a:xfrm>
            <a:off x="5286000" y="1314000"/>
            <a:ext cx="6096000" cy="251299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sz="6500" dirty="0">
                <a:solidFill>
                  <a:schemeClr val="bg2"/>
                </a:solidFill>
              </a:rPr>
              <a:t>  5</a:t>
            </a:r>
          </a:p>
          <a:p>
            <a:pPr>
              <a:lnSpc>
                <a:spcPct val="80000"/>
              </a:lnSpc>
            </a:pPr>
            <a:r>
              <a:rPr lang="en-US" sz="6500" dirty="0">
                <a:solidFill>
                  <a:schemeClr val="bg2"/>
                </a:solidFill>
              </a:rPr>
              <a:t>101</a:t>
            </a:r>
            <a:endParaRPr lang="en-US" sz="6500" baseline="-25000" dirty="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6500" dirty="0">
                <a:solidFill>
                  <a:schemeClr val="bg2"/>
                </a:solidFill>
              </a:rPr>
              <a:t>0x8</a:t>
            </a:r>
          </a:p>
        </p:txBody>
      </p:sp>
    </p:spTree>
    <p:extLst>
      <p:ext uri="{BB962C8B-B14F-4D97-AF65-F5344CB8AC3E}">
        <p14:creationId xmlns:p14="http://schemas.microsoft.com/office/powerpoint/2010/main" val="292484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5885B3-8DAE-4BE4-9056-3F49DF1479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52643"/>
            <a:ext cx="9707030" cy="550285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dirty="0"/>
              <a:t>Начин за </a:t>
            </a:r>
            <a:r>
              <a:rPr lang="bg-BG" b="1" dirty="0"/>
              <a:t>запис­ване</a:t>
            </a:r>
            <a:r>
              <a:rPr lang="ru-RU" b="1" dirty="0"/>
              <a:t> на </a:t>
            </a:r>
            <a:r>
              <a:rPr lang="ru-RU" b="1" dirty="0" err="1"/>
              <a:t>числата</a:t>
            </a:r>
            <a:r>
              <a:rPr lang="ru-RU" dirty="0"/>
              <a:t>, чрез </a:t>
            </a:r>
            <a:r>
              <a:rPr lang="ru-RU" dirty="0" err="1"/>
              <a:t>краен</a:t>
            </a:r>
            <a:r>
              <a:rPr lang="ru-RU" dirty="0"/>
              <a:t> набор от </a:t>
            </a:r>
            <a:r>
              <a:rPr lang="ru-RU" dirty="0" err="1"/>
              <a:t>цифри</a:t>
            </a:r>
            <a:endParaRPr lang="ru-RU" dirty="0"/>
          </a:p>
          <a:p>
            <a:pPr>
              <a:lnSpc>
                <a:spcPct val="100000"/>
              </a:lnSpc>
            </a:pPr>
            <a:r>
              <a:rPr lang="ru-RU" sz="3400" dirty="0"/>
              <a:t>Всяка </a:t>
            </a:r>
            <a:r>
              <a:rPr lang="ru-RU" sz="3400" dirty="0" err="1"/>
              <a:t>бройна</a:t>
            </a:r>
            <a:r>
              <a:rPr lang="ru-RU" sz="3400" dirty="0"/>
              <a:t> система </a:t>
            </a:r>
            <a:r>
              <a:rPr lang="ru-RU" sz="3400" dirty="0" err="1"/>
              <a:t>има</a:t>
            </a:r>
            <a:r>
              <a:rPr lang="ru-RU" sz="3400" dirty="0"/>
              <a:t>: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bg-BG" b="1" u="sng" dirty="0"/>
              <a:t>Азбука</a:t>
            </a:r>
            <a:r>
              <a:rPr lang="bg-BG" b="1" dirty="0"/>
              <a:t>: </a:t>
            </a:r>
            <a:r>
              <a:rPr lang="bg-BG" dirty="0">
                <a:solidFill>
                  <a:srgbClr val="F2A40D"/>
                </a:solidFill>
              </a:rPr>
              <a:t>символите</a:t>
            </a:r>
            <a:r>
              <a:rPr lang="ru-RU" dirty="0">
                <a:solidFill>
                  <a:srgbClr val="F2A40D"/>
                </a:solidFill>
              </a:rPr>
              <a:t>, </a:t>
            </a:r>
            <a:r>
              <a:rPr lang="ru-RU" dirty="0" err="1">
                <a:solidFill>
                  <a:srgbClr val="F2A40D"/>
                </a:solidFill>
              </a:rPr>
              <a:t>които</a:t>
            </a:r>
            <a:r>
              <a:rPr lang="ru-RU" dirty="0">
                <a:solidFill>
                  <a:srgbClr val="F2A40D"/>
                </a:solidFill>
              </a:rPr>
              <a:t> се </a:t>
            </a:r>
            <a:r>
              <a:rPr lang="ru-RU" dirty="0" err="1">
                <a:solidFill>
                  <a:srgbClr val="F2A40D"/>
                </a:solidFill>
              </a:rPr>
              <a:t>използват</a:t>
            </a:r>
            <a:r>
              <a:rPr lang="ru-RU" dirty="0">
                <a:solidFill>
                  <a:srgbClr val="F2A40D"/>
                </a:solidFill>
              </a:rPr>
              <a:t> при </a:t>
            </a:r>
            <a:r>
              <a:rPr lang="ru-RU" dirty="0" err="1">
                <a:solidFill>
                  <a:srgbClr val="F2A40D"/>
                </a:solidFill>
              </a:rPr>
              <a:t>представянето</a:t>
            </a:r>
            <a:r>
              <a:rPr lang="ru-RU" dirty="0">
                <a:solidFill>
                  <a:srgbClr val="F2A40D"/>
                </a:solidFill>
              </a:rPr>
              <a:t> на </a:t>
            </a:r>
            <a:r>
              <a:rPr lang="ru-RU" dirty="0" err="1">
                <a:solidFill>
                  <a:srgbClr val="F2A40D"/>
                </a:solidFill>
              </a:rPr>
              <a:t>числата</a:t>
            </a:r>
            <a:r>
              <a:rPr lang="ru-RU" dirty="0">
                <a:solidFill>
                  <a:srgbClr val="F2A40D"/>
                </a:solidFill>
              </a:rPr>
              <a:t> в дадена </a:t>
            </a:r>
            <a:r>
              <a:rPr lang="ru-RU" dirty="0" err="1">
                <a:solidFill>
                  <a:srgbClr val="F2A40D"/>
                </a:solidFill>
              </a:rPr>
              <a:t>бройна</a:t>
            </a:r>
            <a:r>
              <a:rPr lang="ru-RU" dirty="0">
                <a:solidFill>
                  <a:srgbClr val="F2A40D"/>
                </a:solidFill>
              </a:rPr>
              <a:t> система</a:t>
            </a:r>
            <a:endParaRPr lang="bg-BG" b="1" dirty="0">
              <a:solidFill>
                <a:srgbClr val="F2A40D"/>
              </a:solidFill>
            </a:endParaRP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bg-BG" sz="3200" b="1" u="sng" dirty="0"/>
              <a:t>Основа</a:t>
            </a:r>
            <a:r>
              <a:rPr lang="bg-BG" sz="3200" b="1" dirty="0"/>
              <a:t>: </a:t>
            </a:r>
            <a:r>
              <a:rPr lang="ru-RU" dirty="0">
                <a:solidFill>
                  <a:srgbClr val="F2A40D"/>
                </a:solidFill>
              </a:rPr>
              <a:t>число, равно на </a:t>
            </a:r>
            <a:r>
              <a:rPr lang="ru-RU" dirty="0" err="1">
                <a:solidFill>
                  <a:srgbClr val="F2A40D"/>
                </a:solidFill>
              </a:rPr>
              <a:t>броя</a:t>
            </a:r>
            <a:r>
              <a:rPr lang="ru-RU" dirty="0">
                <a:solidFill>
                  <a:srgbClr val="F2A40D"/>
                </a:solidFill>
              </a:rPr>
              <a:t> </a:t>
            </a:r>
            <a:r>
              <a:rPr lang="ru-RU" dirty="0" err="1">
                <a:solidFill>
                  <a:srgbClr val="F2A40D"/>
                </a:solidFill>
              </a:rPr>
              <a:t>различни</a:t>
            </a:r>
            <a:r>
              <a:rPr lang="ru-RU" dirty="0">
                <a:solidFill>
                  <a:srgbClr val="F2A40D"/>
                </a:solidFill>
              </a:rPr>
              <a:t> </a:t>
            </a:r>
            <a:r>
              <a:rPr lang="ru-RU" dirty="0" err="1">
                <a:solidFill>
                  <a:srgbClr val="F2A40D"/>
                </a:solidFill>
              </a:rPr>
              <a:t>цифри</a:t>
            </a:r>
            <a:r>
              <a:rPr lang="ru-RU" dirty="0">
                <a:solidFill>
                  <a:srgbClr val="F2A40D"/>
                </a:solidFill>
              </a:rPr>
              <a:t>, </a:t>
            </a:r>
            <a:r>
              <a:rPr lang="ru-RU" dirty="0" err="1">
                <a:solidFill>
                  <a:srgbClr val="F2A40D"/>
                </a:solidFill>
              </a:rPr>
              <a:t>използвани</a:t>
            </a:r>
            <a:r>
              <a:rPr lang="ru-RU" dirty="0">
                <a:solidFill>
                  <a:srgbClr val="F2A40D"/>
                </a:solidFill>
              </a:rPr>
              <a:t> от </a:t>
            </a:r>
            <a:r>
              <a:rPr lang="ru-RU" dirty="0" err="1">
                <a:solidFill>
                  <a:srgbClr val="F2A40D"/>
                </a:solidFill>
              </a:rPr>
              <a:t>системата</a:t>
            </a:r>
            <a:r>
              <a:rPr lang="ru-RU" dirty="0">
                <a:solidFill>
                  <a:srgbClr val="F2A40D"/>
                </a:solidFill>
              </a:rPr>
              <a:t> за </a:t>
            </a:r>
            <a:r>
              <a:rPr lang="ru-RU" dirty="0" err="1">
                <a:solidFill>
                  <a:srgbClr val="F2A40D"/>
                </a:solidFill>
              </a:rPr>
              <a:t>записване</a:t>
            </a:r>
            <a:r>
              <a:rPr lang="ru-RU" dirty="0">
                <a:solidFill>
                  <a:srgbClr val="F2A40D"/>
                </a:solidFill>
              </a:rPr>
              <a:t> на </a:t>
            </a:r>
            <a:r>
              <a:rPr lang="ru-RU" dirty="0" err="1">
                <a:solidFill>
                  <a:srgbClr val="F2A40D"/>
                </a:solidFill>
              </a:rPr>
              <a:t>числата</a:t>
            </a:r>
            <a:r>
              <a:rPr lang="ru-RU" dirty="0">
                <a:solidFill>
                  <a:srgbClr val="F2A40D"/>
                </a:solidFill>
              </a:rPr>
              <a:t> в </a:t>
            </a:r>
            <a:r>
              <a:rPr lang="ru-RU" dirty="0" err="1">
                <a:solidFill>
                  <a:srgbClr val="F2A40D"/>
                </a:solidFill>
              </a:rPr>
              <a:t>нея</a:t>
            </a:r>
            <a:r>
              <a:rPr lang="ru-RU" dirty="0">
                <a:solidFill>
                  <a:srgbClr val="F2A40D"/>
                </a:solidFill>
              </a:rPr>
              <a:t> (например: 2, 8, 10, 16)</a:t>
            </a:r>
            <a:endParaRPr lang="bg-BG" sz="3200" dirty="0">
              <a:solidFill>
                <a:srgbClr val="F2A40D"/>
              </a:solidFill>
            </a:endParaRPr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600" dirty="0"/>
              <a:t>Какво представляват бройните системи?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85FC8F6-8CB4-4D7F-ABD7-CD8E2D296B8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74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44A26A-8EBC-4F7F-97F1-8EA31E3C7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06FFA-376B-44B2-B118-5F4CE61325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Бройните системи са два вида:</a:t>
            </a:r>
          </a:p>
          <a:p>
            <a:pPr lvl="1"/>
            <a:r>
              <a:rPr lang="bg-BG" b="1" dirty="0"/>
              <a:t>Непозиционни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bg-BG" u="sng" dirty="0"/>
              <a:t>Пример</a:t>
            </a:r>
            <a:r>
              <a:rPr lang="bg-BG" dirty="0"/>
              <a:t>: </a:t>
            </a:r>
            <a:r>
              <a:rPr lang="bg-BG" dirty="0">
                <a:solidFill>
                  <a:srgbClr val="F2A40D"/>
                </a:solidFill>
              </a:rPr>
              <a:t>римска и гръцка бройна система</a:t>
            </a:r>
          </a:p>
          <a:p>
            <a:pPr lvl="1"/>
            <a:r>
              <a:rPr lang="bg-BG" b="1" dirty="0"/>
              <a:t>Позиционни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bg-BG" u="sng" dirty="0"/>
              <a:t>Пример</a:t>
            </a:r>
            <a:r>
              <a:rPr lang="bg-BG" dirty="0"/>
              <a:t>: </a:t>
            </a:r>
            <a:r>
              <a:rPr lang="bg-BG" dirty="0">
                <a:solidFill>
                  <a:srgbClr val="F2A40D"/>
                </a:solidFill>
              </a:rPr>
              <a:t>двоична, десетична, осмична, шестнадесетична бройна система</a:t>
            </a:r>
            <a:endParaRPr lang="en-US" dirty="0">
              <a:solidFill>
                <a:srgbClr val="F2A40D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3411E4-B4CE-43B2-9F69-E50DDCBCD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бройни системи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20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9433B2-74DA-498A-8C17-78BE4862FE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724DA-86DE-4D42-8832-3A494BF6D9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err="1"/>
              <a:t>Стойността</a:t>
            </a:r>
            <a:r>
              <a:rPr lang="ru-RU" dirty="0"/>
              <a:t> на всяка цифра е </a:t>
            </a:r>
            <a:r>
              <a:rPr lang="ru-RU" b="1" dirty="0"/>
              <a:t>постоянна</a:t>
            </a:r>
            <a:r>
              <a:rPr lang="ru-RU" dirty="0"/>
              <a:t> и не </a:t>
            </a:r>
            <a:r>
              <a:rPr lang="ru-RU" dirty="0" err="1"/>
              <a:t>зависи</a:t>
            </a:r>
            <a:r>
              <a:rPr lang="ru-RU" dirty="0"/>
              <a:t> по </a:t>
            </a:r>
            <a:r>
              <a:rPr lang="ru-RU" dirty="0" err="1"/>
              <a:t>никакъв</a:t>
            </a:r>
            <a:r>
              <a:rPr lang="ru-RU" dirty="0"/>
              <a:t> начин от </a:t>
            </a:r>
            <a:r>
              <a:rPr lang="ru-RU" dirty="0" err="1"/>
              <a:t>нейното</a:t>
            </a:r>
            <a:r>
              <a:rPr lang="ru-RU" dirty="0"/>
              <a:t> </a:t>
            </a:r>
            <a:r>
              <a:rPr lang="ru-RU" dirty="0" err="1"/>
              <a:t>място</a:t>
            </a:r>
            <a:r>
              <a:rPr lang="ru-RU" dirty="0"/>
              <a:t> в </a:t>
            </a:r>
            <a:r>
              <a:rPr lang="ru-RU" dirty="0" err="1"/>
              <a:t>числото</a:t>
            </a:r>
            <a:endParaRPr lang="en-US" dirty="0"/>
          </a:p>
          <a:p>
            <a:pPr lvl="1"/>
            <a:r>
              <a:rPr lang="bg-BG" b="1" dirty="0"/>
              <a:t>Римска бройна система</a:t>
            </a:r>
            <a:r>
              <a:rPr lang="bg-BG" dirty="0"/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I = 1, V = 5, X = 10, L = 50, C = 100, D = 500, M = 1000</a:t>
            </a:r>
            <a:endParaRPr lang="bg-BG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IX = 9, VI = 6, MMD=2500, III = 3, XI = 11</a:t>
            </a:r>
          </a:p>
          <a:p>
            <a:pPr lvl="1"/>
            <a:r>
              <a:rPr lang="bg-BG" b="1" dirty="0"/>
              <a:t>Гръцка бройна система: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I </a:t>
            </a:r>
            <a:r>
              <a:rPr lang="bg-BG" dirty="0"/>
              <a:t>=</a:t>
            </a:r>
            <a:r>
              <a:rPr lang="en-US" dirty="0"/>
              <a:t> 1, </a:t>
            </a:r>
            <a:r>
              <a:rPr lang="bg-BG" dirty="0"/>
              <a:t>Г</a:t>
            </a:r>
            <a:r>
              <a:rPr lang="en-US" dirty="0"/>
              <a:t> </a:t>
            </a:r>
            <a:r>
              <a:rPr lang="bg-BG" dirty="0"/>
              <a:t>=</a:t>
            </a:r>
            <a:r>
              <a:rPr lang="en-US" dirty="0"/>
              <a:t> 5, </a:t>
            </a:r>
            <a:r>
              <a:rPr lang="el-GR" dirty="0"/>
              <a:t>Δ</a:t>
            </a:r>
            <a:r>
              <a:rPr lang="en-US" dirty="0"/>
              <a:t> </a:t>
            </a:r>
            <a:r>
              <a:rPr lang="bg-BG" dirty="0"/>
              <a:t>=</a:t>
            </a:r>
            <a:r>
              <a:rPr lang="en-US" dirty="0"/>
              <a:t> 10, </a:t>
            </a:r>
            <a:r>
              <a:rPr lang="el-GR" dirty="0"/>
              <a:t>Η</a:t>
            </a:r>
            <a:r>
              <a:rPr lang="en-US" dirty="0"/>
              <a:t> </a:t>
            </a:r>
            <a:r>
              <a:rPr lang="bg-BG" dirty="0"/>
              <a:t>=</a:t>
            </a:r>
            <a:r>
              <a:rPr lang="en-US" dirty="0"/>
              <a:t> </a:t>
            </a:r>
            <a:r>
              <a:rPr lang="bg-BG" dirty="0"/>
              <a:t>100</a:t>
            </a:r>
            <a:r>
              <a:rPr lang="en-US" dirty="0"/>
              <a:t>, </a:t>
            </a:r>
            <a:r>
              <a:rPr lang="bg-BG" dirty="0"/>
              <a:t>Х</a:t>
            </a:r>
            <a:r>
              <a:rPr lang="en-US" dirty="0"/>
              <a:t> </a:t>
            </a:r>
            <a:r>
              <a:rPr lang="bg-BG" dirty="0"/>
              <a:t>=</a:t>
            </a:r>
            <a:r>
              <a:rPr lang="en-US" dirty="0"/>
              <a:t> 100</a:t>
            </a:r>
            <a:r>
              <a:rPr lang="bg-BG" dirty="0"/>
              <a:t>0</a:t>
            </a:r>
            <a:r>
              <a:rPr lang="en-US" dirty="0"/>
              <a:t>, </a:t>
            </a:r>
            <a:r>
              <a:rPr lang="bg-BG" dirty="0"/>
              <a:t>М = 10000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bg-BG" dirty="0"/>
              <a:t>ΓΔ = 50, </a:t>
            </a:r>
            <a:r>
              <a:rPr lang="ru-RU" dirty="0"/>
              <a:t>ΓH = 500, </a:t>
            </a:r>
            <a:r>
              <a:rPr lang="bg-BG" dirty="0"/>
              <a:t> ΓX = 5000, </a:t>
            </a:r>
            <a:r>
              <a:rPr lang="el-GR" dirty="0"/>
              <a:t>Γ</a:t>
            </a:r>
            <a:r>
              <a:rPr lang="en-US" dirty="0"/>
              <a:t>M = 50 000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381CEC-1F3D-4E44-A6F2-07745FE13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Непозиционни бройни системи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1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4F99B4-25F7-4EB7-AA16-07F0BEECE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6A21C-BECB-4954-9176-824C97BBF2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81000" y="1108911"/>
            <a:ext cx="10129234" cy="5546589"/>
          </a:xfrm>
        </p:spPr>
        <p:txBody>
          <a:bodyPr/>
          <a:lstStyle/>
          <a:p>
            <a:r>
              <a:rPr lang="ru-RU" dirty="0" err="1"/>
              <a:t>Пози­цията</a:t>
            </a:r>
            <a:r>
              <a:rPr lang="ru-RU" dirty="0"/>
              <a:t> на </a:t>
            </a:r>
            <a:r>
              <a:rPr lang="ru-RU" dirty="0" err="1"/>
              <a:t>цифрите</a:t>
            </a:r>
            <a:r>
              <a:rPr lang="ru-RU" dirty="0"/>
              <a:t> </a:t>
            </a:r>
            <a:r>
              <a:rPr lang="ru-RU" dirty="0" err="1"/>
              <a:t>има</a:t>
            </a:r>
            <a:r>
              <a:rPr lang="ru-RU" dirty="0"/>
              <a:t> значение за </a:t>
            </a:r>
            <a:r>
              <a:rPr lang="ru-RU" dirty="0" err="1"/>
              <a:t>стойността</a:t>
            </a:r>
            <a:r>
              <a:rPr lang="ru-RU" dirty="0"/>
              <a:t> на </a:t>
            </a:r>
            <a:r>
              <a:rPr lang="ru-RU" dirty="0" err="1"/>
              <a:t>числото</a:t>
            </a:r>
            <a:endParaRPr lang="ru-RU" dirty="0"/>
          </a:p>
          <a:p>
            <a:r>
              <a:rPr lang="ru-RU" dirty="0" err="1"/>
              <a:t>Такива</a:t>
            </a:r>
            <a:r>
              <a:rPr lang="ru-RU" dirty="0"/>
              <a:t> </a:t>
            </a:r>
            <a:r>
              <a:rPr lang="ru-RU" dirty="0" err="1"/>
              <a:t>бройни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:</a:t>
            </a:r>
          </a:p>
          <a:p>
            <a:pPr lvl="1"/>
            <a:r>
              <a:rPr lang="ru-RU" dirty="0" err="1"/>
              <a:t>Десетична</a:t>
            </a:r>
            <a:endParaRPr lang="ru-RU" dirty="0"/>
          </a:p>
          <a:p>
            <a:pPr lvl="1"/>
            <a:r>
              <a:rPr lang="ru-RU" dirty="0" err="1"/>
              <a:t>Двоична</a:t>
            </a:r>
            <a:endParaRPr lang="ru-RU" dirty="0"/>
          </a:p>
          <a:p>
            <a:pPr lvl="1"/>
            <a:r>
              <a:rPr lang="ru-RU" dirty="0" err="1"/>
              <a:t>Осмична</a:t>
            </a:r>
            <a:endParaRPr lang="ru-RU" dirty="0"/>
          </a:p>
          <a:p>
            <a:pPr lvl="1"/>
            <a:r>
              <a:rPr lang="ru-RU" dirty="0" err="1"/>
              <a:t>Шестнадесетична</a:t>
            </a:r>
            <a:endParaRPr lang="ru-RU" dirty="0"/>
          </a:p>
          <a:p>
            <a:pPr lvl="1"/>
            <a:endParaRPr lang="ru-RU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EC23B8-C59B-4C78-A05B-9AFFC0476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Позиционни бройни системи</a:t>
            </a:r>
            <a:endParaRPr lang="en-US" dirty="0"/>
          </a:p>
        </p:txBody>
      </p:sp>
      <p:pic>
        <p:nvPicPr>
          <p:cNvPr id="5" name="table">
            <a:extLst>
              <a:ext uri="{FF2B5EF4-FFF2-40B4-BE49-F238E27FC236}">
                <a16:creationId xmlns:a16="http://schemas.microsoft.com/office/drawing/2014/main" id="{D3042900-8373-4293-9B67-DCFEBE3A7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99" y="3249000"/>
            <a:ext cx="5053731" cy="203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748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C35DFD-EE24-4F22-86B0-8C80F1B499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E2A07-8BDC-49EA-A226-96085A967F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215000" cy="5546589"/>
          </a:xfrm>
        </p:spPr>
        <p:txBody>
          <a:bodyPr>
            <a:normAutofit fontScale="92500" lnSpcReduction="10000"/>
          </a:bodyPr>
          <a:lstStyle/>
          <a:p>
            <a:r>
              <a:rPr lang="bg-BG" dirty="0"/>
              <a:t>Основа: </a:t>
            </a:r>
            <a:r>
              <a:rPr lang="bg-BG" b="1" dirty="0">
                <a:solidFill>
                  <a:srgbClr val="F2A40D"/>
                </a:solidFill>
              </a:rPr>
              <a:t>числото 10</a:t>
            </a:r>
            <a:endParaRPr lang="bg-BG" b="1" dirty="0"/>
          </a:p>
          <a:p>
            <a:r>
              <a:rPr lang="bg-BG" dirty="0"/>
              <a:t>Представяне на число в десетична бройна система: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err="1"/>
              <a:t>числата</a:t>
            </a:r>
            <a:r>
              <a:rPr lang="ru-RU" dirty="0"/>
              <a:t> </a:t>
            </a:r>
            <a:r>
              <a:rPr lang="ru-RU" dirty="0" err="1"/>
              <a:t>записани</a:t>
            </a:r>
            <a:r>
              <a:rPr lang="ru-RU" dirty="0"/>
              <a:t> в </a:t>
            </a:r>
            <a:r>
              <a:rPr lang="ru-RU" dirty="0" err="1"/>
              <a:t>нея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подредени</a:t>
            </a:r>
            <a:r>
              <a:rPr lang="ru-RU" dirty="0"/>
              <a:t> по </a:t>
            </a:r>
            <a:r>
              <a:rPr lang="ru-RU" dirty="0" err="1"/>
              <a:t>степените</a:t>
            </a:r>
            <a:r>
              <a:rPr lang="ru-RU" dirty="0"/>
              <a:t> на </a:t>
            </a:r>
            <a:r>
              <a:rPr lang="ru-RU" b="1" dirty="0" err="1"/>
              <a:t>числото</a:t>
            </a:r>
            <a:r>
              <a:rPr lang="ru-RU" b="1" dirty="0"/>
              <a:t> 10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bg-BG" dirty="0"/>
              <a:t>използват се цифрите: </a:t>
            </a:r>
            <a:r>
              <a:rPr lang="bg-BG" b="1" dirty="0">
                <a:solidFill>
                  <a:srgbClr val="F2A40D"/>
                </a:solidFill>
              </a:rPr>
              <a:t>0, 1, 2, 3, 4, 5, 6, 7, 8, 9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bg-BG" dirty="0"/>
              <a:t>примери:</a:t>
            </a:r>
          </a:p>
          <a:p>
            <a:pPr marL="442912" lvl="1" indent="0">
              <a:buNone/>
            </a:pPr>
            <a:r>
              <a:rPr lang="bg-BG" sz="3200" b="1" dirty="0">
                <a:solidFill>
                  <a:srgbClr val="F2A40D"/>
                </a:solidFill>
              </a:rPr>
              <a:t>6</a:t>
            </a:r>
            <a:r>
              <a:rPr lang="en-US" sz="3200" b="1" dirty="0">
                <a:solidFill>
                  <a:srgbClr val="F2A40D"/>
                </a:solidFill>
              </a:rPr>
              <a:t>0</a:t>
            </a:r>
            <a:r>
              <a:rPr lang="bg-BG" sz="3200" b="1" dirty="0">
                <a:solidFill>
                  <a:srgbClr val="F2A40D"/>
                </a:solidFill>
              </a:rPr>
              <a:t>9</a:t>
            </a:r>
            <a:r>
              <a:rPr lang="en-US" sz="3200" b="1" dirty="0">
                <a:solidFill>
                  <a:srgbClr val="F2A40D"/>
                </a:solidFill>
              </a:rPr>
              <a:t>1</a:t>
            </a:r>
            <a:r>
              <a:rPr lang="en-GB" b="1" baseline="-25000" dirty="0"/>
              <a:t> (10)</a:t>
            </a:r>
            <a:r>
              <a:rPr lang="en-US" sz="3200" dirty="0"/>
              <a:t> = (</a:t>
            </a:r>
            <a:r>
              <a:rPr lang="bg-BG" sz="3200" b="1" dirty="0">
                <a:solidFill>
                  <a:srgbClr val="F2A40D"/>
                </a:solidFill>
              </a:rPr>
              <a:t>6</a:t>
            </a:r>
            <a:r>
              <a:rPr lang="en-US" sz="3200" dirty="0"/>
              <a:t>×10</a:t>
            </a:r>
            <a:r>
              <a:rPr lang="en-US" sz="3200" baseline="30000" dirty="0"/>
              <a:t>3</a:t>
            </a:r>
            <a:r>
              <a:rPr lang="en-US" sz="3200" dirty="0"/>
              <a:t>) + (</a:t>
            </a:r>
            <a:r>
              <a:rPr lang="en-US" sz="3200" b="1" dirty="0">
                <a:solidFill>
                  <a:srgbClr val="F2A40D"/>
                </a:solidFill>
              </a:rPr>
              <a:t>0</a:t>
            </a:r>
            <a:r>
              <a:rPr lang="en-US" sz="3200" dirty="0"/>
              <a:t>×10</a:t>
            </a:r>
            <a:r>
              <a:rPr lang="en-US" sz="3200" baseline="30000" dirty="0"/>
              <a:t>2</a:t>
            </a:r>
            <a:r>
              <a:rPr lang="en-US" sz="3200" dirty="0"/>
              <a:t>) + (</a:t>
            </a:r>
            <a:r>
              <a:rPr lang="bg-BG" sz="3200" b="1" dirty="0">
                <a:solidFill>
                  <a:srgbClr val="F2A40D"/>
                </a:solidFill>
              </a:rPr>
              <a:t>9</a:t>
            </a:r>
            <a:r>
              <a:rPr lang="en-US" sz="3200" dirty="0"/>
              <a:t>×10</a:t>
            </a:r>
            <a:r>
              <a:rPr lang="en-US" sz="3200" baseline="30000" dirty="0"/>
              <a:t>1</a:t>
            </a:r>
            <a:r>
              <a:rPr lang="en-US" sz="3200" dirty="0"/>
              <a:t>) + (</a:t>
            </a:r>
            <a:r>
              <a:rPr lang="en-US" sz="3200" b="1" dirty="0">
                <a:solidFill>
                  <a:srgbClr val="F2A40D"/>
                </a:solidFill>
              </a:rPr>
              <a:t>1</a:t>
            </a:r>
            <a:r>
              <a:rPr lang="en-US" sz="3200" dirty="0"/>
              <a:t>×10</a:t>
            </a:r>
            <a:r>
              <a:rPr lang="en-US" sz="3200" baseline="30000" dirty="0"/>
              <a:t>0</a:t>
            </a:r>
            <a:r>
              <a:rPr lang="en-US" sz="3200" dirty="0"/>
              <a:t>)</a:t>
            </a:r>
            <a:endParaRPr lang="bg-BG" sz="3200" dirty="0"/>
          </a:p>
          <a:p>
            <a:pPr marL="442912" lvl="1" indent="0">
              <a:buNone/>
            </a:pPr>
            <a:r>
              <a:rPr lang="bg-BG" sz="3200" b="1" dirty="0">
                <a:solidFill>
                  <a:srgbClr val="F2A40D"/>
                </a:solidFill>
              </a:rPr>
              <a:t>62435</a:t>
            </a:r>
            <a:r>
              <a:rPr lang="en-GB" b="1" baseline="-25000" dirty="0"/>
              <a:t> (10)</a:t>
            </a:r>
            <a:r>
              <a:rPr lang="bg-BG" sz="3200" dirty="0"/>
              <a:t> = </a:t>
            </a:r>
            <a:r>
              <a:rPr lang="en-US" sz="3200" dirty="0"/>
              <a:t>(</a:t>
            </a:r>
            <a:r>
              <a:rPr lang="bg-BG" sz="3200" b="1" dirty="0">
                <a:solidFill>
                  <a:srgbClr val="F2A40D"/>
                </a:solidFill>
              </a:rPr>
              <a:t>6</a:t>
            </a:r>
            <a:r>
              <a:rPr lang="en-US" sz="3200" dirty="0"/>
              <a:t>×10</a:t>
            </a:r>
            <a:r>
              <a:rPr lang="en-US" sz="3200" baseline="30000" dirty="0"/>
              <a:t>4</a:t>
            </a:r>
            <a:r>
              <a:rPr lang="en-US" sz="3200" dirty="0"/>
              <a:t>) + (</a:t>
            </a:r>
            <a:r>
              <a:rPr lang="bg-BG" sz="3200" b="1" dirty="0">
                <a:solidFill>
                  <a:srgbClr val="F2A40D"/>
                </a:solidFill>
              </a:rPr>
              <a:t>2</a:t>
            </a:r>
            <a:r>
              <a:rPr lang="en-US" sz="3200" dirty="0"/>
              <a:t>×10</a:t>
            </a:r>
            <a:r>
              <a:rPr lang="en-US" sz="3200" baseline="30000" dirty="0"/>
              <a:t>3</a:t>
            </a:r>
            <a:r>
              <a:rPr lang="en-US" sz="3200" dirty="0"/>
              <a:t>) + (</a:t>
            </a:r>
            <a:r>
              <a:rPr lang="bg-BG" sz="3200" b="1" dirty="0">
                <a:solidFill>
                  <a:srgbClr val="F2A40D"/>
                </a:solidFill>
              </a:rPr>
              <a:t>4</a:t>
            </a:r>
            <a:r>
              <a:rPr lang="en-US" sz="3200" dirty="0"/>
              <a:t>×10</a:t>
            </a:r>
            <a:r>
              <a:rPr lang="en-US" sz="3200" baseline="30000" dirty="0"/>
              <a:t>2</a:t>
            </a:r>
            <a:r>
              <a:rPr lang="en-US" sz="3200" dirty="0"/>
              <a:t>) + (</a:t>
            </a:r>
            <a:r>
              <a:rPr lang="bg-BG" sz="3200" b="1" dirty="0">
                <a:solidFill>
                  <a:srgbClr val="F2A40D"/>
                </a:solidFill>
              </a:rPr>
              <a:t>3</a:t>
            </a:r>
            <a:r>
              <a:rPr lang="en-US" sz="3200" dirty="0"/>
              <a:t>×10</a:t>
            </a:r>
            <a:r>
              <a:rPr lang="en-US" sz="3200" baseline="30000" dirty="0"/>
              <a:t>1</a:t>
            </a:r>
            <a:r>
              <a:rPr lang="en-US" sz="3200" dirty="0"/>
              <a:t>) + (</a:t>
            </a:r>
            <a:r>
              <a:rPr lang="bg-BG" sz="3200" b="1" dirty="0">
                <a:solidFill>
                  <a:srgbClr val="F2A40D"/>
                </a:solidFill>
              </a:rPr>
              <a:t>5</a:t>
            </a:r>
            <a:r>
              <a:rPr lang="en-US" sz="3200" dirty="0"/>
              <a:t>×10</a:t>
            </a:r>
            <a:r>
              <a:rPr lang="en-US" sz="3200" baseline="30000" dirty="0"/>
              <a:t>0</a:t>
            </a:r>
            <a:r>
              <a:rPr lang="en-US" sz="3200" dirty="0"/>
              <a:t>)</a:t>
            </a:r>
            <a:endParaRPr lang="bg-BG" sz="3200" dirty="0"/>
          </a:p>
          <a:p>
            <a:pPr marL="442912" lvl="1" indent="0">
              <a:buNone/>
            </a:pPr>
            <a:r>
              <a:rPr lang="bg-BG" sz="3200" b="1" dirty="0">
                <a:solidFill>
                  <a:srgbClr val="F2A40D"/>
                </a:solidFill>
              </a:rPr>
              <a:t>984</a:t>
            </a:r>
            <a:r>
              <a:rPr lang="en-GB" b="1" baseline="-25000" dirty="0">
                <a:solidFill>
                  <a:srgbClr val="F2A40D"/>
                </a:solidFill>
              </a:rPr>
              <a:t> </a:t>
            </a:r>
            <a:r>
              <a:rPr lang="en-GB" b="1" baseline="-25000" dirty="0"/>
              <a:t>(10)</a:t>
            </a:r>
            <a:r>
              <a:rPr lang="bg-BG" sz="3200" dirty="0"/>
              <a:t> = </a:t>
            </a:r>
            <a:r>
              <a:rPr lang="en-US" sz="3200" dirty="0"/>
              <a:t>(</a:t>
            </a:r>
            <a:r>
              <a:rPr lang="bg-BG" sz="3200" b="1" dirty="0">
                <a:solidFill>
                  <a:srgbClr val="F2A40D"/>
                </a:solidFill>
              </a:rPr>
              <a:t>9</a:t>
            </a:r>
            <a:r>
              <a:rPr lang="en-US" sz="3200" dirty="0"/>
              <a:t>×10</a:t>
            </a:r>
            <a:r>
              <a:rPr lang="en-US" sz="3200" baseline="30000" dirty="0"/>
              <a:t>2</a:t>
            </a:r>
            <a:r>
              <a:rPr lang="en-US" sz="3200" dirty="0"/>
              <a:t>) + (</a:t>
            </a:r>
            <a:r>
              <a:rPr lang="bg-BG" sz="3200" b="1" dirty="0">
                <a:solidFill>
                  <a:srgbClr val="F2A40D"/>
                </a:solidFill>
              </a:rPr>
              <a:t>8</a:t>
            </a:r>
            <a:r>
              <a:rPr lang="en-US" sz="3200" dirty="0"/>
              <a:t>×10</a:t>
            </a:r>
            <a:r>
              <a:rPr lang="en-US" sz="3200" baseline="30000" dirty="0"/>
              <a:t>1</a:t>
            </a:r>
            <a:r>
              <a:rPr lang="en-US" sz="3200" dirty="0"/>
              <a:t>) + (</a:t>
            </a:r>
            <a:r>
              <a:rPr lang="bg-BG" sz="3200" b="1" dirty="0">
                <a:solidFill>
                  <a:srgbClr val="F2A40D"/>
                </a:solidFill>
              </a:rPr>
              <a:t>4</a:t>
            </a:r>
            <a:r>
              <a:rPr lang="en-US" sz="3200" dirty="0"/>
              <a:t>×10</a:t>
            </a:r>
            <a:r>
              <a:rPr lang="en-US" sz="3200" baseline="30000" dirty="0"/>
              <a:t>0</a:t>
            </a:r>
            <a:r>
              <a:rPr lang="en-US" sz="3200" dirty="0"/>
              <a:t>)</a:t>
            </a:r>
            <a:endParaRPr lang="bg-BG" sz="3200" dirty="0"/>
          </a:p>
          <a:p>
            <a:pPr marL="442912" lvl="1" indent="0">
              <a:buNone/>
            </a:pPr>
            <a:endParaRPr lang="en-US" sz="3200" dirty="0"/>
          </a:p>
          <a:p>
            <a:pPr marL="895350" lvl="2" indent="0">
              <a:buNone/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9F20C9-E1D3-4BFF-A352-C5CE941F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Десетична бройна система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51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9015</TotalTime>
  <Words>1622</Words>
  <Application>Microsoft Office PowerPoint</Application>
  <PresentationFormat>Widescreen</PresentationFormat>
  <Paragraphs>219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Wingdings</vt:lpstr>
      <vt:lpstr>Wingdings 2</vt:lpstr>
      <vt:lpstr>SoftUni</vt:lpstr>
      <vt:lpstr>Основни математически концепции</vt:lpstr>
      <vt:lpstr>Съдържание</vt:lpstr>
      <vt:lpstr>Имате въпроси?</vt:lpstr>
      <vt:lpstr>Бройни системи</vt:lpstr>
      <vt:lpstr>Какво представляват бройните системи?</vt:lpstr>
      <vt:lpstr>Видове бройни системи</vt:lpstr>
      <vt:lpstr>Непозиционни бройни системи</vt:lpstr>
      <vt:lpstr>Позиционни бройни системи</vt:lpstr>
      <vt:lpstr>Десетична бройна система</vt:lpstr>
      <vt:lpstr>Двоична бройна система</vt:lpstr>
      <vt:lpstr>Осмична бройна система</vt:lpstr>
      <vt:lpstr>Шестнадесетична бройна система</vt:lpstr>
      <vt:lpstr>Преобразувания между бройни системи</vt:lpstr>
      <vt:lpstr>Преобразуване в десетична бройна система</vt:lpstr>
      <vt:lpstr>Преобразуване в двоична бройна система</vt:lpstr>
      <vt:lpstr>Преобразуване в шестнадесетична бройна система</vt:lpstr>
      <vt:lpstr>Координатна система</vt:lpstr>
      <vt:lpstr>Какво е координатна система?</vt:lpstr>
      <vt:lpstr>Декартова координатна система (ДКС)</vt:lpstr>
      <vt:lpstr>Координати на точка в ДКС</vt:lpstr>
      <vt:lpstr>Квадранти в ДКС</vt:lpstr>
      <vt:lpstr>Математическа индукция</vt:lpstr>
      <vt:lpstr>Математическа индукция</vt:lpstr>
      <vt:lpstr>Етапи при математическа индукция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програмирането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176</cp:revision>
  <dcterms:created xsi:type="dcterms:W3CDTF">2018-05-23T13:08:44Z</dcterms:created>
  <dcterms:modified xsi:type="dcterms:W3CDTF">2021-05-18T14:25:42Z</dcterms:modified>
  <cp:category>computer programming;programming;C#;програмиране;кодиране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1e9b6e7-e4bc-422b-b136-be52bca82e7c_Enabled">
    <vt:lpwstr>true</vt:lpwstr>
  </property>
  <property fmtid="{D5CDD505-2E9C-101B-9397-08002B2CF9AE}" pid="3" name="MSIP_Label_51e9b6e7-e4bc-422b-b136-be52bca82e7c_SetDate">
    <vt:lpwstr>2021-05-08T04:38:48Z</vt:lpwstr>
  </property>
  <property fmtid="{D5CDD505-2E9C-101B-9397-08002B2CF9AE}" pid="4" name="MSIP_Label_51e9b6e7-e4bc-422b-b136-be52bca82e7c_Method">
    <vt:lpwstr>Privileged</vt:lpwstr>
  </property>
  <property fmtid="{D5CDD505-2E9C-101B-9397-08002B2CF9AE}" pid="5" name="MSIP_Label_51e9b6e7-e4bc-422b-b136-be52bca82e7c_Name">
    <vt:lpwstr>51e9b6e7-e4bc-422b-b136-be52bca82e7c</vt:lpwstr>
  </property>
  <property fmtid="{D5CDD505-2E9C-101B-9397-08002B2CF9AE}" pid="6" name="MSIP_Label_51e9b6e7-e4bc-422b-b136-be52bca82e7c_SiteId">
    <vt:lpwstr>42f7676c-f455-423c-82f6-dc2d99791af7</vt:lpwstr>
  </property>
  <property fmtid="{D5CDD505-2E9C-101B-9397-08002B2CF9AE}" pid="7" name="MSIP_Label_51e9b6e7-e4bc-422b-b136-be52bca82e7c_ActionId">
    <vt:lpwstr>f016eb77-8e7b-40e5-a764-9eaaf2d93dcd</vt:lpwstr>
  </property>
  <property fmtid="{D5CDD505-2E9C-101B-9397-08002B2CF9AE}" pid="8" name="MSIP_Label_51e9b6e7-e4bc-422b-b136-be52bca82e7c_ContentBits">
    <vt:lpwstr>2</vt:lpwstr>
  </property>
</Properties>
</file>