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01" r:id="rId40"/>
    <p:sldId id="320" r:id="rId41"/>
    <p:sldId id="319" r:id="rId42"/>
    <p:sldId id="303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20C45EE-F35E-4035-B285-F67FA1F3FFBB}">
          <p14:sldIdLst>
            <p14:sldId id="256"/>
            <p14:sldId id="257"/>
            <p14:sldId id="258"/>
          </p14:sldIdLst>
        </p14:section>
        <p14:section name="ASP.NET Core Overview" id="{1F623358-6A7E-4C64-B8FE-59E642EDDBA5}">
          <p14:sldIdLst>
            <p14:sldId id="259"/>
            <p14:sldId id="260"/>
            <p14:sldId id="261"/>
            <p14:sldId id="262"/>
            <p14:sldId id="264"/>
            <p14:sldId id="265"/>
          </p14:sldIdLst>
        </p14:section>
        <p14:section name="ASP.NET Core MVC" id="{E1C02AC9-96E4-4F10-95E2-4E6ED4672AB1}">
          <p14:sldIdLst>
            <p14:sldId id="266"/>
            <p14:sldId id="267"/>
            <p14:sldId id="268"/>
            <p14:sldId id="269"/>
            <p14:sldId id="270"/>
          </p14:sldIdLst>
        </p14:section>
        <p14:section name="Controllers and Actions" id="{C95D740D-7683-4298-BD3D-56625FA8AE51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Routing" id="{B7DA2BC9-0138-4EA6-B1B5-CD004A7131C4}">
          <p14:sldIdLst>
            <p14:sldId id="278"/>
            <p14:sldId id="279"/>
            <p14:sldId id="280"/>
            <p14:sldId id="282"/>
            <p14:sldId id="283"/>
            <p14:sldId id="284"/>
            <p14:sldId id="285"/>
          </p14:sldIdLst>
        </p14:section>
        <p14:section name="Static Files" id="{328FDF24-4734-437A-A4B7-C59A03540384}">
          <p14:sldIdLst>
            <p14:sldId id="286"/>
            <p14:sldId id="287"/>
            <p14:sldId id="288"/>
          </p14:sldIdLst>
        </p14:section>
        <p14:section name="Razor View Engine" id="{498EA3DD-1471-477F-88A6-438B0FA45FA0}">
          <p14:sldIdLst>
            <p14:sldId id="289"/>
            <p14:sldId id="290"/>
            <p14:sldId id="291"/>
            <p14:sldId id="292"/>
          </p14:sldIdLst>
        </p14:section>
        <p14:section name="ASP.NET Core Identity System" id="{A8F015C4-A6FB-4B69-8F84-EA408C7EC14C}">
          <p14:sldIdLst>
            <p14:sldId id="293"/>
            <p14:sldId id="294"/>
          </p14:sldIdLst>
        </p14:section>
        <p14:section name="Conclusion" id="{98C52DCE-E44C-4824-94CD-F1F421C998E9}">
          <p14:sldIdLst>
            <p14:sldId id="295"/>
            <p14:sldId id="301"/>
            <p14:sldId id="320"/>
            <p14:sldId id="319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8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5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100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19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1319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221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0061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4909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5994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5760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86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473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112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260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819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0388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98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54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49.jpg"/><Relationship Id="rId21" Type="http://schemas.openxmlformats.org/officeDocument/2006/relationships/image" Target="../media/image58.png"/><Relationship Id="rId7" Type="http://schemas.openxmlformats.org/officeDocument/2006/relationships/image" Target="../media/image51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3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50.png"/><Relationship Id="rId15" Type="http://schemas.openxmlformats.org/officeDocument/2006/relationships/image" Target="../media/image55.png"/><Relationship Id="rId23" Type="http://schemas.openxmlformats.org/officeDocument/2006/relationships/image" Target="../media/image59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5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2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hyperlink" Target="https://virtualracingschool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" TargetMode="External"/><Relationship Id="rId2" Type="http://schemas.openxmlformats.org/officeDocument/2006/relationships/hyperlink" Target="https://github.com/aspne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ASP.NET Core, Controllers &amp; Actions, Routing, Razor, Identity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Core (MVC)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51542-53C0-490A-A547-76A866DE2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6" y="2590849"/>
            <a:ext cx="3078527" cy="1731672"/>
          </a:xfrm>
          <a:prstGeom prst="roundRect">
            <a:avLst>
              <a:gd name="adj" fmla="val 224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ASP.NET Core MVC Overview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15005-C0A3-4E28-B13A-BE20FE39F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61" y="1186031"/>
            <a:ext cx="3013788" cy="28821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7292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C1DE-FA42-4821-9D1C-E4A9F1AFD54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10212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sz="3400" dirty="0"/>
              <a:t>provides features to build web APIs and web apps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Model-View-Controller (MVC)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Lightweight, Open Source,</a:t>
            </a:r>
            <a:r>
              <a:rPr lang="bg-BG" dirty="0"/>
              <a:t> </a:t>
            </a:r>
            <a:r>
              <a:rPr lang="en-US" dirty="0"/>
              <a:t>Testable</a:t>
            </a:r>
            <a:r>
              <a:rPr lang="bg-BG" dirty="0"/>
              <a:t>, </a:t>
            </a:r>
            <a:r>
              <a:rPr lang="en-US" dirty="0"/>
              <a:t>Good Tooling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markup for Razor Pages and MVC views</a:t>
            </a:r>
          </a:p>
          <a:p>
            <a:pPr lvl="1"/>
            <a:r>
              <a:rPr lang="en-US" dirty="0"/>
              <a:t>RESTful services with </a:t>
            </a:r>
            <a:r>
              <a:rPr lang="en-US" sz="3200" b="1" dirty="0">
                <a:solidFill>
                  <a:schemeClr val="bg1"/>
                </a:solidFill>
              </a:rPr>
              <a:t>ASP.NET Core Web API</a:t>
            </a:r>
          </a:p>
          <a:p>
            <a:pPr lvl="2"/>
            <a:r>
              <a:rPr lang="en-US" dirty="0"/>
              <a:t>Built-in support for multiple data formats, content negotiation and CORS</a:t>
            </a:r>
          </a:p>
          <a:p>
            <a:pPr lvl="1"/>
            <a:r>
              <a:rPr lang="en-US" dirty="0"/>
              <a:t>Achieve high-quality architecture design, optimizing developer work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Convention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Configuration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 binding </a:t>
            </a:r>
            <a:r>
              <a:rPr lang="en-US" dirty="0"/>
              <a:t>automatically maps data from HTTP requests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with client-side and server-side validation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F3148-B457-462C-B92A-E325525E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2CA14-7EF3-4100-A430-E8E418625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853" y="1890487"/>
            <a:ext cx="1906019" cy="1906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750A-9B58-4FFF-9CBD-BF3FBE2618F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618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Along with those </a:t>
            </a: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provides features like: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Strongly-typed views with the Razor view engine</a:t>
            </a:r>
          </a:p>
          <a:p>
            <a:pPr lvl="1"/>
            <a:r>
              <a:rPr lang="en-US" sz="3200" dirty="0"/>
              <a:t>Tag Helpers </a:t>
            </a:r>
            <a:r>
              <a:rPr lang="en-US" dirty="0"/>
              <a:t>enable server-side code in HTML elements</a:t>
            </a:r>
          </a:p>
          <a:p>
            <a:pPr lvl="1"/>
            <a:r>
              <a:rPr lang="en-US" dirty="0"/>
              <a:t>Partial views and view components</a:t>
            </a:r>
          </a:p>
          <a:p>
            <a:pPr lvl="1"/>
            <a:r>
              <a:rPr lang="en-US" dirty="0"/>
              <a:t>Filters, Areas, Middlewares</a:t>
            </a:r>
          </a:p>
          <a:p>
            <a:pPr lvl="1"/>
            <a:r>
              <a:rPr lang="en-US" dirty="0"/>
              <a:t>Built-in security features</a:t>
            </a:r>
          </a:p>
          <a:p>
            <a:pPr lvl="1"/>
            <a:r>
              <a:rPr lang="en-US" dirty="0"/>
              <a:t>Identity with users, roles and external providers</a:t>
            </a:r>
          </a:p>
          <a:p>
            <a:pPr lvl="1"/>
            <a:r>
              <a:rPr lang="en-US" dirty="0"/>
              <a:t>And many more…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DA1748-37E2-4737-8E64-6440FD02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B2003-388B-4ED6-9510-2082B2F18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6" y="1650035"/>
            <a:ext cx="2857501" cy="1607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688A5-C8C2-401D-81CD-F3A2D0F56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6" y="4203642"/>
            <a:ext cx="2819904" cy="160734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98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chemeClr val="tx1"/>
                  </a:solidFill>
                </a:ln>
              </a:rPr>
              <a:t>The MVC Pattern for Web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/Some/Page/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3025" y="3249526"/>
            <a:ext cx="2599766" cy="109313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Controller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action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9828" y="1328151"/>
            <a:ext cx="2209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023" y="1412543"/>
            <a:ext cx="4958131" cy="12172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ASP.NET Core</a:t>
            </a:r>
            <a:b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</a:b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routing +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 </a:t>
            </a:r>
            <a:r>
              <a:rPr lang="en-US" sz="3600" b="1" noProof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middlewares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225" y="2629819"/>
            <a:ext cx="360830" cy="5737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Model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Razor View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render UI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4982695" y="5696217"/>
            <a:ext cx="27700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369967" y="4593543"/>
            <a:ext cx="11448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34832" y="4582272"/>
            <a:ext cx="1157681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1989" y="406348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4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Creating Your First ASP.NET Core Projects</a:t>
            </a:r>
            <a:endParaRPr lang="bg-BG" sz="4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A1BC63-A005-4EA5-8572-473BFB161C3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40" y="970382"/>
            <a:ext cx="2640887" cy="32419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Hello, ASP.NET Core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87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Controllers and Actions</a:t>
            </a:r>
            <a:endParaRPr lang="bg-BG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975" y="1161600"/>
            <a:ext cx="2880049" cy="2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CB713-3F47-4297-A390-C42F8E06D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core component of the MVC pattern</a:t>
            </a:r>
          </a:p>
          <a:p>
            <a:r>
              <a:rPr lang="en-US" dirty="0"/>
              <a:t>All the controllers should be available in a folder name </a:t>
            </a:r>
            <a:r>
              <a:rPr lang="en-US" b="1" dirty="0">
                <a:solidFill>
                  <a:schemeClr val="bg1"/>
                </a:solidFill>
              </a:rPr>
              <a:t>Controllers</a:t>
            </a:r>
          </a:p>
          <a:p>
            <a:r>
              <a:rPr lang="en-US" dirty="0"/>
              <a:t>Controller naming standard should be </a:t>
            </a:r>
            <a:r>
              <a:rPr lang="en-US" b="1" dirty="0"/>
              <a:t>{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sz="3400" b="1" dirty="0"/>
              <a:t>}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(convention)</a:t>
            </a:r>
          </a:p>
          <a:p>
            <a:r>
              <a:rPr lang="en-US" dirty="0"/>
              <a:t>Every controller should inherit the Controller class</a:t>
            </a:r>
          </a:p>
          <a:p>
            <a:pPr lvl="1"/>
            <a:r>
              <a:rPr lang="en-US" sz="3200" dirty="0"/>
              <a:t>Access to </a:t>
            </a:r>
            <a:r>
              <a:rPr lang="en-US" sz="3200" b="1" noProof="1">
                <a:solidFill>
                  <a:schemeClr val="bg1"/>
                </a:solidFill>
              </a:rPr>
              <a:t>Request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Response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HttpContext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RouteData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,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</a:rPr>
              <a:t>ModelState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User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ViewBag </a:t>
            </a:r>
            <a:r>
              <a:rPr lang="en-US" sz="3200" noProof="1"/>
              <a:t>/ </a:t>
            </a:r>
            <a:r>
              <a:rPr lang="en-US" sz="3200" b="1" noProof="1">
                <a:solidFill>
                  <a:schemeClr val="bg1"/>
                </a:solidFill>
              </a:rPr>
              <a:t>ViewData</a:t>
            </a:r>
            <a:r>
              <a:rPr lang="en-US" sz="3200" noProof="1"/>
              <a:t>, </a:t>
            </a:r>
            <a:r>
              <a:rPr lang="en-US" sz="3200" dirty="0"/>
              <a:t>etc.</a:t>
            </a:r>
          </a:p>
          <a:p>
            <a:r>
              <a:rPr lang="en-US" dirty="0"/>
              <a:t>Routes select Controllers in every request</a:t>
            </a:r>
          </a:p>
          <a:p>
            <a:pPr lvl="1"/>
            <a:r>
              <a:rPr lang="en-US" dirty="0"/>
              <a:t>All requests are mapped to a specific 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897904-A925-4097-8AA2-DB5757F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8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0021CE-5CC8-40B3-8EC6-33F5EACDB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are the ultimate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destination</a:t>
            </a:r>
          </a:p>
          <a:p>
            <a:pPr lvl="1"/>
            <a:r>
              <a:rPr lang="en-US" dirty="0"/>
              <a:t>Public controller methods</a:t>
            </a:r>
          </a:p>
          <a:p>
            <a:pPr lvl="1"/>
            <a:r>
              <a:rPr lang="en-US" dirty="0"/>
              <a:t>Non-static</a:t>
            </a:r>
          </a:p>
          <a:p>
            <a:pPr lvl="1"/>
            <a:r>
              <a:rPr lang="en-US" dirty="0"/>
              <a:t>No return value restrictions</a:t>
            </a:r>
          </a:p>
          <a:p>
            <a:r>
              <a:rPr lang="en-US" dirty="0"/>
              <a:t>Actions typically return an </a:t>
            </a:r>
            <a:r>
              <a:rPr lang="en-US" b="1" noProof="1">
                <a:solidFill>
                  <a:schemeClr val="bg1"/>
                </a:solidFill>
              </a:rPr>
              <a:t>IActionResult</a:t>
            </a:r>
            <a:r>
              <a:rPr lang="en-US" noProof="1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49D48-6D90-40B7-B1A0-DC737335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EDD9BA2-B3DC-4855-8AFD-28C73224783E}"/>
              </a:ext>
            </a:extLst>
          </p:cNvPr>
          <p:cNvSpPr txBox="1">
            <a:spLocks/>
          </p:cNvSpPr>
          <p:nvPr/>
        </p:nvSpPr>
        <p:spPr>
          <a:xfrm>
            <a:off x="791129" y="4578378"/>
            <a:ext cx="10609741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IActionResult Details(int id)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var viewModel = this.dataService.GetById(id).To&lt;DetailsViewModel&gt;();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return this.View(viewModel);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09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 (1)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0404" y="1185305"/>
            <a:ext cx="11790101" cy="2243695"/>
          </a:xfrm>
        </p:spPr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pPr lvl="1"/>
            <a:r>
              <a:rPr lang="en-US" dirty="0"/>
              <a:t>Represent various </a:t>
            </a:r>
            <a:r>
              <a:rPr lang="en-US" b="1" dirty="0">
                <a:solidFill>
                  <a:schemeClr val="bg1"/>
                </a:solidFill>
              </a:rPr>
              <a:t>HTTP Status Codes</a:t>
            </a:r>
          </a:p>
          <a:p>
            <a:r>
              <a:rPr lang="en-US" dirty="0"/>
              <a:t>Inherit from the base </a:t>
            </a:r>
            <a:r>
              <a:rPr lang="en-US" b="1" noProof="1">
                <a:solidFill>
                  <a:schemeClr val="bg1"/>
                </a:solidFill>
              </a:rPr>
              <a:t>ActionResult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0A0CF-0F99-4EC1-AA78-4CBA51D4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1" y="3281542"/>
            <a:ext cx="5362479" cy="1209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9E36A9-10C9-41F7-963C-C374AB7DC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44" y="4844750"/>
            <a:ext cx="5454231" cy="1888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B2A0A-1725-4A77-B338-5B28E0E13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374" y="3281542"/>
            <a:ext cx="5048105" cy="156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D8D297-8952-414B-BA0B-109A61CCA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430" y="4954755"/>
            <a:ext cx="4961991" cy="166878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9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 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9466" y="1579540"/>
          <a:ext cx="11573068" cy="49500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noProof="1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US" sz="1800" b="1" i="0" u="none" strike="noStrike" kern="1200" baseline="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Helping Method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StatusCodeResult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Response Result with given Status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StatusCode()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Ok()</a:t>
                      </a:r>
                      <a:b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BadRequest()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NotFound()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Json()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PartialView()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72454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response, no content-type header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12490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PhysicalFile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9503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80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Overview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MVC Overview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Creating our first </a:t>
            </a:r>
            <a:r>
              <a:rPr lang="en-US" sz="3200" b="1" dirty="0">
                <a:solidFill>
                  <a:schemeClr val="bg1"/>
                </a:solidFill>
              </a:rPr>
              <a:t>ASP.NET Core Projects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Controllers </a:t>
            </a:r>
            <a:r>
              <a:rPr lang="en-US" sz="3200" dirty="0"/>
              <a:t>&amp;</a:t>
            </a:r>
            <a:r>
              <a:rPr lang="en-US" sz="3200" b="1" dirty="0">
                <a:solidFill>
                  <a:schemeClr val="bg1"/>
                </a:solidFill>
              </a:rPr>
              <a:t> Actions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Routing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Static Files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Razor View Engine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Identity System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219200"/>
            <a:ext cx="11772123" cy="579120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maps the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from the </a:t>
            </a:r>
            <a:r>
              <a:rPr lang="en-US" sz="3200" b="1" dirty="0">
                <a:solidFill>
                  <a:schemeClr val="bg1"/>
                </a:solidFill>
              </a:rPr>
              <a:t>HTTP request </a:t>
            </a:r>
            <a:r>
              <a:rPr lang="en-US" sz="3200" dirty="0"/>
              <a:t>to action </a:t>
            </a:r>
            <a:br>
              <a:rPr lang="en-US" sz="3200" dirty="0"/>
            </a:br>
            <a:r>
              <a:rPr lang="en-US" sz="3200" dirty="0"/>
              <a:t>parameters in few ways: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Routing engine </a:t>
            </a:r>
            <a:r>
              <a:rPr lang="en-US" sz="3000" dirty="0"/>
              <a:t>can pass parameters to actions</a:t>
            </a:r>
          </a:p>
          <a:p>
            <a:pPr lvl="2"/>
            <a:r>
              <a:rPr lang="en-US" sz="2800" dirty="0"/>
              <a:t>http://localhost/Users/</a:t>
            </a:r>
            <a:r>
              <a:rPr lang="en-US" sz="2800" b="1" dirty="0">
                <a:solidFill>
                  <a:schemeClr val="bg1"/>
                </a:solidFill>
              </a:rPr>
              <a:t>John</a:t>
            </a:r>
          </a:p>
          <a:p>
            <a:pPr lvl="2">
              <a:buClr>
                <a:schemeClr val="tx2"/>
              </a:buClr>
            </a:pPr>
            <a:r>
              <a:rPr lang="en-US" sz="2800" b="1" dirty="0">
                <a:solidFill>
                  <a:schemeClr val="bg1"/>
                </a:solidFill>
              </a:rPr>
              <a:t>Routing pattern</a:t>
            </a:r>
            <a:r>
              <a:rPr lang="en-US" sz="2800" dirty="0"/>
              <a:t>: Users/{</a:t>
            </a:r>
            <a:r>
              <a:rPr lang="en-US" sz="2800" b="1" dirty="0">
                <a:solidFill>
                  <a:schemeClr val="bg1"/>
                </a:solidFill>
              </a:rPr>
              <a:t>username</a:t>
            </a:r>
            <a:r>
              <a:rPr lang="en-US" sz="2800" dirty="0"/>
              <a:t>}</a:t>
            </a:r>
          </a:p>
          <a:p>
            <a:pPr lvl="1"/>
            <a:r>
              <a:rPr lang="en-US" sz="3000" dirty="0"/>
              <a:t>URL query string can contains parameters</a:t>
            </a:r>
          </a:p>
          <a:p>
            <a:pPr lvl="2"/>
            <a:r>
              <a:rPr lang="en-US" sz="2800" dirty="0"/>
              <a:t>/Users/</a:t>
            </a:r>
            <a:r>
              <a:rPr lang="en-US" sz="2800" noProof="1"/>
              <a:t>ByUsername?</a:t>
            </a:r>
            <a:r>
              <a:rPr lang="en-US" sz="2800" b="1" noProof="1">
                <a:solidFill>
                  <a:schemeClr val="bg1"/>
                </a:solidFill>
              </a:rPr>
              <a:t>username</a:t>
            </a:r>
            <a:r>
              <a:rPr lang="en-US" sz="2800" noProof="1"/>
              <a:t>=</a:t>
            </a:r>
            <a:r>
              <a:rPr lang="en-US" sz="2800" b="1" noProof="1">
                <a:solidFill>
                  <a:schemeClr val="bg1"/>
                </a:solidFill>
              </a:rPr>
              <a:t>JohnSnow</a:t>
            </a:r>
          </a:p>
          <a:p>
            <a:pPr lvl="1"/>
            <a:r>
              <a:rPr lang="en-US" sz="3000" dirty="0"/>
              <a:t>HTTP post data can also contain parameters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AFACF0-21A1-4940-A4E7-92C0C1BB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677" y="3155885"/>
            <a:ext cx="3927605" cy="1537195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664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225" y="1192762"/>
            <a:ext cx="8686800" cy="548059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ActionName</a:t>
            </a:r>
            <a:r>
              <a:rPr lang="en-US" sz="3000" noProof="1"/>
              <a:t>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AcceptVerbs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HttpPost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HttpGet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HttpDelete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HttpOptions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NonAction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RequireHttps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CA97D9-9B29-4469-B94E-8F55A56C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67" y="2121644"/>
            <a:ext cx="6515311" cy="3543594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416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ASP.NET Core MVC Routing</a:t>
            </a:r>
            <a:endParaRPr lang="bg-BG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5975" y="1161600"/>
            <a:ext cx="2880049" cy="2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6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  <a:r>
              <a:rPr lang="en-US" dirty="0"/>
              <a:t> on client </a:t>
            </a:r>
            <a:br>
              <a:rPr lang="bg-BG" dirty="0"/>
            </a:br>
            <a:r>
              <a:rPr lang="en-US" dirty="0"/>
              <a:t>requests.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Routing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83DA-B08B-44F5-8524-6CFA203BE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13" y="2818942"/>
            <a:ext cx="5476875" cy="350520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59579" y="2332654"/>
            <a:ext cx="11382388" cy="276186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Routes</a:t>
            </a:r>
            <a:r>
              <a:rPr lang="en-US" sz="2800" dirty="0"/>
              <a:t> describe how request URL paths should be mapped to </a:t>
            </a:r>
            <a:r>
              <a:rPr lang="en-US" sz="2800" b="1" dirty="0">
                <a:solidFill>
                  <a:schemeClr val="bg1"/>
                </a:solidFill>
              </a:rPr>
              <a:t>Controller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Actions</a:t>
            </a:r>
            <a:r>
              <a:rPr lang="en-US" sz="2800" dirty="0"/>
              <a:t>.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There are 2 types of Action routing</a:t>
            </a:r>
          </a:p>
          <a:p>
            <a:pPr lvl="2">
              <a:buClr>
                <a:srgbClr val="234465"/>
              </a:buClr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Conventional</a:t>
            </a:r>
            <a:endParaRPr lang="en-US" sz="2600" b="1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Attribute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8050" y="2057401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BE1A4B-740C-4994-8D5F-E1B9ADE58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25" y="4333875"/>
            <a:ext cx="2486025" cy="183832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708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02AD-0FEB-46E1-8922-BE9F54C272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Conventional</a:t>
            </a:r>
            <a:r>
              <a:rPr lang="en-US" sz="3000" dirty="0"/>
              <a:t> because it establishes a </a:t>
            </a:r>
            <a:r>
              <a:rPr lang="en-US" sz="3000" b="1" dirty="0">
                <a:solidFill>
                  <a:schemeClr val="bg1"/>
                </a:solidFill>
              </a:rPr>
              <a:t>convention</a:t>
            </a:r>
            <a:r>
              <a:rPr lang="en-US" sz="3000" dirty="0"/>
              <a:t> for URL paths.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C44A79-1FC1-49D0-BE68-945711CD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1024C-0573-4328-A5AE-302D4AD07414}"/>
              </a:ext>
            </a:extLst>
          </p:cNvPr>
          <p:cNvSpPr txBox="1">
            <a:spLocks/>
          </p:cNvSpPr>
          <p:nvPr/>
        </p:nvSpPr>
        <p:spPr>
          <a:xfrm>
            <a:off x="976305" y="1896724"/>
            <a:ext cx="1023938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</a:t>
            </a:r>
            <a:r>
              <a:rPr lang="en-PH" sz="2000" dirty="0">
                <a:solidFill>
                  <a:schemeClr val="bg1"/>
                </a:solidFill>
                <a:effectLst/>
              </a:rPr>
              <a:t>UseEndPoints</a:t>
            </a:r>
            <a:r>
              <a:rPr lang="en-PH" sz="2000" dirty="0">
                <a:solidFill>
                  <a:schemeClr val="tx1"/>
                </a:solidFill>
                <a:effectLst/>
              </a:rPr>
              <a:t>(routes =&gt;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routes.</a:t>
            </a:r>
            <a:r>
              <a:rPr lang="en-US" sz="2000" dirty="0">
                <a:solidFill>
                  <a:schemeClr val="bg1"/>
                </a:solidFill>
                <a:effectLst/>
              </a:rPr>
              <a:t>MapControllerRoute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name: "default",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template:</a:t>
            </a:r>
            <a:r>
              <a:rPr lang="bg-BG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"{controller=Home}/{action=Index}/{id?}");</a:t>
            </a:r>
          </a:p>
          <a:p>
            <a:r>
              <a:rPr lang="bg-BG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tx1"/>
                </a:solidFill>
                <a:effectLst/>
              </a:rPr>
              <a:t>});</a:t>
            </a:r>
            <a:endParaRPr lang="bg-BG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931A8A-F297-48D6-91AA-751145589226}"/>
              </a:ext>
            </a:extLst>
          </p:cNvPr>
          <p:cNvSpPr txBox="1">
            <a:spLocks/>
          </p:cNvSpPr>
          <p:nvPr/>
        </p:nvSpPr>
        <p:spPr>
          <a:xfrm>
            <a:off x="192002" y="5029200"/>
            <a:ext cx="11695199" cy="1295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sz="2800" dirty="0"/>
              <a:t>Will match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2800" dirty="0"/>
              <a:t> like "</a:t>
            </a:r>
            <a:r>
              <a:rPr lang="en-US" sz="2800" b="1" dirty="0">
                <a:solidFill>
                  <a:schemeClr val="bg1"/>
                </a:solidFill>
              </a:rPr>
              <a:t>/Cats/Show/1</a:t>
            </a:r>
            <a:r>
              <a:rPr lang="en-US" sz="2800" dirty="0"/>
              <a:t>"</a:t>
            </a:r>
          </a:p>
          <a:p>
            <a:pPr>
              <a:buClr>
                <a:srgbClr val="234465"/>
              </a:buClr>
            </a:pPr>
            <a:r>
              <a:rPr lang="en-US" sz="2800" dirty="0"/>
              <a:t>Will extract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 values</a:t>
            </a:r>
            <a:r>
              <a:rPr lang="en-US" sz="2800" dirty="0"/>
              <a:t>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6996000" y="5292698"/>
            <a:ext cx="3567797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{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controller</a:t>
            </a:r>
            <a:r>
              <a:rPr lang="en-US" sz="2000" dirty="0">
                <a:solidFill>
                  <a:schemeClr val="tx1"/>
                </a:solidFill>
                <a:effectLst/>
              </a:rPr>
              <a:t> = "Cats",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action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 = "Show",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id</a:t>
            </a:r>
            <a:r>
              <a:rPr lang="en-US" sz="2000" dirty="0">
                <a:solidFill>
                  <a:schemeClr val="tx1"/>
                </a:solidFill>
                <a:effectLst/>
              </a:rPr>
              <a:t> = "1"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32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9"/>
            <a:ext cx="11817350" cy="273280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Route Constraints</a:t>
            </a:r>
            <a:r>
              <a:rPr lang="en-US" sz="3200" noProof="1"/>
              <a:t> are rules on the URL segments</a:t>
            </a:r>
          </a:p>
          <a:p>
            <a:r>
              <a:rPr lang="en-US" sz="3200" noProof="1"/>
              <a:t>All the constraints are </a:t>
            </a:r>
            <a:r>
              <a:rPr lang="en-US" sz="3200" b="1" noProof="1">
                <a:solidFill>
                  <a:schemeClr val="bg1"/>
                </a:solidFill>
              </a:rPr>
              <a:t>regular expression compatible </a:t>
            </a:r>
            <a:r>
              <a:rPr lang="en-US" sz="3200" noProof="1"/>
              <a:t>with the 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</a:rPr>
              <a:t>Regex</a:t>
            </a:r>
            <a:r>
              <a:rPr lang="en-US" sz="3200" noProof="1"/>
              <a:t> class</a:t>
            </a:r>
          </a:p>
          <a:p>
            <a:r>
              <a:rPr lang="en-US" sz="3200" noProof="1"/>
              <a:t>Defined as one of the </a:t>
            </a:r>
            <a:r>
              <a:rPr lang="en-US" sz="3200" b="1" noProof="1">
                <a:solidFill>
                  <a:schemeClr val="bg1"/>
                </a:solidFill>
              </a:rPr>
              <a:t>routes</a:t>
            </a:r>
            <a:r>
              <a:rPr lang="en-US" sz="3200" noProof="1"/>
              <a:t>.</a:t>
            </a:r>
            <a:r>
              <a:rPr lang="en-US" sz="3200" b="1" noProof="1">
                <a:solidFill>
                  <a:schemeClr val="bg1"/>
                </a:solidFill>
              </a:rPr>
              <a:t>MapRoute</a:t>
            </a:r>
            <a:r>
              <a:rPr lang="en-US" sz="3200" noProof="1"/>
              <a:t>(…) parameters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 Constraints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79FEDA-71EB-4034-A423-2FD3BED696F2}"/>
              </a:ext>
            </a:extLst>
          </p:cNvPr>
          <p:cNvSpPr txBox="1">
            <a:spLocks/>
          </p:cNvSpPr>
          <p:nvPr/>
        </p:nvSpPr>
        <p:spPr>
          <a:xfrm>
            <a:off x="976305" y="4116977"/>
            <a:ext cx="10239389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routes.MapRoute(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name: "</a:t>
            </a:r>
            <a:r>
              <a:rPr lang="en-US" dirty="0">
                <a:solidFill>
                  <a:schemeClr val="bg1"/>
                </a:solidFill>
                <a:effectLst/>
              </a:rPr>
              <a:t>blog</a:t>
            </a:r>
            <a:r>
              <a:rPr lang="en-US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template: "</a:t>
            </a:r>
            <a:r>
              <a:rPr lang="en-US" dirty="0">
                <a:solidFill>
                  <a:schemeClr val="bg1"/>
                </a:solidFill>
                <a:effectLst/>
              </a:rPr>
              <a:t>{year}/{month}/{day}</a:t>
            </a:r>
            <a:r>
              <a:rPr lang="en-US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defaults: new { controller = "</a:t>
            </a:r>
            <a:r>
              <a:rPr lang="en-US" dirty="0">
                <a:solidFill>
                  <a:schemeClr val="bg1"/>
                </a:solidFill>
                <a:effectLst/>
              </a:rPr>
              <a:t>Blog</a:t>
            </a:r>
            <a:r>
              <a:rPr lang="en-US" dirty="0">
                <a:solidFill>
                  <a:schemeClr val="tx1"/>
                </a:solidFill>
                <a:effectLst/>
              </a:rPr>
              <a:t>", action = "</a:t>
            </a:r>
            <a:r>
              <a:rPr lang="en-US" dirty="0">
                <a:solidFill>
                  <a:schemeClr val="bg1"/>
                </a:solidFill>
                <a:effectLst/>
              </a:rPr>
              <a:t>ByDate</a:t>
            </a:r>
            <a:r>
              <a:rPr lang="en-US" dirty="0">
                <a:solidFill>
                  <a:schemeClr val="tx1"/>
                </a:solidFill>
                <a:effectLst/>
              </a:rPr>
              <a:t>" 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constraints: new { year = @"</a:t>
            </a:r>
            <a:r>
              <a:rPr lang="en-US" dirty="0">
                <a:solidFill>
                  <a:schemeClr val="bg1"/>
                </a:solidFill>
                <a:effectLst/>
              </a:rPr>
              <a:t>\d{4}</a:t>
            </a:r>
            <a:r>
              <a:rPr lang="en-US" dirty="0">
                <a:solidFill>
                  <a:schemeClr val="tx1"/>
                </a:solidFill>
                <a:effectLst/>
              </a:rPr>
              <a:t>", month = @"</a:t>
            </a:r>
            <a:r>
              <a:rPr lang="en-US" dirty="0">
                <a:solidFill>
                  <a:schemeClr val="bg1"/>
                </a:solidFill>
                <a:effectLst/>
              </a:rPr>
              <a:t>\d{1,2}</a:t>
            </a:r>
            <a:r>
              <a:rPr lang="en-US" dirty="0">
                <a:solidFill>
                  <a:schemeClr val="tx1"/>
                </a:solidFill>
                <a:effectLst/>
              </a:rPr>
              <a:t>", day = @"</a:t>
            </a:r>
            <a:r>
              <a:rPr lang="en-US" dirty="0">
                <a:solidFill>
                  <a:schemeClr val="bg1"/>
                </a:solidFill>
                <a:effectLst/>
              </a:rPr>
              <a:t>\d{1,2}</a:t>
            </a:r>
            <a:r>
              <a:rPr lang="en-US" dirty="0">
                <a:solidFill>
                  <a:schemeClr val="tx1"/>
                </a:solidFill>
                <a:effectLst/>
              </a:rPr>
              <a:t>", 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34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088F5-2C37-4755-AEF5-2CE2735D0AD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Attribute routing </a:t>
            </a:r>
            <a:r>
              <a:rPr lang="en-US" sz="3200" dirty="0"/>
              <a:t>uses a set of attributes to map actions directly to route templates.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06807-FC51-4AB6-9389-4B63448F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D9FE7A2-5D1D-4D57-824C-197B044FFF1F}"/>
              </a:ext>
            </a:extLst>
          </p:cNvPr>
          <p:cNvSpPr txBox="1">
            <a:spLocks/>
          </p:cNvSpPr>
          <p:nvPr/>
        </p:nvSpPr>
        <p:spPr>
          <a:xfrm>
            <a:off x="690026" y="2529000"/>
            <a:ext cx="540734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EFF4C8-DE25-436F-86FD-7D874A71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4011654"/>
            <a:ext cx="3291711" cy="2434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79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136B-C0A6-4732-B447-0487536112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9765" y="5562601"/>
            <a:ext cx="11310043" cy="75387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Http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attributes are quite often used in </a:t>
            </a:r>
            <a:r>
              <a:rPr lang="en-US" sz="3000" b="1" dirty="0">
                <a:solidFill>
                  <a:schemeClr val="bg1"/>
                </a:solidFill>
              </a:rPr>
              <a:t>REST APIs</a:t>
            </a:r>
            <a:r>
              <a:rPr lang="en-US" sz="30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C6B37F-3FDC-4A8C-811B-5142DFED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04FF3C-AB3C-485F-BA35-BD31AC5C205E}"/>
              </a:ext>
            </a:extLst>
          </p:cNvPr>
          <p:cNvSpPr txBox="1">
            <a:spLocks/>
          </p:cNvSpPr>
          <p:nvPr/>
        </p:nvSpPr>
        <p:spPr>
          <a:xfrm>
            <a:off x="533400" y="2057400"/>
            <a:ext cx="54864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ACBA6-9631-4695-BF8E-40B70E2290C9}"/>
              </a:ext>
            </a:extLst>
          </p:cNvPr>
          <p:cNvSpPr txBox="1">
            <a:spLocks/>
          </p:cNvSpPr>
          <p:nvPr/>
        </p:nvSpPr>
        <p:spPr>
          <a:xfrm>
            <a:off x="6248401" y="2057399"/>
            <a:ext cx="5463423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UsersController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HttpPost</a:t>
            </a:r>
            <a:r>
              <a:rPr lang="en-US" dirty="0">
                <a:solidFill>
                  <a:schemeClr val="tx1"/>
                </a:solidFill>
                <a:effectLst/>
              </a:rPr>
              <a:t>("Login")]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Login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641AB7-693E-4E2B-9F7D-D227158A537A}"/>
              </a:ext>
            </a:extLst>
          </p:cNvPr>
          <p:cNvSpPr txBox="1">
            <a:spLocks/>
          </p:cNvSpPr>
          <p:nvPr/>
        </p:nvSpPr>
        <p:spPr>
          <a:xfrm>
            <a:off x="344401" y="1303522"/>
            <a:ext cx="11804822" cy="75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Attribute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routing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can also directly define the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Request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Method</a:t>
            </a:r>
            <a:r>
              <a:rPr lang="en-US" sz="3000" dirty="0"/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0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072E-0300-4E70-9224-0FC83D9DB5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Attribute routing </a:t>
            </a:r>
            <a:r>
              <a:rPr lang="en-US" sz="2600" dirty="0"/>
              <a:t>allows you to create multiple routes for a single action.</a:t>
            </a:r>
          </a:p>
          <a:p>
            <a:r>
              <a:rPr lang="en-US" sz="2600" dirty="0"/>
              <a:t>It also allows you to </a:t>
            </a:r>
            <a:r>
              <a:rPr lang="en-US" sz="2600" b="1" dirty="0">
                <a:solidFill>
                  <a:schemeClr val="bg1"/>
                </a:solidFill>
              </a:rPr>
              <a:t>combine</a:t>
            </a:r>
            <a:r>
              <a:rPr lang="en-US" sz="2600" dirty="0"/>
              <a:t> a Route for a </a:t>
            </a:r>
            <a:r>
              <a:rPr lang="en-US" sz="2600" b="1" dirty="0">
                <a:solidFill>
                  <a:schemeClr val="bg1"/>
                </a:solidFill>
              </a:rPr>
              <a:t>Controller</a:t>
            </a:r>
            <a:r>
              <a:rPr lang="en-US" sz="2600" dirty="0"/>
              <a:t> and an </a:t>
            </a:r>
            <a:r>
              <a:rPr lang="en-US" sz="2600" b="1" dirty="0">
                <a:solidFill>
                  <a:schemeClr val="bg1"/>
                </a:solidFill>
              </a:rPr>
              <a:t>Action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Route</a:t>
            </a:r>
            <a:r>
              <a:rPr lang="en-US" sz="26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8D9B7C-5028-426D-B00D-81F08A2C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Routing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F044DE7-E47D-4590-A566-1D9E09FC2A76}"/>
              </a:ext>
            </a:extLst>
          </p:cNvPr>
          <p:cNvSpPr txBox="1">
            <a:spLocks/>
          </p:cNvSpPr>
          <p:nvPr/>
        </p:nvSpPr>
        <p:spPr>
          <a:xfrm>
            <a:off x="609613" y="2852354"/>
            <a:ext cx="43434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("Index")]   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863BEE-96AF-498D-BFB6-6AB4ADD28DDA}"/>
              </a:ext>
            </a:extLst>
          </p:cNvPr>
          <p:cNvSpPr txBox="1">
            <a:spLocks/>
          </p:cNvSpPr>
          <p:nvPr/>
        </p:nvSpPr>
        <p:spPr>
          <a:xfrm>
            <a:off x="5180026" y="2575355"/>
            <a:ext cx="6600811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("Home")]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 // Does not combine, Route – /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("Index")] // Route - /Home/Index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("")] // Route - /Home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Static File Routing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37B4F-9E2A-4525-9496-6F2DAE5D9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813" y="1947315"/>
            <a:ext cx="3006373" cy="13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Static files</a:t>
            </a:r>
            <a:r>
              <a:rPr lang="en-US" dirty="0"/>
              <a:t> are a necessity for a web application to work.</a:t>
            </a:r>
          </a:p>
          <a:p>
            <a:pPr lvl="1"/>
            <a:r>
              <a:rPr lang="en-US" dirty="0"/>
              <a:t>Files such as HTML, CSS, JS, and different Assets can be served </a:t>
            </a:r>
            <a:br>
              <a:rPr lang="en-US" dirty="0"/>
            </a:br>
            <a:r>
              <a:rPr lang="en-US" dirty="0"/>
              <a:t>directly to Clients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 (1)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973120" y="3048000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</a:t>
            </a:r>
            <a:r>
              <a:rPr lang="en-PH" sz="2000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029200"/>
            <a:ext cx="11804822" cy="1143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dirty="0"/>
              <a:t>This will tell the ASP.NET Core App to serve the static files in the </a:t>
            </a:r>
            <a:r>
              <a:rPr lang="en-US" sz="2800" b="1" noProof="1">
                <a:solidFill>
                  <a:schemeClr val="bg1"/>
                </a:solidFill>
              </a:rPr>
              <a:t>wwwroot</a:t>
            </a:r>
            <a:r>
              <a:rPr lang="en-US" sz="2800" dirty="0"/>
              <a:t> directory.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8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Can be modified to serve other folders.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609601" y="1905001"/>
            <a:ext cx="1023938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dirty="0">
                <a:solidFill>
                  <a:schemeClr val="bg1"/>
                </a:solidFill>
                <a:effectLst/>
              </a:rPr>
              <a:t>Configure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dirty="0">
                <a:solidFill>
                  <a:schemeClr val="tx1"/>
                </a:solidFill>
                <a:effectLst/>
              </a:rPr>
              <a:t> app, </a:t>
            </a:r>
            <a:r>
              <a:rPr lang="en-US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dirty="0">
                <a:solidFill>
                  <a:schemeClr val="tx1"/>
                </a:solidFill>
                <a:effectLst/>
              </a:rPr>
              <a:t>(); // For the </a:t>
            </a:r>
            <a:r>
              <a:rPr lang="en-PH" dirty="0">
                <a:solidFill>
                  <a:schemeClr val="bg1"/>
                </a:solidFill>
                <a:effectLst/>
              </a:rPr>
              <a:t>wwwroot</a:t>
            </a:r>
            <a:r>
              <a:rPr lang="en-PH" dirty="0">
                <a:solidFill>
                  <a:schemeClr val="tx1"/>
                </a:solidFill>
                <a:effectLst/>
              </a:rPr>
              <a:t> folder</a:t>
            </a:r>
          </a:p>
          <a:p>
            <a:endParaRPr lang="en-PH" dirty="0">
              <a:solidFill>
                <a:schemeClr val="tx1"/>
              </a:solidFill>
              <a:effectLst/>
            </a:endParaRP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dirty="0">
                <a:solidFill>
                  <a:schemeClr val="tx1"/>
                </a:solidFill>
                <a:effectLst/>
              </a:rPr>
              <a:t>(new </a:t>
            </a:r>
            <a:r>
              <a:rPr lang="en-PH" dirty="0">
                <a:solidFill>
                  <a:schemeClr val="bg1"/>
                </a:solidFill>
                <a:effectLst/>
              </a:rPr>
              <a:t>StaticFileOptions</a:t>
            </a:r>
            <a:r>
              <a:rPr lang="en-PH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</a:t>
            </a:r>
            <a:r>
              <a:rPr lang="en-PH" dirty="0">
                <a:solidFill>
                  <a:schemeClr val="bg1"/>
                </a:solidFill>
                <a:effectLst/>
              </a:rPr>
              <a:t>FileProvider</a:t>
            </a:r>
            <a:r>
              <a:rPr lang="en-PH" dirty="0">
                <a:solidFill>
                  <a:schemeClr val="tx1"/>
                </a:solidFill>
                <a:effectLst/>
              </a:rPr>
              <a:t> = new </a:t>
            </a:r>
            <a:r>
              <a:rPr lang="en-PH" dirty="0">
                <a:solidFill>
                  <a:schemeClr val="bg1"/>
                </a:solidFill>
                <a:effectLst/>
              </a:rPr>
              <a:t>PhysicalFileProvider</a:t>
            </a:r>
            <a:r>
              <a:rPr lang="en-PH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    Path.Combine(Directory.</a:t>
            </a:r>
            <a:r>
              <a:rPr lang="en-PH" dirty="0">
                <a:solidFill>
                  <a:schemeClr val="bg1"/>
                </a:solidFill>
                <a:effectLst/>
              </a:rPr>
              <a:t>GetCurrentDirectory</a:t>
            </a:r>
            <a:r>
              <a:rPr lang="en-PH" dirty="0">
                <a:solidFill>
                  <a:schemeClr val="tx1"/>
                </a:solidFill>
                <a:effectLst/>
              </a:rPr>
              <a:t>(), "</a:t>
            </a:r>
            <a:r>
              <a:rPr lang="en-PH" dirty="0">
                <a:solidFill>
                  <a:schemeClr val="bg1"/>
                </a:solidFill>
                <a:effectLst/>
              </a:rPr>
              <a:t>OtherFiles</a:t>
            </a:r>
            <a:r>
              <a:rPr lang="en-PH" dirty="0">
                <a:solidFill>
                  <a:schemeClr val="tx1"/>
                </a:solidFill>
                <a:effectLst/>
              </a:rPr>
              <a:t>")),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</a:t>
            </a:r>
            <a:r>
              <a:rPr lang="en-PH" dirty="0">
                <a:solidFill>
                  <a:schemeClr val="bg1"/>
                </a:solidFill>
                <a:effectLst/>
              </a:rPr>
              <a:t>RequestPath</a:t>
            </a:r>
            <a:r>
              <a:rPr lang="en-PH" dirty="0">
                <a:solidFill>
                  <a:schemeClr val="tx1"/>
                </a:solidFill>
                <a:effectLst/>
              </a:rPr>
              <a:t> = new </a:t>
            </a:r>
            <a:r>
              <a:rPr lang="en-PH" dirty="0">
                <a:solidFill>
                  <a:schemeClr val="bg1"/>
                </a:solidFill>
                <a:effectLst/>
              </a:rPr>
              <a:t>PathString</a:t>
            </a:r>
            <a:r>
              <a:rPr lang="en-PH" dirty="0">
                <a:solidFill>
                  <a:schemeClr val="tx1"/>
                </a:solidFill>
                <a:effectLst/>
              </a:rPr>
              <a:t>("</a:t>
            </a:r>
            <a:r>
              <a:rPr lang="en-PH" dirty="0">
                <a:solidFill>
                  <a:schemeClr val="bg1"/>
                </a:solidFill>
                <a:effectLst/>
              </a:rPr>
              <a:t>/files</a:t>
            </a:r>
            <a:r>
              <a:rPr lang="en-PH" dirty="0"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486399"/>
            <a:ext cx="11804822" cy="11232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dirty="0"/>
              <a:t>This will serve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style.css</a:t>
            </a:r>
            <a:r>
              <a:rPr lang="bg-BG" sz="2800" dirty="0"/>
              <a:t>"</a:t>
            </a:r>
            <a:r>
              <a:rPr lang="en-US" sz="2800" dirty="0"/>
              <a:t> file upon request "</a:t>
            </a:r>
            <a:r>
              <a:rPr lang="en-US" sz="2800" b="1" dirty="0">
                <a:solidFill>
                  <a:schemeClr val="bg1"/>
                </a:solidFill>
              </a:rPr>
              <a:t>http://{app}/files/style.css</a:t>
            </a:r>
            <a:r>
              <a:rPr lang="en-US" sz="2800" dirty="0"/>
              <a:t>" from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OtherFiles</a:t>
            </a:r>
            <a:r>
              <a:rPr lang="bg-BG" sz="2800" dirty="0"/>
              <a:t>"</a:t>
            </a:r>
            <a:r>
              <a:rPr lang="en-US" sz="2800" dirty="0"/>
              <a:t> instead of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wwwroot</a:t>
            </a:r>
            <a:r>
              <a:rPr lang="bg-BG" sz="2800" dirty="0"/>
              <a:t>"</a:t>
            </a:r>
            <a:endParaRPr lang="en-US" sz="2800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88131E9-9722-49A7-A592-1D30A6AE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907469"/>
            <a:ext cx="3200400" cy="677284"/>
          </a:xfrm>
          <a:prstGeom prst="wedgeRoundRectCallout">
            <a:avLst>
              <a:gd name="adj1" fmla="val -31477"/>
              <a:gd name="adj2" fmla="val 895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Folder in Project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5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Razor View Engine</a:t>
            </a:r>
            <a:endParaRPr lang="bg-BG"/>
          </a:p>
        </p:txBody>
      </p:sp>
      <p:pic>
        <p:nvPicPr>
          <p:cNvPr id="7" name="Graphic 6" descr="Pocket knife">
            <a:extLst>
              <a:ext uri="{FF2B5EF4-FFF2-40B4-BE49-F238E27FC236}">
                <a16:creationId xmlns:a16="http://schemas.microsoft.com/office/drawing/2014/main" id="{FAEB71FB-1CEA-4AB6-A425-6100CAC66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5894" y="1535920"/>
            <a:ext cx="2320212" cy="23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b="1" noProof="1">
                <a:solidFill>
                  <a:schemeClr val="bg1"/>
                </a:solidFill>
              </a:rPr>
              <a:t>templates</a:t>
            </a:r>
            <a:r>
              <a:rPr lang="en-US" dirty="0"/>
              <a:t> of the application</a:t>
            </a:r>
          </a:p>
          <a:p>
            <a:r>
              <a:rPr lang="en-US" dirty="0"/>
              <a:t>A lot of </a:t>
            </a:r>
            <a:r>
              <a:rPr lang="en-US" b="1" noProof="1">
                <a:solidFill>
                  <a:schemeClr val="bg1"/>
                </a:solidFill>
              </a:rPr>
              <a:t>view engines</a:t>
            </a:r>
            <a:r>
              <a:rPr lang="en-US" dirty="0"/>
              <a:t> available</a:t>
            </a:r>
          </a:p>
          <a:p>
            <a:pPr lvl="1"/>
            <a:r>
              <a:rPr lang="en-US" dirty="0"/>
              <a:t>View engines execute code and provide HTML</a:t>
            </a:r>
          </a:p>
          <a:p>
            <a:pPr lvl="1"/>
            <a:r>
              <a:rPr lang="en-US" dirty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b="1" noProof="1">
                <a:solidFill>
                  <a:schemeClr val="bg1"/>
                </a:solidFill>
              </a:rPr>
              <a:t>Razor View Engine</a:t>
            </a:r>
            <a:r>
              <a:rPr lang="en-US" dirty="0"/>
              <a:t> </a:t>
            </a:r>
          </a:p>
          <a:p>
            <a:r>
              <a:rPr lang="en-US" dirty="0"/>
              <a:t>We can pass data to views through: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dirty="0"/>
              <a:t> (strongly-typed views)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85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dirty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/>
              <a:t>Based on the C# programming language</a:t>
            </a:r>
          </a:p>
          <a:p>
            <a:r>
              <a:rPr lang="en-US" dirty="0"/>
              <a:t>Enables the programmer to use an HTML construction workflow</a:t>
            </a:r>
          </a:p>
          <a:p>
            <a:r>
              <a:rPr lang="en-US" dirty="0"/>
              <a:t>Code-focused templating approach, with minimal transition between HTML and code</a:t>
            </a:r>
          </a:p>
          <a:p>
            <a:pPr lvl="1"/>
            <a:r>
              <a:rPr lang="en-US" dirty="0"/>
              <a:t>Razor syntax starts code blocks with a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character and does not require explicit closing of the code-block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</a:t>
            </a:r>
            <a:endParaRPr lang="en-US" dirty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706" y="1195388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58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dynamic</a:t>
            </a:r>
            <a:r>
              <a:rPr lang="en-US" noProof="1"/>
              <a:t> type):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 (dictionary)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views:</a:t>
            </a:r>
          </a:p>
          <a:p>
            <a:pPr lvl="1"/>
            <a:r>
              <a:rPr lang="en-US" noProof="1"/>
              <a:t>Action: return </a:t>
            </a:r>
            <a:r>
              <a:rPr lang="en-US" b="1" noProof="1">
                <a:solidFill>
                  <a:schemeClr val="bg1"/>
                </a:solidFill>
              </a:rPr>
              <a:t>View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@model ModelDataType</a:t>
            </a:r>
            <a:r>
              <a:rPr lang="en-US" noProof="1"/>
              <a:t>;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Data to a View</a:t>
            </a:r>
            <a:endParaRPr lang="en-US" dirty="0"/>
          </a:p>
        </p:txBody>
      </p:sp>
      <p:pic>
        <p:nvPicPr>
          <p:cNvPr id="9" name="Graphic 8" descr="Scissors">
            <a:extLst>
              <a:ext uri="{FF2B5EF4-FFF2-40B4-BE49-F238E27FC236}">
                <a16:creationId xmlns:a16="http://schemas.microsoft.com/office/drawing/2014/main" id="{DC15881E-35BA-4E7C-94EE-D442EB2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45665">
            <a:off x="8625889" y="2232368"/>
            <a:ext cx="3450865" cy="34508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1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ASP.NET Core Identity System</a:t>
            </a:r>
            <a:endParaRPr lang="bg-BG" dirty="0"/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2222C537-3E26-4D85-ACCC-1910C8DA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690" y="895738"/>
            <a:ext cx="3206617" cy="320661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443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ASP.NET Core Identity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Authentication and authorization system for ASP.NET Core </a:t>
            </a:r>
            <a:br>
              <a:rPr lang="en-US" dirty="0"/>
            </a:br>
            <a:r>
              <a:rPr lang="en-US" dirty="0"/>
              <a:t>Web apps</a:t>
            </a:r>
          </a:p>
          <a:p>
            <a:pPr lvl="1"/>
            <a:r>
              <a:rPr lang="en-US" dirty="0"/>
              <a:t>Supports ASP.NET Core MVC, Web API, </a:t>
            </a:r>
            <a:r>
              <a:rPr lang="en-US" noProof="1"/>
              <a:t>SignalR</a:t>
            </a:r>
            <a:r>
              <a:rPr lang="bg-BG" noProof="1"/>
              <a:t>, </a:t>
            </a:r>
            <a:r>
              <a:rPr lang="en-US" noProof="1"/>
              <a:t>Blazor</a:t>
            </a:r>
            <a:endParaRPr lang="en-US" dirty="0"/>
          </a:p>
          <a:p>
            <a:pPr lvl="1"/>
            <a:r>
              <a:rPr lang="en-US" dirty="0"/>
              <a:t>Handles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Roles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Keeps the user accounts in local DB or in external data store</a:t>
            </a:r>
          </a:p>
          <a:p>
            <a:pPr lvl="1"/>
            <a:r>
              <a:rPr lang="en-US" dirty="0"/>
              <a:t>Included via middleware: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</a:t>
            </a:r>
            <a:endParaRPr lang="en-US" dirty="0"/>
          </a:p>
        </p:txBody>
      </p:sp>
      <p:pic>
        <p:nvPicPr>
          <p:cNvPr id="5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452" y="5257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CD5FB-F4EF-4D53-9A17-A1F646F30C13}"/>
              </a:ext>
            </a:extLst>
          </p:cNvPr>
          <p:cNvSpPr txBox="1">
            <a:spLocks/>
          </p:cNvSpPr>
          <p:nvPr/>
        </p:nvSpPr>
        <p:spPr>
          <a:xfrm>
            <a:off x="1327024" y="5762567"/>
            <a:ext cx="7588376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app.UseAuthentication();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0794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ASP.NET Core </a:t>
            </a:r>
            <a:r>
              <a:rPr lang="en-US" sz="3000" noProof="1">
                <a:solidFill>
                  <a:schemeClr val="bg2"/>
                </a:solidFill>
              </a:rPr>
              <a:t>is a great platform for </a:t>
            </a:r>
            <a:br>
              <a:rPr lang="en-US" sz="3000" noProof="1">
                <a:solidFill>
                  <a:schemeClr val="bg2"/>
                </a:solidFill>
              </a:rPr>
            </a:br>
            <a:r>
              <a:rPr lang="en-US" sz="3000" noProof="1">
                <a:solidFill>
                  <a:schemeClr val="bg2"/>
                </a:solidFill>
              </a:rPr>
              <a:t>developing Web apps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Well-designed, Easily extensible, Highly </a:t>
            </a:r>
            <a:br>
              <a:rPr lang="en-US" sz="2800" noProof="1">
                <a:solidFill>
                  <a:schemeClr val="bg2"/>
                </a:solidFill>
              </a:rPr>
            </a:br>
            <a:r>
              <a:rPr lang="en-US" sz="2800" noProof="1">
                <a:solidFill>
                  <a:schemeClr val="bg2"/>
                </a:solidFill>
              </a:rPr>
              <a:t>testable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Has a large (and growing) community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Built from the ground up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But makes development easier for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legacy</a:t>
            </a:r>
            <a:r>
              <a:rPr lang="en-US" sz="2800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2800" noProof="1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ASP.NET developers</a:t>
            </a:r>
          </a:p>
          <a:p>
            <a:pPr>
              <a:lnSpc>
                <a:spcPct val="100000"/>
              </a:lnSpc>
            </a:pPr>
            <a:endParaRPr lang="en-US" sz="3000" noProof="1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Core: Bird's Eye View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8" y="1629000"/>
            <a:ext cx="11267042" cy="4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2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ASP.NET Core Overview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65834-9A4C-4784-94B6-38DCDCB99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67" y="2023002"/>
            <a:ext cx="2511466" cy="1275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147E-58C8-4561-9973-B13D784609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5" y="1195388"/>
            <a:ext cx="12001500" cy="55102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is a cross-platform, </a:t>
            </a:r>
            <a:r>
              <a:rPr lang="en-US" dirty="0">
                <a:hlinkClick r:id="rId2"/>
              </a:rPr>
              <a:t>open-source</a:t>
            </a:r>
            <a:r>
              <a:rPr lang="en-US" dirty="0"/>
              <a:t> web framework</a:t>
            </a:r>
          </a:p>
          <a:p>
            <a:pPr lvl="1"/>
            <a:r>
              <a:rPr lang="en-US" dirty="0"/>
              <a:t>You can build web applications and services, IoT apps, mobile</a:t>
            </a:r>
            <a:br>
              <a:rPr lang="en-US" dirty="0"/>
            </a:br>
            <a:r>
              <a:rPr lang="en-US" dirty="0"/>
              <a:t>backends and any web-based solution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  <a:endParaRPr lang="en-US" dirty="0"/>
          </a:p>
          <a:p>
            <a:pPr lvl="1"/>
            <a:r>
              <a:rPr lang="en-US" dirty="0"/>
              <a:t>It can be deployed to the cloud (e.g. Azure)</a:t>
            </a:r>
          </a:p>
          <a:p>
            <a:r>
              <a:rPr lang="en-US" dirty="0"/>
              <a:t>Great documentation: </a:t>
            </a:r>
            <a:r>
              <a:rPr lang="en-US" dirty="0">
                <a:hlinkClick r:id="rId3"/>
              </a:rPr>
              <a:t>https://docs.microsoft.com/en-us/aspnet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provides:</a:t>
            </a:r>
          </a:p>
          <a:p>
            <a:pPr lvl="1"/>
            <a:r>
              <a:rPr lang="en-US" dirty="0"/>
              <a:t>Integration of modern client-side frameworks (Angular, Blazor, etc.)</a:t>
            </a:r>
            <a:br>
              <a:rPr lang="en-US" dirty="0"/>
            </a:br>
            <a:r>
              <a:rPr lang="en-US" dirty="0"/>
              <a:t>and development workflows (MVC, WebAPI, Razor Pages, SignalR)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applications run both on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25731D-A642-4CDD-B2E3-BCD471D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Overview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62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E3DABE-9473-42F1-A024-C364C9487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067" y="1196124"/>
            <a:ext cx="12005733" cy="5561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unified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web UI and web APIs, architected for testability</a:t>
            </a:r>
          </a:p>
          <a:p>
            <a:r>
              <a:rPr lang="en-US" dirty="0"/>
              <a:t>Ability to develop and run on </a:t>
            </a:r>
            <a:r>
              <a:rPr lang="en-US" sz="3400" b="1" dirty="0">
                <a:solidFill>
                  <a:schemeClr val="bg1"/>
                </a:solidFill>
              </a:rPr>
              <a:t>Windows, macOS, and Linux</a:t>
            </a:r>
          </a:p>
          <a:p>
            <a:pPr lvl="1"/>
            <a:r>
              <a:rPr lang="en-US" dirty="0"/>
              <a:t>Ability to host on IIS, Nginx, Apache, Docker, or self-host in your own process</a:t>
            </a:r>
          </a:p>
          <a:p>
            <a:r>
              <a:rPr lang="en-US" dirty="0"/>
              <a:t>Built-in </a:t>
            </a:r>
            <a:r>
              <a:rPr lang="en-US" sz="3600" b="1" dirty="0">
                <a:solidFill>
                  <a:schemeClr val="bg1"/>
                </a:solidFill>
              </a:rPr>
              <a:t>dependency injection</a:t>
            </a:r>
          </a:p>
          <a:p>
            <a:r>
              <a:rPr lang="en-US" dirty="0"/>
              <a:t>A lightweight, high-performance, and modular HTTP request pipeline (</a:t>
            </a:r>
            <a:r>
              <a:rPr lang="en-US" sz="3400" b="1" noProof="1">
                <a:solidFill>
                  <a:schemeClr val="bg1"/>
                </a:solidFill>
              </a:rPr>
              <a:t>middlewares</a:t>
            </a:r>
            <a:r>
              <a:rPr lang="en-US" dirty="0"/>
              <a:t>)</a:t>
            </a:r>
          </a:p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Pages </a:t>
            </a:r>
            <a:r>
              <a:rPr lang="en-US" dirty="0"/>
              <a:t>is a page-based programming model that makes building web UI easier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 lets you use C# in the browser and share server-side and client-side app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markup </a:t>
            </a:r>
            <a:r>
              <a:rPr lang="en-US" dirty="0"/>
              <a:t>provides syntax for Razor Pages, </a:t>
            </a: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dirty="0"/>
              <a:t> views and Tag Helpers</a:t>
            </a:r>
          </a:p>
          <a:p>
            <a:pPr>
              <a:buClr>
                <a:srgbClr val="234465"/>
              </a:buClr>
            </a:pPr>
            <a:r>
              <a:rPr lang="en-US" dirty="0"/>
              <a:t>Cloud-ready, environment-based configuration system</a:t>
            </a:r>
          </a:p>
          <a:p>
            <a:pPr>
              <a:buClr>
                <a:srgbClr val="234465"/>
              </a:buClr>
            </a:pPr>
            <a:r>
              <a:rPr lang="en-US" dirty="0"/>
              <a:t>Side-by-side app versioning</a:t>
            </a:r>
          </a:p>
          <a:p>
            <a:pPr>
              <a:buClr>
                <a:srgbClr val="234465"/>
              </a:buClr>
            </a:pPr>
            <a:r>
              <a:rPr lang="en-US" dirty="0"/>
              <a:t>Tooling that simplifies modern web development</a:t>
            </a:r>
            <a:r>
              <a:rPr lang="bg-BG" dirty="0"/>
              <a:t> (</a:t>
            </a:r>
            <a:r>
              <a:rPr lang="en-US" dirty="0"/>
              <a:t>Visual Studio, VS Code, CLI)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575FF-12DC-4DE5-AD51-C1A7B1CF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Main Features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6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is a relatively </a:t>
            </a:r>
            <a:br>
              <a:rPr lang="en-US" sz="3000" dirty="0"/>
            </a:br>
            <a:r>
              <a:rPr lang="en-US" sz="3000" dirty="0"/>
              <a:t>new open-source framework </a:t>
            </a:r>
            <a:br>
              <a:rPr lang="en-US" sz="3000" dirty="0"/>
            </a:br>
            <a:r>
              <a:rPr lang="en-US" sz="3000" dirty="0"/>
              <a:t>(v1.0 released June 2016)</a:t>
            </a:r>
          </a:p>
          <a:p>
            <a:pPr lvl="1"/>
            <a:r>
              <a:rPr lang="en-US" sz="2800" dirty="0"/>
              <a:t>Cross-platform framework </a:t>
            </a:r>
          </a:p>
          <a:p>
            <a:pPr lvl="1"/>
            <a:r>
              <a:rPr lang="en-US" sz="2800" dirty="0"/>
              <a:t>Suitable for building modern, cloud-based web applications on Windows, macOS, or Linux</a:t>
            </a:r>
          </a:p>
          <a:p>
            <a:pPr lvl="1"/>
            <a:r>
              <a:rPr lang="en-US" sz="2800" dirty="0"/>
              <a:t>Latest version: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bg-BG" sz="2800" b="1" dirty="0">
                <a:solidFill>
                  <a:schemeClr val="bg1"/>
                </a:solidFill>
              </a:rPr>
              <a:t>.0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</a:t>
            </a:r>
            <a:r>
              <a:rPr lang="en-US" sz="3000" dirty="0"/>
              <a:t>is a mature framework (v1.0 released January 2002)</a:t>
            </a:r>
          </a:p>
          <a:p>
            <a:pPr lvl="1"/>
            <a:r>
              <a:rPr lang="en-US" sz="2800" dirty="0"/>
              <a:t>Provides the services needed to build enterprise-class, </a:t>
            </a:r>
            <a:br>
              <a:rPr lang="en-US" sz="2800" dirty="0"/>
            </a:br>
            <a:r>
              <a:rPr lang="en-US" sz="2800" dirty="0"/>
              <a:t>server-based web </a:t>
            </a:r>
            <a:br>
              <a:rPr lang="en-US" sz="2800" dirty="0"/>
            </a:br>
            <a:r>
              <a:rPr lang="en-US" sz="2800" dirty="0"/>
              <a:t>applications on Windows</a:t>
            </a:r>
          </a:p>
          <a:p>
            <a:pPr lvl="1"/>
            <a:r>
              <a:rPr lang="en-US" sz="2800" dirty="0"/>
              <a:t>ASP.NET MVC works only on Windows and only in IIS</a:t>
            </a:r>
          </a:p>
          <a:p>
            <a:pPr lvl="1"/>
            <a:r>
              <a:rPr lang="en-US" sz="2800" dirty="0"/>
              <a:t>Latest version: </a:t>
            </a:r>
            <a:r>
              <a:rPr lang="en-US" sz="2800" b="1" dirty="0">
                <a:solidFill>
                  <a:schemeClr val="bg1"/>
                </a:solidFill>
              </a:rPr>
              <a:t>5.2.5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vs ASP.NET Core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8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Kestrel, Windows, Mac, Linux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Multiple versions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Everything is Nuget packages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Middlewares. All-in-one. Faster.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JSON and environment variables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View Components, Tag Helpers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Build-in DI, logging, services, file providers, WebSockets</a:t>
            </a:r>
            <a:endParaRPr lang="en-US" sz="26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endParaRPr lang="en-US" sz="28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MVC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One version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System.Web.dll</a:t>
            </a:r>
          </a:p>
          <a:p>
            <a:pPr marL="1447467" lvl="2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Everything is included by default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HTTP Modules, HTTP Handlers, Global.asax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MVC + Web API + Web Pages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Child Actions (Html.Render)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Web.config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5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3668</TotalTime>
  <Words>2655</Words>
  <Application>Microsoft Office PowerPoint</Application>
  <PresentationFormat>Widescreen</PresentationFormat>
  <Paragraphs>433</Paragraphs>
  <Slides>43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Introduction to ASP.NET Core (MVC)</vt:lpstr>
      <vt:lpstr>Table of Contents</vt:lpstr>
      <vt:lpstr>Have a Question?</vt:lpstr>
      <vt:lpstr>.NET Core: Bird's Eye View</vt:lpstr>
      <vt:lpstr>ASP.NET Core Overview</vt:lpstr>
      <vt:lpstr>ASP.NET Core Overview</vt:lpstr>
      <vt:lpstr>ASP.NET Core Main Features</vt:lpstr>
      <vt:lpstr>ASP.NET vs ASP.NET Core</vt:lpstr>
      <vt:lpstr>ASP.NET vs ASP.NET Core (2)</vt:lpstr>
      <vt:lpstr>ASP.NET Core MVC Overview</vt:lpstr>
      <vt:lpstr>ASP.NET Core MVC (1)</vt:lpstr>
      <vt:lpstr>ASP.NET Core MVC (2)</vt:lpstr>
      <vt:lpstr>The MVC Pattern for Web</vt:lpstr>
      <vt:lpstr>Creating Your First ASP.NET Core Projects</vt:lpstr>
      <vt:lpstr>Controllers and Actions</vt:lpstr>
      <vt:lpstr>Controllers</vt:lpstr>
      <vt:lpstr>Actions</vt:lpstr>
      <vt:lpstr>Action Results (1)</vt:lpstr>
      <vt:lpstr>Action Results (2)</vt:lpstr>
      <vt:lpstr>Action Parameters</vt:lpstr>
      <vt:lpstr>Action Selectors</vt:lpstr>
      <vt:lpstr>ASP.NET Core MVC Routing</vt:lpstr>
      <vt:lpstr>ASP.NET Core MVC Routing</vt:lpstr>
      <vt:lpstr>Conventional Routing</vt:lpstr>
      <vt:lpstr>Route Constraints</vt:lpstr>
      <vt:lpstr>Attribute Routing</vt:lpstr>
      <vt:lpstr>Attribute Routing</vt:lpstr>
      <vt:lpstr>Attribute Routing</vt:lpstr>
      <vt:lpstr>Static File Routing</vt:lpstr>
      <vt:lpstr>Static Files (1)</vt:lpstr>
      <vt:lpstr>Static Files (2)</vt:lpstr>
      <vt:lpstr>Razor View Engine</vt:lpstr>
      <vt:lpstr>Views</vt:lpstr>
      <vt:lpstr>Razor</vt:lpstr>
      <vt:lpstr>Passing Data to a View</vt:lpstr>
      <vt:lpstr>ASP.NET Core Identity System</vt:lpstr>
      <vt:lpstr>ASP.NET Identity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26</cp:revision>
  <dcterms:created xsi:type="dcterms:W3CDTF">2018-05-23T13:08:44Z</dcterms:created>
  <dcterms:modified xsi:type="dcterms:W3CDTF">2022-02-18T07:20:59Z</dcterms:modified>
  <cp:category>computer programming;programming;software development;software engineering</cp:category>
</cp:coreProperties>
</file>