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8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69.jpg" ContentType="image/jpeg"/>
  <Override PartName="/ppt/media/image72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7" r:id="rId40"/>
    <p:sldId id="293" r:id="rId41"/>
    <p:sldId id="294" r:id="rId42"/>
    <p:sldId id="310" r:id="rId43"/>
    <p:sldId id="309" r:id="rId44"/>
    <p:sldId id="297" r:id="rId45"/>
    <p:sldId id="303" r:id="rId46"/>
    <p:sldId id="320" r:id="rId47"/>
    <p:sldId id="319" r:id="rId48"/>
    <p:sldId id="305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308145-89D0-436A-8EA8-27769AE2F06B}">
          <p14:sldIdLst>
            <p14:sldId id="256"/>
            <p14:sldId id="257"/>
            <p14:sldId id="258"/>
          </p14:sldIdLst>
        </p14:section>
        <p14:section name="Application Flow" id="{2C01C844-2B83-4B36-B10F-97570C156CC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Error Handling" id="{FBA9091A-351F-48F0-9C91-C15FE3FB40AB}">
          <p14:sldIdLst>
            <p14:sldId id="270"/>
            <p14:sldId id="271"/>
            <p14:sldId id="272"/>
            <p14:sldId id="273"/>
            <p14:sldId id="274"/>
          </p14:sldIdLst>
        </p14:section>
        <p14:section name="Middleware" id="{673D0713-DC1E-4DCE-B988-CBCBB6B061F7}">
          <p14:sldIdLst>
            <p14:sldId id="275"/>
            <p14:sldId id="276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Filters" id="{BC7C4771-C174-42BC-B276-AF2A82310A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293"/>
            <p14:sldId id="294"/>
            <p14:sldId id="310"/>
            <p14:sldId id="309"/>
          </p14:sldIdLst>
        </p14:section>
        <p14:section name="Conclusion" id="{8DC3E0EC-2DF2-42FC-8FE3-614243924F84}">
          <p14:sldIdLst>
            <p14:sldId id="297"/>
            <p14:sldId id="303"/>
            <p14:sldId id="320"/>
            <p14:sldId id="319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40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40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7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69.jp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7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28.svg"/><Relationship Id="rId21" Type="http://schemas.openxmlformats.org/officeDocument/2006/relationships/image" Target="../media/image44.svg"/><Relationship Id="rId7" Type="http://schemas.openxmlformats.org/officeDocument/2006/relationships/image" Target="../media/image2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4.svg"/><Relationship Id="rId5" Type="http://schemas.openxmlformats.org/officeDocument/2006/relationships/image" Target="../media/image30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9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</a:t>
            </a:r>
            <a:r>
              <a:rPr lang="en-US"/>
              <a:t>, Errors, </a:t>
            </a:r>
            <a:r>
              <a:rPr lang="en-US" dirty="0"/>
              <a:t>Filters, Middleware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74000"/>
            <a:ext cx="3317229" cy="1781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/>
            <a:r>
              <a:rPr lang="en-US" sz="2500" dirty="0"/>
              <a:t>The Framework supports 3 environments – </a:t>
            </a:r>
            <a:r>
              <a:rPr lang="en-US" sz="2500" b="1" dirty="0">
                <a:solidFill>
                  <a:schemeClr val="bg1"/>
                </a:solidFill>
              </a:rPr>
              <a:t>Development</a:t>
            </a:r>
            <a:r>
              <a:rPr lang="en-US" sz="2500" dirty="0"/>
              <a:t>, </a:t>
            </a:r>
            <a:r>
              <a:rPr lang="en-US" sz="2500" b="1" dirty="0">
                <a:solidFill>
                  <a:schemeClr val="bg1"/>
                </a:solidFill>
              </a:rPr>
              <a:t>Staging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  <a:p>
            <a:pPr lvl="1"/>
            <a:r>
              <a:rPr lang="en-US" sz="2500" dirty="0"/>
              <a:t>ASP.NET Core reads the </a:t>
            </a:r>
            <a:r>
              <a:rPr lang="en-US" sz="2500" b="1" dirty="0">
                <a:solidFill>
                  <a:schemeClr val="bg1"/>
                </a:solidFill>
              </a:rPr>
              <a:t>Environment variable </a:t>
            </a:r>
            <a:r>
              <a:rPr lang="en-US" sz="2500" dirty="0"/>
              <a:t>– </a:t>
            </a:r>
            <a:r>
              <a:rPr lang="en-US" sz="2500" b="1" dirty="0"/>
              <a:t>"</a:t>
            </a:r>
            <a:r>
              <a:rPr lang="en-US" sz="2500" b="1" dirty="0">
                <a:solidFill>
                  <a:schemeClr val="bg1"/>
                </a:solidFill>
              </a:rPr>
              <a:t>ASPNETCORE_ENVIRONMENT</a:t>
            </a:r>
            <a:r>
              <a:rPr lang="en-US" sz="2500" b="1" dirty="0"/>
              <a:t>"</a:t>
            </a:r>
          </a:p>
          <a:p>
            <a:pPr lvl="1"/>
            <a:r>
              <a:rPr lang="en-US" sz="2500" dirty="0"/>
              <a:t>Environment value is stored in </a:t>
            </a:r>
            <a:r>
              <a:rPr lang="en-US" sz="2500" b="1" noProof="1">
                <a:solidFill>
                  <a:schemeClr val="bg1"/>
                </a:solidFill>
              </a:rPr>
              <a:t>IHostingEnvironment.EnvironmentName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The environment can be set to </a:t>
            </a:r>
            <a:r>
              <a:rPr lang="en-US" sz="2500" b="1" dirty="0">
                <a:solidFill>
                  <a:schemeClr val="bg1"/>
                </a:solidFill>
              </a:rPr>
              <a:t>any value</a:t>
            </a:r>
            <a:r>
              <a:rPr lang="en-US" sz="2500" dirty="0"/>
              <a:t>. The default environment is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r>
              <a:rPr lang="en-US" sz="3200" dirty="0"/>
              <a:t>One of the default sources is </a:t>
            </a:r>
            <a:r>
              <a:rPr lang="en-US" sz="3200" b="1" noProof="1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  <a:r>
              <a:rPr lang="en-US" sz="3000" noProof="1"/>
              <a:t> is available in the app's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(2)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</a:p>
          <a:p>
            <a:pPr lvl="1"/>
            <a:r>
              <a:rPr lang="en-US" sz="3000" noProof="1"/>
              <a:t>Called before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method, by the </a:t>
            </a:r>
            <a:r>
              <a:rPr lang="en-US" sz="3000" b="1" noProof="1">
                <a:solidFill>
                  <a:schemeClr val="bg1"/>
                </a:solidFill>
              </a:rPr>
              <a:t>WebHost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b="1" noProof="1">
                <a:solidFill>
                  <a:schemeClr val="bg1"/>
                </a:solidFill>
              </a:rPr>
              <a:t>Add{Service} </a:t>
            </a:r>
            <a:r>
              <a:rPr lang="en-US" sz="3000" noProof="1"/>
              <a:t>and then </a:t>
            </a:r>
            <a:r>
              <a:rPr lang="en-US" sz="3000" b="1" noProof="1">
                <a:solidFill>
                  <a:schemeClr val="bg1"/>
                </a:solidFill>
              </a:rPr>
              <a:t>services.Configure(Service)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IApplicationBuilder.ApplicationServices</a:t>
            </a:r>
          </a:p>
          <a:p>
            <a:pPr lvl="1"/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 (1)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AddTransient&lt;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AddSingleton&lt;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Diagnostics &amp; Custom Error Handlers</a:t>
            </a:r>
            <a:endParaRPr lang="bg-BG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Error Handling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app.UseStatusCodePagesWithRedirects(…)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app.UseStatusCodePagesWithReExecute(…)</a:t>
            </a:r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57" y="4570700"/>
            <a:ext cx="3467100" cy="14001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bg-BG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Home/Error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Error 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</a:p>
          <a:p>
            <a:pPr marL="990289" lvl="1" indent="-51435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filters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Middleware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r>
              <a:rPr lang="en-US" sz="3000" dirty="0"/>
              <a:t>. 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Handles </a:t>
            </a:r>
            <a:r>
              <a:rPr lang="en-US" sz="2800" b="1" dirty="0">
                <a:solidFill>
                  <a:schemeClr val="bg1"/>
                </a:solidFill>
              </a:rPr>
              <a:t>Requests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Chooses whether to </a:t>
            </a:r>
            <a:r>
              <a:rPr lang="en-US" sz="2800" b="1" dirty="0">
                <a:solidFill>
                  <a:schemeClr val="bg1"/>
                </a:solidFill>
              </a:rPr>
              <a:t>pass</a:t>
            </a:r>
            <a:r>
              <a:rPr lang="en-US" sz="2800" dirty="0"/>
              <a:t> the Request to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May perform work </a:t>
            </a:r>
            <a:r>
              <a:rPr lang="en-US" sz="2800" b="1" dirty="0">
                <a:solidFill>
                  <a:schemeClr val="bg1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the next component in the pipeline</a:t>
            </a:r>
            <a:br>
              <a:rPr lang="en-US" sz="2800" dirty="0"/>
            </a:br>
            <a:r>
              <a:rPr lang="en-US" sz="2800" dirty="0"/>
              <a:t>is invoked</a:t>
            </a:r>
          </a:p>
          <a:p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</a:t>
            </a:r>
            <a:br>
              <a:rPr lang="en-US" sz="3000" dirty="0"/>
            </a:br>
            <a:r>
              <a:rPr lang="en-US" sz="3000" dirty="0"/>
              <a:t>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– Life Cycle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55675" y="1892096"/>
            <a:ext cx="1800000" cy="38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 1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56169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2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5721" y="1892096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9599" y="5024282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57027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3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</p:txBody>
      </p:sp>
      <p:sp>
        <p:nvSpPr>
          <p:cNvPr id="14" name="Right Arrow 13"/>
          <p:cNvSpPr/>
          <p:nvPr/>
        </p:nvSpPr>
        <p:spPr bwMode="auto">
          <a:xfrm rot="500911">
            <a:off x="5031314" y="2862998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9080">
            <a:off x="7934098" y="3065172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937619">
            <a:off x="7934098" y="444206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9692656">
            <a:off x="2100747" y="501265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322252">
            <a:off x="5026389" y="4690130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647294">
            <a:off x="2117220" y="2245856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1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handle each </a:t>
            </a:r>
            <a:r>
              <a:rPr lang="en-US" sz="3000" b="1" dirty="0">
                <a:solidFill>
                  <a:schemeClr val="bg1"/>
                </a:solidFill>
              </a:rPr>
              <a:t>HTTP Request</a:t>
            </a:r>
          </a:p>
          <a:p>
            <a:pPr lvl="1"/>
            <a:r>
              <a:rPr lang="en-US" sz="2800" dirty="0"/>
              <a:t>Are configured using the </a:t>
            </a:r>
            <a:r>
              <a:rPr lang="en-US" sz="2800" b="1" dirty="0">
                <a:solidFill>
                  <a:schemeClr val="bg1"/>
                </a:solidFill>
              </a:rPr>
              <a:t>extension</a:t>
            </a:r>
            <a:r>
              <a:rPr lang="en-US" sz="2800" dirty="0"/>
              <a:t> methods </a:t>
            </a:r>
            <a:r>
              <a:rPr lang="en-US" sz="2800" b="1" dirty="0">
                <a:solidFill>
                  <a:schemeClr val="bg1"/>
                </a:solidFill>
              </a:rPr>
              <a:t>Run()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Map()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Use()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(also called </a:t>
            </a:r>
            <a:r>
              <a:rPr lang="en-US" sz="3000" b="1" dirty="0">
                <a:solidFill>
                  <a:schemeClr val="bg1"/>
                </a:solidFill>
              </a:rPr>
              <a:t>middleware components</a:t>
            </a:r>
            <a:r>
              <a:rPr lang="en-US" sz="3000" dirty="0"/>
              <a:t>) can be:</a:t>
            </a:r>
          </a:p>
          <a:p>
            <a:pPr lvl="1"/>
            <a:r>
              <a:rPr lang="en-US" sz="2800" dirty="0"/>
              <a:t>Specified in-line as an anonymous method (called </a:t>
            </a:r>
            <a:r>
              <a:rPr lang="en-US" sz="2800" b="1" dirty="0">
                <a:solidFill>
                  <a:schemeClr val="bg1"/>
                </a:solidFill>
              </a:rPr>
              <a:t>in-line middleware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Defined in a reusable class</a:t>
            </a:r>
          </a:p>
          <a:p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middleware component </a:t>
            </a:r>
            <a:r>
              <a:rPr lang="en-US" sz="3000" dirty="0"/>
              <a:t>is responsible for:</a:t>
            </a:r>
          </a:p>
          <a:p>
            <a:pPr lvl="1"/>
            <a:r>
              <a:rPr lang="en-US" sz="2800" dirty="0"/>
              <a:t>Invoking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the pipeline</a:t>
            </a:r>
          </a:p>
          <a:p>
            <a:pPr lvl="1"/>
            <a:r>
              <a:rPr lang="en-US" sz="2800" dirty="0"/>
              <a:t>Or</a:t>
            </a:r>
            <a:r>
              <a:rPr lang="en-US" sz="2800" b="1" dirty="0">
                <a:solidFill>
                  <a:schemeClr val="bg1"/>
                </a:solidFill>
              </a:rPr>
              <a:t> short-circuiting </a:t>
            </a:r>
            <a:r>
              <a:rPr lang="en-US" sz="2800" dirty="0"/>
              <a:t>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 (1)</a:t>
            </a: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Use() </a:t>
            </a:r>
            <a:r>
              <a:rPr lang="en-US" sz="3200" dirty="0"/>
              <a:t>method is used to </a:t>
            </a:r>
            <a:r>
              <a:rPr lang="en-US" sz="3200" b="1" dirty="0">
                <a:solidFill>
                  <a:schemeClr val="bg1"/>
                </a:solidFill>
              </a:rPr>
              <a:t>chain</a:t>
            </a:r>
            <a:r>
              <a:rPr lang="en-US" sz="3200" dirty="0"/>
              <a:t> multiple </a:t>
            </a:r>
            <a:r>
              <a:rPr lang="en-US" sz="3200" b="1" dirty="0">
                <a:solidFill>
                  <a:schemeClr val="bg1"/>
                </a:solidFill>
              </a:rPr>
              <a:t>delegates </a:t>
            </a:r>
            <a:r>
              <a:rPr lang="en-US" sz="3200" dirty="0"/>
              <a:t>together</a:t>
            </a:r>
          </a:p>
          <a:p>
            <a:pPr lvl="1"/>
            <a:r>
              <a:rPr lang="en-US" sz="3000" dirty="0"/>
              <a:t>It can </a:t>
            </a:r>
            <a:r>
              <a:rPr lang="en-US" sz="3000" b="1" dirty="0">
                <a:solidFill>
                  <a:schemeClr val="bg1"/>
                </a:solidFill>
              </a:rPr>
              <a:t>short-circuit</a:t>
            </a:r>
            <a:r>
              <a:rPr lang="en-US" sz="3000" dirty="0"/>
              <a:t> the pipeline (if it does not invoke </a:t>
            </a:r>
            <a:r>
              <a:rPr lang="en-US" sz="3000" b="1" dirty="0">
                <a:solidFill>
                  <a:schemeClr val="bg1"/>
                </a:solidFill>
              </a:rPr>
              <a:t>next()</a:t>
            </a:r>
            <a:r>
              <a:rPr lang="en-US" sz="3000" dirty="0"/>
              <a:t>)</a:t>
            </a:r>
          </a:p>
          <a:p>
            <a:r>
              <a:rPr lang="en-US" sz="3200" dirty="0"/>
              <a:t>The first </a:t>
            </a:r>
            <a:r>
              <a:rPr lang="en-US" sz="3200" b="1" dirty="0">
                <a:solidFill>
                  <a:schemeClr val="bg1"/>
                </a:solidFill>
              </a:rPr>
              <a:t>Run() </a:t>
            </a:r>
            <a:r>
              <a:rPr lang="en-US" sz="3200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Run() </a:t>
            </a:r>
            <a:r>
              <a:rPr lang="en-US" sz="3000" dirty="0"/>
              <a:t>is a convention</a:t>
            </a:r>
          </a:p>
          <a:p>
            <a:pPr lvl="1"/>
            <a:r>
              <a:rPr lang="en-US" sz="3000" dirty="0"/>
              <a:t>Some middleware expose </a:t>
            </a:r>
            <a:r>
              <a:rPr lang="en-US" sz="3000" b="1" dirty="0">
                <a:solidFill>
                  <a:schemeClr val="bg1"/>
                </a:solidFill>
              </a:rPr>
              <a:t>Run{Middleware}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These methods run at the end of the pipeline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/>
              <a:t> method is used to </a:t>
            </a:r>
            <a:r>
              <a:rPr lang="en-US" sz="3200" b="1" dirty="0">
                <a:solidFill>
                  <a:schemeClr val="bg1"/>
                </a:solidFill>
              </a:rPr>
              <a:t>branch</a:t>
            </a:r>
            <a:r>
              <a:rPr lang="en-US" sz="3200" dirty="0"/>
              <a:t> the pipeline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 is branched – based on the given </a:t>
            </a:r>
            <a:r>
              <a:rPr lang="en-US" sz="3000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 (2)</a:t>
            </a:r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Middleware (Inline)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(Class)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The next delegate in the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Third-party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n-US" sz="2200" noProof="1">
                <a:solidFill>
                  <a:schemeClr val="bg2"/>
                </a:solidFill>
              </a:rPr>
              <a:t> are injected through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Middleware (Class)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 (1)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12657"/>
              </p:ext>
            </p:extLst>
          </p:nvPr>
        </p:nvGraphicFramePr>
        <p:xfrm>
          <a:off x="796891" y="1812895"/>
          <a:ext cx="7074940" cy="427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app.UseAuthentication()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app.UseCookiePolicy()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app.UseCors()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app.UseStatusCodePages()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app.UseHttpsRedirection()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app.UseHsts()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app.UseStaticFiles()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5814"/>
              </p:ext>
            </p:extLst>
          </p:nvPr>
        </p:nvGraphicFramePr>
        <p:xfrm>
          <a:off x="442328" y="1344895"/>
          <a:ext cx="7669682" cy="42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app.UseResponseCaching()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app.UseResponseCompression()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app.UseRequestLocalization(…)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app.UseRouter(…)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app.UseRewriter(…)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app.UseWebSockets(…)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app.UseWelcomePage()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Filters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(3)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typeof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8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000" y="3781320"/>
            <a:ext cx="2149334" cy="3015316"/>
          </a:xfrm>
          <a:prstGeom prst="rect">
            <a:avLst/>
          </a:prstGeom>
        </p:spPr>
      </p:pic>
      <p:pic>
        <p:nvPicPr>
          <p:cNvPr id="9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6704" y="2549800"/>
            <a:ext cx="1717926" cy="1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878500" y="1245606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67495" y="220908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filters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067495" y="3270838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67495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57250" y="5706202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Execution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9785" y="3202359"/>
            <a:ext cx="1620000" cy="18934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Binding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Filter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112964" y="569323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Filter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112964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84719" y="3269715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3542254" y="1764657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3542254" y="285346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42254" y="4089375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542254" y="5300308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8587723" y="5357988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8587723" y="415450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8559478" y="2089557"/>
            <a:ext cx="335482" cy="115271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905969" y="1453434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16200000">
            <a:off x="6029008" y="5176950"/>
            <a:ext cx="335482" cy="1688503"/>
          </a:xfrm>
          <a:prstGeom prst="downArrow">
            <a:avLst>
              <a:gd name="adj1" fmla="val 44494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4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Application Flow</a:t>
            </a:r>
            <a:endParaRPr lang="bg-BG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IAuthorizationFilter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service;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0056" y="1364009"/>
            <a:ext cx="2437077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New instance created</a:t>
            </a:r>
            <a:br>
              <a:rPr lang="en-US" sz="2000" dirty="0"/>
            </a:br>
            <a:r>
              <a:rPr lang="en-US" sz="2000" dirty="0"/>
              <a:t>every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</p:spTree>
    <p:extLst>
      <p:ext uri="{BB962C8B-B14F-4D97-AF65-F5344CB8AC3E}">
        <p14:creationId xmlns:p14="http://schemas.microsoft.com/office/powerpoint/2010/main" val="17397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IAuthorizationFilter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service;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36000" y="1603426"/>
            <a:ext cx="7524439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26496" y="1462754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</p:spTree>
    <p:extLst>
      <p:ext uri="{BB962C8B-B14F-4D97-AF65-F5344CB8AC3E}">
        <p14:creationId xmlns:p14="http://schemas.microsoft.com/office/powerpoint/2010/main" val="38221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Filters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Invoke 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ControllerContext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HttpContext (Request, 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2895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dirty="0">
                <a:solidFill>
                  <a:schemeClr val="bg1"/>
                </a:solidFill>
              </a:rPr>
              <a:t>Configure()</a:t>
            </a:r>
            <a:r>
              <a:rPr lang="en-US" sz="3000" dirty="0"/>
              <a:t> </a:t>
            </a:r>
            <a:r>
              <a:rPr lang="en-US" sz="3000" noProof="1"/>
              <a:t>method in the </a:t>
            </a:r>
            <a:r>
              <a:rPr lang="en-US" sz="3000" b="1" noProof="1">
                <a:solidFill>
                  <a:schemeClr val="bg1"/>
                </a:solidFill>
              </a:rPr>
              <a:t>StartUp.cs </a:t>
            </a:r>
            <a:r>
              <a:rPr lang="en-US" sz="3000" noProof="1"/>
              <a:t>to:</a:t>
            </a:r>
          </a:p>
          <a:p>
            <a:pPr lvl="1"/>
            <a:r>
              <a:rPr lang="en-US" sz="3000" dirty="0"/>
              <a:t>Configure the HTTP Request Pipeline</a:t>
            </a:r>
          </a:p>
          <a:p>
            <a:pPr lvl="1"/>
            <a:r>
              <a:rPr lang="en-US" sz="3000" dirty="0"/>
              <a:t>Define behavior for different environments</a:t>
            </a:r>
            <a:endParaRPr lang="bg-BG" sz="3000" dirty="0"/>
          </a:p>
          <a:p>
            <a:pPr lvl="1"/>
            <a:r>
              <a:rPr lang="en-US" sz="3000" dirty="0"/>
              <a:t>This is done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UseDeveloperExceptionPage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else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("/Home/Error"); }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UseCookiePolicy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UseMvcWithDefaultRoute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Software Deployment </a:t>
            </a:r>
            <a:r>
              <a:rPr lang="en-US" sz="3000" dirty="0"/>
              <a:t>is usually distributed into several </a:t>
            </a:r>
            <a:r>
              <a:rPr lang="en-US" sz="3000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800" dirty="0"/>
              <a:t>Multi-stage deployment is a </a:t>
            </a:r>
            <a:r>
              <a:rPr lang="en-US" sz="2800" b="1" dirty="0">
                <a:solidFill>
                  <a:schemeClr val="bg1"/>
                </a:solidFill>
              </a:rPr>
              <a:t>MUST</a:t>
            </a:r>
            <a:r>
              <a:rPr lang="en-US" sz="2800" dirty="0"/>
              <a:t> in Enterprise applications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computer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real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virtual</a:t>
            </a:r>
            <a:r>
              <a:rPr lang="en-US" sz="2800" dirty="0"/>
              <a:t>) which runs your software</a:t>
            </a:r>
          </a:p>
          <a:p>
            <a:pPr lvl="1"/>
            <a:r>
              <a:rPr lang="en-US" sz="2800" dirty="0"/>
              <a:t>May include tasks which run on it (like </a:t>
            </a: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to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 tests)</a:t>
            </a:r>
          </a:p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– Where the program or component is developed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– Where the product (component) is tested &amp; verified by developers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– Where the customer tests if the product meets their expectations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– Where 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3188</Words>
  <Application>Microsoft Office PowerPoint</Application>
  <PresentationFormat>Widescreen</PresentationFormat>
  <Paragraphs>596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Application Flow, Filters &amp; Middleware</vt:lpstr>
      <vt:lpstr>Table of Contents</vt:lpstr>
      <vt:lpstr>Have a Question?</vt:lpstr>
      <vt:lpstr>Application Flow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 (1)</vt:lpstr>
      <vt:lpstr>Application Configuration (2)</vt:lpstr>
      <vt:lpstr>Application Services Configuration (1)</vt:lpstr>
      <vt:lpstr>Application Services Configuration (2)</vt:lpstr>
      <vt:lpstr>Diagnostics &amp; Custom Error Handlers</vt:lpstr>
      <vt:lpstr>Error Handling</vt:lpstr>
      <vt:lpstr>Error Handling (Developer Exception Page)</vt:lpstr>
      <vt:lpstr>Error Handling (Status Code Pages)</vt:lpstr>
      <vt:lpstr>Error Handling (Custom Error Handler)</vt:lpstr>
      <vt:lpstr>Middleware</vt:lpstr>
      <vt:lpstr>Middleware</vt:lpstr>
      <vt:lpstr>Middleware – Life Cycle</vt:lpstr>
      <vt:lpstr>Request Delegates (1)</vt:lpstr>
      <vt:lpstr>Request Delegates (2)</vt:lpstr>
      <vt:lpstr>Creating Your Own Middleware (Inline)</vt:lpstr>
      <vt:lpstr>Creating Your Own Middleware (Class) (1)</vt:lpstr>
      <vt:lpstr>Creating Your Own Middleware (Class) (2)</vt:lpstr>
      <vt:lpstr>Built-in Middleware (1)</vt:lpstr>
      <vt:lpstr>Built-in Middleware (2)</vt:lpstr>
      <vt:lpstr>Filters</vt:lpstr>
      <vt:lpstr>Filters (1)</vt:lpstr>
      <vt:lpstr>Filters (2)</vt:lpstr>
      <vt:lpstr>Filters (3)</vt:lpstr>
      <vt:lpstr>Implementing Custom Filters</vt:lpstr>
      <vt:lpstr>Adding Filters to the Pipeline (Global)</vt:lpstr>
      <vt:lpstr>Filter Attributes (1)</vt:lpstr>
      <vt:lpstr>Filter Attributes (2)</vt:lpstr>
      <vt:lpstr>Filter Attributes (3)</vt:lpstr>
      <vt:lpstr>Life cycle</vt:lpstr>
      <vt:lpstr>Filter Dependency Injection (1)</vt:lpstr>
      <vt:lpstr>Filter Dependency Injection (2)</vt:lpstr>
      <vt:lpstr>Type Filter</vt:lpstr>
      <vt:lpstr>Service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24</cp:revision>
  <dcterms:created xsi:type="dcterms:W3CDTF">2018-05-23T13:08:44Z</dcterms:created>
  <dcterms:modified xsi:type="dcterms:W3CDTF">2022-02-18T07:21:21Z</dcterms:modified>
  <cp:category>computer programming;programming;software development;software engineering</cp:category>
</cp:coreProperties>
</file>