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63"/>
  </p:notesMasterIdLst>
  <p:handoutMasterIdLst>
    <p:handoutMasterId r:id="rId64"/>
  </p:handoutMasterIdLst>
  <p:sldIdLst>
    <p:sldId id="32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22" r:id="rId55"/>
    <p:sldId id="311" r:id="rId56"/>
    <p:sldId id="312" r:id="rId57"/>
    <p:sldId id="318" r:id="rId58"/>
    <p:sldId id="325" r:id="rId59"/>
    <p:sldId id="324" r:id="rId60"/>
    <p:sldId id="320" r:id="rId61"/>
    <p:sldId id="31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CDC235-0527-4961-AE89-9B1457E9F4B3}">
          <p14:sldIdLst>
            <p14:sldId id="321"/>
            <p14:sldId id="257"/>
            <p14:sldId id="258"/>
          </p14:sldIdLst>
        </p14:section>
        <p14:section name="JSON &amp; XML" id="{CB4FA7AB-950E-4506-9606-6CD6DAB46914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JavaScript" id="{57BEE022-7404-4297-A6FD-AEB6A0D7D5CB}">
          <p14:sldIdLst>
            <p14:sldId id="265"/>
            <p14:sldId id="266"/>
            <p14:sldId id="267"/>
            <p14:sldId id="268"/>
          </p14:sldIdLst>
        </p14:section>
        <p14:section name="AJAX" id="{FA3F7C91-5386-4D76-91D6-43B3EB24AE5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Query" id="{8B6FE0C7-ABBA-4D0E-9AA1-7A343BA000E6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JQuery AJAX" id="{F42BF206-ADFA-4D22-A277-1F24F12B783E}">
          <p14:sldIdLst>
            <p14:sldId id="282"/>
            <p14:sldId id="283"/>
            <p14:sldId id="284"/>
            <p14:sldId id="285"/>
          </p14:sldIdLst>
        </p14:section>
        <p14:section name="Web API" id="{E62578D1-02B9-4D36-8E7F-53DFCAD5C494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Angular" id="{FF1FC710-AB4E-415E-BED6-82FD48711D2A}">
          <p14:sldIdLst>
            <p14:sldId id="302"/>
            <p14:sldId id="303"/>
            <p14:sldId id="304"/>
            <p14:sldId id="305"/>
          </p14:sldIdLst>
        </p14:section>
        <p14:section name="CORS" id="{F67DABF6-105C-46C6-97FC-B3130F9C2CD6}">
          <p14:sldIdLst>
            <p14:sldId id="307"/>
            <p14:sldId id="308"/>
            <p14:sldId id="309"/>
            <p14:sldId id="322"/>
            <p14:sldId id="311"/>
          </p14:sldIdLst>
        </p14:section>
        <p14:section name="Conclusion" id="{3767B0BF-47E9-48A0-A59F-60FB5E90E023}">
          <p14:sldIdLst>
            <p14:sldId id="312"/>
            <p14:sldId id="318"/>
            <p14:sldId id="325"/>
            <p14:sldId id="324"/>
            <p14:sldId id="320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185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88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pic>
        <p:nvPicPr>
          <p:cNvPr id="17" name="Picture Logo SoftUni" descr="SoftUni logo">
            <a:extLst>
              <a:ext uri="{FF2B5EF4-FFF2-40B4-BE49-F238E27FC236}">
                <a16:creationId xmlns:a16="http://schemas.microsoft.com/office/drawing/2014/main" id="{F6B035A0-2A79-467C-B4C3-676F59A2B1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8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D3418F8-486A-43E9-B6F2-F95E1F01EE9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0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475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0" name="Rectangle Top">
            <a:extLst>
              <a:ext uri="{FF2B5EF4-FFF2-40B4-BE49-F238E27FC236}">
                <a16:creationId xmlns:a16="http://schemas.microsoft.com/office/drawing/2014/main" id="{683564BB-FBEE-41D3-B924-1446C34543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8AABCE8E-8CED-49A4-A53B-D12DBB3363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31" name="Logo Software University" descr="Software University logo">
            <a:extLst>
              <a:ext uri="{FF2B5EF4-FFF2-40B4-BE49-F238E27FC236}">
                <a16:creationId xmlns:a16="http://schemas.microsoft.com/office/drawing/2014/main" id="{A14292DA-B546-4450-882D-CF8782232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27" name="Logo Software University" descr="Software University logo">
            <a:extLst>
              <a:ext uri="{FF2B5EF4-FFF2-40B4-BE49-F238E27FC236}">
                <a16:creationId xmlns:a16="http://schemas.microsoft.com/office/drawing/2014/main" id="{69F0969A-CFB2-4017-8ADD-8B9FC6850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Left">
            <a:extLst>
              <a:ext uri="{FF2B5EF4-FFF2-40B4-BE49-F238E27FC236}">
                <a16:creationId xmlns:a16="http://schemas.microsoft.com/office/drawing/2014/main" id="{24DE386C-DFF7-4007-A4B9-BCE9C272620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7" name="Picture Bulb" descr="Bulb">
            <a:extLst>
              <a:ext uri="{FF2B5EF4-FFF2-40B4-BE49-F238E27FC236}">
                <a16:creationId xmlns:a16="http://schemas.microsoft.com/office/drawing/2014/main" id="{F55E966F-5F4D-4B2B-AA3C-F961CB03C2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4" name="Rectangle Top">
            <a:extLst>
              <a:ext uri="{FF2B5EF4-FFF2-40B4-BE49-F238E27FC236}">
                <a16:creationId xmlns:a16="http://schemas.microsoft.com/office/drawing/2014/main" id="{AA537FEB-6377-4A46-98E9-7FF6078A4EB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Logo Software University" descr="Software University logo">
            <a:extLst>
              <a:ext uri="{FF2B5EF4-FFF2-40B4-BE49-F238E27FC236}">
                <a16:creationId xmlns:a16="http://schemas.microsoft.com/office/drawing/2014/main" id="{B5EB89D7-FB56-4184-9850-67721D8134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Rectangle Top">
            <a:extLst>
              <a:ext uri="{FF2B5EF4-FFF2-40B4-BE49-F238E27FC236}">
                <a16:creationId xmlns:a16="http://schemas.microsoft.com/office/drawing/2014/main" id="{9C00F2D8-D98C-4520-8E33-1B451484FD7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5F3B885C-9D03-4569-A518-B29AFA267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E1E8D902-82BE-4761-A4DF-20694EAA24E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82669D28-6E69-4D3B-A9B4-A410A06C63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489DD75F-DCF1-4621-A2FC-F3BEF1C511F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4E24EC6F-50A9-41A7-8462-E848DCCA8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57" name="Rectangle Bottom">
            <a:extLst>
              <a:ext uri="{FF2B5EF4-FFF2-40B4-BE49-F238E27FC236}">
                <a16:creationId xmlns:a16="http://schemas.microsoft.com/office/drawing/2014/main" id="{F679AC27-0FC7-434C-A440-232585181CC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Rectangle Bottom Copyright">
            <a:extLst>
              <a:ext uri="{FF2B5EF4-FFF2-40B4-BE49-F238E27FC236}">
                <a16:creationId xmlns:a16="http://schemas.microsoft.com/office/drawing/2014/main" id="{EC249C19-B54E-4A4B-94F3-BA11623CFDD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SoftUni Brands">
            <a:extLst>
              <a:ext uri="{FF2B5EF4-FFF2-40B4-BE49-F238E27FC236}">
                <a16:creationId xmlns:a16="http://schemas.microsoft.com/office/drawing/2014/main" id="{66C0C881-5F67-4186-AE9D-9C979AE6180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60" name="Picture SoftUni Kids Logo" descr="SoftUni Kids logo">
              <a:extLst>
                <a:ext uri="{FF2B5EF4-FFF2-40B4-BE49-F238E27FC236}">
                  <a16:creationId xmlns:a16="http://schemas.microsoft.com/office/drawing/2014/main" id="{53468E2E-FDDD-4C27-BB22-968AA2318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61" name="Picture SoftUni Foundation Logo" descr="SoftUni Foundation logo">
              <a:extLst>
                <a:ext uri="{FF2B5EF4-FFF2-40B4-BE49-F238E27FC236}">
                  <a16:creationId xmlns:a16="http://schemas.microsoft.com/office/drawing/2014/main" id="{D68D583B-A510-4667-A606-99970DEC35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2" name="Picture SoftUni Digital Logo" descr="SoftUni Digital logo">
              <a:extLst>
                <a:ext uri="{FF2B5EF4-FFF2-40B4-BE49-F238E27FC236}">
                  <a16:creationId xmlns:a16="http://schemas.microsoft.com/office/drawing/2014/main" id="{DC4C4A25-67AB-48BA-A151-76A2A9F1C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3" name="Picture SoftUni Creative Logo" descr="SoftUni Creative logo">
              <a:extLst>
                <a:ext uri="{FF2B5EF4-FFF2-40B4-BE49-F238E27FC236}">
                  <a16:creationId xmlns:a16="http://schemas.microsoft.com/office/drawing/2014/main" id="{0AB5F69E-ED48-44C7-909C-6A8FF4BA9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64" name="Picture SoftUni Svetlina Logo" descr="SoftUni Svetlina logo">
              <a:extLst>
                <a:ext uri="{FF2B5EF4-FFF2-40B4-BE49-F238E27FC236}">
                  <a16:creationId xmlns:a16="http://schemas.microsoft.com/office/drawing/2014/main" id="{F0C0CBE8-2F28-4B80-9F8B-1A09946CE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5" name="Picture Software University Logo" descr="Software University logo">
              <a:extLst>
                <a:ext uri="{FF2B5EF4-FFF2-40B4-BE49-F238E27FC236}">
                  <a16:creationId xmlns:a16="http://schemas.microsoft.com/office/drawing/2014/main" id="{542F9EE1-1817-478E-B668-18244609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6" name="Straight Connector 6">
              <a:extLst>
                <a:ext uri="{FF2B5EF4-FFF2-40B4-BE49-F238E27FC236}">
                  <a16:creationId xmlns:a16="http://schemas.microsoft.com/office/drawing/2014/main" id="{6DA3161A-9A8D-4898-8D12-17CDEA13AD9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">
              <a:extLst>
                <a:ext uri="{FF2B5EF4-FFF2-40B4-BE49-F238E27FC236}">
                  <a16:creationId xmlns:a16="http://schemas.microsoft.com/office/drawing/2014/main" id="{6164F38F-856B-4119-8EEE-01D712C367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">
              <a:extLst>
                <a:ext uri="{FF2B5EF4-FFF2-40B4-BE49-F238E27FC236}">
                  <a16:creationId xmlns:a16="http://schemas.microsoft.com/office/drawing/2014/main" id="{AA08F109-9FCA-4684-85F3-1303EDDF82C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">
              <a:extLst>
                <a:ext uri="{FF2B5EF4-FFF2-40B4-BE49-F238E27FC236}">
                  <a16:creationId xmlns:a16="http://schemas.microsoft.com/office/drawing/2014/main" id="{20FD0A4B-D98E-4541-BB2E-401DF356837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">
              <a:extLst>
                <a:ext uri="{FF2B5EF4-FFF2-40B4-BE49-F238E27FC236}">
                  <a16:creationId xmlns:a16="http://schemas.microsoft.com/office/drawing/2014/main" id="{47CC2408-CBA8-489A-9F55-2A059A1D5596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">
              <a:extLst>
                <a:ext uri="{FF2B5EF4-FFF2-40B4-BE49-F238E27FC236}">
                  <a16:creationId xmlns:a16="http://schemas.microsoft.com/office/drawing/2014/main" id="{82607F2A-70EF-4324-8A82-3C99A661FB4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Horizontal">
              <a:extLst>
                <a:ext uri="{FF2B5EF4-FFF2-40B4-BE49-F238E27FC236}">
                  <a16:creationId xmlns:a16="http://schemas.microsoft.com/office/drawing/2014/main" id="{7362C697-A3DC-456C-9482-45BB17C0E2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0">
              <a:extLst>
                <a:ext uri="{FF2B5EF4-FFF2-40B4-BE49-F238E27FC236}">
                  <a16:creationId xmlns:a16="http://schemas.microsoft.com/office/drawing/2014/main" id="{C6B0FFA0-C0B1-4D09-817A-BC3D8B07FC7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SoftUni Logo" descr="SoftUni logo">
              <a:extLst>
                <a:ext uri="{FF2B5EF4-FFF2-40B4-BE49-F238E27FC236}">
                  <a16:creationId xmlns:a16="http://schemas.microsoft.com/office/drawing/2014/main" id="{A854A229-2F8E-4137-B1CF-E0221E46A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75" name="Logo Software University" descr="Software University logo">
            <a:extLst>
              <a:ext uri="{FF2B5EF4-FFF2-40B4-BE49-F238E27FC236}">
                <a16:creationId xmlns:a16="http://schemas.microsoft.com/office/drawing/2014/main" id="{423D9B75-F3ED-4613-B366-C54F84340A2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2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pic>
        <p:nvPicPr>
          <p:cNvPr id="2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E5FADD1-DFDE-4A3B-BA2B-67253D3296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2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87B15FF-6F3E-4999-B21B-19888A9D8F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21806BD-477D-4809-8357-7078203A1A0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7" name="Rectangle Top">
            <a:extLst>
              <a:ext uri="{FF2B5EF4-FFF2-40B4-BE49-F238E27FC236}">
                <a16:creationId xmlns:a16="http://schemas.microsoft.com/office/drawing/2014/main" id="{EFC24782-47D2-41C3-A92E-3727B242621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A814A331-C99B-4FA9-B65D-AD2AFC451C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42A934A-2801-4A54-B99F-8981BC195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yntax.asp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medium.com/javascript-non-grata/the-top-10-things-wrong-with-javascript-58f440d6b3d8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hyperlink" Target="https://www.w3schools.com/js/js_es6.asp" TargetMode="External"/><Relationship Id="rId4" Type="http://schemas.openxmlformats.org/officeDocument/2006/relationships/hyperlink" Target="https://www.w3schools.com/js/js_es5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png"/><Relationship Id="rId4" Type="http://schemas.openxmlformats.org/officeDocument/2006/relationships/hyperlink" Target="http://jquery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g"/><Relationship Id="rId3" Type="http://schemas.openxmlformats.org/officeDocument/2006/relationships/image" Target="../media/image51.pn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flaticon.com/authors/smashicons" TargetMode="Externa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66.jp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png"/><Relationship Id="rId23" Type="http://schemas.openxmlformats.org/officeDocument/2006/relationships/image" Target="../media/image7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7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0.png"/><Relationship Id="rId4" Type="http://schemas.openxmlformats.org/officeDocument/2006/relationships/hyperlink" Target="https://virtualracingschool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Web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8330"/>
            <a:ext cx="2241186" cy="22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89C50-059B-45B5-B114-797AD316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86" y="1370825"/>
            <a:ext cx="4624828" cy="2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JS</a:t>
            </a:r>
            <a:r>
              <a:rPr lang="en-US" sz="3200" dirty="0"/>
              <a:t>) is a scripting language</a:t>
            </a:r>
          </a:p>
          <a:p>
            <a:pPr lvl="1"/>
            <a:r>
              <a:rPr lang="en-US" sz="3000" dirty="0"/>
              <a:t>Executes commands (script)</a:t>
            </a:r>
          </a:p>
          <a:p>
            <a:pPr lvl="1"/>
            <a:r>
              <a:rPr lang="en-US" sz="3000" dirty="0"/>
              <a:t>Can work in interactive mode</a:t>
            </a:r>
          </a:p>
          <a:p>
            <a:pPr lvl="1"/>
            <a:r>
              <a:rPr lang="en-US" sz="3000" dirty="0"/>
              <a:t>No compilation, just execute commands</a:t>
            </a:r>
          </a:p>
          <a:p>
            <a:r>
              <a:rPr lang="en-US" sz="3200" dirty="0"/>
              <a:t>Alongside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&amp; </a:t>
            </a:r>
            <a:r>
              <a:rPr lang="en-US" sz="3200" b="1" dirty="0">
                <a:solidFill>
                  <a:schemeClr val="bg1"/>
                </a:solidFill>
              </a:rPr>
              <a:t>CSS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is one of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3 core technologies </a:t>
            </a:r>
            <a:r>
              <a:rPr lang="en-US" sz="3200" dirty="0"/>
              <a:t>of the </a:t>
            </a:r>
            <a:br>
              <a:rPr lang="en-US" sz="3200" dirty="0"/>
            </a:br>
            <a:r>
              <a:rPr lang="en-US" sz="3200" dirty="0"/>
              <a:t>World Wide Web</a:t>
            </a:r>
          </a:p>
          <a:p>
            <a:pPr lvl="1"/>
            <a:r>
              <a:rPr lang="en-US" dirty="0"/>
              <a:t>JavaScript enables dynamics and interactivity in web pages</a:t>
            </a:r>
            <a:endParaRPr lang="bg-BG" dirty="0"/>
          </a:p>
          <a:p>
            <a:pPr lvl="2"/>
            <a:r>
              <a:rPr lang="en-US" dirty="0"/>
              <a:t>Has DOM and browser API (notifications, geolocation, …) 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24" y="1295400"/>
            <a:ext cx="360487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0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6742199" cy="55703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(JS)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language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dirty="0"/>
              <a:t> (dynamically typed) == </a:t>
            </a:r>
            <a:br>
              <a:rPr lang="en-US" dirty="0"/>
            </a:br>
            <a:r>
              <a:rPr lang="en-US" dirty="0"/>
              <a:t>variables have no types (</a:t>
            </a:r>
            <a:r>
              <a:rPr lang="en-US" dirty="0">
                <a:hlinkClick r:id="rId2"/>
              </a:rPr>
              <a:t>but…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(values) still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More Info: </a:t>
            </a:r>
            <a:r>
              <a:rPr lang="en-US" sz="3200" dirty="0">
                <a:hlinkClick r:id="rId3"/>
              </a:rPr>
              <a:t>Link 1</a:t>
            </a:r>
            <a:r>
              <a:rPr lang="en-US" sz="3200" dirty="0"/>
              <a:t>, </a:t>
            </a:r>
            <a:r>
              <a:rPr lang="en-US" sz="3200" dirty="0">
                <a:hlinkClick r:id="rId4"/>
              </a:rPr>
              <a:t>Link 2</a:t>
            </a:r>
            <a:r>
              <a:rPr lang="en-US" sz="3200" dirty="0"/>
              <a:t>, </a:t>
            </a:r>
            <a:r>
              <a:rPr lang="en-US" sz="3200" dirty="0">
                <a:hlinkClick r:id="rId5"/>
              </a:rPr>
              <a:t>Link 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JavaScript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450762"/>
            <a:ext cx="4405200" cy="4873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298" y="3417534"/>
            <a:ext cx="3485702" cy="23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F2A43-80B0-4FEA-9680-B48771A5A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36233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was initially only implemented client-side in web browsers</a:t>
            </a:r>
          </a:p>
          <a:p>
            <a:pPr lvl="1"/>
            <a:r>
              <a:rPr lang="en-US" sz="2900" dirty="0"/>
              <a:t>JavaScript engines, nowadays, are embedded in many types of software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Server-Side</a:t>
            </a:r>
            <a:r>
              <a:rPr lang="en-US" sz="2900" dirty="0"/>
              <a:t> JavaScript, </a:t>
            </a:r>
            <a:r>
              <a:rPr lang="en-US" sz="2900" b="1" dirty="0">
                <a:solidFill>
                  <a:schemeClr val="bg1"/>
                </a:solidFill>
              </a:rPr>
              <a:t>Mobile</a:t>
            </a:r>
            <a:r>
              <a:rPr lang="en-US" sz="2900" dirty="0"/>
              <a:t> applications, </a:t>
            </a:r>
            <a:r>
              <a:rPr lang="en-US" sz="2900" b="1" dirty="0">
                <a:solidFill>
                  <a:schemeClr val="bg1"/>
                </a:solidFill>
              </a:rPr>
              <a:t>Desktop</a:t>
            </a:r>
            <a:r>
              <a:rPr lang="en-US" sz="2900" dirty="0"/>
              <a:t> Applications etc.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is one of the most popular technologies on the Web</a:t>
            </a:r>
          </a:p>
          <a:p>
            <a:pPr lvl="1"/>
            <a:r>
              <a:rPr lang="en-US" sz="2900" dirty="0"/>
              <a:t>If not the most popular, that is...</a:t>
            </a:r>
          </a:p>
          <a:p>
            <a:pPr lvl="1"/>
            <a:r>
              <a:rPr lang="en-US" sz="2900" dirty="0"/>
              <a:t>The rise of </a:t>
            </a:r>
            <a:r>
              <a:rPr lang="en-US" sz="2900" b="1" dirty="0">
                <a:solidFill>
                  <a:schemeClr val="bg1"/>
                </a:solidFill>
              </a:rPr>
              <a:t>SPA</a:t>
            </a:r>
            <a:r>
              <a:rPr lang="en-US" sz="2900" dirty="0"/>
              <a:t>s and </a:t>
            </a:r>
            <a:r>
              <a:rPr lang="en-US" sz="2900" b="1" dirty="0">
                <a:solidFill>
                  <a:schemeClr val="bg1"/>
                </a:solidFill>
              </a:rPr>
              <a:t>JavaScript-heavy</a:t>
            </a:r>
            <a:r>
              <a:rPr lang="en-US" sz="2900" dirty="0"/>
              <a:t> sites, certainly prove that</a:t>
            </a:r>
          </a:p>
          <a:p>
            <a:r>
              <a:rPr lang="en-US" sz="3100" dirty="0"/>
              <a:t>One of the most important techniques, around JS is </a:t>
            </a:r>
            <a:r>
              <a:rPr lang="en-US" sz="3100" b="1" dirty="0">
                <a:solidFill>
                  <a:schemeClr val="bg1"/>
                </a:solidFill>
              </a:rPr>
              <a:t>AJAX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synchronous </a:t>
            </a:r>
            <a:r>
              <a:rPr lang="en-US" sz="2900" b="1" dirty="0">
                <a:solidFill>
                  <a:schemeClr val="bg1"/>
                </a:solidFill>
              </a:rPr>
              <a:t>J</a:t>
            </a:r>
            <a:r>
              <a:rPr lang="en-US" sz="2900" dirty="0"/>
              <a:t>avaScript </a:t>
            </a: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nd </a:t>
            </a:r>
            <a:r>
              <a:rPr lang="en-US" sz="2900" b="1" dirty="0">
                <a:solidFill>
                  <a:schemeClr val="bg1"/>
                </a:solidFill>
              </a:rPr>
              <a:t>X</a:t>
            </a:r>
            <a:r>
              <a:rPr lang="en-US" sz="2900" dirty="0"/>
              <a:t>ML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TypeScript</a:t>
            </a:r>
            <a:r>
              <a:rPr lang="en-US" sz="3100" dirty="0"/>
              <a:t> is a typed superset of JS that compiles to plain JS.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FB186-52E1-45E0-8856-E77A65A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 (3)</a:t>
            </a:r>
          </a:p>
        </p:txBody>
      </p:sp>
    </p:spTree>
    <p:extLst>
      <p:ext uri="{BB962C8B-B14F-4D97-AF65-F5344CB8AC3E}">
        <p14:creationId xmlns:p14="http://schemas.microsoft.com/office/powerpoint/2010/main" val="2367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AJAX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Asynchronous JavaScript and XML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B1270-BFE0-49BB-B663-153B3324C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59" y="1512277"/>
            <a:ext cx="2530847" cy="25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A0A9DC-17CF-4110-A87B-9679A2C48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6618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not a programming language (despite its "individual" popularity)</a:t>
            </a:r>
          </a:p>
          <a:p>
            <a:pPr>
              <a:buClr>
                <a:srgbClr val="234465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set of web development techniques</a:t>
            </a:r>
          </a:p>
          <a:p>
            <a:pPr lvl="1"/>
            <a:r>
              <a:rPr lang="en-US" sz="2800" dirty="0"/>
              <a:t>Used to create </a:t>
            </a:r>
            <a:r>
              <a:rPr lang="en-US" sz="2800" b="1" dirty="0">
                <a:solidFill>
                  <a:schemeClr val="bg1"/>
                </a:solidFill>
              </a:rPr>
              <a:t>asynchronous</a:t>
            </a:r>
            <a:r>
              <a:rPr lang="en-US" sz="2800" dirty="0"/>
              <a:t> web applications</a:t>
            </a:r>
          </a:p>
          <a:p>
            <a:pPr lvl="1"/>
            <a:r>
              <a:rPr lang="en-US" sz="2800" dirty="0"/>
              <a:t>Using </a:t>
            </a:r>
            <a:r>
              <a:rPr lang="en-US" sz="2800" b="1" dirty="0">
                <a:solidFill>
                  <a:schemeClr val="bg1"/>
                </a:solidFill>
              </a:rPr>
              <a:t>AJAX</a:t>
            </a:r>
            <a:r>
              <a:rPr lang="en-US" sz="2800" dirty="0"/>
              <a:t>, you can </a:t>
            </a: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retrieve</a:t>
            </a:r>
            <a:r>
              <a:rPr lang="en-US" sz="2800" dirty="0"/>
              <a:t> data to and from a server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asynchronously</a:t>
            </a:r>
            <a:r>
              <a:rPr lang="en-US" sz="2800" dirty="0"/>
              <a:t> – in the background via HTTP requests</a:t>
            </a:r>
            <a:endParaRPr lang="en-US" sz="26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developer's dream, because you can:</a:t>
            </a:r>
          </a:p>
          <a:p>
            <a:pPr lvl="1"/>
            <a:r>
              <a:rPr lang="en-US" sz="2800" dirty="0"/>
              <a:t>Read data from a web server -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page</a:t>
            </a:r>
            <a:r>
              <a:rPr lang="en-US" sz="2800" dirty="0"/>
              <a:t> has </a:t>
            </a:r>
            <a:r>
              <a:rPr lang="en-US" sz="2800" b="1" dirty="0">
                <a:solidFill>
                  <a:schemeClr val="bg1"/>
                </a:solidFill>
              </a:rPr>
              <a:t>loaded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 a web page (or parts of it) without </a:t>
            </a:r>
            <a:r>
              <a:rPr lang="en-US" sz="2800" b="1" dirty="0">
                <a:solidFill>
                  <a:schemeClr val="bg1"/>
                </a:solidFill>
              </a:rPr>
              <a:t>reloading</a:t>
            </a:r>
            <a:r>
              <a:rPr lang="en-US" sz="2800" dirty="0"/>
              <a:t> the page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data to a web server - in the background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C9795A-58F5-44C2-B9EC-F53125B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(1)</a:t>
            </a:r>
          </a:p>
        </p:txBody>
      </p:sp>
    </p:spTree>
    <p:extLst>
      <p:ext uri="{BB962C8B-B14F-4D97-AF65-F5344CB8AC3E}">
        <p14:creationId xmlns:p14="http://schemas.microsoft.com/office/powerpoint/2010/main" val="877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37F11-A22A-49D3-B935-4B35C66F1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works very simply, using a combination of: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XMLHttpRequest</a:t>
            </a:r>
          </a:p>
          <a:p>
            <a:pPr lvl="2"/>
            <a:r>
              <a:rPr lang="en-US" noProof="1"/>
              <a:t>To request data from a server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JavaScript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</a:p>
          <a:p>
            <a:pPr lvl="2"/>
            <a:r>
              <a:rPr lang="en-US" noProof="1"/>
              <a:t>To display and / or use data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is a misleading name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apps might use </a:t>
            </a: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to transport data</a:t>
            </a:r>
          </a:p>
          <a:p>
            <a:pPr lvl="1"/>
            <a:r>
              <a:rPr lang="en-US" noProof="1"/>
              <a:t>However it is </a:t>
            </a:r>
            <a:r>
              <a:rPr lang="en-US" b="1" noProof="1">
                <a:solidFill>
                  <a:schemeClr val="bg1"/>
                </a:solidFill>
              </a:rPr>
              <a:t>equally common </a:t>
            </a:r>
            <a:r>
              <a:rPr lang="en-US" noProof="1"/>
              <a:t>to transport data as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BDF2E-97EA-4436-BB30-C6A224BD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2CA6-08C1-4231-904D-A2E4C0D6F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6548" r="4063" b="5416"/>
          <a:stretch/>
        </p:blipFill>
        <p:spPr>
          <a:xfrm>
            <a:off x="7671000" y="2034000"/>
            <a:ext cx="3047555" cy="2838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42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398039" y="1153651"/>
            <a:ext cx="5763208" cy="668063"/>
            <a:chOff x="3405744" y="1128111"/>
            <a:chExt cx="5763208" cy="668063"/>
          </a:xfrm>
        </p:grpSpPr>
        <p:sp>
          <p:nvSpPr>
            <p:cNvPr id="9" name="Right Arrow 8"/>
            <p:cNvSpPr/>
            <p:nvPr/>
          </p:nvSpPr>
          <p:spPr>
            <a:xfrm>
              <a:off x="3405744" y="1491374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6875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9880" y="1151122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30080" y="1151121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59388" y="2604913"/>
            <a:ext cx="3939282" cy="666607"/>
            <a:chOff x="5257799" y="2604913"/>
            <a:chExt cx="3939282" cy="666607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3777848" y="4590361"/>
            <a:ext cx="777880" cy="296525"/>
          </a:xfrm>
          <a:prstGeom prst="rightArrow">
            <a:avLst>
              <a:gd name="adj1" fmla="val 35365"/>
              <a:gd name="adj2" fmla="val 76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3235" y="3422060"/>
            <a:ext cx="3995435" cy="1034950"/>
            <a:chOff x="5201646" y="3422060"/>
            <a:chExt cx="3995435" cy="1034950"/>
          </a:xfrm>
        </p:grpSpPr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2273342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70152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8672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179" y="2896693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UI Interaction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179" y="3775960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4555" y="5298960"/>
            <a:ext cx="1931125" cy="803815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Modify the page DOM</a:t>
            </a: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FA3DA-FFFF-46C1-8682-D31E6604B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AJAX Request </a:t>
            </a:r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DE658-39FC-4893-8A99-C02918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Plain JavaScript (Vanilla JS)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93D90E-2D98-41E4-8A08-CE9ACCDD0F9F}"/>
              </a:ext>
            </a:extLst>
          </p:cNvPr>
          <p:cNvSpPr txBox="1">
            <a:spLocks/>
          </p:cNvSpPr>
          <p:nvPr/>
        </p:nvSpPr>
        <p:spPr>
          <a:xfrm>
            <a:off x="719390" y="1819534"/>
            <a:ext cx="733265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function loadHtml()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Initializes a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object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let xhttp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onreadystatechange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function()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of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(4) means Request finished and Response is ready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code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if 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4 &amp;&amp;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200)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Load the Response text into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body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of the document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document.body.innerHTML = this.responseText;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Defines a function, called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Is changed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Specify the request (method, url, async, etc...)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("GET", "/api/Data", true);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Send the request to the server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EFC16C-CCD2-46A0-861D-EBB5F0BAAFF7}"/>
              </a:ext>
            </a:extLst>
          </p:cNvPr>
          <p:cNvSpPr txBox="1">
            <a:spLocks/>
          </p:cNvSpPr>
          <p:nvPr/>
        </p:nvSpPr>
        <p:spPr>
          <a:xfrm>
            <a:off x="8366598" y="1819534"/>
            <a:ext cx="3327347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&lt;button onclick="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loadHtml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Click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&lt;/button&gt;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CABFEA-6FEE-4FBB-95FE-61D5C54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39" y="3429000"/>
            <a:ext cx="3652266" cy="29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83C1AE-0460-46EF-86A7-16E0508A0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apps </a:t>
            </a:r>
            <a:r>
              <a:rPr lang="en-US" dirty="0"/>
              <a:t>are pretty common nowadays</a:t>
            </a:r>
          </a:p>
          <a:p>
            <a:pPr lvl="1"/>
            <a:r>
              <a:rPr lang="en-US" dirty="0"/>
              <a:t>Based on dynamic and asynchronous content changing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pretty much used in almost every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SPAs</a:t>
            </a:r>
            <a:r>
              <a:rPr lang="en-US" sz="3000" dirty="0"/>
              <a:t> use </a:t>
            </a: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to provide better and dynamic-data-filled apps</a:t>
            </a:r>
            <a:endParaRPr lang="bg-BG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used to make a smooth changes on the page</a:t>
            </a:r>
          </a:p>
          <a:p>
            <a:pPr lvl="1"/>
            <a:r>
              <a:rPr lang="en-US" dirty="0"/>
              <a:t>This ensures a better UX  design and dynamic UI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485C-178C-40B4-9C9D-92DAC28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SPA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5B8E6-46C7-47AE-BD93-BF6FA26AA7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91" y="5083638"/>
            <a:ext cx="2817913" cy="1352598"/>
          </a:xfrm>
          <a:prstGeom prst="rect">
            <a:avLst/>
          </a:prstGeom>
        </p:spPr>
      </p:pic>
      <p:pic>
        <p:nvPicPr>
          <p:cNvPr id="8" name="Graphic 7" descr="Plug">
            <a:extLst>
              <a:ext uri="{FF2B5EF4-FFF2-40B4-BE49-F238E27FC236}">
                <a16:creationId xmlns:a16="http://schemas.microsoft.com/office/drawing/2014/main" id="{16473C5B-50A1-4AA0-9529-B500DA631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86227" y="4932825"/>
            <a:ext cx="1773216" cy="17732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A9B352-70AF-4E6B-9567-0466BF9F2F60}"/>
              </a:ext>
            </a:extLst>
          </p:cNvPr>
          <p:cNvGrpSpPr/>
          <p:nvPr/>
        </p:nvGrpSpPr>
        <p:grpSpPr>
          <a:xfrm>
            <a:off x="9367067" y="4275929"/>
            <a:ext cx="2413756" cy="2413756"/>
            <a:chOff x="7714077" y="4444244"/>
            <a:chExt cx="2413756" cy="2413756"/>
          </a:xfrm>
        </p:grpSpPr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89A3A392-B9C0-43B7-BA74-D8D7267F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14077" y="4444244"/>
              <a:ext cx="2413756" cy="24137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2333A8-11DE-4876-B5A6-781D664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9" y="5029199"/>
              <a:ext cx="899053" cy="899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4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JSON &amp; XML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JavaScript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3200" noProof="1"/>
              <a:t>Brief Introduction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AJAX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Web API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Angular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CORS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Write Less, Do More!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jQuery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4B273-B13C-4223-BFB1-02F1A760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36" y="1288710"/>
            <a:ext cx="2777327" cy="27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1975403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spc="0" dirty="0">
                <a:solidFill>
                  <a:schemeClr val="bg1"/>
                </a:solidFill>
              </a:rPr>
              <a:t>jQuery</a:t>
            </a:r>
            <a:r>
              <a:rPr lang="en-US" sz="3600" spc="0" dirty="0">
                <a:solidFill>
                  <a:schemeClr val="tx1"/>
                </a:solidFill>
              </a:rPr>
              <a:t> is a cross-browser JavaScript library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Dramatically simplifies DOM manipulation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Free, popular, open-source software: </a:t>
            </a:r>
            <a:r>
              <a:rPr lang="en-US" sz="3200" dirty="0">
                <a:solidFill>
                  <a:schemeClr val="tx1"/>
                </a:solidFill>
                <a:hlinkClick r:id="rId2"/>
              </a:rPr>
              <a:t>https://jquery.com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What is JQuery?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6550" y="3353254"/>
            <a:ext cx="10701450" cy="569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https://code.jquery.com/jquery-3.4.1.min.js</a:t>
            </a:r>
            <a:r>
              <a:rPr lang="it-IT" sz="22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6550" y="5014793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#DDD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4800" y="3949378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Load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jQuery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 from its official CDN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6022" y="5749078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tags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410E47-C4F0-4C0D-A8D7-ECBE3879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83" y="1265175"/>
            <a:ext cx="2438398" cy="135058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Extremely popular</a:t>
            </a:r>
          </a:p>
          <a:p>
            <a:pPr lvl="1"/>
            <a:r>
              <a:rPr lang="en-US" dirty="0"/>
              <a:t>66 000 000 sites use jQuery (79.7%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r>
              <a:rPr lang="en-US" dirty="0"/>
              <a:t>Easy to learn</a:t>
            </a:r>
          </a:p>
          <a:p>
            <a:r>
              <a:rPr lang="en-US" dirty="0"/>
              <a:t>Large community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JQuery?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779E3D-721E-4144-9939-536C811C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925" y="3173847"/>
            <a:ext cx="4483143" cy="32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Helvetica" charset="0"/>
              </a:rPr>
              <a:t>jQuery's</a:t>
            </a:r>
            <a:r>
              <a:rPr lang="en-US" dirty="0">
                <a:sym typeface="Helvetica" charset="0"/>
              </a:rPr>
              <a:t> selectors return a collection of matched items</a:t>
            </a:r>
          </a:p>
          <a:p>
            <a:pPr lvl="1"/>
            <a:r>
              <a:rPr lang="en-US" dirty="0">
                <a:sym typeface="Helvetica" charset="0"/>
              </a:rPr>
              <a:t>Works with CSS 3 selectors with few jQuery-specific</a:t>
            </a:r>
          </a:p>
          <a:p>
            <a:pPr lvl="1"/>
            <a:r>
              <a:rPr lang="en-US" dirty="0">
                <a:sym typeface="Helvetica" charset="0"/>
              </a:rPr>
              <a:t>Even if there is only one item</a:t>
            </a:r>
          </a:p>
          <a:p>
            <a:endParaRPr lang="en-US" dirty="0">
              <a:sym typeface="Helvetica" charset="0"/>
            </a:endParaRPr>
          </a:p>
          <a:p>
            <a:pPr lvl="1"/>
            <a:endParaRPr lang="en-US" dirty="0">
              <a:sym typeface="Helvetica" charset="0"/>
            </a:endParaRPr>
          </a:p>
          <a:p>
            <a:pPr lvl="1"/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r>
              <a:rPr lang="en-US" dirty="0"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with JQuery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2" y="3149009"/>
            <a:ext cx="1112519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 all elements with the provided tag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.menu-item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with the provided class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#navigation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the element with the provided 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ul.menu li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corresponding to the query selector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2" y="5924144"/>
            <a:ext cx="11125198" cy="3802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');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>
                <a:sym typeface="Helvetica" charset="0"/>
              </a:rPr>
              <a:t>Select the parent element, then use: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prepend()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appendTo()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Elements with JQuery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3848" y="5218165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('#wrapper div').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append</a:t>
            </a:r>
            <a:r>
              <a:rPr lang="en-US" sz="2700" noProof="1">
                <a:solidFill>
                  <a:schemeClr val="tx1"/>
                </a:solidFill>
                <a:effectLst/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3848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1"/>
                </a:solidFill>
                <a:effectLst/>
              </a:rPr>
              <a:t>&lt;div id="</a:t>
            </a:r>
            <a:r>
              <a:rPr lang="en-US" sz="2700" noProof="1">
                <a:solidFill>
                  <a:schemeClr val="bg1"/>
                </a:solidFill>
                <a:effectLst/>
              </a:rPr>
              <a:t>wrapper</a:t>
            </a:r>
            <a:r>
              <a:rPr lang="en-US" sz="27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&lt;div&gt;Hello,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&lt;div&gt;Goodbye,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3848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('&lt;h1&gt;Greetings&lt;/h1&gt;').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prependTo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52" y="1417568"/>
            <a:ext cx="4114800" cy="3340341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3465" y="1255456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div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('&lt;div&gt;');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text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('I am a new div.');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('background', 'blue');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('color', 'white');</a:t>
            </a:r>
          </a:p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(document.body).append(div);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3465" y="4180583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paragraph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('&lt;p&gt;Some text&lt;/p&gt;');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paragraph</a:t>
            </a:r>
            <a:r>
              <a:rPr lang="bg-BG" sz="3200" noProof="1">
                <a:solidFill>
                  <a:schemeClr val="tx1"/>
                </a:solidFill>
                <a:effectLst/>
              </a:rPr>
              <a:t>.</a:t>
            </a:r>
            <a:r>
              <a:rPr lang="en-US" sz="3200" noProof="1">
                <a:solidFill>
                  <a:schemeClr val="bg1"/>
                </a:solidFill>
                <a:effectLst/>
              </a:rPr>
              <a:t>appendTo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3465" y="5628383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('div').</a:t>
            </a:r>
            <a:r>
              <a:rPr lang="en-US" sz="3200" noProof="1">
                <a:solidFill>
                  <a:schemeClr val="bg1"/>
                </a:solidFill>
                <a:effectLst/>
              </a:rPr>
              <a:t>remove</a:t>
            </a:r>
            <a:r>
              <a:rPr lang="en-US" sz="3200" noProof="1">
                <a:solidFill>
                  <a:schemeClr val="tx1"/>
                </a:solidFill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Attaching</a:t>
            </a:r>
            <a:r>
              <a:rPr lang="en-US" dirty="0">
                <a:sym typeface="Lucida Grande" charset="0"/>
              </a:rPr>
              <a:t>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Events: Attach / Remove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824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on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</a:t>
            </a:r>
            <a:r>
              <a:rPr lang="en-US" sz="3000" noProof="1">
                <a:solidFill>
                  <a:schemeClr val="bg1"/>
                </a:solidFill>
                <a:effectLst/>
              </a:rPr>
              <a:t>click</a:t>
            </a:r>
            <a:r>
              <a:rPr lang="en-US" sz="3000" noProof="1">
                <a:solidFill>
                  <a:schemeClr val="tx1"/>
                </a:solidFill>
                <a:effectLst/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chemeClr val="tx1"/>
                </a:solidFill>
                <a:effectLst/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$('.selected').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removeClass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$(this).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addClass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3000" noProof="1">
                <a:solidFill>
                  <a:schemeClr val="accent2"/>
                </a:solidFill>
                <a:effectLst/>
              </a:rPr>
              <a:t>// "this"</a:t>
            </a:r>
            <a:r>
              <a:rPr lang="en-US" sz="3000" noProof="1">
                <a:solidFill>
                  <a:schemeClr val="accent2"/>
                </a:solidFill>
                <a:effectLst/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2871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off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('click',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2001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Removing</a:t>
            </a:r>
            <a:r>
              <a:rPr lang="en-US" dirty="0">
                <a:sym typeface="Lucida Grande" charset="0"/>
              </a:rPr>
              <a:t>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AJAX Calls with jQuery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jQuery AJAX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2915"/>
          <a:stretch/>
        </p:blipFill>
        <p:spPr>
          <a:xfrm>
            <a:off x="4693920" y="1385091"/>
            <a:ext cx="2052320" cy="1188759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A2BC9-6D06-48FF-90B3-151653D19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38"/>
          <a:stretch/>
        </p:blipFill>
        <p:spPr>
          <a:xfrm>
            <a:off x="5232400" y="2706241"/>
            <a:ext cx="2052320" cy="1060851"/>
          </a:xfrm>
          <a:prstGeom prst="snip2DiagRect">
            <a:avLst>
              <a:gd name="adj1" fmla="val 0"/>
              <a:gd name="adj2" fmla="val 31294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88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24BE-20AB-4E20-BC95-690BEE5B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jQuery</a:t>
            </a:r>
            <a:r>
              <a:rPr lang="en-US" dirty="0"/>
              <a:t> dramatically simplifies how developer make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calls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vs Native XMLHttpRequest – GET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7519" y="1992873"/>
            <a:ext cx="5528441" cy="3284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'GET',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'myservice/username',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{ id: '42'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success(data)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alert('User\'s name is ' + data);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alert('Request failed.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6042" y="1992873"/>
            <a:ext cx="5528439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var xhr = new XMLHttpRequest();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xhr.open('GET', 'myservice/username?id=42');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xhr.onload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if (xhr.status === 200)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alert('User\'s name is ' + xhr.responseText);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alert('Request failed.  Returned status of ' + xhr.status);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xhr.send();</a:t>
            </a:r>
          </a:p>
        </p:txBody>
      </p:sp>
    </p:spTree>
    <p:extLst>
      <p:ext uri="{BB962C8B-B14F-4D97-AF65-F5344CB8AC3E}">
        <p14:creationId xmlns:p14="http://schemas.microsoft.com/office/powerpoint/2010/main" val="14418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simplifies how developers make AJAX calls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Low-Level Interface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- Perform an asynchronous HTTP (Ajax) request.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jQuery.ajaxPrefilter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Handle custom AJAX options or           modify existing options before each request is sent and          before they are processed by $.ajax().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jQuery.ajaxSetup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Set default values for future Ajax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requests. Its use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not recommended</a:t>
            </a:r>
            <a:r>
              <a:rPr lang="en-US" sz="3000" dirty="0">
                <a:latin typeface="+mj-lt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jQuery.ajaxTransport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Creates an object that handles the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actual transmission of AJAX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Shorthand Methods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      GET request.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jQuery.getJSON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JSON-encoded data from the </a:t>
            </a:r>
            <a:br>
              <a:rPr lang="en-US" dirty="0"/>
            </a:br>
            <a:r>
              <a:rPr lang="en-US" dirty="0"/>
              <a:t>server using a GET HTTP request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jQuery.getScript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a JavaScript file from the server using a GET HTTP request, then execute it.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jQuery.post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</a:t>
            </a:r>
            <a:br>
              <a:rPr lang="en-US" dirty="0"/>
            </a:br>
            <a:r>
              <a:rPr lang="en-US" dirty="0"/>
              <a:t>POST request.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.load() </a:t>
            </a:r>
            <a:r>
              <a:rPr lang="en-US" dirty="0"/>
              <a:t>- Load data from the server and place the returned HTML into the matched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BBBE2BF5-906C-4FF9-B33C-1D14C6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278" y="905695"/>
            <a:ext cx="3445441" cy="3445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39C71-32FD-4C3A-94F9-3D7558561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is an application programming interface</a:t>
            </a:r>
          </a:p>
          <a:p>
            <a:pPr lvl="1"/>
            <a:r>
              <a:rPr lang="en-US" sz="3000" dirty="0"/>
              <a:t>Used by </a:t>
            </a:r>
            <a:r>
              <a:rPr lang="en-US" sz="3000" b="1" dirty="0">
                <a:solidFill>
                  <a:schemeClr val="bg1"/>
                </a:solidFill>
              </a:rPr>
              <a:t>Web Browser</a:t>
            </a:r>
            <a:r>
              <a:rPr lang="bg-BG" sz="3000" b="1" dirty="0">
                <a:solidFill>
                  <a:schemeClr val="bg1"/>
                </a:solidFill>
              </a:rPr>
              <a:t> (</a:t>
            </a:r>
            <a:r>
              <a:rPr lang="en-US" sz="3000" b="1" dirty="0">
                <a:solidFill>
                  <a:schemeClr val="bg1"/>
                </a:solidFill>
              </a:rPr>
              <a:t>SPA)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Mobile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Games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Desktop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Web Server</a:t>
            </a:r>
            <a:r>
              <a:rPr lang="en-US" sz="3000" dirty="0"/>
              <a:t>,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Server-Side Web APIs </a:t>
            </a:r>
            <a:r>
              <a:rPr lang="en-US" sz="3200" dirty="0"/>
              <a:t>consist of publicly exposed endpoints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  <a:r>
              <a:rPr lang="en-US" sz="3000" dirty="0"/>
              <a:t> correspond to a defined request-response </a:t>
            </a:r>
            <a:br>
              <a:rPr lang="en-US" sz="3000" dirty="0"/>
            </a:br>
            <a:r>
              <a:rPr lang="en-US" sz="3000" dirty="0"/>
              <a:t>message system</a:t>
            </a:r>
          </a:p>
          <a:p>
            <a:pPr lvl="1"/>
            <a:r>
              <a:rPr lang="en-US" sz="3000" dirty="0"/>
              <a:t>Communication is typically expressed in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  <a:r>
              <a:rPr lang="en-US" sz="3000" dirty="0"/>
              <a:t> format</a:t>
            </a:r>
          </a:p>
          <a:p>
            <a:pPr lvl="1"/>
            <a:r>
              <a:rPr lang="en-US" sz="3000" dirty="0"/>
              <a:t>Communication is typically performed over a web protocol</a:t>
            </a:r>
          </a:p>
          <a:p>
            <a:pPr lvl="2"/>
            <a:r>
              <a:rPr lang="en-US" sz="3000" dirty="0"/>
              <a:t>Most commonly, </a:t>
            </a: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dirty="0"/>
              <a:t> – through a </a:t>
            </a:r>
            <a:r>
              <a:rPr lang="en-US" sz="3000" b="1" dirty="0">
                <a:solidFill>
                  <a:schemeClr val="bg1"/>
                </a:solidFill>
              </a:rPr>
              <a:t>HTTP-based</a:t>
            </a:r>
            <a:r>
              <a:rPr lang="en-US" sz="3000" dirty="0"/>
              <a:t> web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9E7B5-0A7B-4A14-A6C7-A274ED7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26712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B83A-B39E-424D-8482-E9656299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pretty straightforward</a:t>
            </a:r>
          </a:p>
          <a:p>
            <a:pPr lvl="1"/>
            <a:r>
              <a:rPr lang="en-US" sz="3000" dirty="0"/>
              <a:t>There is nothing drastically different from a casual web app</a:t>
            </a:r>
          </a:p>
          <a:p>
            <a:pPr lvl="1"/>
            <a:r>
              <a:rPr lang="en-US" sz="3000" dirty="0"/>
              <a:t>You build controllers, and they have actions</a:t>
            </a:r>
          </a:p>
          <a:p>
            <a:pPr lvl="1"/>
            <a:r>
              <a:rPr lang="en-US" sz="3000" dirty="0"/>
              <a:t>In this case though, the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are in the role of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</a:p>
          <a:p>
            <a:pPr lvl="1"/>
            <a:r>
              <a:rPr lang="en-US" sz="3000" dirty="0"/>
              <a:t>And the </a:t>
            </a:r>
            <a:r>
              <a:rPr lang="en-US" sz="3000" b="1" dirty="0">
                <a:solidFill>
                  <a:schemeClr val="bg1"/>
                </a:solidFill>
              </a:rPr>
              <a:t>controllers</a:t>
            </a:r>
            <a:r>
              <a:rPr lang="en-US" sz="3000" dirty="0"/>
              <a:t> have to be</a:t>
            </a:r>
            <a:r>
              <a:rPr lang="bg-BG" sz="3000" dirty="0"/>
              <a:t> </a:t>
            </a:r>
            <a:r>
              <a:rPr lang="en-US" sz="3000" dirty="0"/>
              <a:t>annotated as </a:t>
            </a:r>
            <a:r>
              <a:rPr lang="en-US" sz="3000" b="1" dirty="0">
                <a:solidFill>
                  <a:schemeClr val="bg1"/>
                </a:solidFill>
              </a:rPr>
              <a:t>API Controllers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5484-216A-41CC-B35B-6CC0E497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434EA-E59F-4513-A339-9AED23CE5F78}"/>
              </a:ext>
            </a:extLst>
          </p:cNvPr>
          <p:cNvSpPr txBox="1">
            <a:spLocks/>
          </p:cNvSpPr>
          <p:nvPr/>
        </p:nvSpPr>
        <p:spPr>
          <a:xfrm>
            <a:off x="383834" y="4355550"/>
            <a:ext cx="481534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34D664-3565-4BEC-92D6-238570E597CA}"/>
              </a:ext>
            </a:extLst>
          </p:cNvPr>
          <p:cNvSpPr txBox="1">
            <a:spLocks/>
          </p:cNvSpPr>
          <p:nvPr/>
        </p:nvSpPr>
        <p:spPr>
          <a:xfrm>
            <a:off x="6096000" y="4355550"/>
            <a:ext cx="481534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assembly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namespace Demo.Api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class 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81C9815-5948-4DDE-9A2B-C87562C694CC}"/>
              </a:ext>
            </a:extLst>
          </p:cNvPr>
          <p:cNvSpPr/>
          <p:nvPr/>
        </p:nvSpPr>
        <p:spPr bwMode="auto">
          <a:xfrm>
            <a:off x="1987062" y="3263156"/>
            <a:ext cx="2497015" cy="949257"/>
          </a:xfrm>
          <a:prstGeom prst="wedgeRoundRectCallout">
            <a:avLst>
              <a:gd name="adj1" fmla="val -46645"/>
              <a:gd name="adj2" fmla="val 73950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 to access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endpoints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this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ApiController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C90DDAE-EDC1-4FBA-91E4-F465023495E1}"/>
              </a:ext>
            </a:extLst>
          </p:cNvPr>
          <p:cNvSpPr/>
          <p:nvPr/>
        </p:nvSpPr>
        <p:spPr bwMode="auto">
          <a:xfrm>
            <a:off x="2869223" y="4355545"/>
            <a:ext cx="3083169" cy="949257"/>
          </a:xfrm>
          <a:prstGeom prst="wedgeRoundRectCallout">
            <a:avLst>
              <a:gd name="adj1" fmla="val -69459"/>
              <a:gd name="adj2" fmla="val 633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[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2"/>
                </a:solidFill>
              </a:rPr>
              <a:t>] annotation is used to denote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A0C305C-1400-4C05-A27F-E50453A7A6D9}"/>
              </a:ext>
            </a:extLst>
          </p:cNvPr>
          <p:cNvSpPr/>
          <p:nvPr/>
        </p:nvSpPr>
        <p:spPr bwMode="auto">
          <a:xfrm>
            <a:off x="9611225" y="2534262"/>
            <a:ext cx="2362199" cy="1594537"/>
          </a:xfrm>
          <a:prstGeom prst="wedgeRoundRectCallout">
            <a:avLst>
              <a:gd name="adj1" fmla="val -70094"/>
              <a:gd name="adj2" fmla="val 69539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Since ASP.NET Core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2.2</a:t>
            </a:r>
            <a:r>
              <a:rPr lang="en-US" sz="2000" b="1" noProof="1">
                <a:solidFill>
                  <a:schemeClr val="bg2"/>
                </a:solidFill>
              </a:rPr>
              <a:t>,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annotation can be applied on an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assembly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level</a:t>
            </a:r>
            <a:endParaRPr lang="en-US" sz="20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23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Creating a </a:t>
            </a:r>
            <a:r>
              <a:rPr lang="en-US" sz="3600" b="1" dirty="0">
                <a:solidFill>
                  <a:schemeClr val="bg1"/>
                </a:solidFill>
              </a:rPr>
              <a:t>Web API </a:t>
            </a:r>
            <a:r>
              <a:rPr lang="en-US" sz="3600" dirty="0"/>
              <a:t>with </a:t>
            </a:r>
            <a:r>
              <a:rPr lang="en-US" sz="3600" b="1" dirty="0">
                <a:solidFill>
                  <a:schemeClr val="bg1"/>
                </a:solidFill>
              </a:rPr>
              <a:t>ASP.NET Core </a:t>
            </a:r>
            <a:r>
              <a:rPr lang="en-US" sz="3600" dirty="0"/>
              <a:t>is pretty straightforward</a:t>
            </a:r>
          </a:p>
          <a:p>
            <a:pPr lvl="1"/>
            <a:r>
              <a:rPr lang="en-US" sz="3400" dirty="0"/>
              <a:t>We derive from </a:t>
            </a:r>
            <a:r>
              <a:rPr lang="en-US" sz="3400" b="1" dirty="0">
                <a:solidFill>
                  <a:schemeClr val="bg1"/>
                </a:solidFill>
              </a:rPr>
              <a:t>ControllerBase</a:t>
            </a:r>
          </a:p>
          <a:p>
            <a:pPr lvl="1"/>
            <a:r>
              <a:rPr lang="en-US" sz="3400" dirty="0"/>
              <a:t>We should annotate the class with </a:t>
            </a:r>
            <a:r>
              <a:rPr lang="en-US" sz="3400" b="1" dirty="0">
                <a:solidFill>
                  <a:schemeClr val="bg1"/>
                </a:solidFill>
              </a:rPr>
              <a:t>[ApiController]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[Route]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Controller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932200" y="3286521"/>
            <a:ext cx="8225655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ControllerBase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IProductService productService;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(IProductService productService)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this.productService = productService;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E38E606-7E6B-4292-A197-38991FDB2FC7}"/>
              </a:ext>
            </a:extLst>
          </p:cNvPr>
          <p:cNvSpPr/>
          <p:nvPr/>
        </p:nvSpPr>
        <p:spPr bwMode="auto">
          <a:xfrm>
            <a:off x="9402077" y="3286520"/>
            <a:ext cx="2342883" cy="3265097"/>
          </a:xfrm>
          <a:prstGeom prst="wedgeRoundRectCallout">
            <a:avLst>
              <a:gd name="adj1" fmla="val -120777"/>
              <a:gd name="adj2" fmla="val -8730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and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Service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can be anything. The techniques surrounding 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are what is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essential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as they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1002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8689F-45EA-4CF2-9F43-DD00E964F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100" noProof="1"/>
              <a:t>The [</a:t>
            </a:r>
            <a:r>
              <a:rPr lang="en-US" sz="3100" b="1" noProof="1">
                <a:solidFill>
                  <a:schemeClr val="bg1"/>
                </a:solidFill>
              </a:rPr>
              <a:t>ApiController</a:t>
            </a:r>
            <a:r>
              <a:rPr lang="en-US" sz="3100" noProof="1"/>
              <a:t>] annotation provides several convenient features</a:t>
            </a:r>
          </a:p>
          <a:p>
            <a:pPr lvl="1"/>
            <a:r>
              <a:rPr lang="en-US" sz="2900" noProof="1"/>
              <a:t>Automatic HTTP 400 responses (for model state errors)</a:t>
            </a:r>
          </a:p>
          <a:p>
            <a:pPr lvl="1"/>
            <a:r>
              <a:rPr lang="en-US" sz="2900" noProof="1"/>
              <a:t>Binding source parameter inference</a:t>
            </a:r>
          </a:p>
          <a:p>
            <a:pPr lvl="1"/>
            <a:r>
              <a:rPr lang="en-US" sz="2900" noProof="1"/>
              <a:t>Multipart / Form-data request inference</a:t>
            </a:r>
          </a:p>
          <a:p>
            <a:pPr lvl="1"/>
            <a:r>
              <a:rPr lang="en-US" sz="2900" noProof="1"/>
              <a:t>Attribute routing requirement</a:t>
            </a:r>
          </a:p>
          <a:p>
            <a:pPr lvl="1"/>
            <a:r>
              <a:rPr lang="en-US" sz="2900" noProof="1"/>
              <a:t>Problem details responses for error status codes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B2507-8C47-4334-AEC4-3DE5309A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A28BB-896D-48D7-97CC-0429C809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70" y="4937975"/>
            <a:ext cx="5867400" cy="144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6A8A27-73A6-4629-ADF6-1D4E15C979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61" y="2535094"/>
            <a:ext cx="1506766" cy="1614392"/>
          </a:xfrm>
          <a:prstGeom prst="rect">
            <a:avLst/>
          </a:prstGeom>
        </p:spPr>
      </p:pic>
      <p:pic>
        <p:nvPicPr>
          <p:cNvPr id="16" name="Graphic 15" descr="Network">
            <a:extLst>
              <a:ext uri="{FF2B5EF4-FFF2-40B4-BE49-F238E27FC236}">
                <a16:creationId xmlns:a16="http://schemas.microsoft.com/office/drawing/2014/main" id="{76C8C010-9590-4E16-A836-AA63FA568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4827" y="3950458"/>
            <a:ext cx="1975034" cy="1975034"/>
          </a:xfrm>
          <a:prstGeom prst="rect">
            <a:avLst/>
          </a:prstGeom>
        </p:spPr>
      </p:pic>
      <p:pic>
        <p:nvPicPr>
          <p:cNvPr id="18" name="Graphic 17" descr="Hierarchy">
            <a:extLst>
              <a:ext uri="{FF2B5EF4-FFF2-40B4-BE49-F238E27FC236}">
                <a16:creationId xmlns:a16="http://schemas.microsoft.com/office/drawing/2014/main" id="{6EDC1A74-54C4-472F-85F4-E84D59FA2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3865" y="2113469"/>
            <a:ext cx="1696958" cy="169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97E2A-4BBC-464C-84D5-2A16ACCE48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56"/>
          <a:stretch/>
        </p:blipFill>
        <p:spPr>
          <a:xfrm>
            <a:off x="8109189" y="4937976"/>
            <a:ext cx="1650511" cy="12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78F07-0BD0-4751-B95D-9EF7B7E29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/>
          <a:lstStyle/>
          <a:p>
            <a:r>
              <a:rPr lang="en-US" sz="3200" dirty="0"/>
              <a:t>Automatic HTTP 400 Responses</a:t>
            </a:r>
          </a:p>
          <a:p>
            <a:pPr lvl="1"/>
            <a:r>
              <a:rPr lang="en-US" sz="3000" dirty="0"/>
              <a:t>Model validation errors automatically trigger an HTTP 400 response. 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Binding source parameter inference (Binding Source Attributes)</a:t>
            </a:r>
          </a:p>
          <a:p>
            <a:pPr lvl="1"/>
            <a:r>
              <a:rPr lang="en-US" sz="3000" dirty="0"/>
              <a:t>The attributes define the location of the parameter's value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5CF50-4348-425F-8B24-643AA00D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398ECC-34E2-476F-AE13-4FABA5766316}"/>
              </a:ext>
            </a:extLst>
          </p:cNvPr>
          <p:cNvSpPr txBox="1">
            <a:spLocks/>
          </p:cNvSpPr>
          <p:nvPr/>
        </p:nvSpPr>
        <p:spPr>
          <a:xfrm>
            <a:off x="1280651" y="2482789"/>
            <a:ext cx="481534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(!ModelState.IsValid)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BadRequest(ModelState);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55BC14B-B961-4BAB-9FA8-FEC7F35F54BD}"/>
              </a:ext>
            </a:extLst>
          </p:cNvPr>
          <p:cNvSpPr/>
          <p:nvPr/>
        </p:nvSpPr>
        <p:spPr bwMode="auto">
          <a:xfrm>
            <a:off x="6887311" y="2479743"/>
            <a:ext cx="2022230" cy="949257"/>
          </a:xfrm>
          <a:prstGeom prst="wedgeRoundRectCallout">
            <a:avLst>
              <a:gd name="adj1" fmla="val -88899"/>
              <a:gd name="adj2" fmla="val 26712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This is no longer necessary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9A2B38-7AE5-41D3-B45A-EED0BFBFD2B7}"/>
              </a:ext>
            </a:extLst>
          </p:cNvPr>
          <p:cNvSpPr txBox="1">
            <a:spLocks/>
          </p:cNvSpPr>
          <p:nvPr/>
        </p:nvSpPr>
        <p:spPr>
          <a:xfrm>
            <a:off x="1280651" y="497936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[FromBody]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636409-D146-4CD8-AC90-5BB1440868AE}"/>
              </a:ext>
            </a:extLst>
          </p:cNvPr>
          <p:cNvSpPr txBox="1">
            <a:spLocks/>
          </p:cNvSpPr>
          <p:nvPr/>
        </p:nvSpPr>
        <p:spPr>
          <a:xfrm>
            <a:off x="1280651" y="551960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[FromForm]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9DB825-C725-42C5-8A11-5B619CA6896A}"/>
              </a:ext>
            </a:extLst>
          </p:cNvPr>
          <p:cNvSpPr txBox="1">
            <a:spLocks/>
          </p:cNvSpPr>
          <p:nvPr/>
        </p:nvSpPr>
        <p:spPr>
          <a:xfrm>
            <a:off x="1280651" y="605983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[FromHeader]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2F7C36-5893-42D7-AB6E-85551FEC7AB5}"/>
              </a:ext>
            </a:extLst>
          </p:cNvPr>
          <p:cNvSpPr txBox="1">
            <a:spLocks/>
          </p:cNvSpPr>
          <p:nvPr/>
        </p:nvSpPr>
        <p:spPr>
          <a:xfrm>
            <a:off x="3411321" y="497244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[FromQuery]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F4A505F-5F28-432D-9406-09BB943A4C4A}"/>
              </a:ext>
            </a:extLst>
          </p:cNvPr>
          <p:cNvSpPr txBox="1">
            <a:spLocks/>
          </p:cNvSpPr>
          <p:nvPr/>
        </p:nvSpPr>
        <p:spPr>
          <a:xfrm>
            <a:off x="3411321" y="551268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[FromRoute]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A75C8D-8749-4210-B5D5-196BB1D3CAF1}"/>
              </a:ext>
            </a:extLst>
          </p:cNvPr>
          <p:cNvSpPr txBox="1">
            <a:spLocks/>
          </p:cNvSpPr>
          <p:nvPr/>
        </p:nvSpPr>
        <p:spPr>
          <a:xfrm>
            <a:off x="3411321" y="605291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[FromServices]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1BA9B21-AA9C-4AC4-9B13-35E709ED4672}"/>
              </a:ext>
            </a:extLst>
          </p:cNvPr>
          <p:cNvSpPr txBox="1">
            <a:spLocks/>
          </p:cNvSpPr>
          <p:nvPr/>
        </p:nvSpPr>
        <p:spPr>
          <a:xfrm>
            <a:off x="6096000" y="4972447"/>
            <a:ext cx="521236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[HttpPost]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</a:t>
            </a:r>
            <a:b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Product product,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FromBody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string name)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FromQuery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13BA84A-8B93-4C38-ADD2-91CB1CC57C2C}"/>
              </a:ext>
            </a:extLst>
          </p:cNvPr>
          <p:cNvSpPr txBox="1">
            <a:spLocks/>
          </p:cNvSpPr>
          <p:nvPr/>
        </p:nvSpPr>
        <p:spPr>
          <a:xfrm>
            <a:off x="9945588" y="4972447"/>
            <a:ext cx="1362772" cy="46433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2"/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943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77A5-4478-4D79-A132-6FE06A841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300" dirty="0"/>
              <a:t>Multipart / Form-data request inference</a:t>
            </a:r>
          </a:p>
          <a:p>
            <a:pPr lvl="1"/>
            <a:r>
              <a:rPr lang="en-US" sz="3100" dirty="0"/>
              <a:t>Achieved by </a:t>
            </a:r>
            <a:r>
              <a:rPr lang="en-US" sz="3100" noProof="1"/>
              <a:t>putting [</a:t>
            </a:r>
            <a:r>
              <a:rPr lang="en-US" sz="3100" b="1" noProof="1">
                <a:solidFill>
                  <a:schemeClr val="bg1"/>
                </a:solidFill>
              </a:rPr>
              <a:t>FromForm</a:t>
            </a:r>
            <a:r>
              <a:rPr lang="en-US" sz="3100" noProof="1"/>
              <a:t>] attribute </a:t>
            </a:r>
            <a:r>
              <a:rPr lang="en-US" sz="3100" dirty="0"/>
              <a:t>on action parameters</a:t>
            </a:r>
          </a:p>
          <a:p>
            <a:pPr lvl="1"/>
            <a:r>
              <a:rPr lang="en-US" sz="3100" dirty="0"/>
              <a:t>                            request content type is </a:t>
            </a:r>
            <a:r>
              <a:rPr lang="en-US" sz="3100" b="1" dirty="0">
                <a:solidFill>
                  <a:schemeClr val="bg1"/>
                </a:solidFill>
              </a:rPr>
              <a:t>inferred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Attribute routing requirement</a:t>
            </a:r>
          </a:p>
          <a:p>
            <a:pPr lvl="1"/>
            <a:r>
              <a:rPr lang="en-US" sz="3100" dirty="0"/>
              <a:t>Attribute routing becomes a </a:t>
            </a:r>
            <a:r>
              <a:rPr lang="en-US" sz="3100" b="1" dirty="0">
                <a:solidFill>
                  <a:schemeClr val="bg1"/>
                </a:solidFill>
              </a:rPr>
              <a:t>requirement</a:t>
            </a:r>
          </a:p>
          <a:p>
            <a:pPr marL="609219" lvl="1" indent="0">
              <a:buNone/>
            </a:pPr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766E-5A77-4F45-B56B-696664A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B25413-7C49-499E-9B8C-F61FE6D28EC3}"/>
              </a:ext>
            </a:extLst>
          </p:cNvPr>
          <p:cNvSpPr txBox="1">
            <a:spLocks/>
          </p:cNvSpPr>
          <p:nvPr/>
        </p:nvSpPr>
        <p:spPr>
          <a:xfrm>
            <a:off x="1146000" y="2439975"/>
            <a:ext cx="2403326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multipart/form-data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549FC-F009-4FC7-9F80-31F3076B05C0}"/>
              </a:ext>
            </a:extLst>
          </p:cNvPr>
          <p:cNvSpPr txBox="1">
            <a:spLocks/>
          </p:cNvSpPr>
          <p:nvPr/>
        </p:nvSpPr>
        <p:spPr>
          <a:xfrm>
            <a:off x="1307028" y="4334607"/>
            <a:ext cx="563889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49959-E48F-458A-8296-856A7A28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980" y="2439975"/>
            <a:ext cx="3165598" cy="27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C3D26-D912-4AEF-903A-2AFA8CAB4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Problem details responses for error status codes</a:t>
            </a:r>
          </a:p>
          <a:p>
            <a:pPr lvl="1"/>
            <a:r>
              <a:rPr lang="en-US" sz="2800" noProof="1"/>
              <a:t>Since ASP.NET Core </a:t>
            </a:r>
            <a:r>
              <a:rPr lang="en-US" sz="2800" b="1" noProof="1">
                <a:solidFill>
                  <a:schemeClr val="bg1"/>
                </a:solidFill>
              </a:rPr>
              <a:t>2.2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bg1"/>
                </a:solidFill>
              </a:rPr>
              <a:t>MVC</a:t>
            </a:r>
            <a:r>
              <a:rPr lang="en-US" sz="2800" noProof="1"/>
              <a:t> transforms error results</a:t>
            </a:r>
          </a:p>
          <a:p>
            <a:pPr lvl="1"/>
            <a:r>
              <a:rPr lang="en-US" sz="2800" noProof="1"/>
              <a:t>Errors are transformed into </a:t>
            </a:r>
            <a:r>
              <a:rPr lang="en-US" sz="2800" b="1" noProof="1">
                <a:solidFill>
                  <a:schemeClr val="bg1"/>
                </a:solidFill>
              </a:rPr>
              <a:t>ProblemDetails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ProblemDetails</a:t>
            </a:r>
            <a:r>
              <a:rPr lang="en-US" sz="3000" noProof="1"/>
              <a:t> is:</a:t>
            </a:r>
          </a:p>
          <a:p>
            <a:pPr lvl="1"/>
            <a:r>
              <a:rPr lang="en-US" sz="2800" noProof="1"/>
              <a:t>A type based on a HTTP Api Specification for error presentation</a:t>
            </a:r>
          </a:p>
          <a:p>
            <a:pPr lvl="1"/>
            <a:r>
              <a:rPr lang="en-US" sz="2800" noProof="1"/>
              <a:t>A standardized format for machine-readable error details</a:t>
            </a:r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77465-9784-4EC4-88B4-33AD7DE6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FC597E-8C8B-449B-9F9A-FC03C7EB54F3}"/>
              </a:ext>
            </a:extLst>
          </p:cNvPr>
          <p:cNvSpPr txBox="1">
            <a:spLocks/>
          </p:cNvSpPr>
          <p:nvPr/>
        </p:nvSpPr>
        <p:spPr>
          <a:xfrm>
            <a:off x="891610" y="5060377"/>
            <a:ext cx="2790187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(product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NotFound();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BB5827-B32F-4D16-8743-14FAAA521B6B}"/>
              </a:ext>
            </a:extLst>
          </p:cNvPr>
          <p:cNvSpPr txBox="1">
            <a:spLocks/>
          </p:cNvSpPr>
          <p:nvPr/>
        </p:nvSpPr>
        <p:spPr>
          <a:xfrm>
            <a:off x="4383004" y="4814156"/>
            <a:ext cx="718340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type: "https://tools.ietf.org/html/rfc7231#section-6.5.4",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title: "Not Found",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status: 404,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traceId: "0HLHLV31KRN83:00000001"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FEA69-3DE7-4782-9756-10E1533BF6A3}"/>
              </a:ext>
            </a:extLst>
          </p:cNvPr>
          <p:cNvSpPr/>
          <p:nvPr/>
        </p:nvSpPr>
        <p:spPr bwMode="auto">
          <a:xfrm>
            <a:off x="3830177" y="5472839"/>
            <a:ext cx="404446" cy="3780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2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F9E7-E999-42FB-9CEA-B9F18C3FF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features are built-in and active by default</a:t>
            </a:r>
          </a:p>
          <a:p>
            <a:pPr lvl="1"/>
            <a:r>
              <a:rPr lang="en-US" dirty="0"/>
              <a:t>But the default behavior can be overridden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CEFE9-EABF-498F-80DC-9AF5B6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0F0476-C4D4-4741-93AD-236D980FD48D}"/>
              </a:ext>
            </a:extLst>
          </p:cNvPr>
          <p:cNvSpPr txBox="1">
            <a:spLocks/>
          </p:cNvSpPr>
          <p:nvPr/>
        </p:nvSpPr>
        <p:spPr>
          <a:xfrm>
            <a:off x="830600" y="2472410"/>
            <a:ext cx="10722548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services.AddControllersWithViews()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ConfigureApiBehaviorOptions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Multipart/form-data inference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SuppressConsumesConstraintForFormFileParameters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binding source attributes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SuppressInferBindingSourcesForParameters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automatic HTTP 400 errors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SuppressModelStateInvalidFilter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problem details responses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SuppressMapClientErrors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b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F83C5-EE2F-4775-9C8C-E815C7AE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12" y="277419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105984-DF7F-4090-81DA-C7813ADF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67" y="1385091"/>
            <a:ext cx="2435665" cy="24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offers several options for </a:t>
            </a:r>
            <a:r>
              <a:rPr lang="en-US" sz="3200" b="1" dirty="0">
                <a:solidFill>
                  <a:schemeClr val="bg1"/>
                </a:solidFill>
              </a:rPr>
              <a:t>API Endpoint </a:t>
            </a:r>
            <a:r>
              <a:rPr lang="en-US" sz="3200" dirty="0"/>
              <a:t>return types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Specific</a:t>
            </a:r>
            <a:r>
              <a:rPr lang="en-US" sz="3000" dirty="0"/>
              <a:t> Type</a:t>
            </a:r>
          </a:p>
          <a:p>
            <a:pPr lvl="2"/>
            <a:r>
              <a:rPr lang="en-US" sz="2800" dirty="0"/>
              <a:t>The simplest action type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IActionResult</a:t>
            </a:r>
            <a:r>
              <a:rPr lang="en-US" sz="3000" noProof="1"/>
              <a:t> Type</a:t>
            </a:r>
          </a:p>
          <a:p>
            <a:pPr lvl="2"/>
            <a:r>
              <a:rPr lang="en-US" sz="2800" dirty="0"/>
              <a:t>Appropriate when</a:t>
            </a:r>
            <a:br>
              <a:rPr lang="en-US" sz="2800" dirty="0"/>
            </a:br>
            <a:r>
              <a:rPr lang="en-US" sz="2800" dirty="0"/>
              <a:t>multiple </a:t>
            </a:r>
            <a:r>
              <a:rPr lang="en-US" sz="2800" b="1" noProof="1">
                <a:solidFill>
                  <a:schemeClr val="bg1"/>
                </a:solidFill>
              </a:rPr>
              <a:t>ActionResult</a:t>
            </a:r>
            <a:br>
              <a:rPr lang="en-US" sz="2800" dirty="0"/>
            </a:br>
            <a:r>
              <a:rPr lang="en-US" sz="2800" dirty="0"/>
              <a:t>types are possible in</a:t>
            </a:r>
            <a:br>
              <a:rPr lang="en-US" sz="2800" dirty="0"/>
            </a:br>
            <a:r>
              <a:rPr lang="en-US" sz="2800" dirty="0"/>
              <a:t>the corresponding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CE2C0D-7F08-40DE-991E-6653DFDBF1B2}"/>
              </a:ext>
            </a:extLst>
          </p:cNvPr>
          <p:cNvSpPr txBox="1">
            <a:spLocks/>
          </p:cNvSpPr>
          <p:nvPr/>
        </p:nvSpPr>
        <p:spPr>
          <a:xfrm>
            <a:off x="5805997" y="1820876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5805997" y="3438731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(product);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dirty="0"/>
              <a:t>It is recommended to use </a:t>
            </a:r>
            <a:r>
              <a:rPr lang="en-US" sz="3200" b="1" dirty="0" err="1">
                <a:solidFill>
                  <a:schemeClr val="bg1"/>
                </a:solidFill>
              </a:rPr>
              <a:t>ActionResult</a:t>
            </a:r>
            <a:r>
              <a:rPr lang="en-US" sz="3200" b="1" dirty="0">
                <a:solidFill>
                  <a:schemeClr val="bg1"/>
                </a:solidFill>
              </a:rPr>
              <a:t>&lt;T&gt;</a:t>
            </a:r>
            <a:r>
              <a:rPr lang="en-US" sz="3200" dirty="0"/>
              <a:t> as a return type 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ActionResult&lt;T&gt;</a:t>
            </a:r>
            <a:r>
              <a:rPr lang="en-US" sz="3000" dirty="0"/>
              <a:t>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754603" y="2432748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5A0B8DD-5DBC-4EC0-88BC-9A6F575443ED}"/>
              </a:ext>
            </a:extLst>
          </p:cNvPr>
          <p:cNvSpPr txBox="1">
            <a:spLocks/>
          </p:cNvSpPr>
          <p:nvPr/>
        </p:nvSpPr>
        <p:spPr>
          <a:xfrm>
            <a:off x="754603" y="3918292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6B9D6-ED5F-4FB2-9996-32A24D15D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96" y="2613294"/>
            <a:ext cx="5061462" cy="36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(GET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345344" y="1912338"/>
            <a:ext cx="726692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GetProducts()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1DA59B5-8E76-4A7C-868C-D78412D7E06E}"/>
              </a:ext>
            </a:extLst>
          </p:cNvPr>
          <p:cNvSpPr txBox="1">
            <a:spLocks/>
          </p:cNvSpPr>
          <p:nvPr/>
        </p:nvSpPr>
        <p:spPr>
          <a:xfrm>
            <a:off x="9244117" y="1912338"/>
            <a:ext cx="1460177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Endpoints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FAB2B6-5ADE-4AF6-8354-878FB9DB7DB6}"/>
              </a:ext>
            </a:extLst>
          </p:cNvPr>
          <p:cNvSpPr txBox="1">
            <a:spLocks/>
          </p:cNvSpPr>
          <p:nvPr/>
        </p:nvSpPr>
        <p:spPr>
          <a:xfrm>
            <a:off x="8382000" y="24074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588F5A3-BC70-4C9C-878E-95B2532EFF40}"/>
              </a:ext>
            </a:extLst>
          </p:cNvPr>
          <p:cNvSpPr txBox="1">
            <a:spLocks/>
          </p:cNvSpPr>
          <p:nvPr/>
        </p:nvSpPr>
        <p:spPr>
          <a:xfrm>
            <a:off x="8382000" y="29408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/api/products/{id}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740239-74B4-4025-A6E2-0162FB05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t="20539" r="26172" b="6001"/>
          <a:stretch/>
        </p:blipFill>
        <p:spPr>
          <a:xfrm>
            <a:off x="8283008" y="3793549"/>
            <a:ext cx="3382393" cy="2246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53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r>
              <a:rPr lang="en-US" noProof="1"/>
              <a:t>The</a:t>
            </a:r>
            <a:r>
              <a:rPr lang="en-US" b="1" noProof="1">
                <a:solidFill>
                  <a:schemeClr val="bg1"/>
                </a:solidFill>
              </a:rPr>
              <a:t> CreatedAtAction </a:t>
            </a:r>
            <a:r>
              <a:rPr lang="en-US" noProof="1"/>
              <a:t>method:</a:t>
            </a:r>
          </a:p>
          <a:p>
            <a:pPr lvl="1"/>
            <a:r>
              <a:rPr lang="en-US" noProof="1"/>
              <a:t>Returns a </a:t>
            </a:r>
            <a:r>
              <a:rPr lang="en-US" b="1" noProof="1">
                <a:solidFill>
                  <a:schemeClr val="bg1"/>
                </a:solidFill>
              </a:rPr>
              <a:t>201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Created</a:t>
            </a:r>
            <a:r>
              <a:rPr lang="en-US" noProof="1"/>
              <a:t>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response – standart for </a:t>
            </a:r>
            <a:r>
              <a:rPr lang="en-US" b="1" noProof="1">
                <a:solidFill>
                  <a:schemeClr val="bg1"/>
                </a:solidFill>
              </a:rPr>
              <a:t>POST </a:t>
            </a:r>
            <a:r>
              <a:rPr lang="en-US" noProof="1"/>
              <a:t>requests</a:t>
            </a:r>
          </a:p>
          <a:p>
            <a:pPr lvl="1"/>
            <a:r>
              <a:rPr lang="en-US" noProof="1"/>
              <a:t>Adds a </a:t>
            </a:r>
            <a:r>
              <a:rPr lang="en-US" b="1" noProof="1">
                <a:solidFill>
                  <a:schemeClr val="bg1"/>
                </a:solidFill>
              </a:rPr>
              <a:t>Location</a:t>
            </a:r>
            <a:r>
              <a:rPr lang="en-US" noProof="1"/>
              <a:t> header to the response</a:t>
            </a:r>
          </a:p>
          <a:p>
            <a:pPr lvl="1"/>
            <a:r>
              <a:rPr lang="en-US" noProof="1"/>
              <a:t>Uses the "</a:t>
            </a:r>
            <a:r>
              <a:rPr lang="en-US" b="1" noProof="1">
                <a:solidFill>
                  <a:schemeClr val="bg1"/>
                </a:solidFill>
              </a:rPr>
              <a:t>GetProduct</a:t>
            </a:r>
            <a:r>
              <a:rPr lang="en-US" noProof="1"/>
              <a:t>" named route to create the </a:t>
            </a:r>
            <a:r>
              <a:rPr lang="en-US" b="1" noProof="1">
                <a:solidFill>
                  <a:schemeClr val="bg1"/>
                </a:solidFill>
              </a:rPr>
              <a:t>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(POST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1097116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POST: 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ActionResult&lt;Product&gt; PostProduct(ProductBindingModel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this.productService.RegisterProduct(productModel);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CreatedAtAction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", new {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},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9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PostProduct </a:t>
            </a:r>
            <a:r>
              <a:rPr lang="en-US" noProof="1"/>
              <a:t>but uses </a:t>
            </a:r>
            <a:r>
              <a:rPr lang="en-US" b="1" noProof="1">
                <a:solidFill>
                  <a:schemeClr val="bg1"/>
                </a:solidFill>
              </a:rPr>
              <a:t>HTTP PUT</a:t>
            </a: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HTTP PUT </a:t>
            </a:r>
            <a:r>
              <a:rPr lang="en-US" noProof="1"/>
              <a:t>requires</a:t>
            </a:r>
            <a:r>
              <a:rPr lang="en-US" b="1" noProof="1">
                <a:solidFill>
                  <a:schemeClr val="bg1"/>
                </a:solidFill>
              </a:rPr>
              <a:t> entire </a:t>
            </a:r>
            <a:r>
              <a:rPr lang="en-US" noProof="1"/>
              <a:t>updated</a:t>
            </a:r>
            <a:r>
              <a:rPr lang="en-US" b="1" noProof="1">
                <a:solidFill>
                  <a:schemeClr val="bg1"/>
                </a:solidFill>
              </a:rPr>
              <a:t> entity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(PUT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HttpPut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PUT: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PutProduct(long id, 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!=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productModel.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BadRequest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this.productService.EditProduct(id, productModel);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NoContent();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4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And with this, we have our simple </a:t>
            </a:r>
            <a:r>
              <a:rPr lang="en-US" b="1" noProof="1">
                <a:solidFill>
                  <a:schemeClr val="bg1"/>
                </a:solidFill>
              </a:rPr>
              <a:t>Products Web API</a:t>
            </a:r>
          </a:p>
          <a:p>
            <a:pPr lvl="1"/>
            <a:r>
              <a:rPr lang="en-US" noProof="1"/>
              <a:t>Now let’s test out the </a:t>
            </a:r>
            <a:r>
              <a:rPr lang="en-US" b="1" noProof="1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(DELETE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HttpDelete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DELETE: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DeleteProduct(long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this.productService.DeleteProduct(id);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5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Angular</a:t>
            </a:r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38DC0-D8C3-4A8A-93C9-DDB09AB0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4" y="755903"/>
            <a:ext cx="3836290" cy="38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is a framework for building complex front-end apps</a:t>
            </a:r>
          </a:p>
          <a:p>
            <a:r>
              <a:rPr lang="en-US" dirty="0"/>
              <a:t>Focused on end-to-end tooling and best practices</a:t>
            </a:r>
          </a:p>
          <a:p>
            <a:r>
              <a:rPr lang="en-US" dirty="0"/>
              <a:t>Developed by the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8376" y="3352800"/>
            <a:ext cx="102130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import { Component } from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@angular/core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Angular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 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782F7D-B083-4422-BD17-0D15B6E214BC}"/>
              </a:ext>
            </a:extLst>
          </p:cNvPr>
          <p:cNvGrpSpPr/>
          <p:nvPr/>
        </p:nvGrpSpPr>
        <p:grpSpPr>
          <a:xfrm>
            <a:off x="9375666" y="2604094"/>
            <a:ext cx="2228959" cy="3058518"/>
            <a:chOff x="9417086" y="2604094"/>
            <a:chExt cx="2228959" cy="30585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56CE-A506-4131-A7F5-1EBABCD670B7}"/>
                </a:ext>
              </a:extLst>
            </p:cNvPr>
            <p:cNvGrpSpPr/>
            <p:nvPr/>
          </p:nvGrpSpPr>
          <p:grpSpPr>
            <a:xfrm>
              <a:off x="9417086" y="3038501"/>
              <a:ext cx="2228959" cy="2624111"/>
              <a:chOff x="2068731" y="2607123"/>
              <a:chExt cx="2817698" cy="398819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EC3A80-D156-456E-853B-8803709A3F89}"/>
                  </a:ext>
                </a:extLst>
              </p:cNvPr>
              <p:cNvSpPr/>
              <p:nvPr/>
            </p:nvSpPr>
            <p:spPr>
              <a:xfrm>
                <a:off x="2074348" y="3271988"/>
                <a:ext cx="280260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6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5A3160-BA0E-444F-8573-9A38F3796223}"/>
                  </a:ext>
                </a:extLst>
              </p:cNvPr>
              <p:cNvSpPr/>
              <p:nvPr/>
            </p:nvSpPr>
            <p:spPr>
              <a:xfrm>
                <a:off x="2068731" y="3944294"/>
                <a:ext cx="2817697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5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3EB7C9-A839-46AA-8514-469CEB82FD6A}"/>
                  </a:ext>
                </a:extLst>
              </p:cNvPr>
              <p:cNvSpPr/>
              <p:nvPr/>
            </p:nvSpPr>
            <p:spPr>
              <a:xfrm>
                <a:off x="2068731" y="4629695"/>
                <a:ext cx="2808222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4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F4F9F5-6102-4B21-B98B-493DD1253FAC}"/>
                  </a:ext>
                </a:extLst>
              </p:cNvPr>
              <p:cNvSpPr/>
              <p:nvPr/>
            </p:nvSpPr>
            <p:spPr>
              <a:xfrm>
                <a:off x="2068731" y="5306735"/>
                <a:ext cx="2817698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2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9F0038-0368-4536-A978-AC6C80DBE6D9}"/>
                  </a:ext>
                </a:extLst>
              </p:cNvPr>
              <p:cNvSpPr/>
              <p:nvPr/>
            </p:nvSpPr>
            <p:spPr>
              <a:xfrm>
                <a:off x="2073470" y="5971626"/>
                <a:ext cx="2812958" cy="6236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AngularJS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48A601-5B83-4648-A532-7E074FE89BE2}"/>
                  </a:ext>
                </a:extLst>
              </p:cNvPr>
              <p:cNvSpPr/>
              <p:nvPr/>
            </p:nvSpPr>
            <p:spPr>
              <a:xfrm>
                <a:off x="2068731" y="2607123"/>
                <a:ext cx="279946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7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8D52D8-B57A-48E4-B40E-E42FF53AEA1C}"/>
                </a:ext>
              </a:extLst>
            </p:cNvPr>
            <p:cNvSpPr/>
            <p:nvPr/>
          </p:nvSpPr>
          <p:spPr>
            <a:xfrm>
              <a:off x="9417086" y="2604094"/>
              <a:ext cx="2214536" cy="3601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</a:rPr>
                <a:t>Angular 8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6AE84-CEE5-4E23-8701-B69E173BB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669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is rewritten on Microsoft’s </a:t>
            </a: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language</a:t>
            </a:r>
          </a:p>
          <a:p>
            <a:pPr lvl="1"/>
            <a:r>
              <a:rPr lang="en-US" sz="3000" dirty="0"/>
              <a:t>A typed </a:t>
            </a:r>
            <a:r>
              <a:rPr lang="en-US" sz="3000" b="1" dirty="0">
                <a:solidFill>
                  <a:schemeClr val="bg1"/>
                </a:solidFill>
              </a:rPr>
              <a:t>superset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that compiles to plain JS</a:t>
            </a:r>
          </a:p>
          <a:p>
            <a:pPr lvl="1"/>
            <a:r>
              <a:rPr lang="en-US" sz="3000" dirty="0"/>
              <a:t>Any Browser! Any Host! Any OS! Anywhere!.. Open Source!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does not have a concept of "</a:t>
            </a:r>
            <a:r>
              <a:rPr lang="en-US" sz="3200" b="1" dirty="0">
                <a:solidFill>
                  <a:schemeClr val="bg1"/>
                </a:solidFill>
              </a:rPr>
              <a:t>scope</a:t>
            </a:r>
            <a:r>
              <a:rPr lang="en-US" sz="3200" dirty="0"/>
              <a:t>" or </a:t>
            </a:r>
            <a:r>
              <a:rPr lang="en-US" sz="3200" b="1" dirty="0">
                <a:solidFill>
                  <a:schemeClr val="bg1"/>
                </a:solidFill>
              </a:rPr>
              <a:t>controllers</a:t>
            </a:r>
          </a:p>
          <a:p>
            <a:pPr lvl="1"/>
            <a:r>
              <a:rPr lang="en-US" sz="3000" dirty="0"/>
              <a:t>Instead it uses a hierarchy of </a:t>
            </a:r>
            <a:r>
              <a:rPr lang="en-US" sz="30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000" dirty="0"/>
              <a:t>This is its main difference from AngularJS (the first Angular)</a:t>
            </a:r>
          </a:p>
          <a:p>
            <a:pPr lvl="1"/>
            <a:r>
              <a:rPr lang="en-US" sz="3000" dirty="0"/>
              <a:t>Most modern Front-End frameworks tend to use this </a:t>
            </a:r>
            <a:r>
              <a:rPr lang="en-US" sz="30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0A768-7FF3-4B05-85AB-05D32044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4841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Cross Platform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Single Page Applications (SPA)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Progressive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Native Mobile Apps (Cordova, Ionic)</a:t>
            </a:r>
          </a:p>
          <a:p>
            <a:pPr lvl="1">
              <a:buClr>
                <a:srgbClr val="234465"/>
              </a:buClr>
            </a:pPr>
            <a:r>
              <a:rPr lang="en-US" noProof="1"/>
              <a:t>Desktop Apps (Electron)</a:t>
            </a:r>
          </a:p>
          <a:p>
            <a:pPr>
              <a:buClr>
                <a:srgbClr val="234465"/>
              </a:buClr>
            </a:pPr>
            <a:r>
              <a:rPr lang="en-US" noProof="1"/>
              <a:t>Great Tooling (CLI, IDEs, Templates)</a:t>
            </a:r>
          </a:p>
          <a:p>
            <a:pPr>
              <a:buClr>
                <a:srgbClr val="234465"/>
              </a:buClr>
            </a:pPr>
            <a:r>
              <a:rPr lang="en-US" noProof="1"/>
              <a:t>Huge Community</a:t>
            </a:r>
          </a:p>
          <a:p>
            <a:pPr>
              <a:buClr>
                <a:srgbClr val="234465"/>
              </a:buClr>
            </a:pPr>
            <a:r>
              <a:rPr lang="en-US" noProof="1"/>
              <a:t>Easy Testing, Animations, Accessibility</a:t>
            </a:r>
          </a:p>
          <a:p>
            <a:pPr>
              <a:buClr>
                <a:srgbClr val="234465"/>
              </a:buClr>
            </a:pPr>
            <a:r>
              <a:rPr lang="en-US" noProof="1"/>
              <a:t>Can work with any back-end (Web API, Node.js,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Features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3C835-C5D9-4894-92F4-F94B31C9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2" y="1526069"/>
            <a:ext cx="3040338" cy="3040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91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</a:t>
            </a:r>
            <a:r>
              <a:rPr lang="en-US" sz="3200" dirty="0"/>
              <a:t>ava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cript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otation (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) is an open-standard file format</a:t>
            </a:r>
          </a:p>
          <a:p>
            <a:pPr lvl="1"/>
            <a:r>
              <a:rPr lang="en-US" sz="3000" dirty="0"/>
              <a:t>Uses human-readable text to transmit data objects</a:t>
            </a:r>
          </a:p>
          <a:p>
            <a:pPr lvl="1"/>
            <a:r>
              <a:rPr lang="en-US" sz="3000" dirty="0"/>
              <a:t>Data objects consist of </a:t>
            </a:r>
            <a:r>
              <a:rPr lang="en-US" sz="3000" b="1" dirty="0">
                <a:solidFill>
                  <a:schemeClr val="bg1"/>
                </a:solidFill>
              </a:rPr>
              <a:t>attribute-value</a:t>
            </a:r>
            <a:r>
              <a:rPr lang="en-US" sz="3000" dirty="0"/>
              <a:t> pairs or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data types</a:t>
            </a:r>
          </a:p>
          <a:p>
            <a:pPr lvl="2"/>
            <a:r>
              <a:rPr lang="en-US" sz="2800" dirty="0"/>
              <a:t>Basically any serializable value</a:t>
            </a:r>
          </a:p>
          <a:p>
            <a:pPr lvl="1"/>
            <a:r>
              <a:rPr lang="en-US" sz="3000" dirty="0"/>
              <a:t>Easy for humans to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write</a:t>
            </a:r>
          </a:p>
          <a:p>
            <a:pPr lvl="1"/>
            <a:r>
              <a:rPr lang="en-US" sz="3000" dirty="0"/>
              <a:t>Easy for machines to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JSON is derived from JavaScript</a:t>
            </a:r>
          </a:p>
          <a:p>
            <a:pPr lvl="1"/>
            <a:r>
              <a:rPr lang="en-US" sz="3000" dirty="0"/>
              <a:t>However, it is </a:t>
            </a:r>
            <a:r>
              <a:rPr lang="en-US" sz="3000" b="1" dirty="0">
                <a:solidFill>
                  <a:schemeClr val="bg1"/>
                </a:solidFill>
              </a:rPr>
              <a:t>language-independent</a:t>
            </a:r>
          </a:p>
          <a:p>
            <a:pPr lvl="1"/>
            <a:r>
              <a:rPr lang="en-US" sz="3000" dirty="0"/>
              <a:t>Now, many languages provide code to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4A2EA7-592F-40DC-B52E-DE062EC1C0B7}"/>
              </a:ext>
            </a:extLst>
          </p:cNvPr>
          <p:cNvSpPr txBox="1">
            <a:spLocks/>
          </p:cNvSpPr>
          <p:nvPr/>
        </p:nvSpPr>
        <p:spPr>
          <a:xfrm>
            <a:off x="7486874" y="3169802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“Peter",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4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CORS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Cross Origin Resource Sharing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5865D-2370-4402-8666-B18283A33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7" t="14234" r="25288" b="15770"/>
          <a:stretch/>
        </p:blipFill>
        <p:spPr>
          <a:xfrm>
            <a:off x="2803280" y="437860"/>
            <a:ext cx="6585439" cy="4266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83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Browser security prevents a web page from making requests to a </a:t>
            </a:r>
            <a:br>
              <a:rPr lang="en-US" sz="3000" dirty="0"/>
            </a:br>
            <a:r>
              <a:rPr lang="en-US" sz="3000" dirty="0"/>
              <a:t>different domain</a:t>
            </a:r>
          </a:p>
          <a:p>
            <a:pPr lvl="1"/>
            <a:r>
              <a:rPr lang="en-US" sz="2800" dirty="0"/>
              <a:t>A domain that is different from the one that served the web page</a:t>
            </a:r>
          </a:p>
          <a:p>
            <a:pPr lvl="1"/>
            <a:r>
              <a:rPr lang="en-US" sz="2800" dirty="0"/>
              <a:t>This restriction is called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ame-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en-US" sz="2800" dirty="0"/>
              <a:t>olicy (</a:t>
            </a:r>
            <a:r>
              <a:rPr lang="en-US" sz="2800" b="1" dirty="0">
                <a:solidFill>
                  <a:schemeClr val="bg1"/>
                </a:solidFill>
              </a:rPr>
              <a:t>SOP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This policy also prevents malicious sites from reading data from your site</a:t>
            </a:r>
          </a:p>
          <a:p>
            <a:r>
              <a:rPr lang="en-US" sz="3000" dirty="0"/>
              <a:t>Sometimes you might want to allow other sites to bypass this restriction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Cross-origin requests </a:t>
            </a:r>
            <a:r>
              <a:rPr lang="en-US" sz="2800" dirty="0"/>
              <a:t>to your app may become necessary, at some point</a:t>
            </a:r>
          </a:p>
          <a:p>
            <a:pPr lvl="1"/>
            <a:r>
              <a:rPr lang="en-US" sz="2800" dirty="0"/>
              <a:t>That’s where 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ross 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/>
              <a:t>esource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haring (</a:t>
            </a:r>
            <a:r>
              <a:rPr lang="en-US" sz="2800" b="1" dirty="0">
                <a:solidFill>
                  <a:schemeClr val="bg1"/>
                </a:solidFill>
              </a:rPr>
              <a:t>CORS</a:t>
            </a:r>
            <a:r>
              <a:rPr lang="en-US" sz="2800" dirty="0"/>
              <a:t>)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(1)</a:t>
            </a:r>
          </a:p>
        </p:txBody>
      </p:sp>
    </p:spTree>
    <p:extLst>
      <p:ext uri="{BB962C8B-B14F-4D97-AF65-F5344CB8AC3E}">
        <p14:creationId xmlns:p14="http://schemas.microsoft.com/office/powerpoint/2010/main" val="3478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BB90AF2-D5DE-4B93-A740-22A601153975}"/>
              </a:ext>
            </a:extLst>
          </p:cNvPr>
          <p:cNvSpPr txBox="1">
            <a:spLocks/>
          </p:cNvSpPr>
          <p:nvPr/>
        </p:nvSpPr>
        <p:spPr>
          <a:xfrm>
            <a:off x="920166" y="5252410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87EA5AC-A7EE-4CCE-B1B5-D9A64DC88978}"/>
              </a:ext>
            </a:extLst>
          </p:cNvPr>
          <p:cNvSpPr txBox="1">
            <a:spLocks/>
          </p:cNvSpPr>
          <p:nvPr/>
        </p:nvSpPr>
        <p:spPr>
          <a:xfrm>
            <a:off x="920166" y="5860822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https://example.com/bar.html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87DDA89-74A1-4C71-AFAC-99077513C2B2}"/>
              </a:ext>
            </a:extLst>
          </p:cNvPr>
          <p:cNvSpPr/>
          <p:nvPr/>
        </p:nvSpPr>
        <p:spPr bwMode="auto">
          <a:xfrm>
            <a:off x="1541537" y="4425191"/>
            <a:ext cx="2162907" cy="464332"/>
          </a:xfrm>
          <a:prstGeom prst="wedgeRoundRectCallout">
            <a:avLst>
              <a:gd name="adj1" fmla="val -1523"/>
              <a:gd name="adj2" fmla="val 11750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Same-origin URLs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79DF3FD-5F98-4CBA-8B2B-4CEE87959D3E}"/>
              </a:ext>
            </a:extLst>
          </p:cNvPr>
          <p:cNvSpPr txBox="1">
            <a:spLocks/>
          </p:cNvSpPr>
          <p:nvPr/>
        </p:nvSpPr>
        <p:spPr>
          <a:xfrm>
            <a:off x="5020312" y="4373098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78BEAE2-C54F-4359-A258-2D0640134FF6}"/>
              </a:ext>
            </a:extLst>
          </p:cNvPr>
          <p:cNvSpPr txBox="1">
            <a:spLocks/>
          </p:cNvSpPr>
          <p:nvPr/>
        </p:nvSpPr>
        <p:spPr>
          <a:xfrm>
            <a:off x="5020312" y="4981510"/>
            <a:ext cx="38599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8F7ABC9-F4C7-4CD2-B3AD-F996B56947F1}"/>
              </a:ext>
            </a:extLst>
          </p:cNvPr>
          <p:cNvSpPr txBox="1">
            <a:spLocks/>
          </p:cNvSpPr>
          <p:nvPr/>
        </p:nvSpPr>
        <p:spPr>
          <a:xfrm>
            <a:off x="5020312" y="5589922"/>
            <a:ext cx="32884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1C56C5B-F0F1-483F-BD4C-D1FD17AD1706}"/>
              </a:ext>
            </a:extLst>
          </p:cNvPr>
          <p:cNvSpPr txBox="1">
            <a:spLocks/>
          </p:cNvSpPr>
          <p:nvPr/>
        </p:nvSpPr>
        <p:spPr>
          <a:xfrm>
            <a:off x="5020311" y="6198334"/>
            <a:ext cx="397422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D6FDF6C-167A-450C-8723-1A076DCDBAD8}"/>
              </a:ext>
            </a:extLst>
          </p:cNvPr>
          <p:cNvSpPr/>
          <p:nvPr/>
        </p:nvSpPr>
        <p:spPr bwMode="auto">
          <a:xfrm>
            <a:off x="9628352" y="4373097"/>
            <a:ext cx="2162907" cy="464332"/>
          </a:xfrm>
          <a:prstGeom prst="wedgeRoundRectCallout">
            <a:avLst>
              <a:gd name="adj1" fmla="val -95832"/>
              <a:gd name="adj2" fmla="val 767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domain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B198321-DB56-4415-B3BB-D058B2600BF6}"/>
              </a:ext>
            </a:extLst>
          </p:cNvPr>
          <p:cNvSpPr/>
          <p:nvPr/>
        </p:nvSpPr>
        <p:spPr bwMode="auto">
          <a:xfrm>
            <a:off x="9366131" y="4981509"/>
            <a:ext cx="2425128" cy="464332"/>
          </a:xfrm>
          <a:prstGeom prst="wedgeRoundRectCallout">
            <a:avLst>
              <a:gd name="adj1" fmla="val -66871"/>
              <a:gd name="adj2" fmla="val 199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subdomain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60477B9-CB18-4B37-91CF-9BD711330360}"/>
              </a:ext>
            </a:extLst>
          </p:cNvPr>
          <p:cNvSpPr/>
          <p:nvPr/>
        </p:nvSpPr>
        <p:spPr bwMode="auto">
          <a:xfrm>
            <a:off x="9735408" y="5589921"/>
            <a:ext cx="2055851" cy="464332"/>
          </a:xfrm>
          <a:prstGeom prst="wedgeRoundRectCallout">
            <a:avLst>
              <a:gd name="adj1" fmla="val -105761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scheme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C5D2EDA-1D59-48DD-BCAB-24FF151A55AA}"/>
              </a:ext>
            </a:extLst>
          </p:cNvPr>
          <p:cNvSpPr/>
          <p:nvPr/>
        </p:nvSpPr>
        <p:spPr bwMode="auto">
          <a:xfrm>
            <a:off x="10070692" y="6198333"/>
            <a:ext cx="1720567" cy="464332"/>
          </a:xfrm>
          <a:prstGeom prst="wedgeRoundRectCallout">
            <a:avLst>
              <a:gd name="adj1" fmla="val -104669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17232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Example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01000" y="1269000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156000" y="1264655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327400" y="2747993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313963" y="5996200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3259473" y="4272566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6000" y="4823040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DELETE 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/>
              <a:t>Authorization: Bearer…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6000" y="3105831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HTTP/1.1 200 OK</a:t>
            </a:r>
            <a:br>
              <a:rPr lang="en-US" dirty="0"/>
            </a:br>
            <a:r>
              <a:rPr lang="en-US" dirty="0"/>
              <a:t>Access-Control-Allow-Origin: *</a:t>
            </a:r>
            <a:br>
              <a:rPr lang="en-US" dirty="0"/>
            </a:br>
            <a:r>
              <a:rPr lang="en-US" dirty="0"/>
              <a:t>Access-Control-Allow-Origin: 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Access-Control-Request-Headers: Authorization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9255" y="1248106"/>
            <a:ext cx="6096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OPTIONS 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/>
              <a:t>Access-Control-Request-Method: 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Access-Control-Request-Headers: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4965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BE4CD-99F9-4C52-92E7-423EEC9B6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in ASP.NET Core, is setup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Globally</a:t>
            </a:r>
            <a:r>
              <a:rPr lang="en-US" sz="2800" dirty="0"/>
              <a:t>, via a </a:t>
            </a:r>
            <a:r>
              <a:rPr lang="en-US" sz="28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Per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or per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en-US" sz="2800" dirty="0"/>
              <a:t> via an </a:t>
            </a:r>
            <a:r>
              <a:rPr lang="en-US" sz="2800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190CA-E3AF-4DC5-9EA0-5E35D57D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0A82C0F-55F6-4457-9465-2F193EB9C935}"/>
              </a:ext>
            </a:extLst>
          </p:cNvPr>
          <p:cNvSpPr txBox="1">
            <a:spLocks/>
          </p:cNvSpPr>
          <p:nvPr/>
        </p:nvSpPr>
        <p:spPr>
          <a:xfrm>
            <a:off x="565059" y="2948939"/>
            <a:ext cx="674126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66C82-18C9-4635-A99D-3E9FE47BFA87}"/>
              </a:ext>
            </a:extLst>
          </p:cNvPr>
          <p:cNvSpPr txBox="1">
            <a:spLocks/>
          </p:cNvSpPr>
          <p:nvPr/>
        </p:nvSpPr>
        <p:spPr>
          <a:xfrm>
            <a:off x="565059" y="4814155"/>
            <a:ext cx="674126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app...)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WithOrigins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http://example.com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5F38F1-7477-4C70-AF06-55D2DE982A9B}"/>
              </a:ext>
            </a:extLst>
          </p:cNvPr>
          <p:cNvSpPr txBox="1">
            <a:spLocks/>
          </p:cNvSpPr>
          <p:nvPr/>
        </p:nvSpPr>
        <p:spPr>
          <a:xfrm>
            <a:off x="7476793" y="2948939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AllowSpecificOrigin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ContentResult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GetTest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Content("test");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239CD87-A4F1-465F-A64C-7E8C53F2FDD6}"/>
              </a:ext>
            </a:extLst>
          </p:cNvPr>
          <p:cNvSpPr txBox="1">
            <a:spLocks/>
          </p:cNvSpPr>
          <p:nvPr/>
        </p:nvSpPr>
        <p:spPr>
          <a:xfrm>
            <a:off x="7476793" y="4814156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DisableCors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string Version()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"1.0.0";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D1B6C-983C-4306-969A-3690256AA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8" t="-5006" r="-1053" b="-4756"/>
          <a:stretch/>
        </p:blipFill>
        <p:spPr>
          <a:xfrm>
            <a:off x="6176516" y="1196120"/>
            <a:ext cx="5521371" cy="13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7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367363"/>
            <a:ext cx="7766664" cy="490927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JSON &amp; XML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JavaScript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AJAX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jQuery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ASP.NET Core Web API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Angular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</a:t>
            </a:r>
            <a:r>
              <a:rPr lang="en-US" sz="3200" noProof="1"/>
              <a:t> is a very common </a:t>
            </a:r>
            <a:r>
              <a:rPr lang="en-US" sz="3200" b="1" noProof="1">
                <a:solidFill>
                  <a:schemeClr val="bg1"/>
                </a:solidFill>
              </a:rPr>
              <a:t>data format </a:t>
            </a:r>
            <a:r>
              <a:rPr lang="en-US" sz="3200" noProof="1"/>
              <a:t>used in web communication</a:t>
            </a:r>
          </a:p>
          <a:p>
            <a:pPr lvl="1"/>
            <a:r>
              <a:rPr lang="en-US" sz="3000" noProof="1"/>
              <a:t>Mainly in browser-server or server-server communication</a:t>
            </a:r>
          </a:p>
          <a:p>
            <a:pPr lvl="1"/>
            <a:r>
              <a:rPr lang="en-US" sz="3000" noProof="1"/>
              <a:t>The official internet media type (</a:t>
            </a:r>
            <a:r>
              <a:rPr lang="en-US" sz="3000" b="1" noProof="1">
                <a:solidFill>
                  <a:schemeClr val="bg1"/>
                </a:solidFill>
              </a:rPr>
              <a:t>MIME</a:t>
            </a:r>
            <a:r>
              <a:rPr lang="en-US" sz="3000" noProof="1"/>
              <a:t>) for </a:t>
            </a: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files use the extension </a:t>
            </a:r>
            <a:r>
              <a:rPr lang="en-US" sz="3000" b="1" noProof="1">
                <a:solidFill>
                  <a:schemeClr val="bg1"/>
                </a:solidFill>
              </a:rPr>
              <a:t>.json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 </a:t>
            </a:r>
            <a:r>
              <a:rPr lang="en-US" sz="3200" noProof="1"/>
              <a:t>is commonly used as a replacement for XML in AJAX systems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shorter and easier to comprehend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quicker to read and write, and is more intuitive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doesn't support schemas and namespaces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0FB6E-2EE7-425A-BFF5-50228CF28039}"/>
              </a:ext>
            </a:extLst>
          </p:cNvPr>
          <p:cNvSpPr txBox="1">
            <a:spLocks/>
          </p:cNvSpPr>
          <p:nvPr/>
        </p:nvSpPr>
        <p:spPr>
          <a:xfrm>
            <a:off x="9308029" y="2543897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33069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4DB6-7092-4C42-8B23-2B3766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6C60-9064-4539-866C-27C9A98D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defines a set of rules for encoding documents</a:t>
            </a:r>
          </a:p>
          <a:p>
            <a:pPr lvl="1"/>
            <a:r>
              <a:rPr lang="en-US" noProof="1"/>
              <a:t>Stands for </a:t>
            </a:r>
            <a:r>
              <a:rPr lang="en-US" b="1" noProof="1">
                <a:solidFill>
                  <a:schemeClr val="bg1"/>
                </a:solidFill>
              </a:rPr>
              <a:t>Ex</a:t>
            </a:r>
            <a:r>
              <a:rPr lang="en-US" noProof="1"/>
              <a:t>tensible </a:t>
            </a:r>
            <a:r>
              <a:rPr lang="en-US" b="1" noProof="1">
                <a:solidFill>
                  <a:schemeClr val="bg1"/>
                </a:solidFill>
              </a:rPr>
              <a:t>M</a:t>
            </a:r>
            <a:r>
              <a:rPr lang="en-US" noProof="1"/>
              <a:t>arkup </a:t>
            </a:r>
            <a:r>
              <a:rPr lang="en-US" b="1" noProof="1">
                <a:solidFill>
                  <a:schemeClr val="bg1"/>
                </a:solidFill>
              </a:rPr>
              <a:t>L</a:t>
            </a:r>
            <a:r>
              <a:rPr lang="en-US" noProof="1"/>
              <a:t>anguage</a:t>
            </a: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  <a:r>
              <a:rPr lang="en-US" noProof="1"/>
              <a:t> </a:t>
            </a:r>
          </a:p>
          <a:p>
            <a:pPr lvl="2"/>
            <a:r>
              <a:rPr lang="en-US" noProof="1"/>
              <a:t>In terms of </a:t>
            </a:r>
            <a:r>
              <a:rPr lang="en-US" b="1" noProof="1">
                <a:solidFill>
                  <a:schemeClr val="bg1"/>
                </a:solidFill>
              </a:rPr>
              <a:t>human-readability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machine-parsability</a:t>
            </a:r>
          </a:p>
          <a:p>
            <a:pPr lvl="2"/>
            <a:r>
              <a:rPr lang="en-US" noProof="1"/>
              <a:t>In terms of hierarchy (values within values)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is a textual data format</a:t>
            </a:r>
          </a:p>
          <a:p>
            <a:pPr lvl="1"/>
            <a:r>
              <a:rPr lang="en-US" noProof="1"/>
              <a:t>Strong support for different human languages via </a:t>
            </a:r>
            <a:r>
              <a:rPr lang="en-US" b="1" noProof="1">
                <a:solidFill>
                  <a:schemeClr val="bg1"/>
                </a:solidFill>
              </a:rPr>
              <a:t>Unicode</a:t>
            </a:r>
          </a:p>
          <a:p>
            <a:pPr lvl="1"/>
            <a:r>
              <a:rPr lang="en-US" noProof="1"/>
              <a:t>The design focuses strongly on actual documents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81095-4F6D-47EE-8DB9-93A4BF0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349F2-3FDB-4D06-85CE-2D33C0EAF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374" y="1462454"/>
            <a:ext cx="1553307" cy="15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FCBE-21EE-4BB7-94BD-08F449DA7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has many applications</a:t>
            </a:r>
          </a:p>
          <a:p>
            <a:pPr lvl="1"/>
            <a:r>
              <a:rPr lang="en-US" sz="3200" noProof="1"/>
              <a:t>There are 2 </a:t>
            </a:r>
            <a:r>
              <a:rPr lang="en-US" sz="3200" b="1" noProof="1">
                <a:solidFill>
                  <a:schemeClr val="bg1"/>
                </a:solidFill>
              </a:rPr>
              <a:t>MIME</a:t>
            </a:r>
            <a:r>
              <a:rPr lang="en-US" sz="3200" noProof="1"/>
              <a:t> types for </a:t>
            </a: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                        and 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files use the extension </a:t>
            </a:r>
            <a:r>
              <a:rPr lang="en-US" sz="3200" b="1" noProof="1">
                <a:solidFill>
                  <a:schemeClr val="bg1"/>
                </a:solidFill>
              </a:rPr>
              <a:t>.xml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XML </a:t>
            </a:r>
            <a:r>
              <a:rPr lang="en-US" sz="3400" noProof="1"/>
              <a:t>has many applications</a:t>
            </a:r>
          </a:p>
          <a:p>
            <a:pPr lvl="1"/>
            <a:r>
              <a:rPr lang="en-US" sz="3200" noProof="1"/>
              <a:t>Widely-used in </a:t>
            </a:r>
            <a:r>
              <a:rPr lang="en-US" sz="3200" b="1" noProof="1">
                <a:solidFill>
                  <a:schemeClr val="bg1"/>
                </a:solidFill>
              </a:rPr>
              <a:t>SOA</a:t>
            </a:r>
            <a:r>
              <a:rPr lang="en-US" sz="3200" noProof="1"/>
              <a:t> (e.g. WCF)</a:t>
            </a:r>
          </a:p>
          <a:p>
            <a:pPr lvl="1"/>
            <a:r>
              <a:rPr lang="en-US" sz="3200" noProof="1"/>
              <a:t>Used for </a:t>
            </a:r>
            <a:r>
              <a:rPr lang="en-US" sz="3200" b="1" noProof="1">
                <a:solidFill>
                  <a:schemeClr val="bg1"/>
                </a:solidFill>
              </a:rPr>
              <a:t>configuring</a:t>
            </a:r>
            <a:r>
              <a:rPr lang="en-US" sz="3200" noProof="1"/>
              <a:t> .NET apps</a:t>
            </a:r>
          </a:p>
          <a:p>
            <a:pPr lvl="1"/>
            <a:r>
              <a:rPr lang="en-US" sz="3200" noProof="1"/>
              <a:t>Used in </a:t>
            </a:r>
            <a:r>
              <a:rPr lang="en-US" sz="3200" b="1" noProof="1">
                <a:solidFill>
                  <a:schemeClr val="bg1"/>
                </a:solidFill>
              </a:rPr>
              <a:t>Microsoft Office</a:t>
            </a:r>
            <a:r>
              <a:rPr lang="en-US" sz="3200" noProof="1"/>
              <a:t> formats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XHTML</a:t>
            </a:r>
            <a:r>
              <a:rPr lang="en-US" sz="3200" noProof="1"/>
              <a:t> was intended to be strict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noProof="1"/>
              <a:t> format</a:t>
            </a:r>
          </a:p>
          <a:p>
            <a:pPr lvl="1"/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E03E60-8BD8-4330-AA53-F07FDAF55BFC}"/>
              </a:ext>
            </a:extLst>
          </p:cNvPr>
          <p:cNvSpPr txBox="1">
            <a:spLocks/>
          </p:cNvSpPr>
          <p:nvPr/>
        </p:nvSpPr>
        <p:spPr>
          <a:xfrm>
            <a:off x="6793731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application/xml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9327FC-77CF-49F6-BF1A-D4B71772B704}"/>
              </a:ext>
            </a:extLst>
          </p:cNvPr>
          <p:cNvSpPr txBox="1">
            <a:spLocks/>
          </p:cNvSpPr>
          <p:nvPr/>
        </p:nvSpPr>
        <p:spPr>
          <a:xfrm>
            <a:off x="9773616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text/xml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B87324-1873-4D55-B396-FF5F37F1EAE9}"/>
              </a:ext>
            </a:extLst>
          </p:cNvPr>
          <p:cNvSpPr txBox="1">
            <a:spLocks/>
          </p:cNvSpPr>
          <p:nvPr/>
        </p:nvSpPr>
        <p:spPr>
          <a:xfrm>
            <a:off x="6889372" y="2638348"/>
            <a:ext cx="511222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&lt;?xml version="1.0" encoding="UTF-8" ?&gt;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&lt;records&gt;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id="1"&gt;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&lt;name&gt;Ivo&lt;/name&gt;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&lt;email&gt;ivo@softuni.bg&lt;/email&gt;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&lt;company&gt;Software University&lt;/company&gt;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id="2"&gt;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&lt;name&gt;Niki&lt;/name&gt;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&lt;email&gt;admin@Nikolay.it&lt;/email&gt;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&lt;company&gt;ZenCodeo&lt;/company&gt;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&lt;/records&gt;</a:t>
            </a:r>
          </a:p>
        </p:txBody>
      </p:sp>
    </p:spTree>
    <p:extLst>
      <p:ext uri="{BB962C8B-B14F-4D97-AF65-F5344CB8AC3E}">
        <p14:creationId xmlns:p14="http://schemas.microsoft.com/office/powerpoint/2010/main" val="10346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0. CSharp-ASP-NET-Core-Course-Introduction.pptx" id="{B0609C18-A808-4267-A7C2-70967A9FAD53}" vid="{0D3C2449-0461-40D1-812E-F8434A0CE2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4185</Words>
  <Application>Microsoft Office PowerPoint</Application>
  <PresentationFormat>Widescreen</PresentationFormat>
  <Paragraphs>696</Paragraphs>
  <Slides>60</Slides>
  <Notes>7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Web API</vt:lpstr>
      <vt:lpstr>Table of Contents</vt:lpstr>
      <vt:lpstr>Have a Question?</vt:lpstr>
      <vt:lpstr>JSON</vt:lpstr>
      <vt:lpstr>JSON (1)</vt:lpstr>
      <vt:lpstr>JSON (2)</vt:lpstr>
      <vt:lpstr>XML</vt:lpstr>
      <vt:lpstr>XML (1)</vt:lpstr>
      <vt:lpstr>XML (2)</vt:lpstr>
      <vt:lpstr>JavaScript</vt:lpstr>
      <vt:lpstr>Welcome to JavaScript (1)</vt:lpstr>
      <vt:lpstr>Welcome to JavaScript (2)</vt:lpstr>
      <vt:lpstr>Welcome to JavaScript (3)</vt:lpstr>
      <vt:lpstr>Asynchronous JavaScript and XML</vt:lpstr>
      <vt:lpstr>AJAX (1)</vt:lpstr>
      <vt:lpstr>AJAX (2)</vt:lpstr>
      <vt:lpstr>AJAX: Workflow</vt:lpstr>
      <vt:lpstr>AJAX in Plain JavaScript (Vanilla JS)</vt:lpstr>
      <vt:lpstr>AJAX in SPA</vt:lpstr>
      <vt:lpstr>jQuery</vt:lpstr>
      <vt:lpstr>What is JQuery?</vt:lpstr>
      <vt:lpstr>Why JQuery?</vt:lpstr>
      <vt:lpstr>Selection with JQuery</vt:lpstr>
      <vt:lpstr>Adding Elements with JQuery</vt:lpstr>
      <vt:lpstr>Creating / Removing Elements</vt:lpstr>
      <vt:lpstr>JQuery Events: Attach / Remove</vt:lpstr>
      <vt:lpstr>jQuery AJAX</vt:lpstr>
      <vt:lpstr>JQuery vs Native XMLHttpRequest – GET</vt:lpstr>
      <vt:lpstr>JQuery AJAX</vt:lpstr>
      <vt:lpstr>JQuery AJAX</vt:lpstr>
      <vt:lpstr>Web API</vt:lpstr>
      <vt:lpstr>Web API</vt:lpstr>
      <vt:lpstr>ASP.NET Core Web API</vt:lpstr>
      <vt:lpstr>ASP.NET Core Web API Controller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(Return Types)</vt:lpstr>
      <vt:lpstr>ASP.NET Core Web API (Return Types)</vt:lpstr>
      <vt:lpstr>ASP.NET Core Web API (GET Methods)</vt:lpstr>
      <vt:lpstr>ASP.NET Core Web API (POST Methods)</vt:lpstr>
      <vt:lpstr>ASP.NET Core Web API (PUT Methods)</vt:lpstr>
      <vt:lpstr>ASP.NET Core Web API (DELETE Methods)</vt:lpstr>
      <vt:lpstr>Angular</vt:lpstr>
      <vt:lpstr>What is Angular?</vt:lpstr>
      <vt:lpstr>Angular</vt:lpstr>
      <vt:lpstr>Angular Features</vt:lpstr>
      <vt:lpstr>Cross Origin Resource Sharing</vt:lpstr>
      <vt:lpstr>CORS (1)</vt:lpstr>
      <vt:lpstr>CORS (2)</vt:lpstr>
      <vt:lpstr>CORS Example</vt:lpstr>
      <vt:lpstr>CORS in ASP.NET Core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20</cp:revision>
  <dcterms:created xsi:type="dcterms:W3CDTF">2018-05-23T13:08:44Z</dcterms:created>
  <dcterms:modified xsi:type="dcterms:W3CDTF">2022-02-18T07:21:47Z</dcterms:modified>
  <cp:category>computer programming;programming;software development;software engineering</cp:category>
</cp:coreProperties>
</file>