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5"/>
  </p:notesMasterIdLst>
  <p:sldIdLst>
    <p:sldId id="256" r:id="rId2"/>
    <p:sldId id="258" r:id="rId3"/>
    <p:sldId id="275" r:id="rId4"/>
    <p:sldId id="279" r:id="rId5"/>
    <p:sldId id="286" r:id="rId6"/>
    <p:sldId id="267" r:id="rId7"/>
    <p:sldId id="266" r:id="rId8"/>
    <p:sldId id="269" r:id="rId9"/>
    <p:sldId id="272" r:id="rId10"/>
    <p:sldId id="270" r:id="rId11"/>
    <p:sldId id="274" r:id="rId12"/>
    <p:sldId id="273" r:id="rId13"/>
    <p:sldId id="268" r:id="rId14"/>
    <p:sldId id="284" r:id="rId15"/>
    <p:sldId id="283" r:id="rId16"/>
    <p:sldId id="287" r:id="rId17"/>
    <p:sldId id="285" r:id="rId18"/>
    <p:sldId id="289" r:id="rId19"/>
    <p:sldId id="288" r:id="rId20"/>
    <p:sldId id="282" r:id="rId21"/>
    <p:sldId id="276" r:id="rId22"/>
    <p:sldId id="280" r:id="rId23"/>
    <p:sldId id="29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CC"/>
    <a:srgbClr val="BE4E9E"/>
    <a:srgbClr val="2933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0" autoAdjust="0"/>
    <p:restoredTop sz="80902" autoAdjust="0"/>
  </p:normalViewPr>
  <p:slideViewPr>
    <p:cSldViewPr>
      <p:cViewPr varScale="1">
        <p:scale>
          <a:sx n="55" d="100"/>
          <a:sy n="55" d="100"/>
        </p:scale>
        <p:origin x="1844" y="48"/>
      </p:cViewPr>
      <p:guideLst>
        <p:guide orient="horz" pos="2160"/>
        <p:guide pos="2880"/>
      </p:guideLst>
    </p:cSldViewPr>
  </p:slideViewPr>
  <p:notesTextViewPr>
    <p:cViewPr>
      <p:scale>
        <a:sx n="1" d="1"/>
        <a:sy n="1" d="1"/>
      </p:scale>
      <p:origin x="0" y="0"/>
    </p:cViewPr>
  </p:notesTextViewPr>
  <p:sorterViewPr>
    <p:cViewPr>
      <p:scale>
        <a:sx n="100" d="100"/>
        <a:sy n="100" d="100"/>
      </p:scale>
      <p:origin x="0" y="56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A053DA-C2CC-4068-964D-E46512726789}" type="datetimeFigureOut">
              <a:rPr lang="en-US" smtClean="0"/>
              <a:t>10/7/2023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46718-1046-40DD-8A11-98F684574959}" type="slidenum">
              <a:rPr lang="en-US" smtClean="0"/>
              <a:t>‹#›</a:t>
            </a:fld>
            <a:endParaRPr lang="en-US"/>
          </a:p>
        </p:txBody>
      </p:sp>
    </p:spTree>
    <p:extLst>
      <p:ext uri="{BB962C8B-B14F-4D97-AF65-F5344CB8AC3E}">
        <p14:creationId xmlns:p14="http://schemas.microsoft.com/office/powerpoint/2010/main" val="53117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picture on the left is of plant cells under a light microscope</a:t>
            </a:r>
            <a:r>
              <a:rPr lang="en-US" baseline="0" dirty="0"/>
              <a:t> and the chloroplasts are visible as green circles. The structure of chloroplasts will be covered on slide 7. </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a:t>
            </a:fld>
            <a:endParaRPr lang="en-US"/>
          </a:p>
        </p:txBody>
      </p:sp>
    </p:spTree>
    <p:extLst>
      <p:ext uri="{BB962C8B-B14F-4D97-AF65-F5344CB8AC3E}">
        <p14:creationId xmlns:p14="http://schemas.microsoft.com/office/powerpoint/2010/main" val="3210466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Trace through the zoomed in plant leaf diagram on the left from the leaf to thylakoids to give students a sense of where the thylakoids are in the plant and how small they are. </a:t>
            </a:r>
          </a:p>
        </p:txBody>
      </p:sp>
      <p:sp>
        <p:nvSpPr>
          <p:cNvPr id="4" name="Slide Number Placeholder 3"/>
          <p:cNvSpPr>
            <a:spLocks noGrp="1"/>
          </p:cNvSpPr>
          <p:nvPr>
            <p:ph type="sldNum" sz="quarter" idx="10"/>
          </p:nvPr>
        </p:nvSpPr>
        <p:spPr/>
        <p:txBody>
          <a:bodyPr/>
          <a:lstStyle/>
          <a:p>
            <a:fld id="{BD746718-1046-40DD-8A11-98F684574959}" type="slidenum">
              <a:rPr lang="en-US" smtClean="0"/>
              <a:t>10</a:t>
            </a:fld>
            <a:endParaRPr lang="en-US"/>
          </a:p>
        </p:txBody>
      </p:sp>
    </p:spTree>
    <p:extLst>
      <p:ext uri="{BB962C8B-B14F-4D97-AF65-F5344CB8AC3E}">
        <p14:creationId xmlns:p14="http://schemas.microsoft.com/office/powerpoint/2010/main" val="56013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Remind students that </a:t>
            </a:r>
            <a:r>
              <a:rPr lang="en-US" b="1" dirty="0"/>
              <a:t>dependent</a:t>
            </a:r>
            <a:r>
              <a:rPr lang="en-US" dirty="0"/>
              <a:t> means “requires or needs” and</a:t>
            </a:r>
            <a:r>
              <a:rPr lang="en-US" baseline="0" dirty="0"/>
              <a:t> </a:t>
            </a:r>
            <a:r>
              <a:rPr lang="en-US" b="1" dirty="0"/>
              <a:t>independent</a:t>
            </a:r>
            <a:r>
              <a:rPr lang="en-US" baseline="0" dirty="0"/>
              <a:t> means “stand alone or doesn’t need.” </a:t>
            </a:r>
          </a:p>
          <a:p>
            <a:r>
              <a:rPr lang="en-US" baseline="0" dirty="0"/>
              <a:t>So light dependent reactions require or needs light to occur and the light independent reactions do not need light to take place. </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11</a:t>
            </a:fld>
            <a:endParaRPr lang="en-US"/>
          </a:p>
        </p:txBody>
      </p:sp>
    </p:spTree>
    <p:extLst>
      <p:ext uri="{BB962C8B-B14F-4D97-AF65-F5344CB8AC3E}">
        <p14:creationId xmlns:p14="http://schemas.microsoft.com/office/powerpoint/2010/main" val="373059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mn-lt"/>
                <a:ea typeface="+mn-ea"/>
                <a:cs typeface="+mn-cs"/>
              </a:rPr>
              <a:t>Note: When NADP+ holds the excited electron which has a negative charge it attaches to a proton, or a single Hydrogen atom with a positive charge, hence the H at the end of NADPH. </a:t>
            </a:r>
            <a:r>
              <a:rPr lang="en-US" dirty="0"/>
              <a:t>Reactions</a:t>
            </a:r>
            <a:r>
              <a:rPr lang="en-US" baseline="0" dirty="0"/>
              <a:t> we need ATP for transporting molecules across membranes, cell division, cell movement, and production of proteins.</a:t>
            </a:r>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746718-1046-40DD-8A11-98F684574959}" type="slidenum">
              <a:rPr lang="en-US" smtClean="0"/>
              <a:t>12</a:t>
            </a:fld>
            <a:endParaRPr lang="en-US"/>
          </a:p>
        </p:txBody>
      </p:sp>
    </p:spTree>
    <p:extLst>
      <p:ext uri="{BB962C8B-B14F-4D97-AF65-F5344CB8AC3E}">
        <p14:creationId xmlns:p14="http://schemas.microsoft.com/office/powerpoint/2010/main" val="104066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Only one photosystem</a:t>
            </a:r>
            <a:r>
              <a:rPr lang="en-US" baseline="0" dirty="0"/>
              <a:t> II protein complex is shown in the thylakoid membrane but there are actually many in each thylakoid membrane of each granum in every chloroplast of each plant cell so photosynthesis involves many molecules of each product. </a:t>
            </a:r>
          </a:p>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13</a:t>
            </a:fld>
            <a:endParaRPr lang="en-US"/>
          </a:p>
        </p:txBody>
      </p:sp>
    </p:spTree>
    <p:extLst>
      <p:ext uri="{BB962C8B-B14F-4D97-AF65-F5344CB8AC3E}">
        <p14:creationId xmlns:p14="http://schemas.microsoft.com/office/powerpoint/2010/main" val="252316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movement of</a:t>
            </a:r>
            <a:r>
              <a:rPr lang="en-US" baseline="0" dirty="0"/>
              <a:t> protons across the thylakoid membrane is due to a proton concentration gradient. When particles are more crowded in one area they tend to flow away to a less crowded area. You can see this by adding a drop of food coloring to a cup of water, the dye disperses until the particles are evenly dispersed throughout so that no one area is more crowded than the other. “Crowded” is a hyperlink that leads to a YouTube video explaining exactly how proton concentration gradients are used to power ATP synthase to make ATP in the mitochondria. </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14</a:t>
            </a:fld>
            <a:endParaRPr lang="en-US"/>
          </a:p>
        </p:txBody>
      </p:sp>
    </p:spTree>
    <p:extLst>
      <p:ext uri="{BB962C8B-B14F-4D97-AF65-F5344CB8AC3E}">
        <p14:creationId xmlns:p14="http://schemas.microsoft.com/office/powerpoint/2010/main" val="3435221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15</a:t>
            </a:fld>
            <a:endParaRPr lang="en-US"/>
          </a:p>
        </p:txBody>
      </p:sp>
    </p:spTree>
    <p:extLst>
      <p:ext uri="{BB962C8B-B14F-4D97-AF65-F5344CB8AC3E}">
        <p14:creationId xmlns:p14="http://schemas.microsoft.com/office/powerpoint/2010/main" val="1127662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YouTube hyperlink “light</a:t>
            </a:r>
            <a:r>
              <a:rPr lang="en-US" baseline="0" dirty="0"/>
              <a:t> dependent reaction” </a:t>
            </a:r>
            <a:r>
              <a:rPr lang="en-US" dirty="0"/>
              <a:t>6:35 this video explains light</a:t>
            </a:r>
            <a:r>
              <a:rPr lang="en-US" baseline="0" dirty="0"/>
              <a:t> dependent reactions and goes more into depth than the PowerPoint.</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16</a:t>
            </a:fld>
            <a:endParaRPr lang="en-US"/>
          </a:p>
        </p:txBody>
      </p:sp>
    </p:spTree>
    <p:extLst>
      <p:ext uri="{BB962C8B-B14F-4D97-AF65-F5344CB8AC3E}">
        <p14:creationId xmlns:p14="http://schemas.microsoft.com/office/powerpoint/2010/main" val="1781664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17</a:t>
            </a:fld>
            <a:endParaRPr lang="en-US"/>
          </a:p>
        </p:txBody>
      </p:sp>
    </p:spTree>
    <p:extLst>
      <p:ext uri="{BB962C8B-B14F-4D97-AF65-F5344CB8AC3E}">
        <p14:creationId xmlns:p14="http://schemas.microsoft.com/office/powerpoint/2010/main" val="3725548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18</a:t>
            </a:fld>
            <a:endParaRPr lang="en-US"/>
          </a:p>
        </p:txBody>
      </p:sp>
    </p:spTree>
    <p:extLst>
      <p:ext uri="{BB962C8B-B14F-4D97-AF65-F5344CB8AC3E}">
        <p14:creationId xmlns:p14="http://schemas.microsoft.com/office/powerpoint/2010/main" val="30007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19</a:t>
            </a:fld>
            <a:endParaRPr lang="en-US"/>
          </a:p>
        </p:txBody>
      </p:sp>
    </p:spTree>
    <p:extLst>
      <p:ext uri="{BB962C8B-B14F-4D97-AF65-F5344CB8AC3E}">
        <p14:creationId xmlns:p14="http://schemas.microsoft.com/office/powerpoint/2010/main" val="249112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 more in depth look at each molecule in the reaction is covered on </a:t>
            </a:r>
            <a:r>
              <a:rPr lang="en-US" baseline="0" dirty="0">
                <a:solidFill>
                  <a:srgbClr val="FF0000"/>
                </a:solidFill>
              </a:rPr>
              <a:t>slide 6</a:t>
            </a:r>
            <a:r>
              <a:rPr lang="en-US" baseline="0" dirty="0"/>
              <a:t>. </a:t>
            </a:r>
          </a:p>
        </p:txBody>
      </p:sp>
      <p:sp>
        <p:nvSpPr>
          <p:cNvPr id="4" name="Slide Number Placeholder 3"/>
          <p:cNvSpPr>
            <a:spLocks noGrp="1"/>
          </p:cNvSpPr>
          <p:nvPr>
            <p:ph type="sldNum" sz="quarter" idx="10"/>
          </p:nvPr>
        </p:nvSpPr>
        <p:spPr/>
        <p:txBody>
          <a:bodyPr/>
          <a:lstStyle/>
          <a:p>
            <a:fld id="{BD746718-1046-40DD-8A11-98F684574959}" type="slidenum">
              <a:rPr lang="en-US" smtClean="0"/>
              <a:t>2</a:t>
            </a:fld>
            <a:endParaRPr lang="en-US"/>
          </a:p>
        </p:txBody>
      </p:sp>
    </p:spTree>
    <p:extLst>
      <p:ext uri="{BB962C8B-B14F-4D97-AF65-F5344CB8AC3E}">
        <p14:creationId xmlns:p14="http://schemas.microsoft.com/office/powerpoint/2010/main" val="2012039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YouTube clip link at hyperlink “The Calvin Cycle” is 7:30 minutes long and covers the light independent or dark reactions or Calvin Cycle reactions more in depth. He does misspeak at the beginning of the video and says the light independent reactions stop when there is no light but this is incorrect the light dependent reactions stop when there is no light, the light independent reactions occur in the light or dark. </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20</a:t>
            </a:fld>
            <a:endParaRPr lang="en-US"/>
          </a:p>
        </p:txBody>
      </p:sp>
    </p:spTree>
    <p:extLst>
      <p:ext uri="{BB962C8B-B14F-4D97-AF65-F5344CB8AC3E}">
        <p14:creationId xmlns:p14="http://schemas.microsoft.com/office/powerpoint/2010/main" val="254995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YouTube </a:t>
            </a:r>
            <a:r>
              <a:rPr lang="en-US" baseline="0" dirty="0"/>
              <a:t>hyperlink </a:t>
            </a:r>
            <a:r>
              <a:rPr lang="en-US" dirty="0"/>
              <a:t>at “Summary.”</a:t>
            </a:r>
            <a:r>
              <a:rPr lang="en-US" baseline="0" dirty="0"/>
              <a:t> Video has </a:t>
            </a:r>
            <a:r>
              <a:rPr lang="en-US" dirty="0"/>
              <a:t>no words,</a:t>
            </a:r>
            <a:r>
              <a:rPr lang="en-US" baseline="0" dirty="0"/>
              <a:t> </a:t>
            </a:r>
            <a:r>
              <a:rPr lang="en-US" dirty="0"/>
              <a:t>just a</a:t>
            </a:r>
            <a:r>
              <a:rPr lang="en-US" baseline="0" dirty="0"/>
              <a:t> short video of water molecules being absorbed from roots, carbon dioxide molecules entering the </a:t>
            </a:r>
            <a:r>
              <a:rPr lang="en-US" baseline="0" dirty="0" err="1"/>
              <a:t>stroma</a:t>
            </a:r>
            <a:r>
              <a:rPr lang="en-US" baseline="0" dirty="0"/>
              <a:t>, and the conversion process. I would stop the video after 1:00, the first half shows the water molecules and carbon dioxide molecules entering the plants but the second half does not show the reactions happening in the thylakoids or </a:t>
            </a:r>
            <a:r>
              <a:rPr lang="en-US" baseline="0" dirty="0" err="1"/>
              <a:t>stroma</a:t>
            </a:r>
            <a:r>
              <a:rPr lang="en-US" baseline="0" dirty="0"/>
              <a:t>. </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21</a:t>
            </a:fld>
            <a:endParaRPr lang="en-US"/>
          </a:p>
        </p:txBody>
      </p:sp>
    </p:spTree>
    <p:extLst>
      <p:ext uri="{BB962C8B-B14F-4D97-AF65-F5344CB8AC3E}">
        <p14:creationId xmlns:p14="http://schemas.microsoft.com/office/powerpoint/2010/main" val="1242349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Oceans</a:t>
            </a:r>
            <a:r>
              <a:rPr lang="en-US" baseline="0" dirty="0"/>
              <a:t> absorb carbon in the form of precipitation for more information see the Carbon Cycle. </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22</a:t>
            </a:fld>
            <a:endParaRPr lang="en-US"/>
          </a:p>
        </p:txBody>
      </p:sp>
    </p:spTree>
    <p:extLst>
      <p:ext uri="{BB962C8B-B14F-4D97-AF65-F5344CB8AC3E}">
        <p14:creationId xmlns:p14="http://schemas.microsoft.com/office/powerpoint/2010/main" val="899897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23</a:t>
            </a:fld>
            <a:endParaRPr lang="en-US"/>
          </a:p>
        </p:txBody>
      </p:sp>
    </p:spTree>
    <p:extLst>
      <p:ext uri="{BB962C8B-B14F-4D97-AF65-F5344CB8AC3E}">
        <p14:creationId xmlns:p14="http://schemas.microsoft.com/office/powerpoint/2010/main" val="199499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3</a:t>
            </a:fld>
            <a:endParaRPr lang="en-US"/>
          </a:p>
        </p:txBody>
      </p:sp>
    </p:spTree>
    <p:extLst>
      <p:ext uri="{BB962C8B-B14F-4D97-AF65-F5344CB8AC3E}">
        <p14:creationId xmlns:p14="http://schemas.microsoft.com/office/powerpoint/2010/main" val="9283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Hippos are</a:t>
            </a:r>
            <a:r>
              <a:rPr lang="en-US" baseline="0" dirty="0"/>
              <a:t> the most dangerous herbivore in Africa. Their powerful jaws can bite adult crocodiles in half! If you ever come across a hippo run away.</a:t>
            </a:r>
          </a:p>
          <a:p>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4</a:t>
            </a:fld>
            <a:endParaRPr lang="en-US"/>
          </a:p>
        </p:txBody>
      </p:sp>
    </p:spTree>
    <p:extLst>
      <p:ext uri="{BB962C8B-B14F-4D97-AF65-F5344CB8AC3E}">
        <p14:creationId xmlns:p14="http://schemas.microsoft.com/office/powerpoint/2010/main" val="10269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difference</a:t>
            </a:r>
            <a:r>
              <a:rPr lang="en-US" baseline="0" dirty="0"/>
              <a:t> between cellulose and starch since both are made up entirely of several glucose molecules is where they bond to each other. Notice in cellulose the CH</a:t>
            </a:r>
            <a:r>
              <a:rPr lang="en-US" baseline="-25000" dirty="0"/>
              <a:t>2</a:t>
            </a:r>
            <a:r>
              <a:rPr lang="en-US" baseline="0" dirty="0"/>
              <a:t>OH chain is always at the top but in starch the chain alternates top to bottom.</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5</a:t>
            </a:fld>
            <a:endParaRPr lang="en-US"/>
          </a:p>
        </p:txBody>
      </p:sp>
    </p:spTree>
    <p:extLst>
      <p:ext uri="{BB962C8B-B14F-4D97-AF65-F5344CB8AC3E}">
        <p14:creationId xmlns:p14="http://schemas.microsoft.com/office/powerpoint/2010/main" val="233725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There is a ton</a:t>
            </a:r>
            <a:r>
              <a:rPr lang="en-US" baseline="0" dirty="0"/>
              <a:t> of animation on this slide to help walk the students through reading chemical formulas. </a:t>
            </a:r>
          </a:p>
          <a:p>
            <a:r>
              <a:rPr lang="en-US" baseline="0" dirty="0"/>
              <a:t>First – each letter stands for the element in the periodic table the atom is made of. A group of letters together (e.g. H</a:t>
            </a:r>
            <a:r>
              <a:rPr lang="en-US" baseline="-25000" dirty="0"/>
              <a:t>2</a:t>
            </a:r>
            <a:r>
              <a:rPr lang="en-US" baseline="0" dirty="0"/>
              <a:t>O) means there are two H hydrogen atoms and one O oxygen atom in each molecule. The molecules used in this equation are carbon dioxide, water, glucose, and oxygen. </a:t>
            </a:r>
          </a:p>
          <a:p>
            <a:r>
              <a:rPr lang="en-US" baseline="0" dirty="0"/>
              <a:t>Second – if there is a big number before a molecule it is the number of each molecule e.g. 6 H</a:t>
            </a:r>
            <a:r>
              <a:rPr lang="en-US" baseline="-25000" dirty="0"/>
              <a:t>2</a:t>
            </a:r>
            <a:r>
              <a:rPr lang="en-US" baseline="0" dirty="0"/>
              <a:t>O means 6 water molecules and since there are 2 hydrogen atoms and 1 oxygen atom per molecule, 6 water molecules has 12 hydrogen atoms (6x2=12) and 6 oxygen atoms (6x1=6).</a:t>
            </a:r>
            <a:endParaRPr lang="en-US" dirty="0"/>
          </a:p>
          <a:p>
            <a:r>
              <a:rPr lang="en-US" dirty="0"/>
              <a:t>Note: The molecules in a reaction before the conversion takes place are called “reactants” if you’d like </a:t>
            </a:r>
            <a:r>
              <a:rPr lang="en-US" baseline="0" dirty="0"/>
              <a:t>you can change the “Before” label in the table to “Reactants.” After a reaction has taken place the reactants are changed into new molecules and these are called “products” you can change the “After” label in the table to “Products.” </a:t>
            </a:r>
            <a:r>
              <a:rPr lang="en-US" sz="1200" b="0" i="0" kern="1200" dirty="0">
                <a:solidFill>
                  <a:schemeClr val="tx1"/>
                </a:solidFill>
                <a:effectLst/>
                <a:latin typeface="+mn-lt"/>
                <a:ea typeface="+mn-ea"/>
                <a:cs typeface="+mn-cs"/>
              </a:rPr>
              <a:t>Reactants are the </a:t>
            </a:r>
            <a:r>
              <a:rPr lang="en-US" sz="1200" b="1" i="0" kern="1200" dirty="0">
                <a:solidFill>
                  <a:schemeClr val="tx1"/>
                </a:solidFill>
                <a:effectLst/>
                <a:latin typeface="+mn-lt"/>
                <a:ea typeface="+mn-ea"/>
                <a:cs typeface="+mn-cs"/>
              </a:rPr>
              <a:t>starting materials </a:t>
            </a:r>
            <a:r>
              <a:rPr lang="en-US" sz="1200" b="0" i="0" kern="1200" dirty="0">
                <a:solidFill>
                  <a:schemeClr val="tx1"/>
                </a:solidFill>
                <a:effectLst/>
                <a:latin typeface="+mn-lt"/>
                <a:ea typeface="+mn-ea"/>
                <a:cs typeface="+mn-cs"/>
              </a:rPr>
              <a:t>for a reaction and products are the </a:t>
            </a:r>
            <a:r>
              <a:rPr lang="en-US" sz="1200" b="1" i="0" kern="1200" dirty="0">
                <a:solidFill>
                  <a:schemeClr val="tx1"/>
                </a:solidFill>
                <a:effectLst/>
                <a:latin typeface="+mn-lt"/>
                <a:ea typeface="+mn-ea"/>
                <a:cs typeface="+mn-cs"/>
              </a:rPr>
              <a:t>ending materials </a:t>
            </a:r>
            <a:r>
              <a:rPr lang="en-US" sz="1200" b="0" i="0" kern="1200" dirty="0">
                <a:solidFill>
                  <a:schemeClr val="tx1"/>
                </a:solidFill>
                <a:effectLst/>
                <a:latin typeface="+mn-lt"/>
                <a:ea typeface="+mn-ea"/>
                <a:cs typeface="+mn-cs"/>
              </a:rPr>
              <a:t>at end of the reaction. </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6</a:t>
            </a:fld>
            <a:endParaRPr lang="en-US"/>
          </a:p>
        </p:txBody>
      </p:sp>
    </p:spTree>
    <p:extLst>
      <p:ext uri="{BB962C8B-B14F-4D97-AF65-F5344CB8AC3E}">
        <p14:creationId xmlns:p14="http://schemas.microsoft.com/office/powerpoint/2010/main" val="128638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The chloroplast picture on top was taken with a light microscope with a magnification of about 100x. The bottom picture of chloroplasts was taken with an electromagnetic microscope which has a magnification range up to 10,000,00x. </a:t>
            </a:r>
          </a:p>
          <a:p>
            <a:r>
              <a:rPr lang="en-US" baseline="0" dirty="0"/>
              <a:t>Emphasize the terms </a:t>
            </a:r>
            <a:r>
              <a:rPr lang="en-US" b="1" baseline="0" dirty="0"/>
              <a:t>thylakoid</a:t>
            </a:r>
            <a:r>
              <a:rPr lang="en-US" baseline="0" dirty="0"/>
              <a:t> and </a:t>
            </a:r>
            <a:r>
              <a:rPr lang="en-US" b="1" baseline="0" dirty="0" err="1"/>
              <a:t>stroma</a:t>
            </a:r>
            <a:r>
              <a:rPr lang="en-US" baseline="0" dirty="0"/>
              <a:t> as these are where the reactions take place. </a:t>
            </a:r>
            <a:endParaRPr lang="en-US" dirty="0"/>
          </a:p>
        </p:txBody>
      </p:sp>
      <p:sp>
        <p:nvSpPr>
          <p:cNvPr id="4" name="Slide Number Placeholder 3"/>
          <p:cNvSpPr>
            <a:spLocks noGrp="1"/>
          </p:cNvSpPr>
          <p:nvPr>
            <p:ph type="sldNum" sz="quarter" idx="10"/>
          </p:nvPr>
        </p:nvSpPr>
        <p:spPr/>
        <p:txBody>
          <a:bodyPr/>
          <a:lstStyle/>
          <a:p>
            <a:fld id="{BD746718-1046-40DD-8A11-98F684574959}" type="slidenum">
              <a:rPr lang="en-US" smtClean="0"/>
              <a:t>7</a:t>
            </a:fld>
            <a:endParaRPr lang="en-US"/>
          </a:p>
        </p:txBody>
      </p:sp>
    </p:spTree>
    <p:extLst>
      <p:ext uri="{BB962C8B-B14F-4D97-AF65-F5344CB8AC3E}">
        <p14:creationId xmlns:p14="http://schemas.microsoft.com/office/powerpoint/2010/main" val="228760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YouTube Video: Before</a:t>
            </a:r>
            <a:r>
              <a:rPr lang="en-US" baseline="0" dirty="0"/>
              <a:t> or a</a:t>
            </a:r>
            <a:r>
              <a:rPr lang="en-US" dirty="0"/>
              <a:t>fter covering</a:t>
            </a:r>
            <a:r>
              <a:rPr lang="en-US" baseline="0" dirty="0"/>
              <a:t> the text on the slide cl</a:t>
            </a:r>
            <a:r>
              <a:rPr lang="en-US" dirty="0"/>
              <a:t>ick</a:t>
            </a:r>
            <a:r>
              <a:rPr lang="en-US" baseline="0" dirty="0"/>
              <a:t> on the “Where did chloroplasts come from?” link to a great YouTube video called “Evolution and Oxygen” that is 9:29 minutes long and covers the complete history. Once the video is finished there is animation on the slide, click to make the last paragraph appear that covers one piece of evidence for the </a:t>
            </a:r>
            <a:r>
              <a:rPr lang="en-US" baseline="0" dirty="0" err="1"/>
              <a:t>endosymbiotic</a:t>
            </a:r>
            <a:r>
              <a:rPr lang="en-US" baseline="0" dirty="0"/>
              <a:t> theory.</a:t>
            </a:r>
            <a:endParaRPr lang="en-US" dirty="0"/>
          </a:p>
          <a:p>
            <a:r>
              <a:rPr lang="en-US" dirty="0"/>
              <a:t>Note: Prokaryote</a:t>
            </a:r>
            <a:r>
              <a:rPr lang="en-US" baseline="0" dirty="0"/>
              <a:t>s are cells without a nucleus and these include all bacteria. The difference between bacterial DNA and plant DNA is that prokaryotes do not contain their DNA in a nucleus and is free floating. Plants are eukaryotes which means their DNA is contained in a nucleus (represented by the purple circle in the slide). </a:t>
            </a:r>
          </a:p>
        </p:txBody>
      </p:sp>
      <p:sp>
        <p:nvSpPr>
          <p:cNvPr id="4" name="Slide Number Placeholder 3"/>
          <p:cNvSpPr>
            <a:spLocks noGrp="1"/>
          </p:cNvSpPr>
          <p:nvPr>
            <p:ph type="sldNum" sz="quarter" idx="10"/>
          </p:nvPr>
        </p:nvSpPr>
        <p:spPr/>
        <p:txBody>
          <a:bodyPr/>
          <a:lstStyle/>
          <a:p>
            <a:fld id="{BD746718-1046-40DD-8A11-98F684574959}" type="slidenum">
              <a:rPr lang="en-US" smtClean="0"/>
              <a:t>8</a:t>
            </a:fld>
            <a:endParaRPr lang="en-US"/>
          </a:p>
        </p:txBody>
      </p:sp>
    </p:spTree>
    <p:extLst>
      <p:ext uri="{BB962C8B-B14F-4D97-AF65-F5344CB8AC3E}">
        <p14:creationId xmlns:p14="http://schemas.microsoft.com/office/powerpoint/2010/main" val="298012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for class: Cyanobacteria lack</a:t>
            </a:r>
            <a:r>
              <a:rPr lang="en-US" baseline="0" dirty="0"/>
              <a:t> chloroplasts – why?</a:t>
            </a:r>
          </a:p>
          <a:p>
            <a:r>
              <a:rPr lang="en-US" baseline="0" dirty="0"/>
              <a:t>Answer: Because the organelle chloroplasts originated from cyanobacteria that were absorbed by eukaryotic (ancestral plant) cells.</a:t>
            </a:r>
          </a:p>
        </p:txBody>
      </p:sp>
      <p:sp>
        <p:nvSpPr>
          <p:cNvPr id="4" name="Slide Number Placeholder 3"/>
          <p:cNvSpPr>
            <a:spLocks noGrp="1"/>
          </p:cNvSpPr>
          <p:nvPr>
            <p:ph type="sldNum" sz="quarter" idx="10"/>
          </p:nvPr>
        </p:nvSpPr>
        <p:spPr/>
        <p:txBody>
          <a:bodyPr/>
          <a:lstStyle/>
          <a:p>
            <a:fld id="{BD746718-1046-40DD-8A11-98F684574959}" type="slidenum">
              <a:rPr lang="en-US" smtClean="0"/>
              <a:t>9</a:t>
            </a:fld>
            <a:endParaRPr lang="en-US"/>
          </a:p>
        </p:txBody>
      </p:sp>
    </p:spTree>
    <p:extLst>
      <p:ext uri="{BB962C8B-B14F-4D97-AF65-F5344CB8AC3E}">
        <p14:creationId xmlns:p14="http://schemas.microsoft.com/office/powerpoint/2010/main" val="287580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05288B-C850-4A08-B865-6400E46092E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119306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5288B-C850-4A08-B865-6400E46092E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19639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5288B-C850-4A08-B865-6400E46092E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245919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05288B-C850-4A08-B865-6400E46092E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11312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5288B-C850-4A08-B865-6400E46092E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408095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05288B-C850-4A08-B865-6400E46092E9}"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128869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05288B-C850-4A08-B865-6400E46092E9}"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207197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05288B-C850-4A08-B865-6400E46092E9}"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269642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5288B-C850-4A08-B865-6400E46092E9}"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382186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5288B-C850-4A08-B865-6400E46092E9}"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182450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5288B-C850-4A08-B865-6400E46092E9}"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0A146-E644-467C-8EE9-B4939BCB4D93}" type="slidenum">
              <a:rPr lang="en-US" smtClean="0"/>
              <a:t>‹#›</a:t>
            </a:fld>
            <a:endParaRPr lang="en-US"/>
          </a:p>
        </p:txBody>
      </p:sp>
    </p:spTree>
    <p:extLst>
      <p:ext uri="{BB962C8B-B14F-4D97-AF65-F5344CB8AC3E}">
        <p14:creationId xmlns:p14="http://schemas.microsoft.com/office/powerpoint/2010/main" val="172318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5288B-C850-4A08-B865-6400E46092E9}" type="datetimeFigureOut">
              <a:rPr lang="en-US" smtClean="0"/>
              <a:t>10/7/2023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0A146-E644-467C-8EE9-B4939BCB4D93}" type="slidenum">
              <a:rPr lang="en-US" smtClean="0"/>
              <a:t>‹#›</a:t>
            </a:fld>
            <a:endParaRPr lang="en-US"/>
          </a:p>
        </p:txBody>
      </p:sp>
    </p:spTree>
    <p:extLst>
      <p:ext uri="{BB962C8B-B14F-4D97-AF65-F5344CB8AC3E}">
        <p14:creationId xmlns:p14="http://schemas.microsoft.com/office/powerpoint/2010/main" val="4226800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gif"/><Relationship Id="rId7"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microsoft.com/office/2007/relationships/hdphoto" Target="../media/hdphoto1.wdp"/><Relationship Id="rId4" Type="http://schemas.openxmlformats.org/officeDocument/2006/relationships/image" Target="../media/image2.jpeg"/><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8.jpeg"/><Relationship Id="rId7" Type="http://schemas.microsoft.com/office/2007/relationships/hdphoto" Target="../media/hdphoto15.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G"/><Relationship Id="rId4" Type="http://schemas.microsoft.com/office/2007/relationships/hdphoto" Target="../media/hdphoto14.wdp"/></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jpeg"/><Relationship Id="rId5" Type="http://schemas.microsoft.com/office/2007/relationships/hdphoto" Target="../media/hdphoto16.wdp"/><Relationship Id="rId4" Type="http://schemas.openxmlformats.org/officeDocument/2006/relationships/image" Target="../media/image33.jpe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1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www.youtube.com/watch?v=3y1dO4nNaK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2IygaV0_-B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8.gif"/></Relationships>
</file>

<file path=ppt/slides/_rels/slide18.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youtube.com/watch?v=m8v7prlscM0" TargetMode="External"/><Relationship Id="rId4" Type="http://schemas.openxmlformats.org/officeDocument/2006/relationships/image" Target="../media/image46.jpeg"/></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youtu.be/7vYfHfA1zSA" TargetMode="External"/><Relationship Id="rId4" Type="http://schemas.microsoft.com/office/2007/relationships/hdphoto" Target="../media/hdphoto17.wdp"/></Relationships>
</file>

<file path=ppt/slides/_rels/slide2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1.jpg"/><Relationship Id="rId5" Type="http://schemas.openxmlformats.org/officeDocument/2006/relationships/image" Target="../media/image50.jpeg"/><Relationship Id="rId4" Type="http://schemas.openxmlformats.org/officeDocument/2006/relationships/image" Target="../media/image49.jpeg"/></Relationships>
</file>

<file path=ppt/slides/_rels/slide23.xml.rels><?xml version="1.0" encoding="UTF-8" standalone="yes"?>
<Relationships xmlns="http://schemas.openxmlformats.org/package/2006/relationships"><Relationship Id="rId8" Type="http://schemas.openxmlformats.org/officeDocument/2006/relationships/image" Target="../media/image57.jpg"/><Relationship Id="rId13" Type="http://schemas.openxmlformats.org/officeDocument/2006/relationships/image" Target="../media/image62.jpg"/><Relationship Id="rId3" Type="http://schemas.openxmlformats.org/officeDocument/2006/relationships/image" Target="../media/image52.jpg"/><Relationship Id="rId7" Type="http://schemas.openxmlformats.org/officeDocument/2006/relationships/image" Target="../media/image56.jpeg"/><Relationship Id="rId12" Type="http://schemas.openxmlformats.org/officeDocument/2006/relationships/image" Target="../media/image61.jpg"/><Relationship Id="rId2" Type="http://schemas.openxmlformats.org/officeDocument/2006/relationships/notesSlide" Target="../notesSlides/notesSlide23.xml"/><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jpg"/><Relationship Id="rId11" Type="http://schemas.openxmlformats.org/officeDocument/2006/relationships/image" Target="../media/image60.jpeg"/><Relationship Id="rId5" Type="http://schemas.openxmlformats.org/officeDocument/2006/relationships/image" Target="../media/image54.jpg"/><Relationship Id="rId15" Type="http://schemas.openxmlformats.org/officeDocument/2006/relationships/image" Target="../media/image64.jpg"/><Relationship Id="rId10" Type="http://schemas.openxmlformats.org/officeDocument/2006/relationships/image" Target="../media/image59.jpeg"/><Relationship Id="rId4" Type="http://schemas.openxmlformats.org/officeDocument/2006/relationships/image" Target="../media/image53.jpg"/><Relationship Id="rId9" Type="http://schemas.openxmlformats.org/officeDocument/2006/relationships/image" Target="../media/image58.jpg"/><Relationship Id="rId14" Type="http://schemas.openxmlformats.org/officeDocument/2006/relationships/image" Target="../media/image63.jp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13" Type="http://schemas.microsoft.com/office/2007/relationships/hdphoto" Target="../media/hdphoto8.wdp"/><Relationship Id="rId3" Type="http://schemas.openxmlformats.org/officeDocument/2006/relationships/image" Target="../media/image7.jpg"/><Relationship Id="rId7" Type="http://schemas.microsoft.com/office/2007/relationships/hdphoto" Target="../media/hdphoto5.wdp"/><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7.wdp"/><Relationship Id="rId5" Type="http://schemas.microsoft.com/office/2007/relationships/hdphoto" Target="../media/hdphoto4.wdp"/><Relationship Id="rId10" Type="http://schemas.openxmlformats.org/officeDocument/2006/relationships/image" Target="../media/image11.jpeg"/><Relationship Id="rId4" Type="http://schemas.openxmlformats.org/officeDocument/2006/relationships/image" Target="../media/image8.jpeg"/><Relationship Id="rId9" Type="http://schemas.microsoft.com/office/2007/relationships/hdphoto" Target="../media/hdphoto6.wdp"/><Relationship Id="rId14"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14.jpg"/><Relationship Id="rId7"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9.wdp"/><Relationship Id="rId5" Type="http://schemas.openxmlformats.org/officeDocument/2006/relationships/image" Target="../media/image16.jpe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7" Type="http://schemas.microsoft.com/office/2007/relationships/hdphoto" Target="../media/hdphoto12.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hyperlink" Target="http://www.youtube.com/watch?v=gwe-SDZyDEo" TargetMode="External"/><Relationship Id="rId4" Type="http://schemas.microsoft.com/office/2007/relationships/hdphoto" Target="../media/hdphoto11.wdp"/></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youtube.com/watch?v=DE4CPmTH3x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3.wdp"/><Relationship Id="rId5" Type="http://schemas.openxmlformats.org/officeDocument/2006/relationships/image" Target="../media/image27.jpeg"/><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V:\PEER2\NSF FELLOWS\Undergraduates\Graham, Jennifer\DLC\Photosynthesis &amp; Respiration DLC 1394\Photosyn&amp;Resp Photos\energy pyrami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067" y="5029200"/>
            <a:ext cx="1999688" cy="17526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4879864" y="3950140"/>
            <a:ext cx="3883135" cy="1143000"/>
          </a:xfrm>
        </p:spPr>
        <p:txBody>
          <a:bodyPr>
            <a:noAutofit/>
          </a:bodyPr>
          <a:lstStyle/>
          <a:p>
            <a:pPr algn="l">
              <a:spcBef>
                <a:spcPts val="0"/>
              </a:spcBef>
            </a:pPr>
            <a:r>
              <a:rPr lang="en-US" sz="2000" dirty="0">
                <a:solidFill>
                  <a:schemeClr val="tx1"/>
                </a:solidFill>
              </a:rPr>
              <a:t>Plants turn solar energy into food</a:t>
            </a:r>
          </a:p>
          <a:p>
            <a:pPr algn="l">
              <a:spcBef>
                <a:spcPts val="0"/>
              </a:spcBef>
            </a:pPr>
            <a:r>
              <a:rPr lang="en-US" sz="2000" dirty="0">
                <a:solidFill>
                  <a:schemeClr val="tx1"/>
                </a:solidFill>
              </a:rPr>
              <a:t>which is nice of them because animals can’t eat sunshine.</a:t>
            </a:r>
          </a:p>
        </p:txBody>
      </p:sp>
      <p:sp>
        <p:nvSpPr>
          <p:cNvPr id="4" name="Rectangle 3"/>
          <p:cNvSpPr/>
          <p:nvPr/>
        </p:nvSpPr>
        <p:spPr>
          <a:xfrm>
            <a:off x="2827185" y="1698175"/>
            <a:ext cx="4095412" cy="1323439"/>
          </a:xfrm>
          <a:prstGeom prst="rect">
            <a:avLst/>
          </a:prstGeom>
        </p:spPr>
        <p:txBody>
          <a:bodyPr wrap="square">
            <a:spAutoFit/>
          </a:bodyPr>
          <a:lstStyle/>
          <a:p>
            <a:r>
              <a:rPr lang="en-US" sz="2000" dirty="0"/>
              <a:t>Sunshine plays a bigger role in our lives than you may think. All the food we eat and the fossil fuels we burn are products of photosynthesis. </a:t>
            </a: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16000"/>
                    </a14:imgEffect>
                  </a14:imgLayer>
                </a14:imgProps>
              </a:ext>
              <a:ext uri="{28A0092B-C50C-407E-A947-70E740481C1C}">
                <a14:useLocalDpi xmlns:a14="http://schemas.microsoft.com/office/drawing/2010/main" val="0"/>
              </a:ext>
            </a:extLst>
          </a:blip>
          <a:stretch>
            <a:fillRect/>
          </a:stretch>
        </p:blipFill>
        <p:spPr>
          <a:xfrm rot="5400000">
            <a:off x="-452451" y="436076"/>
            <a:ext cx="3400449" cy="2514600"/>
          </a:xfrm>
          <a:prstGeom prst="rect">
            <a:avLst/>
          </a:prstGeom>
          <a:effectLst>
            <a:reflection endPos="0" dir="5400000" sy="-100000" algn="bl" rotWithShape="0"/>
          </a:effectLst>
        </p:spPr>
      </p:pic>
      <p:pic>
        <p:nvPicPr>
          <p:cNvPr id="1026" name="Picture 2" descr="V:\PEER2\NSF FELLOWS\Undergraduates\Graham, Jennifer\MISC\old DLCs\compost\tre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8631" y="3695634"/>
            <a:ext cx="1208087" cy="13668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V:\PEER2\NSF FELLOWS\Undergraduates\Graham, Jennifer\MISC\old DLCs\compost\sun.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7000" y="2971800"/>
            <a:ext cx="1065211" cy="10652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PEER2\NSF FELLOWS\Undergraduates\Graham, Jennifer\MISC\old DLCs\compost\Irrigation-photosynthesis.gif"/>
          <p:cNvPicPr>
            <a:picLocks noChangeAspect="1" noChangeArrowheads="1"/>
          </p:cNvPicPr>
          <p:nvPr/>
        </p:nvPicPr>
        <p:blipFill>
          <a:blip r:embed="rId8">
            <a:extLst>
              <a:ext uri="{BEBA8EAE-BF5A-486C-A8C5-ECC9F3942E4B}">
                <a14:imgProps xmlns:a14="http://schemas.microsoft.com/office/drawing/2010/main">
                  <a14:imgLayer r:embed="rId9">
                    <a14:imgEffect>
                      <a14:colorTemperature colorTemp="7200"/>
                    </a14:imgEffect>
                    <a14:imgEffect>
                      <a14:saturation sat="151000"/>
                    </a14:imgEffect>
                    <a14:imgEffect>
                      <a14:brightnessContrast bright="1000" contrast="18000"/>
                    </a14:imgEffect>
                  </a14:imgLayer>
                </a14:imgProps>
              </a:ext>
              <a:ext uri="{28A0092B-C50C-407E-A947-70E740481C1C}">
                <a14:useLocalDpi xmlns:a14="http://schemas.microsoft.com/office/drawing/2010/main" val="0"/>
              </a:ext>
            </a:extLst>
          </a:blip>
          <a:srcRect/>
          <a:stretch>
            <a:fillRect/>
          </a:stretch>
        </p:blipFill>
        <p:spPr bwMode="auto">
          <a:xfrm>
            <a:off x="6868168" y="1476095"/>
            <a:ext cx="1931708" cy="17240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827185" y="5421086"/>
            <a:ext cx="4800600" cy="1015663"/>
          </a:xfrm>
          <a:prstGeom prst="rect">
            <a:avLst/>
          </a:prstGeom>
        </p:spPr>
        <p:txBody>
          <a:bodyPr wrap="square">
            <a:spAutoFit/>
          </a:bodyPr>
          <a:lstStyle/>
          <a:p>
            <a:r>
              <a:rPr lang="en-US" sz="2000" dirty="0"/>
              <a:t>When animals eat plants and other animals, that original solar energy is passed along  the food chain.</a:t>
            </a:r>
          </a:p>
        </p:txBody>
      </p:sp>
      <p:sp>
        <p:nvSpPr>
          <p:cNvPr id="5" name="Rectangle 4"/>
          <p:cNvSpPr/>
          <p:nvPr/>
        </p:nvSpPr>
        <p:spPr>
          <a:xfrm>
            <a:off x="3423328" y="381000"/>
            <a:ext cx="996272" cy="914400"/>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429500" y="381000"/>
            <a:ext cx="723899" cy="914400"/>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27485" y="381000"/>
            <a:ext cx="996272" cy="914400"/>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60637" y="381000"/>
            <a:ext cx="668712" cy="914400"/>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96000" y="381000"/>
            <a:ext cx="838200" cy="914400"/>
          </a:xfrm>
          <a:prstGeom prst="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29349" y="381000"/>
            <a:ext cx="833251" cy="914400"/>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32828" y="381000"/>
            <a:ext cx="381000" cy="914400"/>
          </a:xfrm>
          <a:prstGeom prst="rect">
            <a:avLst/>
          </a:prstGeom>
          <a:solidFill>
            <a:schemeClr val="accent3">
              <a:lumMod val="5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594136" y="381000"/>
            <a:ext cx="1107736" cy="914400"/>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48199" y="381000"/>
            <a:ext cx="431337" cy="914400"/>
          </a:xfrm>
          <a:prstGeom prst="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45974" y="381000"/>
            <a:ext cx="331496" cy="914400"/>
          </a:xfrm>
          <a:prstGeom prst="rect">
            <a:avLst/>
          </a:prstGeom>
          <a:solidFill>
            <a:srgbClr val="92D05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1853" y="381000"/>
            <a:ext cx="198147" cy="914400"/>
          </a:xfrm>
          <a:prstGeom prst="rect">
            <a:avLst/>
          </a:prstGeom>
          <a:solidFill>
            <a:srgbClr val="00B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839421" y="381000"/>
            <a:ext cx="189558" cy="914400"/>
          </a:xfrm>
          <a:prstGeom prst="rect">
            <a:avLst/>
          </a:prstGeom>
          <a:solidFill>
            <a:srgbClr val="00B05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72423" y="381000"/>
            <a:ext cx="180976" cy="914400"/>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467225" y="304800"/>
            <a:ext cx="4595686" cy="1066799"/>
          </a:xfrm>
        </p:spPr>
        <p:txBody>
          <a:bodyPr>
            <a:noAutofit/>
          </a:bodyPr>
          <a:lstStyle/>
          <a:p>
            <a:r>
              <a:rPr lang="en-US" sz="5400" dirty="0"/>
              <a:t>Photosynthesis</a:t>
            </a:r>
          </a:p>
        </p:txBody>
      </p:sp>
      <p:pic>
        <p:nvPicPr>
          <p:cNvPr id="27" name="Picture 26"/>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16000"/>
                    </a14:imgEffect>
                  </a14:imgLayer>
                </a14:imgProps>
              </a:ext>
              <a:ext uri="{28A0092B-C50C-407E-A947-70E740481C1C}">
                <a14:useLocalDpi xmlns:a14="http://schemas.microsoft.com/office/drawing/2010/main" val="0"/>
              </a:ext>
            </a:extLst>
          </a:blip>
          <a:stretch>
            <a:fillRect/>
          </a:stretch>
        </p:blipFill>
        <p:spPr>
          <a:xfrm rot="16200000">
            <a:off x="-484427" y="3868502"/>
            <a:ext cx="3464399" cy="2514600"/>
          </a:xfrm>
          <a:prstGeom prst="rect">
            <a:avLst/>
          </a:prstGeom>
          <a:effectLst>
            <a:reflection endPos="0" dir="5400000" sy="-100000" algn="bl" rotWithShape="0"/>
          </a:effectLst>
        </p:spPr>
      </p:pic>
    </p:spTree>
    <p:extLst>
      <p:ext uri="{BB962C8B-B14F-4D97-AF65-F5344CB8AC3E}">
        <p14:creationId xmlns:p14="http://schemas.microsoft.com/office/powerpoint/2010/main" val="34672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a:off x="2335530" y="-25400"/>
            <a:ext cx="0" cy="6934200"/>
          </a:xfrm>
          <a:prstGeom prst="line">
            <a:avLst/>
          </a:prstGeom>
          <a:ln w="79375">
            <a:solidFill>
              <a:srgbClr val="92D05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17000"/>
                    </a14:imgEffect>
                    <a14:imgEffect>
                      <a14:saturation sat="114000"/>
                    </a14:imgEffect>
                    <a14:imgEffect>
                      <a14:brightnessContrast bright="5000"/>
                    </a14:imgEffect>
                  </a14:imgLayer>
                </a14:imgProps>
              </a:ext>
              <a:ext uri="{28A0092B-C50C-407E-A947-70E740481C1C}">
                <a14:useLocalDpi xmlns:a14="http://schemas.microsoft.com/office/drawing/2010/main" val="0"/>
              </a:ext>
            </a:extLst>
          </a:blip>
          <a:stretch>
            <a:fillRect/>
          </a:stretch>
        </p:blipFill>
        <p:spPr>
          <a:xfrm>
            <a:off x="2436067" y="838200"/>
            <a:ext cx="3659933" cy="2202098"/>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r="6" b="29"/>
          <a:stretch/>
        </p:blipFill>
        <p:spPr>
          <a:xfrm>
            <a:off x="5363635" y="4022726"/>
            <a:ext cx="3657600" cy="2560320"/>
          </a:xfrm>
          <a:prstGeom prst="rect">
            <a:avLst/>
          </a:prstGeom>
        </p:spPr>
      </p:pic>
      <p:pic>
        <p:nvPicPr>
          <p:cNvPr id="2051" name="Picture 3" descr="V:\PEER2\NSF FELLOWS\Undergraduates\Graham, Jennifer\DLC\Photosynthesis &amp; Respiration DLC 1394\Photosyn&amp;Resp Photos\leaf parts.jpg"/>
          <p:cNvPicPr>
            <a:picLocks noChangeAspect="1" noChangeArrowheads="1"/>
          </p:cNvPicPr>
          <p:nvPr/>
        </p:nvPicPr>
        <p:blipFill>
          <a:blip r:embed="rId6">
            <a:extLst>
              <a:ext uri="{BEBA8EAE-BF5A-486C-A8C5-ECC9F3942E4B}">
                <a14:imgProps xmlns:a14="http://schemas.microsoft.com/office/drawing/2010/main">
                  <a14:imgLayer r:embed="rId7">
                    <a14:imgEffect>
                      <a14:saturation sat="190000"/>
                    </a14:imgEffect>
                    <a14:imgEffect>
                      <a14:brightnessContrast bright="-2000" contrast="42000"/>
                    </a14:imgEffect>
                  </a14:imgLayer>
                </a14:imgProps>
              </a:ext>
              <a:ext uri="{28A0092B-C50C-407E-A947-70E740481C1C}">
                <a14:useLocalDpi xmlns:a14="http://schemas.microsoft.com/office/drawing/2010/main" val="0"/>
              </a:ext>
            </a:extLst>
          </a:blip>
          <a:srcRect/>
          <a:stretch>
            <a:fillRect/>
          </a:stretch>
        </p:blipFill>
        <p:spPr bwMode="auto">
          <a:xfrm>
            <a:off x="0" y="12700"/>
            <a:ext cx="2286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2305455" y="-12700"/>
            <a:ext cx="0" cy="694690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14600" y="76200"/>
            <a:ext cx="5791200" cy="707886"/>
          </a:xfrm>
          <a:prstGeom prst="rect">
            <a:avLst/>
          </a:prstGeom>
          <a:noFill/>
        </p:spPr>
        <p:txBody>
          <a:bodyPr wrap="square" rtlCol="0">
            <a:spAutoFit/>
          </a:bodyPr>
          <a:lstStyle/>
          <a:p>
            <a:r>
              <a:rPr lang="en-US" sz="2000" dirty="0"/>
              <a:t>Photosynthesis in plants happens in the chloroplasts.</a:t>
            </a:r>
          </a:p>
          <a:p>
            <a:r>
              <a:rPr lang="en-US" sz="2000" dirty="0"/>
              <a:t>Chloroplasts are full of </a:t>
            </a:r>
            <a:r>
              <a:rPr lang="en-US" sz="2000" b="1" dirty="0"/>
              <a:t>thylakoids</a:t>
            </a:r>
            <a:r>
              <a:rPr lang="en-US" sz="2000" dirty="0"/>
              <a:t> stacked in </a:t>
            </a:r>
            <a:r>
              <a:rPr lang="en-US" sz="2000" b="1" dirty="0"/>
              <a:t>granum</a:t>
            </a:r>
            <a:r>
              <a:rPr lang="en-US" sz="2000" dirty="0"/>
              <a:t>. </a:t>
            </a:r>
          </a:p>
        </p:txBody>
      </p:sp>
      <p:sp>
        <p:nvSpPr>
          <p:cNvPr id="3" name="TextBox 2"/>
          <p:cNvSpPr txBox="1"/>
          <p:nvPr/>
        </p:nvSpPr>
        <p:spPr>
          <a:xfrm>
            <a:off x="6185170" y="1143000"/>
            <a:ext cx="2918652" cy="923330"/>
          </a:xfrm>
          <a:prstGeom prst="rect">
            <a:avLst/>
          </a:prstGeom>
          <a:noFill/>
        </p:spPr>
        <p:txBody>
          <a:bodyPr wrap="square" rtlCol="0">
            <a:spAutoFit/>
          </a:bodyPr>
          <a:lstStyle/>
          <a:p>
            <a:r>
              <a:rPr lang="en-US" dirty="0"/>
              <a:t>The thylakoid membranes  are lined by pigments such as chlorophyll and </a:t>
            </a:r>
            <a:r>
              <a:rPr lang="en-US" dirty="0" err="1"/>
              <a:t>cartenoids</a:t>
            </a:r>
            <a:r>
              <a:rPr lang="en-US" dirty="0"/>
              <a:t>.</a:t>
            </a:r>
          </a:p>
        </p:txBody>
      </p:sp>
      <p:sp>
        <p:nvSpPr>
          <p:cNvPr id="9" name="TextBox 8"/>
          <p:cNvSpPr txBox="1"/>
          <p:nvPr/>
        </p:nvSpPr>
        <p:spPr>
          <a:xfrm>
            <a:off x="2584864" y="3685401"/>
            <a:ext cx="2672936" cy="1200329"/>
          </a:xfrm>
          <a:prstGeom prst="rect">
            <a:avLst/>
          </a:prstGeom>
          <a:noFill/>
        </p:spPr>
        <p:txBody>
          <a:bodyPr wrap="square" rtlCol="0">
            <a:spAutoFit/>
          </a:bodyPr>
          <a:lstStyle/>
          <a:p>
            <a:r>
              <a:rPr lang="en-US" dirty="0"/>
              <a:t>These pigments harvest light energy packets or </a:t>
            </a:r>
            <a:r>
              <a:rPr lang="en-US" b="1" dirty="0"/>
              <a:t>photons</a:t>
            </a:r>
            <a:r>
              <a:rPr lang="en-US" dirty="0"/>
              <a:t> when they absorb sunlight. </a:t>
            </a:r>
          </a:p>
        </p:txBody>
      </p:sp>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r="92"/>
          <a:stretch/>
        </p:blipFill>
        <p:spPr>
          <a:xfrm>
            <a:off x="2661064" y="4885730"/>
            <a:ext cx="2362200" cy="1714574"/>
          </a:xfrm>
          <a:prstGeom prst="rect">
            <a:avLst/>
          </a:prstGeom>
        </p:spPr>
      </p:pic>
      <p:sp>
        <p:nvSpPr>
          <p:cNvPr id="13" name="TextBox 12"/>
          <p:cNvSpPr txBox="1"/>
          <p:nvPr/>
        </p:nvSpPr>
        <p:spPr>
          <a:xfrm>
            <a:off x="6096000" y="2286000"/>
            <a:ext cx="3121867" cy="646331"/>
          </a:xfrm>
          <a:prstGeom prst="rect">
            <a:avLst/>
          </a:prstGeom>
          <a:noFill/>
        </p:spPr>
        <p:txBody>
          <a:bodyPr wrap="square" rtlCol="0">
            <a:spAutoFit/>
          </a:bodyPr>
          <a:lstStyle/>
          <a:p>
            <a:r>
              <a:rPr lang="en-US" b="1" dirty="0"/>
              <a:t>Chlorophyll</a:t>
            </a:r>
            <a:r>
              <a:rPr lang="en-US" dirty="0"/>
              <a:t> is a green pigment and is the most abundant. </a:t>
            </a:r>
          </a:p>
        </p:txBody>
      </p:sp>
      <p:sp>
        <p:nvSpPr>
          <p:cNvPr id="4" name="Rectangle 3"/>
          <p:cNvSpPr/>
          <p:nvPr/>
        </p:nvSpPr>
        <p:spPr>
          <a:xfrm>
            <a:off x="5111336" y="3048000"/>
            <a:ext cx="4018073" cy="923330"/>
          </a:xfrm>
          <a:prstGeom prst="rect">
            <a:avLst/>
          </a:prstGeom>
        </p:spPr>
        <p:txBody>
          <a:bodyPr wrap="square">
            <a:spAutoFit/>
          </a:bodyPr>
          <a:lstStyle/>
          <a:p>
            <a:r>
              <a:rPr lang="en-US" dirty="0"/>
              <a:t>Chlorophyll absorbs all wavelength colors except green, which is reflected off giving plants their green appearance. </a:t>
            </a:r>
          </a:p>
        </p:txBody>
      </p:sp>
      <p:cxnSp>
        <p:nvCxnSpPr>
          <p:cNvPr id="19" name="Straight Connector 18"/>
          <p:cNvCxnSpPr/>
          <p:nvPr/>
        </p:nvCxnSpPr>
        <p:spPr>
          <a:xfrm>
            <a:off x="2354985" y="-12700"/>
            <a:ext cx="0" cy="694690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14600" y="838200"/>
            <a:ext cx="3581400" cy="22098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45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9" grpId="0"/>
      <p:bldP spid="13" grpId="0"/>
      <p:bldP spid="4" grpId="0"/>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 y="228601"/>
            <a:ext cx="5814060" cy="457199"/>
          </a:xfrm>
          <a:solidFill>
            <a:schemeClr val="bg1"/>
          </a:solidFill>
        </p:spPr>
        <p:txBody>
          <a:bodyPr>
            <a:normAutofit/>
          </a:bodyPr>
          <a:lstStyle/>
          <a:p>
            <a:pPr marL="0" indent="0">
              <a:buNone/>
            </a:pPr>
            <a:r>
              <a:rPr lang="en-US" sz="2000" dirty="0"/>
              <a:t>The Photosynthesis Reaction is divided into two parts:</a:t>
            </a:r>
          </a:p>
        </p:txBody>
      </p:sp>
      <p:sp>
        <p:nvSpPr>
          <p:cNvPr id="2" name="Rectangle 1"/>
          <p:cNvSpPr/>
          <p:nvPr/>
        </p:nvSpPr>
        <p:spPr>
          <a:xfrm>
            <a:off x="5055870" y="1447800"/>
            <a:ext cx="4011930" cy="5201424"/>
          </a:xfrm>
          <a:prstGeom prst="rect">
            <a:avLst/>
          </a:prstGeom>
        </p:spPr>
        <p:txBody>
          <a:bodyPr wrap="square">
            <a:spAutoFit/>
          </a:bodyPr>
          <a:lstStyle/>
          <a:p>
            <a:pPr>
              <a:spcAft>
                <a:spcPts val="1200"/>
              </a:spcAft>
            </a:pPr>
            <a:r>
              <a:rPr lang="en-US" dirty="0"/>
              <a:t>Dark reactions  or “light independent reactions” do not need light energy to power their reactions and can occur day or night. </a:t>
            </a:r>
          </a:p>
          <a:p>
            <a:r>
              <a:rPr lang="en-US" dirty="0"/>
              <a:t>Discovered by three scientists, the dark reactions are also called the Calvin-</a:t>
            </a:r>
            <a:r>
              <a:rPr lang="en-US" dirty="0" err="1"/>
              <a:t>Bensen</a:t>
            </a:r>
            <a:r>
              <a:rPr lang="en-US" dirty="0"/>
              <a:t>-</a:t>
            </a:r>
            <a:r>
              <a:rPr lang="en-US" dirty="0" err="1"/>
              <a:t>Bassham</a:t>
            </a:r>
            <a:r>
              <a:rPr lang="en-US" dirty="0"/>
              <a:t> cycle or just </a:t>
            </a:r>
            <a:r>
              <a:rPr lang="en-US" b="1" dirty="0"/>
              <a:t>Calvin Cycle</a:t>
            </a:r>
            <a:r>
              <a:rPr lang="en-US" dirty="0"/>
              <a:t>. </a:t>
            </a:r>
          </a:p>
          <a:p>
            <a:endParaRPr lang="en-US" dirty="0"/>
          </a:p>
          <a:p>
            <a:r>
              <a:rPr lang="en-US" dirty="0"/>
              <a:t>  </a:t>
            </a:r>
          </a:p>
          <a:p>
            <a:endParaRPr lang="en-US" dirty="0"/>
          </a:p>
          <a:p>
            <a:endParaRPr lang="en-US" sz="1600" dirty="0"/>
          </a:p>
          <a:p>
            <a:endParaRPr lang="en-US" sz="1600" dirty="0"/>
          </a:p>
          <a:p>
            <a:endParaRPr lang="en-US" sz="2000" dirty="0"/>
          </a:p>
          <a:p>
            <a:r>
              <a:rPr lang="en-US" dirty="0"/>
              <a:t>Dark reactions occur in the </a:t>
            </a:r>
            <a:r>
              <a:rPr lang="en-US" b="1" dirty="0" err="1"/>
              <a:t>stroma</a:t>
            </a:r>
            <a:r>
              <a:rPr lang="en-US" dirty="0"/>
              <a:t> of chloroplasts (the space that surrounds thylakoids) and fix carbon dioxide into glucose.</a:t>
            </a:r>
          </a:p>
        </p:txBody>
      </p:sp>
      <p:grpSp>
        <p:nvGrpSpPr>
          <p:cNvPr id="9" name="Group 8"/>
          <p:cNvGrpSpPr/>
          <p:nvPr/>
        </p:nvGrpSpPr>
        <p:grpSpPr>
          <a:xfrm>
            <a:off x="6019800" y="954524"/>
            <a:ext cx="1600200" cy="369332"/>
            <a:chOff x="1219200" y="1066800"/>
            <a:chExt cx="1600200" cy="369332"/>
          </a:xfrm>
        </p:grpSpPr>
        <p:sp>
          <p:nvSpPr>
            <p:cNvPr id="6" name="Rectangle 5"/>
            <p:cNvSpPr/>
            <p:nvPr/>
          </p:nvSpPr>
          <p:spPr>
            <a:xfrm>
              <a:off x="1219200" y="1066800"/>
              <a:ext cx="1600200" cy="369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19200" y="1066800"/>
              <a:ext cx="1600200" cy="369332"/>
            </a:xfrm>
            <a:prstGeom prst="rect">
              <a:avLst/>
            </a:prstGeom>
            <a:noFill/>
          </p:spPr>
          <p:txBody>
            <a:bodyPr wrap="square" rtlCol="0">
              <a:spAutoFit/>
            </a:bodyPr>
            <a:lstStyle/>
            <a:p>
              <a:r>
                <a:rPr lang="en-US" dirty="0">
                  <a:solidFill>
                    <a:schemeClr val="bg1"/>
                  </a:solidFill>
                </a:rPr>
                <a:t>Dark Reactions</a:t>
              </a:r>
            </a:p>
          </p:txBody>
        </p:sp>
      </p:grpSp>
      <p:grpSp>
        <p:nvGrpSpPr>
          <p:cNvPr id="10" name="Group 9"/>
          <p:cNvGrpSpPr/>
          <p:nvPr/>
        </p:nvGrpSpPr>
        <p:grpSpPr>
          <a:xfrm>
            <a:off x="838200" y="954524"/>
            <a:ext cx="1752600" cy="369332"/>
            <a:chOff x="4800600" y="1066800"/>
            <a:chExt cx="1752600" cy="369332"/>
          </a:xfrm>
        </p:grpSpPr>
        <p:sp>
          <p:nvSpPr>
            <p:cNvPr id="5" name="TextBox 4"/>
            <p:cNvSpPr txBox="1"/>
            <p:nvPr/>
          </p:nvSpPr>
          <p:spPr>
            <a:xfrm>
              <a:off x="4800600" y="1066800"/>
              <a:ext cx="1752600" cy="369332"/>
            </a:xfrm>
            <a:prstGeom prst="rect">
              <a:avLst/>
            </a:prstGeom>
            <a:noFill/>
          </p:spPr>
          <p:txBody>
            <a:bodyPr wrap="square" rtlCol="0">
              <a:spAutoFit/>
            </a:bodyPr>
            <a:lstStyle/>
            <a:p>
              <a:r>
                <a:rPr lang="en-US" dirty="0"/>
                <a:t>Light Reactions</a:t>
              </a:r>
            </a:p>
          </p:txBody>
        </p:sp>
        <p:sp>
          <p:nvSpPr>
            <p:cNvPr id="8" name="Rectangle 7"/>
            <p:cNvSpPr/>
            <p:nvPr/>
          </p:nvSpPr>
          <p:spPr>
            <a:xfrm>
              <a:off x="4800600" y="1066800"/>
              <a:ext cx="1600200" cy="3693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228600" y="1447800"/>
            <a:ext cx="4267200" cy="2308324"/>
          </a:xfrm>
          <a:prstGeom prst="rect">
            <a:avLst/>
          </a:prstGeom>
        </p:spPr>
        <p:txBody>
          <a:bodyPr wrap="square">
            <a:spAutoFit/>
          </a:bodyPr>
          <a:lstStyle/>
          <a:p>
            <a:r>
              <a:rPr lang="en-US" dirty="0"/>
              <a:t>Light reactions or </a:t>
            </a:r>
          </a:p>
          <a:p>
            <a:r>
              <a:rPr lang="en-US" dirty="0"/>
              <a:t>“light dependent reactions” </a:t>
            </a:r>
          </a:p>
          <a:p>
            <a:r>
              <a:rPr lang="en-US" dirty="0"/>
              <a:t>capture light energy to power photosynthesis. </a:t>
            </a:r>
          </a:p>
          <a:p>
            <a:r>
              <a:rPr lang="en-US" dirty="0"/>
              <a:t>Light reactions occur during the day time.</a:t>
            </a:r>
          </a:p>
          <a:p>
            <a:endParaRPr lang="en-US" dirty="0"/>
          </a:p>
          <a:p>
            <a:endParaRPr lang="en-US" dirty="0"/>
          </a:p>
          <a:p>
            <a:r>
              <a:rPr lang="en-US" dirty="0"/>
              <a:t>They take place in the </a:t>
            </a:r>
            <a:r>
              <a:rPr lang="en-US" b="1" dirty="0"/>
              <a:t>thylakoids</a:t>
            </a:r>
            <a:r>
              <a:rPr lang="en-US" dirty="0"/>
              <a:t>.</a:t>
            </a:r>
          </a:p>
        </p:txBody>
      </p:sp>
      <p:sp>
        <p:nvSpPr>
          <p:cNvPr id="20" name="Rectangle 19"/>
          <p:cNvSpPr/>
          <p:nvPr/>
        </p:nvSpPr>
        <p:spPr>
          <a:xfrm>
            <a:off x="198120" y="3988475"/>
            <a:ext cx="4038600" cy="2308324"/>
          </a:xfrm>
          <a:prstGeom prst="rect">
            <a:avLst/>
          </a:prstGeom>
        </p:spPr>
        <p:txBody>
          <a:bodyPr wrap="square">
            <a:spAutoFit/>
          </a:bodyPr>
          <a:lstStyle/>
          <a:p>
            <a:r>
              <a:rPr lang="en-US" dirty="0"/>
              <a:t>Pigments in the thylakoid membranes form protein complexes called </a:t>
            </a:r>
            <a:r>
              <a:rPr lang="en-US" b="1" dirty="0"/>
              <a:t>Photosystem I </a:t>
            </a:r>
            <a:r>
              <a:rPr lang="en-US" dirty="0"/>
              <a:t>and </a:t>
            </a:r>
            <a:r>
              <a:rPr lang="en-US" b="1" dirty="0"/>
              <a:t>Photosystem II</a:t>
            </a:r>
            <a:r>
              <a:rPr lang="en-US" dirty="0"/>
              <a:t>.</a:t>
            </a:r>
          </a:p>
          <a:p>
            <a:endParaRPr lang="en-US" dirty="0"/>
          </a:p>
          <a:p>
            <a:endParaRPr lang="en-US" dirty="0"/>
          </a:p>
          <a:p>
            <a:r>
              <a:rPr lang="en-US" dirty="0"/>
              <a:t>These photosystems harvest photons to charge up energy carrying molecules that will power the dark reactions.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965463">
            <a:off x="3010222" y="455531"/>
            <a:ext cx="2209334" cy="2209334"/>
          </a:xfrm>
          <a:prstGeom prst="rect">
            <a:avLst/>
          </a:prstGeom>
        </p:spPr>
      </p:pic>
      <p:grpSp>
        <p:nvGrpSpPr>
          <p:cNvPr id="12" name="Group 11"/>
          <p:cNvGrpSpPr/>
          <p:nvPr/>
        </p:nvGrpSpPr>
        <p:grpSpPr>
          <a:xfrm>
            <a:off x="5333017" y="3886200"/>
            <a:ext cx="3265139" cy="1617042"/>
            <a:chOff x="5274023" y="4102562"/>
            <a:chExt cx="3265139" cy="1617042"/>
          </a:xfrm>
        </p:grpSpPr>
        <p:pic>
          <p:nvPicPr>
            <p:cNvPr id="1026" name="Picture 2" descr="V:\PEER2\NSF FELLOWS\Undergraduates\Graham, Jennifer\DLC\Photosynthesis &amp; Respiration DLC 1394\Photosyn&amp;Resp Photos\bensen.jpg"/>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3000"/>
                      </a14:imgEffect>
                      <a14:imgEffect>
                        <a14:brightnessContrast contrast="10000"/>
                      </a14:imgEffect>
                    </a14:imgLayer>
                  </a14:imgProps>
                </a:ext>
                <a:ext uri="{28A0092B-C50C-407E-A947-70E740481C1C}">
                  <a14:useLocalDpi xmlns:a14="http://schemas.microsoft.com/office/drawing/2010/main" val="0"/>
                </a:ext>
              </a:extLst>
            </a:blip>
            <a:stretch/>
          </p:blipFill>
          <p:spPr bwMode="auto">
            <a:xfrm>
              <a:off x="6370320" y="4102562"/>
              <a:ext cx="1097280" cy="1536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PEER2\NSF FELLOWS\Undergraduates\Graham, Jennifer\DLC\Photosynthesis &amp; Respiration DLC 1394\Photosyn&amp;Resp Photos\calvin.jpg"/>
            <p:cNvPicPr>
              <a:picLocks noChangeAspect="1" noChangeArrowheads="1"/>
            </p:cNvPicPr>
            <p:nvPr/>
          </p:nvPicPr>
          <p:blipFill rotWithShape="1">
            <a:blip r:embed="rId6">
              <a:extLst>
                <a:ext uri="{28A0092B-C50C-407E-A947-70E740481C1C}">
                  <a14:useLocalDpi xmlns:a14="http://schemas.microsoft.com/office/drawing/2010/main" val="0"/>
                </a:ext>
              </a:extLst>
            </a:blip>
            <a:stretch/>
          </p:blipFill>
          <p:spPr bwMode="auto">
            <a:xfrm>
              <a:off x="5303520" y="4102563"/>
              <a:ext cx="1066800" cy="1536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PEER2\NSF FELLOWS\Undergraduates\Graham, Jennifer\DLC\Photosynthesis &amp; Respiration DLC 1394\Photosyn&amp;Resp Photos\james bassham.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4102564"/>
              <a:ext cx="1071562" cy="153623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274023" y="5334000"/>
              <a:ext cx="381000" cy="369332"/>
            </a:xfrm>
            <a:prstGeom prst="rect">
              <a:avLst/>
            </a:prstGeom>
            <a:noFill/>
          </p:spPr>
          <p:txBody>
            <a:bodyPr wrap="square" rtlCol="0">
              <a:spAutoFit/>
            </a:bodyPr>
            <a:lstStyle/>
            <a:p>
              <a:r>
                <a:rPr lang="en-US" dirty="0">
                  <a:solidFill>
                    <a:schemeClr val="bg1"/>
                  </a:solidFill>
                </a:rPr>
                <a:t>C</a:t>
              </a:r>
            </a:p>
          </p:txBody>
        </p:sp>
        <p:sp>
          <p:nvSpPr>
            <p:cNvPr id="21" name="TextBox 20"/>
            <p:cNvSpPr txBox="1"/>
            <p:nvPr/>
          </p:nvSpPr>
          <p:spPr>
            <a:xfrm>
              <a:off x="6342349" y="5345356"/>
              <a:ext cx="381000" cy="369332"/>
            </a:xfrm>
            <a:prstGeom prst="rect">
              <a:avLst/>
            </a:prstGeom>
            <a:noFill/>
          </p:spPr>
          <p:txBody>
            <a:bodyPr wrap="square" rtlCol="0">
              <a:spAutoFit/>
            </a:bodyPr>
            <a:lstStyle/>
            <a:p>
              <a:r>
                <a:rPr lang="en-US" dirty="0">
                  <a:solidFill>
                    <a:schemeClr val="bg1"/>
                  </a:solidFill>
                </a:rPr>
                <a:t>B</a:t>
              </a:r>
            </a:p>
          </p:txBody>
        </p:sp>
        <p:sp>
          <p:nvSpPr>
            <p:cNvPr id="22" name="TextBox 21"/>
            <p:cNvSpPr txBox="1"/>
            <p:nvPr/>
          </p:nvSpPr>
          <p:spPr>
            <a:xfrm>
              <a:off x="7446818" y="5350272"/>
              <a:ext cx="346364" cy="369332"/>
            </a:xfrm>
            <a:prstGeom prst="rect">
              <a:avLst/>
            </a:prstGeom>
            <a:noFill/>
          </p:spPr>
          <p:txBody>
            <a:bodyPr wrap="square" rtlCol="0">
              <a:spAutoFit/>
            </a:bodyPr>
            <a:lstStyle/>
            <a:p>
              <a:r>
                <a:rPr lang="en-US" dirty="0"/>
                <a:t>B</a:t>
              </a:r>
            </a:p>
          </p:txBody>
        </p:sp>
      </p:grpSp>
    </p:spTree>
    <p:extLst>
      <p:ext uri="{BB962C8B-B14F-4D97-AF65-F5344CB8AC3E}">
        <p14:creationId xmlns:p14="http://schemas.microsoft.com/office/powerpoint/2010/main" val="7365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299" y="286243"/>
            <a:ext cx="4784901" cy="400110"/>
          </a:xfrm>
          <a:prstGeom prst="rect">
            <a:avLst/>
          </a:prstGeom>
          <a:noFill/>
        </p:spPr>
        <p:txBody>
          <a:bodyPr wrap="square" rtlCol="0">
            <a:spAutoFit/>
          </a:bodyPr>
          <a:lstStyle/>
          <a:p>
            <a:r>
              <a:rPr lang="en-US" sz="2000" dirty="0"/>
              <a:t>Energy Carrying Molecules: </a:t>
            </a:r>
            <a:r>
              <a:rPr lang="en-US" sz="2000" b="1" dirty="0"/>
              <a:t>ATP</a:t>
            </a:r>
            <a:r>
              <a:rPr lang="en-US" sz="2000" dirty="0"/>
              <a:t> &amp; </a:t>
            </a:r>
            <a:r>
              <a:rPr lang="en-US" sz="2000" b="1" dirty="0"/>
              <a:t>NADP+</a:t>
            </a:r>
          </a:p>
        </p:txBody>
      </p:sp>
      <p:grpSp>
        <p:nvGrpSpPr>
          <p:cNvPr id="93" name="Group 92"/>
          <p:cNvGrpSpPr/>
          <p:nvPr/>
        </p:nvGrpSpPr>
        <p:grpSpPr>
          <a:xfrm>
            <a:off x="4737754" y="165771"/>
            <a:ext cx="4243155" cy="2708750"/>
            <a:chOff x="4911622" y="429590"/>
            <a:chExt cx="4243155" cy="2708750"/>
          </a:xfrm>
        </p:grpSpPr>
        <p:grpSp>
          <p:nvGrpSpPr>
            <p:cNvPr id="40" name="Group 39"/>
            <p:cNvGrpSpPr/>
            <p:nvPr/>
          </p:nvGrpSpPr>
          <p:grpSpPr>
            <a:xfrm>
              <a:off x="5715000" y="533400"/>
              <a:ext cx="2646621" cy="1162110"/>
              <a:chOff x="5763662" y="533400"/>
              <a:chExt cx="2646621" cy="1162110"/>
            </a:xfrm>
          </p:grpSpPr>
          <p:sp>
            <p:nvSpPr>
              <p:cNvPr id="2" name="TextBox 1"/>
              <p:cNvSpPr txBox="1"/>
              <p:nvPr/>
            </p:nvSpPr>
            <p:spPr>
              <a:xfrm>
                <a:off x="5763662" y="533400"/>
                <a:ext cx="2646621" cy="400110"/>
              </a:xfrm>
              <a:prstGeom prst="rect">
                <a:avLst/>
              </a:prstGeom>
              <a:noFill/>
            </p:spPr>
            <p:txBody>
              <a:bodyPr wrap="square" rtlCol="0">
                <a:spAutoFit/>
              </a:bodyPr>
              <a:lstStyle/>
              <a:p>
                <a:r>
                  <a:rPr lang="en-US" sz="2000" u="sng" dirty="0"/>
                  <a:t>a</a:t>
                </a:r>
                <a:r>
                  <a:rPr lang="en-US" sz="2000" dirty="0"/>
                  <a:t>denosine </a:t>
                </a:r>
                <a:r>
                  <a:rPr lang="en-US" sz="2000" u="sng" dirty="0"/>
                  <a:t>t</a:t>
                </a:r>
                <a:r>
                  <a:rPr lang="en-US" sz="2000" dirty="0"/>
                  <a:t>ri</a:t>
                </a:r>
                <a:r>
                  <a:rPr lang="en-US" sz="2000" u="sng" dirty="0"/>
                  <a:t>p</a:t>
                </a:r>
                <a:r>
                  <a:rPr lang="en-US" sz="2000" dirty="0"/>
                  <a:t>hosphate</a:t>
                </a:r>
              </a:p>
            </p:txBody>
          </p:sp>
          <p:cxnSp>
            <p:nvCxnSpPr>
              <p:cNvPr id="8" name="Straight Arrow Connector 7"/>
              <p:cNvCxnSpPr/>
              <p:nvPr/>
            </p:nvCxnSpPr>
            <p:spPr>
              <a:xfrm>
                <a:off x="5916063" y="839519"/>
                <a:ext cx="439165" cy="5320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563762" y="839519"/>
                <a:ext cx="457201" cy="5320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735090" y="839519"/>
                <a:ext cx="552573" cy="5320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44662" y="1295400"/>
                <a:ext cx="838200" cy="400110"/>
              </a:xfrm>
              <a:prstGeom prst="rect">
                <a:avLst/>
              </a:prstGeom>
              <a:noFill/>
            </p:spPr>
            <p:txBody>
              <a:bodyPr wrap="square" rtlCol="0">
                <a:spAutoFit/>
              </a:bodyPr>
              <a:lstStyle/>
              <a:p>
                <a:r>
                  <a:rPr lang="en-US" sz="2000" b="1" dirty="0"/>
                  <a:t>“ATP”</a:t>
                </a:r>
              </a:p>
            </p:txBody>
          </p:sp>
        </p:grpSp>
        <p:grpSp>
          <p:nvGrpSpPr>
            <p:cNvPr id="14" name="Group 13"/>
            <p:cNvGrpSpPr/>
            <p:nvPr/>
          </p:nvGrpSpPr>
          <p:grpSpPr>
            <a:xfrm>
              <a:off x="5105400" y="1615579"/>
              <a:ext cx="3867745" cy="946799"/>
              <a:chOff x="1999313" y="5415762"/>
              <a:chExt cx="5324559" cy="1688717"/>
            </a:xfrm>
          </p:grpSpPr>
          <p:cxnSp>
            <p:nvCxnSpPr>
              <p:cNvPr id="15" name="Straight Connector 14"/>
              <p:cNvCxnSpPr>
                <a:stCxn id="20" idx="5"/>
              </p:cNvCxnSpPr>
              <p:nvPr/>
            </p:nvCxnSpPr>
            <p:spPr>
              <a:xfrm flipV="1">
                <a:off x="4698788" y="5955280"/>
                <a:ext cx="381005" cy="456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95253" y="5971712"/>
                <a:ext cx="557654" cy="456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56627" y="5952658"/>
                <a:ext cx="3901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999313" y="5415762"/>
                <a:ext cx="1065758" cy="105623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760272" y="5614754"/>
                <a:ext cx="609600" cy="5715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gular Pentagon 19"/>
              <p:cNvSpPr/>
              <p:nvPr/>
            </p:nvSpPr>
            <p:spPr>
              <a:xfrm>
                <a:off x="3652905" y="5984317"/>
                <a:ext cx="1045884" cy="1120162"/>
              </a:xfrm>
              <a:prstGeom prst="pent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5629640" y="5952658"/>
                <a:ext cx="3901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020040" y="5666908"/>
                <a:ext cx="609600" cy="571500"/>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671330" y="5648170"/>
                <a:ext cx="609600" cy="571499"/>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832121" y="5638800"/>
                <a:ext cx="609600" cy="571499"/>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082826" y="5511438"/>
                <a:ext cx="533399" cy="523221"/>
              </a:xfrm>
              <a:prstGeom prst="rect">
                <a:avLst/>
              </a:prstGeom>
              <a:noFill/>
            </p:spPr>
            <p:txBody>
              <a:bodyPr wrap="square" rtlCol="0">
                <a:spAutoFit/>
              </a:bodyPr>
              <a:lstStyle/>
              <a:p>
                <a:r>
                  <a:rPr lang="en-US" sz="2800" b="1" dirty="0"/>
                  <a:t>P</a:t>
                </a:r>
              </a:p>
            </p:txBody>
          </p:sp>
          <p:sp>
            <p:nvSpPr>
              <p:cNvPr id="26" name="TextBox 25"/>
              <p:cNvSpPr txBox="1"/>
              <p:nvPr/>
            </p:nvSpPr>
            <p:spPr>
              <a:xfrm>
                <a:off x="6796717" y="5489982"/>
                <a:ext cx="527155" cy="523221"/>
              </a:xfrm>
              <a:prstGeom prst="rect">
                <a:avLst/>
              </a:prstGeom>
              <a:noFill/>
            </p:spPr>
            <p:txBody>
              <a:bodyPr wrap="square" rtlCol="0">
                <a:spAutoFit/>
              </a:bodyPr>
              <a:lstStyle/>
              <a:p>
                <a:r>
                  <a:rPr lang="en-US" sz="2800" b="1" dirty="0"/>
                  <a:t>P</a:t>
                </a:r>
              </a:p>
            </p:txBody>
          </p:sp>
          <p:sp>
            <p:nvSpPr>
              <p:cNvPr id="27" name="TextBox 26"/>
              <p:cNvSpPr txBox="1"/>
              <p:nvPr/>
            </p:nvSpPr>
            <p:spPr>
              <a:xfrm>
                <a:off x="5925810" y="5489982"/>
                <a:ext cx="562859" cy="523221"/>
              </a:xfrm>
              <a:prstGeom prst="rect">
                <a:avLst/>
              </a:prstGeom>
              <a:noFill/>
            </p:spPr>
            <p:txBody>
              <a:bodyPr wrap="square" rtlCol="0">
                <a:spAutoFit/>
              </a:bodyPr>
              <a:lstStyle/>
              <a:p>
                <a:r>
                  <a:rPr lang="en-US" sz="2800" b="1" dirty="0"/>
                  <a:t>P</a:t>
                </a:r>
              </a:p>
            </p:txBody>
          </p:sp>
        </p:grpSp>
        <p:sp>
          <p:nvSpPr>
            <p:cNvPr id="34" name="TextBox 33"/>
            <p:cNvSpPr txBox="1"/>
            <p:nvPr/>
          </p:nvSpPr>
          <p:spPr>
            <a:xfrm>
              <a:off x="4928941" y="2388148"/>
              <a:ext cx="1343300" cy="338554"/>
            </a:xfrm>
            <a:prstGeom prst="rect">
              <a:avLst/>
            </a:prstGeom>
            <a:noFill/>
          </p:spPr>
          <p:txBody>
            <a:bodyPr wrap="square" rtlCol="0">
              <a:spAutoFit/>
            </a:bodyPr>
            <a:lstStyle/>
            <a:p>
              <a:r>
                <a:rPr lang="en-US" sz="1600" dirty="0"/>
                <a:t>adenosine =</a:t>
              </a:r>
            </a:p>
          </p:txBody>
        </p:sp>
        <p:sp>
          <p:nvSpPr>
            <p:cNvPr id="35" name="TextBox 34"/>
            <p:cNvSpPr txBox="1"/>
            <p:nvPr/>
          </p:nvSpPr>
          <p:spPr>
            <a:xfrm>
              <a:off x="7386304" y="2149448"/>
              <a:ext cx="1768473" cy="584775"/>
            </a:xfrm>
            <a:prstGeom prst="rect">
              <a:avLst/>
            </a:prstGeom>
            <a:noFill/>
          </p:spPr>
          <p:txBody>
            <a:bodyPr wrap="square" rtlCol="0">
              <a:spAutoFit/>
            </a:bodyPr>
            <a:lstStyle/>
            <a:p>
              <a:r>
                <a:rPr lang="en-US" sz="1600" dirty="0"/>
                <a:t>three phosphate groups</a:t>
              </a:r>
            </a:p>
          </p:txBody>
        </p:sp>
        <p:sp>
          <p:nvSpPr>
            <p:cNvPr id="39" name="Rectangle 38"/>
            <p:cNvSpPr/>
            <p:nvPr/>
          </p:nvSpPr>
          <p:spPr>
            <a:xfrm>
              <a:off x="4911622" y="429590"/>
              <a:ext cx="4156179" cy="2708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105400" y="2582826"/>
              <a:ext cx="1700350" cy="338554"/>
            </a:xfrm>
            <a:prstGeom prst="rect">
              <a:avLst/>
            </a:prstGeom>
            <a:noFill/>
          </p:spPr>
          <p:txBody>
            <a:bodyPr wrap="square" rtlCol="0">
              <a:spAutoFit/>
            </a:bodyPr>
            <a:lstStyle/>
            <a:p>
              <a:r>
                <a:rPr lang="en-US" sz="1600" dirty="0">
                  <a:solidFill>
                    <a:srgbClr val="00B050"/>
                  </a:solidFill>
                </a:rPr>
                <a:t>adenine</a:t>
              </a:r>
              <a:r>
                <a:rPr lang="en-US" sz="1600" dirty="0"/>
                <a:t> + </a:t>
              </a:r>
              <a:r>
                <a:rPr lang="en-US" sz="1600" dirty="0">
                  <a:solidFill>
                    <a:srgbClr val="00B0F0"/>
                  </a:solidFill>
                </a:rPr>
                <a:t>ribose</a:t>
              </a:r>
            </a:p>
          </p:txBody>
        </p:sp>
        <p:sp>
          <p:nvSpPr>
            <p:cNvPr id="49" name="TextBox 48"/>
            <p:cNvSpPr txBox="1"/>
            <p:nvPr/>
          </p:nvSpPr>
          <p:spPr>
            <a:xfrm>
              <a:off x="5298752" y="1644480"/>
              <a:ext cx="387460" cy="523220"/>
            </a:xfrm>
            <a:prstGeom prst="rect">
              <a:avLst/>
            </a:prstGeom>
            <a:noFill/>
          </p:spPr>
          <p:txBody>
            <a:bodyPr wrap="square" rtlCol="0">
              <a:spAutoFit/>
            </a:bodyPr>
            <a:lstStyle/>
            <a:p>
              <a:r>
                <a:rPr lang="en-US" sz="2800" b="1" dirty="0"/>
                <a:t>A</a:t>
              </a:r>
            </a:p>
          </p:txBody>
        </p:sp>
        <p:sp>
          <p:nvSpPr>
            <p:cNvPr id="50" name="TextBox 49"/>
            <p:cNvSpPr txBox="1"/>
            <p:nvPr/>
          </p:nvSpPr>
          <p:spPr>
            <a:xfrm>
              <a:off x="6501963" y="2039158"/>
              <a:ext cx="387460" cy="523220"/>
            </a:xfrm>
            <a:prstGeom prst="rect">
              <a:avLst/>
            </a:prstGeom>
            <a:noFill/>
          </p:spPr>
          <p:txBody>
            <a:bodyPr wrap="square" rtlCol="0">
              <a:spAutoFit/>
            </a:bodyPr>
            <a:lstStyle/>
            <a:p>
              <a:r>
                <a:rPr lang="en-US" sz="2800" b="1" dirty="0"/>
                <a:t>R</a:t>
              </a:r>
            </a:p>
          </p:txBody>
        </p:sp>
      </p:grpSp>
      <p:sp>
        <p:nvSpPr>
          <p:cNvPr id="94" name="TextBox 93"/>
          <p:cNvSpPr txBox="1"/>
          <p:nvPr/>
        </p:nvSpPr>
        <p:spPr>
          <a:xfrm>
            <a:off x="228280" y="783415"/>
            <a:ext cx="4267520" cy="646331"/>
          </a:xfrm>
          <a:prstGeom prst="rect">
            <a:avLst/>
          </a:prstGeom>
          <a:noFill/>
        </p:spPr>
        <p:txBody>
          <a:bodyPr wrap="square" rtlCol="0">
            <a:spAutoFit/>
          </a:bodyPr>
          <a:lstStyle/>
          <a:p>
            <a:r>
              <a:rPr lang="en-US" dirty="0"/>
              <a:t>Both are energy carrier molecules used in photosynthesis and cellular respiration. </a:t>
            </a:r>
          </a:p>
        </p:txBody>
      </p:sp>
      <p:sp>
        <p:nvSpPr>
          <p:cNvPr id="95" name="TextBox 94"/>
          <p:cNvSpPr txBox="1"/>
          <p:nvPr/>
        </p:nvSpPr>
        <p:spPr>
          <a:xfrm>
            <a:off x="5536082" y="3067401"/>
            <a:ext cx="3585553" cy="1200329"/>
          </a:xfrm>
          <a:prstGeom prst="rect">
            <a:avLst/>
          </a:prstGeom>
          <a:noFill/>
        </p:spPr>
        <p:txBody>
          <a:bodyPr wrap="square" rtlCol="0">
            <a:spAutoFit/>
          </a:bodyPr>
          <a:lstStyle/>
          <a:p>
            <a:r>
              <a:rPr lang="en-US" dirty="0"/>
              <a:t>ATP is called the “cellular currency” because it is used to power all the reactions that take place in the cells of all living things.</a:t>
            </a:r>
          </a:p>
        </p:txBody>
      </p:sp>
      <p:sp>
        <p:nvSpPr>
          <p:cNvPr id="96" name="Rectangle 95"/>
          <p:cNvSpPr/>
          <p:nvPr/>
        </p:nvSpPr>
        <p:spPr>
          <a:xfrm>
            <a:off x="5549064" y="4334470"/>
            <a:ext cx="3594936" cy="923330"/>
          </a:xfrm>
          <a:prstGeom prst="rect">
            <a:avLst/>
          </a:prstGeom>
        </p:spPr>
        <p:txBody>
          <a:bodyPr wrap="square">
            <a:spAutoFit/>
          </a:bodyPr>
          <a:lstStyle/>
          <a:p>
            <a:r>
              <a:rPr lang="en-US" dirty="0"/>
              <a:t>When ATP’s third phosphate is broken off it releases energy that the cell can use. </a:t>
            </a:r>
          </a:p>
        </p:txBody>
      </p:sp>
      <p:sp>
        <p:nvSpPr>
          <p:cNvPr id="97" name="TextBox 96"/>
          <p:cNvSpPr txBox="1"/>
          <p:nvPr/>
        </p:nvSpPr>
        <p:spPr>
          <a:xfrm>
            <a:off x="210690" y="1522274"/>
            <a:ext cx="4056510" cy="1754326"/>
          </a:xfrm>
          <a:prstGeom prst="rect">
            <a:avLst/>
          </a:prstGeom>
          <a:noFill/>
        </p:spPr>
        <p:txBody>
          <a:bodyPr wrap="square" rtlCol="0">
            <a:spAutoFit/>
          </a:bodyPr>
          <a:lstStyle/>
          <a:p>
            <a:r>
              <a:rPr lang="en-US" dirty="0"/>
              <a:t>NADP+ can hold excited electrons (e</a:t>
            </a:r>
            <a:r>
              <a:rPr lang="en-US" baseline="30000" dirty="0"/>
              <a:t>-</a:t>
            </a:r>
            <a:r>
              <a:rPr lang="en-US" dirty="0"/>
              <a:t>) charged from the light energy harvested by chlorophyll to become NADPH.</a:t>
            </a:r>
          </a:p>
          <a:p>
            <a:r>
              <a:rPr lang="en-US" dirty="0"/>
              <a:t>Eventually, NADPH passes the electron it’s holding to power the dark reactions and reverts back to NADP+. </a:t>
            </a:r>
          </a:p>
        </p:txBody>
      </p:sp>
      <p:sp>
        <p:nvSpPr>
          <p:cNvPr id="4" name="TextBox 3"/>
          <p:cNvSpPr txBox="1"/>
          <p:nvPr/>
        </p:nvSpPr>
        <p:spPr>
          <a:xfrm>
            <a:off x="5562600" y="5309179"/>
            <a:ext cx="3058751" cy="923330"/>
          </a:xfrm>
          <a:prstGeom prst="rect">
            <a:avLst/>
          </a:prstGeom>
          <a:noFill/>
        </p:spPr>
        <p:txBody>
          <a:bodyPr wrap="square" rtlCol="0">
            <a:spAutoFit/>
          </a:bodyPr>
          <a:lstStyle/>
          <a:p>
            <a:r>
              <a:rPr lang="en-US" dirty="0"/>
              <a:t>ATP is made when a third phosphate group is added to ADP (</a:t>
            </a:r>
            <a:r>
              <a:rPr lang="en-US" dirty="0" err="1"/>
              <a:t>diphosphate</a:t>
            </a:r>
            <a:r>
              <a:rPr lang="en-US" dirty="0"/>
              <a:t>, di = two).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6247195"/>
            <a:ext cx="1497579" cy="458405"/>
          </a:xfrm>
          <a:prstGeom prst="rect">
            <a:avLst/>
          </a:prstGeom>
        </p:spPr>
      </p:pic>
      <p:grpSp>
        <p:nvGrpSpPr>
          <p:cNvPr id="11" name="Group 10"/>
          <p:cNvGrpSpPr/>
          <p:nvPr/>
        </p:nvGrpSpPr>
        <p:grpSpPr>
          <a:xfrm>
            <a:off x="203350" y="3424331"/>
            <a:ext cx="5263622" cy="3248149"/>
            <a:chOff x="203350" y="3424331"/>
            <a:chExt cx="5263622" cy="3248149"/>
          </a:xfrm>
        </p:grpSpPr>
        <p:cxnSp>
          <p:nvCxnSpPr>
            <p:cNvPr id="74" name="Straight Connector 73"/>
            <p:cNvCxnSpPr/>
            <p:nvPr/>
          </p:nvCxnSpPr>
          <p:spPr>
            <a:xfrm>
              <a:off x="3502947" y="5831705"/>
              <a:ext cx="276761" cy="188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203350" y="3424331"/>
              <a:ext cx="5263622" cy="3248149"/>
              <a:chOff x="76201" y="3352800"/>
              <a:chExt cx="5263622" cy="3248149"/>
            </a:xfrm>
          </p:grpSpPr>
          <p:grpSp>
            <p:nvGrpSpPr>
              <p:cNvPr id="91" name="Group 90"/>
              <p:cNvGrpSpPr/>
              <p:nvPr/>
            </p:nvGrpSpPr>
            <p:grpSpPr>
              <a:xfrm>
                <a:off x="76201" y="3352800"/>
                <a:ext cx="5263622" cy="3248149"/>
                <a:chOff x="3771396" y="3680328"/>
                <a:chExt cx="5263622" cy="3248149"/>
              </a:xfrm>
            </p:grpSpPr>
            <p:cxnSp>
              <p:nvCxnSpPr>
                <p:cNvPr id="66" name="Straight Connector 65"/>
                <p:cNvCxnSpPr/>
                <p:nvPr/>
              </p:nvCxnSpPr>
              <p:spPr>
                <a:xfrm>
                  <a:off x="6212402" y="5553215"/>
                  <a:ext cx="405078" cy="256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1277" y="3837769"/>
                  <a:ext cx="5103741" cy="400110"/>
                </a:xfrm>
                <a:prstGeom prst="rect">
                  <a:avLst/>
                </a:prstGeom>
                <a:noFill/>
              </p:spPr>
              <p:txBody>
                <a:bodyPr wrap="square" rtlCol="0">
                  <a:spAutoFit/>
                </a:bodyPr>
                <a:lstStyle/>
                <a:p>
                  <a:r>
                    <a:rPr lang="en-US" sz="2000" u="sng" dirty="0" err="1"/>
                    <a:t>n</a:t>
                  </a:r>
                  <a:r>
                    <a:rPr lang="en-US" sz="2000" dirty="0" err="1"/>
                    <a:t>icotinamide</a:t>
                  </a:r>
                  <a:r>
                    <a:rPr lang="en-US" sz="2000" dirty="0"/>
                    <a:t> </a:t>
                  </a:r>
                  <a:r>
                    <a:rPr lang="en-US" sz="2000" u="sng" dirty="0"/>
                    <a:t>a</a:t>
                  </a:r>
                  <a:r>
                    <a:rPr lang="en-US" sz="2000" dirty="0"/>
                    <a:t>denine </a:t>
                  </a:r>
                  <a:r>
                    <a:rPr lang="en-US" sz="2000" u="sng" dirty="0"/>
                    <a:t>d</a:t>
                  </a:r>
                  <a:r>
                    <a:rPr lang="en-US" sz="2000" dirty="0"/>
                    <a:t>inucleotide </a:t>
                  </a:r>
                  <a:r>
                    <a:rPr lang="en-US" sz="2000" u="sng" dirty="0"/>
                    <a:t>p</a:t>
                  </a:r>
                  <a:r>
                    <a:rPr lang="en-US" sz="2000" dirty="0"/>
                    <a:t>hosphate</a:t>
                  </a:r>
                </a:p>
              </p:txBody>
            </p:sp>
            <p:cxnSp>
              <p:nvCxnSpPr>
                <p:cNvPr id="55" name="Straight Connector 54"/>
                <p:cNvCxnSpPr/>
                <p:nvPr/>
              </p:nvCxnSpPr>
              <p:spPr>
                <a:xfrm flipV="1">
                  <a:off x="4972380" y="5512594"/>
                  <a:ext cx="276761" cy="256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648549" y="5511124"/>
                  <a:ext cx="2834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205737" y="5350915"/>
                  <a:ext cx="442812" cy="320418"/>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795630" y="5335156"/>
                  <a:ext cx="442812" cy="320418"/>
                </a:xfrm>
                <a:prstGeom prst="ellipse">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251344" y="5263749"/>
                  <a:ext cx="387460" cy="293350"/>
                </a:xfrm>
                <a:prstGeom prst="rect">
                  <a:avLst/>
                </a:prstGeom>
                <a:noFill/>
              </p:spPr>
              <p:txBody>
                <a:bodyPr wrap="square" rtlCol="0">
                  <a:spAutoFit/>
                </a:bodyPr>
                <a:lstStyle/>
                <a:p>
                  <a:r>
                    <a:rPr lang="en-US" sz="2800" b="1" dirty="0"/>
                    <a:t>P</a:t>
                  </a:r>
                </a:p>
              </p:txBody>
            </p:sp>
            <p:sp>
              <p:nvSpPr>
                <p:cNvPr id="60" name="TextBox 59"/>
                <p:cNvSpPr txBox="1"/>
                <p:nvPr/>
              </p:nvSpPr>
              <p:spPr>
                <a:xfrm>
                  <a:off x="5863686" y="5251719"/>
                  <a:ext cx="408859" cy="293350"/>
                </a:xfrm>
                <a:prstGeom prst="rect">
                  <a:avLst/>
                </a:prstGeom>
                <a:noFill/>
              </p:spPr>
              <p:txBody>
                <a:bodyPr wrap="square" rtlCol="0">
                  <a:spAutoFit/>
                </a:bodyPr>
                <a:lstStyle/>
                <a:p>
                  <a:r>
                    <a:rPr lang="en-US" sz="2800" b="1" dirty="0"/>
                    <a:t>P</a:t>
                  </a:r>
                </a:p>
              </p:txBody>
            </p:sp>
            <p:cxnSp>
              <p:nvCxnSpPr>
                <p:cNvPr id="61" name="Straight Connector 60"/>
                <p:cNvCxnSpPr/>
                <p:nvPr/>
              </p:nvCxnSpPr>
              <p:spPr>
                <a:xfrm flipH="1" flipV="1">
                  <a:off x="4692142" y="5124590"/>
                  <a:ext cx="1" cy="452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Hexagon 52"/>
                <p:cNvSpPr/>
                <p:nvPr/>
              </p:nvSpPr>
              <p:spPr>
                <a:xfrm>
                  <a:off x="4191000" y="4523197"/>
                  <a:ext cx="925652" cy="775190"/>
                </a:xfrm>
                <a:prstGeom prst="hex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gular Pentagon 53"/>
                <p:cNvSpPr/>
                <p:nvPr/>
              </p:nvSpPr>
              <p:spPr>
                <a:xfrm>
                  <a:off x="4312280" y="5452893"/>
                  <a:ext cx="759727" cy="628032"/>
                </a:xfrm>
                <a:prstGeom prst="pent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531636" y="5150204"/>
                  <a:ext cx="774164" cy="59219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p:nvPr/>
              </p:nvCxnSpPr>
              <p:spPr>
                <a:xfrm flipV="1">
                  <a:off x="7143248" y="5555066"/>
                  <a:ext cx="276761" cy="256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gular Pentagon 67"/>
                <p:cNvSpPr/>
                <p:nvPr/>
              </p:nvSpPr>
              <p:spPr>
                <a:xfrm>
                  <a:off x="6483148" y="5495365"/>
                  <a:ext cx="759727" cy="628032"/>
                </a:xfrm>
                <a:prstGeom prst="pent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6666305" y="5587702"/>
                  <a:ext cx="387460" cy="523220"/>
                </a:xfrm>
                <a:prstGeom prst="rect">
                  <a:avLst/>
                </a:prstGeom>
                <a:noFill/>
              </p:spPr>
              <p:txBody>
                <a:bodyPr wrap="square" rtlCol="0">
                  <a:spAutoFit/>
                </a:bodyPr>
                <a:lstStyle/>
                <a:p>
                  <a:r>
                    <a:rPr lang="en-US" sz="2800" b="1" dirty="0"/>
                    <a:t>R</a:t>
                  </a:r>
                </a:p>
              </p:txBody>
            </p:sp>
            <p:sp>
              <p:nvSpPr>
                <p:cNvPr id="70" name="TextBox 69"/>
                <p:cNvSpPr txBox="1"/>
                <p:nvPr/>
              </p:nvSpPr>
              <p:spPr>
                <a:xfrm>
                  <a:off x="4499109" y="5533692"/>
                  <a:ext cx="387460" cy="523220"/>
                </a:xfrm>
                <a:prstGeom prst="rect">
                  <a:avLst/>
                </a:prstGeom>
                <a:noFill/>
              </p:spPr>
              <p:txBody>
                <a:bodyPr wrap="square" rtlCol="0">
                  <a:spAutoFit/>
                </a:bodyPr>
                <a:lstStyle/>
                <a:p>
                  <a:r>
                    <a:rPr lang="en-US" sz="2800" b="1" dirty="0"/>
                    <a:t>R</a:t>
                  </a:r>
                </a:p>
              </p:txBody>
            </p:sp>
            <p:sp>
              <p:nvSpPr>
                <p:cNvPr id="71" name="TextBox 70"/>
                <p:cNvSpPr txBox="1"/>
                <p:nvPr/>
              </p:nvSpPr>
              <p:spPr>
                <a:xfrm>
                  <a:off x="7718419" y="5150204"/>
                  <a:ext cx="387460" cy="523220"/>
                </a:xfrm>
                <a:prstGeom prst="rect">
                  <a:avLst/>
                </a:prstGeom>
                <a:noFill/>
              </p:spPr>
              <p:txBody>
                <a:bodyPr wrap="square" rtlCol="0">
                  <a:spAutoFit/>
                </a:bodyPr>
                <a:lstStyle/>
                <a:p>
                  <a:r>
                    <a:rPr lang="en-US" sz="2800" b="1" dirty="0"/>
                    <a:t>A</a:t>
                  </a:r>
                </a:p>
              </p:txBody>
            </p:sp>
            <p:sp>
              <p:nvSpPr>
                <p:cNvPr id="64" name="Oval 63"/>
                <p:cNvSpPr/>
                <p:nvPr/>
              </p:nvSpPr>
              <p:spPr>
                <a:xfrm>
                  <a:off x="7291144" y="5286091"/>
                  <a:ext cx="442812" cy="3204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a:off x="4087713" y="4148329"/>
                  <a:ext cx="1929323" cy="57607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831497" y="4663536"/>
                  <a:ext cx="1411378" cy="400110"/>
                </a:xfrm>
                <a:prstGeom prst="rect">
                  <a:avLst/>
                </a:prstGeom>
                <a:noFill/>
              </p:spPr>
              <p:txBody>
                <a:bodyPr wrap="square" rtlCol="0">
                  <a:spAutoFit/>
                </a:bodyPr>
                <a:lstStyle/>
                <a:p>
                  <a:r>
                    <a:rPr lang="en-US" sz="2000" b="1" dirty="0"/>
                    <a:t>“NADP+”</a:t>
                  </a:r>
                </a:p>
              </p:txBody>
            </p:sp>
            <p:cxnSp>
              <p:nvCxnSpPr>
                <p:cNvPr id="76" name="Straight Arrow Connector 75"/>
                <p:cNvCxnSpPr/>
                <p:nvPr/>
              </p:nvCxnSpPr>
              <p:spPr>
                <a:xfrm>
                  <a:off x="5473654" y="4148329"/>
                  <a:ext cx="764788" cy="5760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386970" y="4148329"/>
                  <a:ext cx="27971" cy="5760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6666305" y="4148329"/>
                  <a:ext cx="1076155" cy="5760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771396" y="3680328"/>
                  <a:ext cx="5206054" cy="32481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446887" y="4612153"/>
                  <a:ext cx="387460" cy="523220"/>
                </a:xfrm>
                <a:prstGeom prst="rect">
                  <a:avLst/>
                </a:prstGeom>
                <a:noFill/>
              </p:spPr>
              <p:txBody>
                <a:bodyPr wrap="square" rtlCol="0">
                  <a:spAutoFit/>
                </a:bodyPr>
                <a:lstStyle/>
                <a:p>
                  <a:r>
                    <a:rPr lang="en-US" sz="2800" b="1" dirty="0"/>
                    <a:t>N</a:t>
                  </a:r>
                </a:p>
              </p:txBody>
            </p:sp>
          </p:grpSp>
          <p:sp>
            <p:nvSpPr>
              <p:cNvPr id="92" name="TextBox 91"/>
              <p:cNvSpPr txBox="1"/>
              <p:nvPr/>
            </p:nvSpPr>
            <p:spPr>
              <a:xfrm>
                <a:off x="236360" y="6241744"/>
                <a:ext cx="4910829" cy="338554"/>
              </a:xfrm>
              <a:prstGeom prst="rect">
                <a:avLst/>
              </a:prstGeom>
              <a:noFill/>
            </p:spPr>
            <p:txBody>
              <a:bodyPr wrap="square" rtlCol="0">
                <a:spAutoFit/>
              </a:bodyPr>
              <a:lstStyle/>
              <a:p>
                <a:r>
                  <a:rPr lang="en-US" sz="1600" dirty="0"/>
                  <a:t>NADP is a very complex molecule,  this is a simplification. </a:t>
                </a:r>
              </a:p>
            </p:txBody>
          </p:sp>
        </p:grpSp>
        <p:sp>
          <p:nvSpPr>
            <p:cNvPr id="9" name="Oval 8"/>
            <p:cNvSpPr/>
            <p:nvPr/>
          </p:nvSpPr>
          <p:spPr>
            <a:xfrm>
              <a:off x="3779709" y="5854925"/>
              <a:ext cx="487492" cy="375793"/>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851963" y="5791200"/>
              <a:ext cx="408859" cy="293350"/>
            </a:xfrm>
            <a:prstGeom prst="rect">
              <a:avLst/>
            </a:prstGeom>
            <a:noFill/>
          </p:spPr>
          <p:txBody>
            <a:bodyPr wrap="square" rtlCol="0">
              <a:spAutoFit/>
            </a:bodyPr>
            <a:lstStyle/>
            <a:p>
              <a:r>
                <a:rPr lang="en-US" sz="2800" b="1" dirty="0"/>
                <a:t>P</a:t>
              </a:r>
            </a:p>
          </p:txBody>
        </p:sp>
      </p:grpSp>
      <p:cxnSp>
        <p:nvCxnSpPr>
          <p:cNvPr id="7" name="Straight Arrow Connector 6"/>
          <p:cNvCxnSpPr/>
          <p:nvPr/>
        </p:nvCxnSpPr>
        <p:spPr>
          <a:xfrm flipH="1">
            <a:off x="7316605" y="6141223"/>
            <a:ext cx="152400" cy="2292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469005" y="6141223"/>
            <a:ext cx="144065" cy="2205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2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97"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p:cNvSpPr txBox="1"/>
          <p:nvPr/>
        </p:nvSpPr>
        <p:spPr>
          <a:xfrm>
            <a:off x="435080" y="4800600"/>
            <a:ext cx="4912318" cy="1754326"/>
          </a:xfrm>
          <a:prstGeom prst="rect">
            <a:avLst/>
          </a:prstGeom>
          <a:noFill/>
        </p:spPr>
        <p:txBody>
          <a:bodyPr wrap="square" rtlCol="0">
            <a:spAutoFit/>
          </a:bodyPr>
          <a:lstStyle/>
          <a:p>
            <a:r>
              <a:rPr lang="en-US" dirty="0"/>
              <a:t>O</a:t>
            </a:r>
            <a:r>
              <a:rPr lang="en-US" baseline="-25000" dirty="0"/>
              <a:t>2</a:t>
            </a:r>
            <a:r>
              <a:rPr lang="en-US" dirty="0"/>
              <a:t> is a byproduct of photosynthesis not used by the plant so it is released through the stomata of plants. </a:t>
            </a:r>
          </a:p>
          <a:p>
            <a:r>
              <a:rPr lang="en-US" b="1" dirty="0"/>
              <a:t>Stomata</a:t>
            </a:r>
            <a:r>
              <a:rPr lang="en-US" dirty="0"/>
              <a:t> (Greek for </a:t>
            </a:r>
            <a:r>
              <a:rPr lang="en-US" i="1" dirty="0"/>
              <a:t>mouth</a:t>
            </a:r>
            <a:r>
              <a:rPr lang="en-US" dirty="0"/>
              <a:t>) are little pores in leaves that open and close to let oxygen out and carbon dioxide in. </a:t>
            </a:r>
          </a:p>
        </p:txBody>
      </p:sp>
      <p:sp>
        <p:nvSpPr>
          <p:cNvPr id="60" name="TextBox 59"/>
          <p:cNvSpPr txBox="1"/>
          <p:nvPr/>
        </p:nvSpPr>
        <p:spPr>
          <a:xfrm>
            <a:off x="435080" y="4191000"/>
            <a:ext cx="4912318" cy="646331"/>
          </a:xfrm>
          <a:prstGeom prst="rect">
            <a:avLst/>
          </a:prstGeom>
          <a:noFill/>
        </p:spPr>
        <p:txBody>
          <a:bodyPr wrap="square" rtlCol="0">
            <a:spAutoFit/>
          </a:bodyPr>
          <a:lstStyle/>
          <a:p>
            <a:r>
              <a:rPr lang="en-US" dirty="0"/>
              <a:t>Freed oxygen atoms bind with each other to form the gas O</a:t>
            </a:r>
            <a:r>
              <a:rPr lang="en-US" baseline="-25000" dirty="0"/>
              <a:t>2</a:t>
            </a:r>
            <a:r>
              <a:rPr lang="en-US" dirty="0"/>
              <a:t>.</a:t>
            </a:r>
          </a:p>
        </p:txBody>
      </p:sp>
      <p:pic>
        <p:nvPicPr>
          <p:cNvPr id="1026" name="Picture 2" descr="V:\PEER2\NSF FELLOWS\Undergraduates\Graham, Jennifer\DLC\Photosynthesis &amp; Respiration DLC 1394\Photosyn&amp;Resp Photos\stroma plant.jpg"/>
          <p:cNvPicPr>
            <a:picLocks noChangeAspect="1" noChangeArrowheads="1"/>
          </p:cNvPicPr>
          <p:nvPr/>
        </p:nvPicPr>
        <p:blipFill rotWithShape="1">
          <a:blip r:embed="rId3">
            <a:extLst>
              <a:ext uri="{28A0092B-C50C-407E-A947-70E740481C1C}">
                <a14:useLocalDpi xmlns:a14="http://schemas.microsoft.com/office/drawing/2010/main" val="0"/>
              </a:ext>
            </a:extLst>
          </a:blip>
          <a:srcRect t="-2"/>
          <a:stretch/>
        </p:blipFill>
        <p:spPr bwMode="auto">
          <a:xfrm>
            <a:off x="5281076" y="4225930"/>
            <a:ext cx="3558124" cy="219456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121042" y="3736428"/>
            <a:ext cx="4298558" cy="2589442"/>
            <a:chOff x="121042" y="3736428"/>
            <a:chExt cx="4298558" cy="2589442"/>
          </a:xfrm>
        </p:grpSpPr>
        <p:grpSp>
          <p:nvGrpSpPr>
            <p:cNvPr id="20" name="Group 19"/>
            <p:cNvGrpSpPr/>
            <p:nvPr/>
          </p:nvGrpSpPr>
          <p:grpSpPr>
            <a:xfrm>
              <a:off x="371266" y="3736428"/>
              <a:ext cx="4048334" cy="2589442"/>
              <a:chOff x="371266" y="3736428"/>
              <a:chExt cx="4048334" cy="2589442"/>
            </a:xfrm>
          </p:grpSpPr>
          <p:sp>
            <p:nvSpPr>
              <p:cNvPr id="35" name="Rectangle 34"/>
              <p:cNvSpPr/>
              <p:nvPr/>
            </p:nvSpPr>
            <p:spPr>
              <a:xfrm>
                <a:off x="423621" y="3780531"/>
                <a:ext cx="3936772" cy="2486813"/>
              </a:xfrm>
              <a:prstGeom prst="rect">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371266" y="3736428"/>
                <a:ext cx="4048333" cy="648971"/>
                <a:chOff x="132443" y="2209800"/>
                <a:chExt cx="4048333" cy="648971"/>
              </a:xfrm>
            </p:grpSpPr>
            <p:sp>
              <p:nvSpPr>
                <p:cNvPr id="37" name="Oval 36"/>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371267" y="5676899"/>
                <a:ext cx="4048333" cy="648971"/>
                <a:chOff x="132443" y="2209800"/>
                <a:chExt cx="4048333" cy="648971"/>
              </a:xfrm>
            </p:grpSpPr>
            <p:sp>
              <p:nvSpPr>
                <p:cNvPr id="156" name="Oval 155"/>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236"/>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reeform 237"/>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238"/>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251"/>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262"/>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5" name="Freeform 264"/>
              <p:cNvSpPr/>
              <p:nvPr/>
            </p:nvSpPr>
            <p:spPr>
              <a:xfrm rot="10800000">
                <a:off x="519276" y="3741620"/>
                <a:ext cx="773144"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p:cNvSpPr txBox="1"/>
              <p:nvPr/>
            </p:nvSpPr>
            <p:spPr>
              <a:xfrm>
                <a:off x="669985" y="3856598"/>
                <a:ext cx="571500" cy="369332"/>
              </a:xfrm>
              <a:prstGeom prst="rect">
                <a:avLst/>
              </a:prstGeom>
              <a:noFill/>
            </p:spPr>
            <p:txBody>
              <a:bodyPr wrap="square" rtlCol="0">
                <a:spAutoFit/>
              </a:bodyPr>
              <a:lstStyle/>
              <a:p>
                <a:r>
                  <a:rPr lang="en-US" dirty="0">
                    <a:solidFill>
                      <a:schemeClr val="bg1"/>
                    </a:solidFill>
                  </a:rPr>
                  <a:t>PSII</a:t>
                </a:r>
              </a:p>
            </p:txBody>
          </p:sp>
        </p:grpSp>
        <p:sp>
          <p:nvSpPr>
            <p:cNvPr id="268" name="TextBox 267"/>
            <p:cNvSpPr txBox="1"/>
            <p:nvPr/>
          </p:nvSpPr>
          <p:spPr>
            <a:xfrm>
              <a:off x="121042" y="3739277"/>
              <a:ext cx="302579" cy="2585323"/>
            </a:xfrm>
            <a:prstGeom prst="rect">
              <a:avLst/>
            </a:prstGeom>
            <a:noFill/>
          </p:spPr>
          <p:txBody>
            <a:bodyPr wrap="square" rtlCol="0">
              <a:spAutoFit/>
            </a:bodyPr>
            <a:lstStyle/>
            <a:p>
              <a:pPr algn="ctr"/>
              <a:r>
                <a:rPr lang="en-US" dirty="0">
                  <a:solidFill>
                    <a:srgbClr val="00B050"/>
                  </a:solidFill>
                </a:rPr>
                <a:t>THYLAKOID</a:t>
              </a:r>
            </a:p>
          </p:txBody>
        </p:sp>
      </p:grpSp>
      <p:sp>
        <p:nvSpPr>
          <p:cNvPr id="3" name="Content Placeholder 2"/>
          <p:cNvSpPr>
            <a:spLocks noGrp="1"/>
          </p:cNvSpPr>
          <p:nvPr>
            <p:ph idx="1"/>
          </p:nvPr>
        </p:nvSpPr>
        <p:spPr>
          <a:xfrm>
            <a:off x="472475" y="832238"/>
            <a:ext cx="3832645" cy="1606162"/>
          </a:xfrm>
        </p:spPr>
        <p:txBody>
          <a:bodyPr>
            <a:noAutofit/>
          </a:bodyPr>
          <a:lstStyle/>
          <a:p>
            <a:pPr marL="0" indent="0">
              <a:lnSpc>
                <a:spcPct val="110000"/>
              </a:lnSpc>
              <a:spcBef>
                <a:spcPts val="0"/>
              </a:spcBef>
              <a:buNone/>
            </a:pPr>
            <a:r>
              <a:rPr lang="en-US" sz="1800" dirty="0"/>
              <a:t>The energy absorbed by the chlorophyll during the light reactions is used to power </a:t>
            </a:r>
            <a:r>
              <a:rPr lang="en-US" sz="1800" b="1" dirty="0"/>
              <a:t>photosystem II </a:t>
            </a:r>
            <a:r>
              <a:rPr lang="en-US" sz="1800" dirty="0"/>
              <a:t>that breaks the bonds of water absorbed through the plant’s roots.</a:t>
            </a:r>
          </a:p>
        </p:txBody>
      </p:sp>
      <p:sp>
        <p:nvSpPr>
          <p:cNvPr id="9" name="TextBox 8"/>
          <p:cNvSpPr txBox="1"/>
          <p:nvPr/>
        </p:nvSpPr>
        <p:spPr>
          <a:xfrm>
            <a:off x="1587402" y="4376848"/>
            <a:ext cx="381000" cy="369332"/>
          </a:xfrm>
          <a:prstGeom prst="rect">
            <a:avLst/>
          </a:prstGeom>
          <a:noFill/>
        </p:spPr>
        <p:txBody>
          <a:bodyPr wrap="square" rtlCol="0">
            <a:spAutoFit/>
          </a:bodyPr>
          <a:lstStyle/>
          <a:p>
            <a:r>
              <a:rPr lang="en-US" dirty="0"/>
              <a:t>O</a:t>
            </a:r>
          </a:p>
        </p:txBody>
      </p:sp>
      <p:sp>
        <p:nvSpPr>
          <p:cNvPr id="13" name="TextBox 12"/>
          <p:cNvSpPr txBox="1"/>
          <p:nvPr/>
        </p:nvSpPr>
        <p:spPr>
          <a:xfrm>
            <a:off x="1331962" y="4638071"/>
            <a:ext cx="381000" cy="369332"/>
          </a:xfrm>
          <a:prstGeom prst="rect">
            <a:avLst/>
          </a:prstGeom>
          <a:noFill/>
        </p:spPr>
        <p:txBody>
          <a:bodyPr wrap="square" rtlCol="0">
            <a:spAutoFit/>
          </a:bodyPr>
          <a:lstStyle/>
          <a:p>
            <a:r>
              <a:rPr lang="en-US" dirty="0"/>
              <a:t>H</a:t>
            </a:r>
          </a:p>
        </p:txBody>
      </p:sp>
      <p:sp>
        <p:nvSpPr>
          <p:cNvPr id="14" name="TextBox 13"/>
          <p:cNvSpPr txBox="1"/>
          <p:nvPr/>
        </p:nvSpPr>
        <p:spPr>
          <a:xfrm>
            <a:off x="1825528" y="4627501"/>
            <a:ext cx="381000" cy="369332"/>
          </a:xfrm>
          <a:prstGeom prst="rect">
            <a:avLst/>
          </a:prstGeom>
          <a:noFill/>
        </p:spPr>
        <p:txBody>
          <a:bodyPr wrap="square" rtlCol="0">
            <a:spAutoFit/>
          </a:bodyPr>
          <a:lstStyle/>
          <a:p>
            <a:r>
              <a:rPr lang="en-US" dirty="0"/>
              <a:t>H</a:t>
            </a:r>
          </a:p>
        </p:txBody>
      </p:sp>
      <p:sp>
        <p:nvSpPr>
          <p:cNvPr id="15" name="TextBox 14"/>
          <p:cNvSpPr txBox="1"/>
          <p:nvPr/>
        </p:nvSpPr>
        <p:spPr>
          <a:xfrm rot="18803844">
            <a:off x="1369964" y="4404829"/>
            <a:ext cx="381000" cy="369332"/>
          </a:xfrm>
          <a:prstGeom prst="rect">
            <a:avLst/>
          </a:prstGeom>
          <a:noFill/>
        </p:spPr>
        <p:txBody>
          <a:bodyPr wrap="square" rtlCol="0">
            <a:spAutoFit/>
          </a:bodyPr>
          <a:lstStyle/>
          <a:p>
            <a:r>
              <a:rPr lang="en-US" dirty="0"/>
              <a:t>_</a:t>
            </a:r>
          </a:p>
        </p:txBody>
      </p:sp>
      <p:sp>
        <p:nvSpPr>
          <p:cNvPr id="16" name="TextBox 15"/>
          <p:cNvSpPr txBox="1"/>
          <p:nvPr/>
        </p:nvSpPr>
        <p:spPr>
          <a:xfrm rot="2470013">
            <a:off x="1777902" y="4453405"/>
            <a:ext cx="381000" cy="369332"/>
          </a:xfrm>
          <a:prstGeom prst="rect">
            <a:avLst/>
          </a:prstGeom>
          <a:noFill/>
        </p:spPr>
        <p:txBody>
          <a:bodyPr wrap="square" rtlCol="0">
            <a:spAutoFit/>
          </a:bodyPr>
          <a:lstStyle/>
          <a:p>
            <a:r>
              <a:rPr lang="en-US" dirty="0"/>
              <a:t>_</a:t>
            </a:r>
          </a:p>
        </p:txBody>
      </p:sp>
      <p:cxnSp>
        <p:nvCxnSpPr>
          <p:cNvPr id="25" name="Straight Connector 24"/>
          <p:cNvCxnSpPr/>
          <p:nvPr/>
        </p:nvCxnSpPr>
        <p:spPr>
          <a:xfrm flipH="1" flipV="1">
            <a:off x="1415063" y="4531306"/>
            <a:ext cx="288374" cy="25358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780878" y="4471136"/>
            <a:ext cx="300088" cy="2750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05000" y="4648200"/>
            <a:ext cx="457200" cy="369332"/>
          </a:xfrm>
          <a:prstGeom prst="rect">
            <a:avLst/>
          </a:prstGeom>
          <a:noFill/>
        </p:spPr>
        <p:txBody>
          <a:bodyPr wrap="square" rtlCol="0">
            <a:spAutoFit/>
          </a:bodyPr>
          <a:lstStyle/>
          <a:p>
            <a:r>
              <a:rPr lang="en-US" dirty="0"/>
              <a:t>O</a:t>
            </a:r>
            <a:r>
              <a:rPr lang="en-US" baseline="-25000" dirty="0"/>
              <a:t>2</a:t>
            </a:r>
          </a:p>
        </p:txBody>
      </p:sp>
      <p:cxnSp>
        <p:nvCxnSpPr>
          <p:cNvPr id="63" name="Straight Arrow Connector 62"/>
          <p:cNvCxnSpPr/>
          <p:nvPr/>
        </p:nvCxnSpPr>
        <p:spPr>
          <a:xfrm>
            <a:off x="4876800" y="5850455"/>
            <a:ext cx="1031080" cy="363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466152" y="76200"/>
            <a:ext cx="4565907" cy="3813266"/>
            <a:chOff x="4466152" y="76200"/>
            <a:chExt cx="4565907" cy="3813266"/>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152" y="76200"/>
              <a:ext cx="4555096" cy="3813266"/>
            </a:xfrm>
            <a:prstGeom prst="rect">
              <a:avLst/>
            </a:prstGeom>
          </p:spPr>
        </p:pic>
        <p:sp>
          <p:nvSpPr>
            <p:cNvPr id="65" name="Rectangle 64"/>
            <p:cNvSpPr/>
            <p:nvPr/>
          </p:nvSpPr>
          <p:spPr>
            <a:xfrm>
              <a:off x="5954412" y="76200"/>
              <a:ext cx="3077647" cy="1512076"/>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6019800" y="1588276"/>
              <a:ext cx="3004238" cy="223231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795962" y="2211590"/>
              <a:ext cx="223837" cy="790954"/>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5347398" y="501226"/>
            <a:ext cx="448564" cy="2761964"/>
            <a:chOff x="5347398" y="501226"/>
            <a:chExt cx="448564" cy="2761964"/>
          </a:xfrm>
        </p:grpSpPr>
        <p:sp>
          <p:nvSpPr>
            <p:cNvPr id="17" name="Down Arrow 16"/>
            <p:cNvSpPr/>
            <p:nvPr/>
          </p:nvSpPr>
          <p:spPr>
            <a:xfrm>
              <a:off x="5410200" y="501226"/>
              <a:ext cx="385762" cy="1066800"/>
            </a:xfrm>
            <a:prstGeom prst="downArrow">
              <a:avLst>
                <a:gd name="adj1" fmla="val 50000"/>
                <a:gd name="adj2" fmla="val 6279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5347398" y="2211590"/>
              <a:ext cx="436655" cy="1051600"/>
            </a:xfrm>
            <a:prstGeom prst="downArrow">
              <a:avLst>
                <a:gd name="adj1" fmla="val 50000"/>
                <a:gd name="adj2" fmla="val 5920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228600" y="228600"/>
            <a:ext cx="1774232" cy="400110"/>
          </a:xfrm>
          <a:prstGeom prst="rect">
            <a:avLst/>
          </a:prstGeom>
          <a:solidFill>
            <a:srgbClr val="FFFF00"/>
          </a:solidFill>
          <a:ln w="25400">
            <a:noFill/>
          </a:ln>
        </p:spPr>
        <p:txBody>
          <a:bodyPr wrap="square" rtlCol="0">
            <a:spAutoFit/>
          </a:bodyPr>
          <a:lstStyle/>
          <a:p>
            <a:r>
              <a:rPr lang="en-US" sz="2000" dirty="0"/>
              <a:t>Light Reactions</a:t>
            </a:r>
          </a:p>
        </p:txBody>
      </p:sp>
      <p:sp>
        <p:nvSpPr>
          <p:cNvPr id="22" name="Lightning Bolt 21"/>
          <p:cNvSpPr/>
          <p:nvPr/>
        </p:nvSpPr>
        <p:spPr>
          <a:xfrm>
            <a:off x="4466152" y="685800"/>
            <a:ext cx="1099573" cy="1066800"/>
          </a:xfrm>
          <a:prstGeom prst="lightningBol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852272" y="2737390"/>
            <a:ext cx="0" cy="99903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3622" y="2438400"/>
            <a:ext cx="2672575" cy="369332"/>
          </a:xfrm>
          <a:prstGeom prst="rect">
            <a:avLst/>
          </a:prstGeom>
          <a:noFill/>
        </p:spPr>
        <p:txBody>
          <a:bodyPr wrap="square" rtlCol="0">
            <a:spAutoFit/>
          </a:bodyPr>
          <a:lstStyle/>
          <a:p>
            <a:r>
              <a:rPr lang="en-US" dirty="0"/>
              <a:t>Photosystem II</a:t>
            </a:r>
          </a:p>
        </p:txBody>
      </p:sp>
      <p:grpSp>
        <p:nvGrpSpPr>
          <p:cNvPr id="33" name="Group 32"/>
          <p:cNvGrpSpPr/>
          <p:nvPr/>
        </p:nvGrpSpPr>
        <p:grpSpPr>
          <a:xfrm>
            <a:off x="5954412" y="5742648"/>
            <a:ext cx="439935" cy="400220"/>
            <a:chOff x="5836617" y="3725318"/>
            <a:chExt cx="439935" cy="400220"/>
          </a:xfrm>
        </p:grpSpPr>
        <p:sp>
          <p:nvSpPr>
            <p:cNvPr id="31" name="Oval 30"/>
            <p:cNvSpPr/>
            <p:nvPr/>
          </p:nvSpPr>
          <p:spPr>
            <a:xfrm>
              <a:off x="5836617" y="3767204"/>
              <a:ext cx="429747" cy="358334"/>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846805" y="3725318"/>
              <a:ext cx="429747" cy="369332"/>
            </a:xfrm>
            <a:prstGeom prst="rect">
              <a:avLst/>
            </a:prstGeom>
            <a:noFill/>
          </p:spPr>
          <p:txBody>
            <a:bodyPr wrap="square" rtlCol="0">
              <a:spAutoFit/>
            </a:bodyPr>
            <a:lstStyle/>
            <a:p>
              <a:r>
                <a:rPr lang="en-US" dirty="0"/>
                <a:t>O</a:t>
              </a:r>
              <a:r>
                <a:rPr lang="en-US" baseline="-25000" dirty="0"/>
                <a:t>2</a:t>
              </a:r>
            </a:p>
          </p:txBody>
        </p:sp>
      </p:grpSp>
      <p:sp>
        <p:nvSpPr>
          <p:cNvPr id="264" name="TextBox 263"/>
          <p:cNvSpPr txBox="1"/>
          <p:nvPr/>
        </p:nvSpPr>
        <p:spPr>
          <a:xfrm>
            <a:off x="2284614" y="4423992"/>
            <a:ext cx="457200" cy="369332"/>
          </a:xfrm>
          <a:prstGeom prst="rect">
            <a:avLst/>
          </a:prstGeom>
          <a:noFill/>
        </p:spPr>
        <p:txBody>
          <a:bodyPr wrap="square" rtlCol="0">
            <a:spAutoFit/>
          </a:bodyPr>
          <a:lstStyle/>
          <a:p>
            <a:r>
              <a:rPr lang="en-US" dirty="0"/>
              <a:t>O</a:t>
            </a:r>
            <a:endParaRPr lang="en-US" baseline="-25000" dirty="0"/>
          </a:p>
        </p:txBody>
      </p:sp>
    </p:spTree>
    <p:extLst>
      <p:ext uri="{BB962C8B-B14F-4D97-AF65-F5344CB8AC3E}">
        <p14:creationId xmlns:p14="http://schemas.microsoft.com/office/powerpoint/2010/main" val="223432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p:stCondLst>
                              <p:cond delay="500"/>
                            </p:stCondLst>
                            <p:childTnLst>
                              <p:par>
                                <p:cTn id="16" presetID="1" presetClass="exit" presetSubtype="0" fill="hold" nodeType="afterEffect">
                                  <p:stCondLst>
                                    <p:cond delay="1000"/>
                                  </p:stCondLst>
                                  <p:childTnLst>
                                    <p:set>
                                      <p:cBhvr>
                                        <p:cTn id="17" dur="1" fill="hold">
                                          <p:stCondLst>
                                            <p:cond delay="0"/>
                                          </p:stCondLst>
                                        </p:cTn>
                                        <p:tgtEl>
                                          <p:spTgt spid="27"/>
                                        </p:tgtEl>
                                        <p:attrNameLst>
                                          <p:attrName>style.visibility</p:attrName>
                                        </p:attrNameLst>
                                      </p:cBhvr>
                                      <p:to>
                                        <p:strVal val="hidden"/>
                                      </p:to>
                                    </p:set>
                                  </p:childTnLst>
                                </p:cTn>
                              </p:par>
                              <p:par>
                                <p:cTn id="18" presetID="1" presetClass="exit" presetSubtype="0" fill="hold" nodeType="withEffect">
                                  <p:stCondLst>
                                    <p:cond delay="1000"/>
                                  </p:stCondLst>
                                  <p:childTnLst>
                                    <p:set>
                                      <p:cBhvr>
                                        <p:cTn id="19" dur="1" fill="hold">
                                          <p:stCondLst>
                                            <p:cond delay="0"/>
                                          </p:stCondLst>
                                        </p:cTn>
                                        <p:tgtEl>
                                          <p:spTgt spid="25"/>
                                        </p:tgtEl>
                                        <p:attrNameLst>
                                          <p:attrName>style.visibility</p:attrName>
                                        </p:attrNameLst>
                                      </p:cBhvr>
                                      <p:to>
                                        <p:strVal val="hidden"/>
                                      </p:to>
                                    </p:set>
                                  </p:childTnLst>
                                </p:cTn>
                              </p:par>
                              <p:par>
                                <p:cTn id="20" presetID="1" presetClass="exit" presetSubtype="0" fill="hold" grpId="0" nodeType="withEffect">
                                  <p:stCondLst>
                                    <p:cond delay="1000"/>
                                  </p:stCondLst>
                                  <p:childTnLst>
                                    <p:set>
                                      <p:cBhvr>
                                        <p:cTn id="21" dur="1" fill="hold">
                                          <p:stCondLst>
                                            <p:cond delay="0"/>
                                          </p:stCondLst>
                                        </p:cTn>
                                        <p:tgtEl>
                                          <p:spTgt spid="15"/>
                                        </p:tgtEl>
                                        <p:attrNameLst>
                                          <p:attrName>style.visibility</p:attrName>
                                        </p:attrNameLst>
                                      </p:cBhvr>
                                      <p:to>
                                        <p:strVal val="hidden"/>
                                      </p:to>
                                    </p:set>
                                  </p:childTnLst>
                                </p:cTn>
                              </p:par>
                              <p:par>
                                <p:cTn id="22" presetID="1" presetClass="exit" presetSubtype="0" fill="hold" grpId="0" nodeType="withEffect">
                                  <p:stCondLst>
                                    <p:cond delay="1000"/>
                                  </p:stCondLst>
                                  <p:childTnLst>
                                    <p:set>
                                      <p:cBhvr>
                                        <p:cTn id="23" dur="1" fill="hold">
                                          <p:stCondLst>
                                            <p:cond delay="0"/>
                                          </p:stCondLst>
                                        </p:cTn>
                                        <p:tgtEl>
                                          <p:spTgt spid="16"/>
                                        </p:tgtEl>
                                        <p:attrNameLst>
                                          <p:attrName>style.visibility</p:attrName>
                                        </p:attrNameLst>
                                      </p:cBhvr>
                                      <p:to>
                                        <p:strVal val="hidden"/>
                                      </p:to>
                                    </p:set>
                                  </p:childTnLst>
                                </p:cTn>
                              </p:par>
                              <p:par>
                                <p:cTn id="24" presetID="1" presetClass="exit" presetSubtype="0" fill="hold" grpId="0" nodeType="withEffect">
                                  <p:stCondLst>
                                    <p:cond delay="1000"/>
                                  </p:stCondLst>
                                  <p:childTnLst>
                                    <p:set>
                                      <p:cBhvr>
                                        <p:cTn id="25" dur="1" fill="hold">
                                          <p:stCondLst>
                                            <p:cond delay="0"/>
                                          </p:stCondLst>
                                        </p:cTn>
                                        <p:tgtEl>
                                          <p:spTgt spid="13"/>
                                        </p:tgtEl>
                                        <p:attrNameLst>
                                          <p:attrName>style.visibility</p:attrName>
                                        </p:attrNameLst>
                                      </p:cBhvr>
                                      <p:to>
                                        <p:strVal val="hidden"/>
                                      </p:to>
                                    </p:set>
                                  </p:childTnLst>
                                </p:cTn>
                              </p:par>
                              <p:par>
                                <p:cTn id="26" presetID="1" presetClass="exit" presetSubtype="0" fill="hold" grpId="0" nodeType="withEffect">
                                  <p:stCondLst>
                                    <p:cond delay="1000"/>
                                  </p:stCondLst>
                                  <p:childTnLst>
                                    <p:set>
                                      <p:cBhvr>
                                        <p:cTn id="27" dur="1" fill="hold">
                                          <p:stCondLst>
                                            <p:cond delay="0"/>
                                          </p:stCondLst>
                                        </p:cTn>
                                        <p:tgtEl>
                                          <p:spTgt spid="14"/>
                                        </p:tgtEl>
                                        <p:attrNameLst>
                                          <p:attrName>style.visibility</p:attrName>
                                        </p:attrNameLst>
                                      </p:cBhvr>
                                      <p:to>
                                        <p:strVal val="hidden"/>
                                      </p:to>
                                    </p:set>
                                  </p:childTnLst>
                                </p:cTn>
                              </p:par>
                            </p:childTnLst>
                          </p:cTn>
                        </p:par>
                        <p:par>
                          <p:cTn id="28" fill="hold">
                            <p:stCondLst>
                              <p:cond delay="1500"/>
                            </p:stCondLst>
                            <p:childTnLst>
                              <p:par>
                                <p:cTn id="29" presetID="1" presetClass="exit" presetSubtype="0" fill="hold" grpId="0" nodeType="afterEffect">
                                  <p:stCondLst>
                                    <p:cond delay="250"/>
                                  </p:stCondLst>
                                  <p:childTnLst>
                                    <p:set>
                                      <p:cBhvr>
                                        <p:cTn id="30" dur="1" fill="hold">
                                          <p:stCondLst>
                                            <p:cond delay="0"/>
                                          </p:stCondLst>
                                        </p:cTn>
                                        <p:tgtEl>
                                          <p:spTgt spid="264"/>
                                        </p:tgtEl>
                                        <p:attrNameLst>
                                          <p:attrName>style.visibility</p:attrName>
                                        </p:attrNameLst>
                                      </p:cBhvr>
                                      <p:to>
                                        <p:strVal val="hidden"/>
                                      </p:to>
                                    </p:set>
                                  </p:childTnLst>
                                </p:cTn>
                              </p:par>
                              <p:par>
                                <p:cTn id="31" presetID="1" presetClass="exit" presetSubtype="0" fill="hold" grpId="0" nodeType="withEffect">
                                  <p:stCondLst>
                                    <p:cond delay="250"/>
                                  </p:stCondLst>
                                  <p:childTnLst>
                                    <p:set>
                                      <p:cBhvr>
                                        <p:cTn id="32" dur="1" fill="hold">
                                          <p:stCondLst>
                                            <p:cond delay="0"/>
                                          </p:stCondLst>
                                        </p:cTn>
                                        <p:tgtEl>
                                          <p:spTgt spid="9"/>
                                        </p:tgtEl>
                                        <p:attrNameLst>
                                          <p:attrName>style.visibility</p:attrName>
                                        </p:attrNameLst>
                                      </p:cBhvr>
                                      <p:to>
                                        <p:strVal val="hidden"/>
                                      </p:to>
                                    </p:set>
                                  </p:childTnLst>
                                </p:cTn>
                              </p:par>
                            </p:childTnLst>
                          </p:cTn>
                        </p:par>
                        <p:par>
                          <p:cTn id="33" fill="hold">
                            <p:stCondLst>
                              <p:cond delay="1750"/>
                            </p:stCondLst>
                            <p:childTnLst>
                              <p:par>
                                <p:cTn id="34" presetID="1" presetClass="entr" presetSubtype="0" fill="hold" grpId="0" nodeType="afterEffect">
                                  <p:stCondLst>
                                    <p:cond delay="250"/>
                                  </p:stCondLst>
                                  <p:childTnLst>
                                    <p:set>
                                      <p:cBhvr>
                                        <p:cTn id="35" dur="1" fill="hold">
                                          <p:stCondLst>
                                            <p:cond delay="0"/>
                                          </p:stCondLst>
                                        </p:cTn>
                                        <p:tgtEl>
                                          <p:spTgt spid="5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57"/>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1"/>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par>
                          <p:cTn id="55" fill="hold">
                            <p:stCondLst>
                              <p:cond delay="0"/>
                            </p:stCondLst>
                            <p:childTnLst>
                              <p:par>
                                <p:cTn id="56" presetID="0" presetClass="path" presetSubtype="0" accel="50000" decel="50000" fill="hold" nodeType="afterEffect">
                                  <p:stCondLst>
                                    <p:cond delay="0"/>
                                  </p:stCondLst>
                                  <p:childTnLst>
                                    <p:animMotion origin="layout" path="M -3.61111E-6 4.81481E-6 C 0.00868 -0.00278 0.01146 -0.0088 0.01407 -0.02176 C 0.0132 -0.04051 0.01389 -0.06158 -3.61111E-6 -0.06829 C -0.00434 -0.07269 -0.00746 -0.0757 -0.01093 -0.08334 C -0.01232 -0.08658 -0.01527 -0.09329 -0.01527 -0.09306 C -0.01649 -0.09885 -0.01961 -0.1088 -0.01632 -0.11505 C -0.01319 -0.12084 -0.00677 -0.122 -0.00225 -0.12338 C 0.00209 -0.12639 0.00625 -0.12755 0.01077 -0.12987 C 0.02292 -0.14399 0.02848 -0.14399 0.03264 -0.16667 C 0.03212 -0.18195 0.03473 -0.2051 0.02605 -0.21829 C 0.02379 -0.22153 0.02118 -0.22431 0.01945 -0.22801 C 0.01563 -0.23612 0.01806 -0.23357 0.01302 -0.23658 C 0.01146 -0.24352 0.00799 -0.24514 0.00539 -0.25139 C -0.00086 -0.2669 -0.00329 -0.28218 -0.00329 -0.29977 " pathEditMode="relative" rAng="0" ptsTypes="fffffffffffffA">
                                      <p:cBhvr>
                                        <p:cTn id="57" dur="2000" fill="hold"/>
                                        <p:tgtEl>
                                          <p:spTgt spid="33"/>
                                        </p:tgtEl>
                                        <p:attrNameLst>
                                          <p:attrName>ppt_x</p:attrName>
                                          <p:attrName>ppt_y</p:attrName>
                                        </p:attrNameLst>
                                      </p:cBhvr>
                                      <p:rCtr x="747" y="-1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0" grpId="0"/>
      <p:bldP spid="9" grpId="0"/>
      <p:bldP spid="13" grpId="0"/>
      <p:bldP spid="14" grpId="0"/>
      <p:bldP spid="15" grpId="0"/>
      <p:bldP spid="16" grpId="0"/>
      <p:bldP spid="57" grpId="0"/>
      <p:bldP spid="57" grpId="1"/>
      <p:bldP spid="28" grpId="0"/>
      <p:bldP spid="2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23621" y="2359609"/>
            <a:ext cx="3936772" cy="2486813"/>
          </a:xfrm>
          <a:prstGeom prst="rect">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48147" y="732440"/>
            <a:ext cx="4118824" cy="1477360"/>
          </a:xfrm>
        </p:spPr>
        <p:txBody>
          <a:bodyPr>
            <a:noAutofit/>
          </a:bodyPr>
          <a:lstStyle/>
          <a:p>
            <a:pPr marL="0" indent="0">
              <a:buNone/>
            </a:pPr>
            <a:r>
              <a:rPr lang="en-US" sz="1800" dirty="0"/>
              <a:t>When water molecules break apart, the remaining two hydrogen atoms have a positive charge and are called </a:t>
            </a:r>
            <a:r>
              <a:rPr lang="en-US" sz="1800" b="1" dirty="0"/>
              <a:t>protons</a:t>
            </a:r>
            <a:r>
              <a:rPr lang="en-US" sz="1800" dirty="0"/>
              <a:t>. These protons are kept inside the thylakoid by the thylakoid membrane.</a:t>
            </a:r>
            <a:endParaRPr lang="en-US" sz="18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152" y="76200"/>
            <a:ext cx="4555096" cy="3813266"/>
          </a:xfrm>
          <a:prstGeom prst="rect">
            <a:avLst/>
          </a:prstGeom>
        </p:spPr>
      </p:pic>
      <p:grpSp>
        <p:nvGrpSpPr>
          <p:cNvPr id="122" name="Group 121"/>
          <p:cNvGrpSpPr/>
          <p:nvPr/>
        </p:nvGrpSpPr>
        <p:grpSpPr>
          <a:xfrm>
            <a:off x="371266" y="2315506"/>
            <a:ext cx="4048333" cy="648971"/>
            <a:chOff x="132443" y="2209800"/>
            <a:chExt cx="4048333" cy="648971"/>
          </a:xfrm>
        </p:grpSpPr>
        <p:sp>
          <p:nvSpPr>
            <p:cNvPr id="14" name="Oval 13"/>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Content Placeholder 2"/>
          <p:cNvSpPr txBox="1">
            <a:spLocks/>
          </p:cNvSpPr>
          <p:nvPr/>
        </p:nvSpPr>
        <p:spPr>
          <a:xfrm>
            <a:off x="4521018" y="3889466"/>
            <a:ext cx="4541520" cy="8498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a:t>When there are more protons inside the thylakoid than in the </a:t>
            </a:r>
            <a:r>
              <a:rPr lang="en-US" sz="1800" dirty="0" err="1"/>
              <a:t>stroma</a:t>
            </a:r>
            <a:r>
              <a:rPr lang="en-US" sz="1800" dirty="0"/>
              <a:t> outside, protons want to leave the </a:t>
            </a:r>
            <a:r>
              <a:rPr lang="en-US" sz="2000" dirty="0">
                <a:hlinkClick r:id="rId4"/>
              </a:rPr>
              <a:t>crowded</a:t>
            </a:r>
            <a:r>
              <a:rPr lang="en-US" sz="2000" dirty="0"/>
              <a:t> </a:t>
            </a:r>
            <a:r>
              <a:rPr lang="en-US" sz="1800" dirty="0"/>
              <a:t>thylakoid.</a:t>
            </a:r>
          </a:p>
        </p:txBody>
      </p:sp>
      <p:sp>
        <p:nvSpPr>
          <p:cNvPr id="124" name="TextBox 123"/>
          <p:cNvSpPr txBox="1"/>
          <p:nvPr/>
        </p:nvSpPr>
        <p:spPr>
          <a:xfrm>
            <a:off x="3325059" y="3284211"/>
            <a:ext cx="530418" cy="369332"/>
          </a:xfrm>
          <a:prstGeom prst="rect">
            <a:avLst/>
          </a:prstGeom>
          <a:noFill/>
        </p:spPr>
        <p:txBody>
          <a:bodyPr wrap="square" rtlCol="0">
            <a:spAutoFit/>
          </a:bodyPr>
          <a:lstStyle/>
          <a:p>
            <a:r>
              <a:rPr lang="en-US" dirty="0"/>
              <a:t>H+</a:t>
            </a:r>
          </a:p>
        </p:txBody>
      </p:sp>
      <p:sp>
        <p:nvSpPr>
          <p:cNvPr id="125" name="TextBox 124"/>
          <p:cNvSpPr txBox="1"/>
          <p:nvPr/>
        </p:nvSpPr>
        <p:spPr>
          <a:xfrm>
            <a:off x="1507537" y="3067279"/>
            <a:ext cx="530418" cy="369332"/>
          </a:xfrm>
          <a:prstGeom prst="rect">
            <a:avLst/>
          </a:prstGeom>
          <a:noFill/>
        </p:spPr>
        <p:txBody>
          <a:bodyPr wrap="square" rtlCol="0">
            <a:spAutoFit/>
          </a:bodyPr>
          <a:lstStyle/>
          <a:p>
            <a:r>
              <a:rPr lang="en-US" dirty="0"/>
              <a:t>H+</a:t>
            </a:r>
          </a:p>
        </p:txBody>
      </p:sp>
      <p:sp>
        <p:nvSpPr>
          <p:cNvPr id="126" name="TextBox 125"/>
          <p:cNvSpPr txBox="1"/>
          <p:nvPr/>
        </p:nvSpPr>
        <p:spPr>
          <a:xfrm>
            <a:off x="3835778" y="3219679"/>
            <a:ext cx="530418" cy="369332"/>
          </a:xfrm>
          <a:prstGeom prst="rect">
            <a:avLst/>
          </a:prstGeom>
          <a:noFill/>
        </p:spPr>
        <p:txBody>
          <a:bodyPr wrap="square" rtlCol="0">
            <a:spAutoFit/>
          </a:bodyPr>
          <a:lstStyle/>
          <a:p>
            <a:r>
              <a:rPr lang="en-US" dirty="0"/>
              <a:t>H+</a:t>
            </a:r>
          </a:p>
        </p:txBody>
      </p:sp>
      <p:sp>
        <p:nvSpPr>
          <p:cNvPr id="128" name="TextBox 127"/>
          <p:cNvSpPr txBox="1"/>
          <p:nvPr/>
        </p:nvSpPr>
        <p:spPr>
          <a:xfrm>
            <a:off x="2599007" y="3104540"/>
            <a:ext cx="530418" cy="369332"/>
          </a:xfrm>
          <a:prstGeom prst="rect">
            <a:avLst/>
          </a:prstGeom>
          <a:noFill/>
        </p:spPr>
        <p:txBody>
          <a:bodyPr wrap="square" rtlCol="0">
            <a:spAutoFit/>
          </a:bodyPr>
          <a:lstStyle/>
          <a:p>
            <a:r>
              <a:rPr lang="en-US" dirty="0"/>
              <a:t>H+</a:t>
            </a:r>
          </a:p>
        </p:txBody>
      </p:sp>
      <p:sp>
        <p:nvSpPr>
          <p:cNvPr id="129" name="TextBox 128"/>
          <p:cNvSpPr txBox="1"/>
          <p:nvPr/>
        </p:nvSpPr>
        <p:spPr>
          <a:xfrm>
            <a:off x="667099" y="3219679"/>
            <a:ext cx="530418" cy="369332"/>
          </a:xfrm>
          <a:prstGeom prst="rect">
            <a:avLst/>
          </a:prstGeom>
          <a:noFill/>
        </p:spPr>
        <p:txBody>
          <a:bodyPr wrap="square" rtlCol="0">
            <a:spAutoFit/>
          </a:bodyPr>
          <a:lstStyle/>
          <a:p>
            <a:r>
              <a:rPr lang="en-US" dirty="0"/>
              <a:t>H+</a:t>
            </a:r>
          </a:p>
        </p:txBody>
      </p:sp>
      <p:grpSp>
        <p:nvGrpSpPr>
          <p:cNvPr id="9" name="Group 8"/>
          <p:cNvGrpSpPr/>
          <p:nvPr/>
        </p:nvGrpSpPr>
        <p:grpSpPr>
          <a:xfrm>
            <a:off x="5763260" y="-33305"/>
            <a:ext cx="3257990" cy="3781663"/>
            <a:chOff x="5763260" y="-47863"/>
            <a:chExt cx="3257990" cy="3781663"/>
          </a:xfrm>
        </p:grpSpPr>
        <p:grpSp>
          <p:nvGrpSpPr>
            <p:cNvPr id="8" name="Group 7"/>
            <p:cNvGrpSpPr/>
            <p:nvPr/>
          </p:nvGrpSpPr>
          <p:grpSpPr>
            <a:xfrm>
              <a:off x="5763260" y="2211844"/>
              <a:ext cx="1856740" cy="1161086"/>
              <a:chOff x="5763260" y="2211844"/>
              <a:chExt cx="1856740" cy="1161086"/>
            </a:xfrm>
          </p:grpSpPr>
          <p:sp>
            <p:nvSpPr>
              <p:cNvPr id="131" name="Rectangle 130"/>
              <p:cNvSpPr/>
              <p:nvPr/>
            </p:nvSpPr>
            <p:spPr>
              <a:xfrm>
                <a:off x="5763260" y="2211844"/>
                <a:ext cx="209550" cy="54597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972810" y="2639757"/>
                <a:ext cx="504190" cy="639097"/>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6400800" y="2954346"/>
                <a:ext cx="1219200" cy="418584"/>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tangle 138"/>
            <p:cNvSpPr/>
            <p:nvPr/>
          </p:nvSpPr>
          <p:spPr>
            <a:xfrm rot="10800000">
              <a:off x="6248398" y="833977"/>
              <a:ext cx="1412239" cy="366443"/>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rot="8476624">
              <a:off x="5817220" y="1104246"/>
              <a:ext cx="491339" cy="371114"/>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rot="13179037">
              <a:off x="7586427" y="1246717"/>
              <a:ext cx="444932" cy="148834"/>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7227951" y="1200527"/>
              <a:ext cx="326343" cy="118908"/>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rot="14767861">
              <a:off x="7320213" y="265685"/>
              <a:ext cx="1472048" cy="84495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rot="16200000">
              <a:off x="7761476" y="2474027"/>
              <a:ext cx="1118297" cy="140125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71267" y="4103578"/>
            <a:ext cx="4048333" cy="952500"/>
            <a:chOff x="4243117" y="4800601"/>
            <a:chExt cx="4048333" cy="952500"/>
          </a:xfrm>
        </p:grpSpPr>
        <p:grpSp>
          <p:nvGrpSpPr>
            <p:cNvPr id="146" name="Group 145"/>
            <p:cNvGrpSpPr/>
            <p:nvPr/>
          </p:nvGrpSpPr>
          <p:grpSpPr>
            <a:xfrm>
              <a:off x="4243117" y="4953000"/>
              <a:ext cx="4048333" cy="648971"/>
              <a:chOff x="132443" y="2209800"/>
              <a:chExt cx="4048333" cy="648971"/>
            </a:xfrm>
          </p:grpSpPr>
          <p:sp>
            <p:nvSpPr>
              <p:cNvPr id="147" name="Oval 146"/>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209"/>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248"/>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249"/>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251"/>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a:off x="5392872" y="4800601"/>
              <a:ext cx="601960" cy="952500"/>
            </a:xfrm>
            <a:custGeom>
              <a:avLst/>
              <a:gdLst>
                <a:gd name="connsiteX0" fmla="*/ 863600 w 1087120"/>
                <a:gd name="connsiteY0" fmla="*/ 10160 h 1473849"/>
                <a:gd name="connsiteX1" fmla="*/ 782320 w 1087120"/>
                <a:gd name="connsiteY1" fmla="*/ 20320 h 1473849"/>
                <a:gd name="connsiteX2" fmla="*/ 731520 w 1087120"/>
                <a:gd name="connsiteY2" fmla="*/ 0 h 1473849"/>
                <a:gd name="connsiteX3" fmla="*/ 375920 w 1087120"/>
                <a:gd name="connsiteY3" fmla="*/ 20320 h 1473849"/>
                <a:gd name="connsiteX4" fmla="*/ 314960 w 1087120"/>
                <a:gd name="connsiteY4" fmla="*/ 50800 h 1473849"/>
                <a:gd name="connsiteX5" fmla="*/ 233680 w 1087120"/>
                <a:gd name="connsiteY5" fmla="*/ 121920 h 1473849"/>
                <a:gd name="connsiteX6" fmla="*/ 91440 w 1087120"/>
                <a:gd name="connsiteY6" fmla="*/ 294640 h 1473849"/>
                <a:gd name="connsiteX7" fmla="*/ 71120 w 1087120"/>
                <a:gd name="connsiteY7" fmla="*/ 365760 h 1473849"/>
                <a:gd name="connsiteX8" fmla="*/ 10160 w 1087120"/>
                <a:gd name="connsiteY8" fmla="*/ 508000 h 1473849"/>
                <a:gd name="connsiteX9" fmla="*/ 10160 w 1087120"/>
                <a:gd name="connsiteY9" fmla="*/ 1005840 h 1473849"/>
                <a:gd name="connsiteX10" fmla="*/ 0 w 1087120"/>
                <a:gd name="connsiteY10" fmla="*/ 1056640 h 1473849"/>
                <a:gd name="connsiteX11" fmla="*/ 10160 w 1087120"/>
                <a:gd name="connsiteY11" fmla="*/ 1270000 h 1473849"/>
                <a:gd name="connsiteX12" fmla="*/ 30480 w 1087120"/>
                <a:gd name="connsiteY12" fmla="*/ 1381760 h 1473849"/>
                <a:gd name="connsiteX13" fmla="*/ 91440 w 1087120"/>
                <a:gd name="connsiteY13" fmla="*/ 1442720 h 1473849"/>
                <a:gd name="connsiteX14" fmla="*/ 193040 w 1087120"/>
                <a:gd name="connsiteY14" fmla="*/ 1463040 h 1473849"/>
                <a:gd name="connsiteX15" fmla="*/ 274320 w 1087120"/>
                <a:gd name="connsiteY15" fmla="*/ 1473200 h 1473849"/>
                <a:gd name="connsiteX16" fmla="*/ 782320 w 1087120"/>
                <a:gd name="connsiteY16" fmla="*/ 1432560 h 1473849"/>
                <a:gd name="connsiteX17" fmla="*/ 863600 w 1087120"/>
                <a:gd name="connsiteY17" fmla="*/ 1391920 h 1473849"/>
                <a:gd name="connsiteX18" fmla="*/ 924560 w 1087120"/>
                <a:gd name="connsiteY18" fmla="*/ 1320800 h 1473849"/>
                <a:gd name="connsiteX19" fmla="*/ 955040 w 1087120"/>
                <a:gd name="connsiteY19" fmla="*/ 1300480 h 1473849"/>
                <a:gd name="connsiteX20" fmla="*/ 1005840 w 1087120"/>
                <a:gd name="connsiteY20" fmla="*/ 1198880 h 1473849"/>
                <a:gd name="connsiteX21" fmla="*/ 1026160 w 1087120"/>
                <a:gd name="connsiteY21" fmla="*/ 1076960 h 1473849"/>
                <a:gd name="connsiteX22" fmla="*/ 1046480 w 1087120"/>
                <a:gd name="connsiteY22" fmla="*/ 1026160 h 1473849"/>
                <a:gd name="connsiteX23" fmla="*/ 1056640 w 1087120"/>
                <a:gd name="connsiteY23" fmla="*/ 883920 h 1473849"/>
                <a:gd name="connsiteX24" fmla="*/ 1066800 w 1087120"/>
                <a:gd name="connsiteY24" fmla="*/ 843280 h 1473849"/>
                <a:gd name="connsiteX25" fmla="*/ 1087120 w 1087120"/>
                <a:gd name="connsiteY25" fmla="*/ 579120 h 1473849"/>
                <a:gd name="connsiteX26" fmla="*/ 1066800 w 1087120"/>
                <a:gd name="connsiteY26" fmla="*/ 162560 h 1473849"/>
                <a:gd name="connsiteX27" fmla="*/ 1056640 w 1087120"/>
                <a:gd name="connsiteY27" fmla="*/ 121920 h 1473849"/>
                <a:gd name="connsiteX28" fmla="*/ 1005840 w 1087120"/>
                <a:gd name="connsiteY28" fmla="*/ 71120 h 1473849"/>
                <a:gd name="connsiteX29" fmla="*/ 985520 w 1087120"/>
                <a:gd name="connsiteY29" fmla="*/ 40640 h 1473849"/>
                <a:gd name="connsiteX30" fmla="*/ 914400 w 1087120"/>
                <a:gd name="connsiteY30" fmla="*/ 10160 h 1473849"/>
                <a:gd name="connsiteX31" fmla="*/ 863600 w 1087120"/>
                <a:gd name="connsiteY31" fmla="*/ 10160 h 147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87120" h="1473849">
                  <a:moveTo>
                    <a:pt x="863600" y="10160"/>
                  </a:moveTo>
                  <a:cubicBezTo>
                    <a:pt x="841587" y="11853"/>
                    <a:pt x="809544" y="22414"/>
                    <a:pt x="782320" y="20320"/>
                  </a:cubicBezTo>
                  <a:cubicBezTo>
                    <a:pt x="764136" y="18921"/>
                    <a:pt x="749758" y="0"/>
                    <a:pt x="731520" y="0"/>
                  </a:cubicBezTo>
                  <a:cubicBezTo>
                    <a:pt x="612793" y="0"/>
                    <a:pt x="494453" y="13547"/>
                    <a:pt x="375920" y="20320"/>
                  </a:cubicBezTo>
                  <a:cubicBezTo>
                    <a:pt x="355600" y="30480"/>
                    <a:pt x="333447" y="37595"/>
                    <a:pt x="314960" y="50800"/>
                  </a:cubicBezTo>
                  <a:cubicBezTo>
                    <a:pt x="285665" y="71725"/>
                    <a:pt x="258508" y="95850"/>
                    <a:pt x="233680" y="121920"/>
                  </a:cubicBezTo>
                  <a:cubicBezTo>
                    <a:pt x="137482" y="222927"/>
                    <a:pt x="139816" y="222076"/>
                    <a:pt x="91440" y="294640"/>
                  </a:cubicBezTo>
                  <a:cubicBezTo>
                    <a:pt x="84667" y="318347"/>
                    <a:pt x="79326" y="342510"/>
                    <a:pt x="71120" y="365760"/>
                  </a:cubicBezTo>
                  <a:cubicBezTo>
                    <a:pt x="43361" y="444410"/>
                    <a:pt x="39108" y="450104"/>
                    <a:pt x="10160" y="508000"/>
                  </a:cubicBezTo>
                  <a:cubicBezTo>
                    <a:pt x="16755" y="745415"/>
                    <a:pt x="31409" y="814598"/>
                    <a:pt x="10160" y="1005840"/>
                  </a:cubicBezTo>
                  <a:cubicBezTo>
                    <a:pt x="8253" y="1023003"/>
                    <a:pt x="3387" y="1039707"/>
                    <a:pt x="0" y="1056640"/>
                  </a:cubicBezTo>
                  <a:cubicBezTo>
                    <a:pt x="3387" y="1127760"/>
                    <a:pt x="4900" y="1198994"/>
                    <a:pt x="10160" y="1270000"/>
                  </a:cubicBezTo>
                  <a:cubicBezTo>
                    <a:pt x="10352" y="1272594"/>
                    <a:pt x="27016" y="1373965"/>
                    <a:pt x="30480" y="1381760"/>
                  </a:cubicBezTo>
                  <a:cubicBezTo>
                    <a:pt x="41180" y="1405836"/>
                    <a:pt x="66417" y="1431996"/>
                    <a:pt x="91440" y="1442720"/>
                  </a:cubicBezTo>
                  <a:cubicBezTo>
                    <a:pt x="109953" y="1450654"/>
                    <a:pt x="180434" y="1461239"/>
                    <a:pt x="193040" y="1463040"/>
                  </a:cubicBezTo>
                  <a:cubicBezTo>
                    <a:pt x="220070" y="1466901"/>
                    <a:pt x="247227" y="1469813"/>
                    <a:pt x="274320" y="1473200"/>
                  </a:cubicBezTo>
                  <a:cubicBezTo>
                    <a:pt x="281994" y="1472835"/>
                    <a:pt x="650543" y="1483243"/>
                    <a:pt x="782320" y="1432560"/>
                  </a:cubicBezTo>
                  <a:cubicBezTo>
                    <a:pt x="1094234" y="1312593"/>
                    <a:pt x="677758" y="1453867"/>
                    <a:pt x="863600" y="1391920"/>
                  </a:cubicBezTo>
                  <a:cubicBezTo>
                    <a:pt x="886024" y="1362022"/>
                    <a:pt x="896258" y="1344385"/>
                    <a:pt x="924560" y="1320800"/>
                  </a:cubicBezTo>
                  <a:cubicBezTo>
                    <a:pt x="933941" y="1312983"/>
                    <a:pt x="944880" y="1307253"/>
                    <a:pt x="955040" y="1300480"/>
                  </a:cubicBezTo>
                  <a:cubicBezTo>
                    <a:pt x="983675" y="1252756"/>
                    <a:pt x="988556" y="1250731"/>
                    <a:pt x="1005840" y="1198880"/>
                  </a:cubicBezTo>
                  <a:cubicBezTo>
                    <a:pt x="1026760" y="1136120"/>
                    <a:pt x="1006177" y="1163553"/>
                    <a:pt x="1026160" y="1076960"/>
                  </a:cubicBezTo>
                  <a:cubicBezTo>
                    <a:pt x="1030261" y="1059189"/>
                    <a:pt x="1039707" y="1043093"/>
                    <a:pt x="1046480" y="1026160"/>
                  </a:cubicBezTo>
                  <a:cubicBezTo>
                    <a:pt x="1049867" y="978747"/>
                    <a:pt x="1051391" y="931163"/>
                    <a:pt x="1056640" y="883920"/>
                  </a:cubicBezTo>
                  <a:cubicBezTo>
                    <a:pt x="1058182" y="870042"/>
                    <a:pt x="1064955" y="857121"/>
                    <a:pt x="1066800" y="843280"/>
                  </a:cubicBezTo>
                  <a:cubicBezTo>
                    <a:pt x="1074677" y="784202"/>
                    <a:pt x="1083853" y="628131"/>
                    <a:pt x="1087120" y="579120"/>
                  </a:cubicBezTo>
                  <a:cubicBezTo>
                    <a:pt x="1080347" y="440267"/>
                    <a:pt x="1076047" y="301271"/>
                    <a:pt x="1066800" y="162560"/>
                  </a:cubicBezTo>
                  <a:cubicBezTo>
                    <a:pt x="1065871" y="148627"/>
                    <a:pt x="1064386" y="133538"/>
                    <a:pt x="1056640" y="121920"/>
                  </a:cubicBezTo>
                  <a:cubicBezTo>
                    <a:pt x="1043356" y="101995"/>
                    <a:pt x="1021609" y="89142"/>
                    <a:pt x="1005840" y="71120"/>
                  </a:cubicBezTo>
                  <a:cubicBezTo>
                    <a:pt x="997799" y="61930"/>
                    <a:pt x="994154" y="49274"/>
                    <a:pt x="985520" y="40640"/>
                  </a:cubicBezTo>
                  <a:cubicBezTo>
                    <a:pt x="960773" y="15893"/>
                    <a:pt x="947045" y="19487"/>
                    <a:pt x="914400" y="10160"/>
                  </a:cubicBezTo>
                  <a:cubicBezTo>
                    <a:pt x="863847" y="-4284"/>
                    <a:pt x="885613" y="8467"/>
                    <a:pt x="863600" y="10160"/>
                  </a:cubicBezTo>
                  <a:close/>
                </a:path>
              </a:pathLst>
            </a:custGeom>
            <a:solidFill>
              <a:srgbClr val="BE4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p:cNvSpPr/>
          <p:nvPr/>
        </p:nvSpPr>
        <p:spPr>
          <a:xfrm>
            <a:off x="4490538" y="4917560"/>
            <a:ext cx="4572000" cy="923330"/>
          </a:xfrm>
          <a:prstGeom prst="rect">
            <a:avLst/>
          </a:prstGeom>
        </p:spPr>
        <p:txBody>
          <a:bodyPr>
            <a:spAutoFit/>
          </a:bodyPr>
          <a:lstStyle/>
          <a:p>
            <a:r>
              <a:rPr lang="en-US" dirty="0"/>
              <a:t>When the protons (H+) cross the membrane to leave, a protein uses their passage to power ATP production.</a:t>
            </a:r>
          </a:p>
        </p:txBody>
      </p:sp>
      <p:pic>
        <p:nvPicPr>
          <p:cNvPr id="2052" name="Picture 4" descr="V:\PEER2\NSF FELLOWS\Undergraduates\Graham, Jennifer\DLC\Photosynthesis &amp; Respiration DLC 1394\Photosyn&amp;Resp Photos\AD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706" y="4917560"/>
            <a:ext cx="1633049" cy="49992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V:\PEER2\NSF FELLOWS\Undergraduates\Graham, Jennifer\DLC\Photosynthesis &amp; Respiration DLC 1394\Photosyn&amp;Resp Photos\phosphate grou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3096" y="4935965"/>
            <a:ext cx="224795" cy="543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05000" y="3509545"/>
            <a:ext cx="494047" cy="369332"/>
          </a:xfrm>
          <a:prstGeom prst="rect">
            <a:avLst/>
          </a:prstGeom>
          <a:noFill/>
        </p:spPr>
        <p:txBody>
          <a:bodyPr wrap="square" rtlCol="0">
            <a:spAutoFit/>
          </a:bodyPr>
          <a:lstStyle/>
          <a:p>
            <a:r>
              <a:rPr lang="en-US" dirty="0"/>
              <a:t>H+</a:t>
            </a:r>
          </a:p>
        </p:txBody>
      </p:sp>
      <p:sp>
        <p:nvSpPr>
          <p:cNvPr id="7" name="TextBox 6"/>
          <p:cNvSpPr txBox="1"/>
          <p:nvPr/>
        </p:nvSpPr>
        <p:spPr>
          <a:xfrm>
            <a:off x="2398567" y="3498975"/>
            <a:ext cx="480254" cy="369332"/>
          </a:xfrm>
          <a:prstGeom prst="rect">
            <a:avLst/>
          </a:prstGeom>
          <a:noFill/>
        </p:spPr>
        <p:txBody>
          <a:bodyPr wrap="square" rtlCol="0">
            <a:spAutoFit/>
          </a:bodyPr>
          <a:lstStyle/>
          <a:p>
            <a:r>
              <a:rPr lang="en-US" dirty="0"/>
              <a:t>H+</a:t>
            </a:r>
          </a:p>
        </p:txBody>
      </p:sp>
      <p:sp>
        <p:nvSpPr>
          <p:cNvPr id="255" name="Rectangle 254"/>
          <p:cNvSpPr/>
          <p:nvPr/>
        </p:nvSpPr>
        <p:spPr>
          <a:xfrm>
            <a:off x="841817" y="5840890"/>
            <a:ext cx="5402271" cy="646331"/>
          </a:xfrm>
          <a:prstGeom prst="rect">
            <a:avLst/>
          </a:prstGeom>
        </p:spPr>
        <p:txBody>
          <a:bodyPr wrap="square">
            <a:spAutoFit/>
          </a:bodyPr>
          <a:lstStyle/>
          <a:p>
            <a:r>
              <a:rPr lang="en-US" dirty="0"/>
              <a:t>The protein </a:t>
            </a:r>
            <a:r>
              <a:rPr lang="en-US" b="1" dirty="0"/>
              <a:t>ATP synthase</a:t>
            </a:r>
            <a:r>
              <a:rPr lang="en-US" dirty="0"/>
              <a:t> attaches a phosphate group to ADP (D = </a:t>
            </a:r>
            <a:r>
              <a:rPr lang="en-US" i="1" dirty="0"/>
              <a:t>di</a:t>
            </a:r>
            <a:r>
              <a:rPr lang="en-US" dirty="0"/>
              <a:t> or two) making it ATP (T = </a:t>
            </a:r>
            <a:r>
              <a:rPr lang="en-US" i="1" dirty="0"/>
              <a:t>tri</a:t>
            </a:r>
            <a:r>
              <a:rPr lang="en-US" dirty="0"/>
              <a:t> or three). </a:t>
            </a:r>
          </a:p>
        </p:txBody>
      </p:sp>
      <p:sp>
        <p:nvSpPr>
          <p:cNvPr id="127" name="TextBox 126"/>
          <p:cNvSpPr txBox="1"/>
          <p:nvPr/>
        </p:nvSpPr>
        <p:spPr>
          <a:xfrm>
            <a:off x="563395" y="3600632"/>
            <a:ext cx="530418" cy="369332"/>
          </a:xfrm>
          <a:prstGeom prst="rect">
            <a:avLst/>
          </a:prstGeom>
          <a:noFill/>
        </p:spPr>
        <p:txBody>
          <a:bodyPr wrap="square" rtlCol="0">
            <a:spAutoFit/>
          </a:bodyPr>
          <a:lstStyle/>
          <a:p>
            <a:r>
              <a:rPr lang="en-US" dirty="0"/>
              <a:t>H+</a:t>
            </a:r>
          </a:p>
        </p:txBody>
      </p:sp>
      <p:sp>
        <p:nvSpPr>
          <p:cNvPr id="2048" name="TextBox 2047"/>
          <p:cNvSpPr txBox="1"/>
          <p:nvPr/>
        </p:nvSpPr>
        <p:spPr>
          <a:xfrm>
            <a:off x="121042" y="2278677"/>
            <a:ext cx="302579" cy="2585323"/>
          </a:xfrm>
          <a:prstGeom prst="rect">
            <a:avLst/>
          </a:prstGeom>
          <a:noFill/>
        </p:spPr>
        <p:txBody>
          <a:bodyPr wrap="square" rtlCol="0">
            <a:spAutoFit/>
          </a:bodyPr>
          <a:lstStyle/>
          <a:p>
            <a:pPr algn="ctr"/>
            <a:r>
              <a:rPr lang="en-US" dirty="0">
                <a:solidFill>
                  <a:srgbClr val="00B050"/>
                </a:solidFill>
              </a:rPr>
              <a:t>THYLAKOID</a:t>
            </a:r>
          </a:p>
        </p:txBody>
      </p:sp>
      <p:sp>
        <p:nvSpPr>
          <p:cNvPr id="261" name="TextBox 260"/>
          <p:cNvSpPr txBox="1"/>
          <p:nvPr/>
        </p:nvSpPr>
        <p:spPr>
          <a:xfrm>
            <a:off x="228600" y="228600"/>
            <a:ext cx="1774232" cy="400110"/>
          </a:xfrm>
          <a:prstGeom prst="rect">
            <a:avLst/>
          </a:prstGeom>
          <a:solidFill>
            <a:srgbClr val="FFFF00"/>
          </a:solidFill>
        </p:spPr>
        <p:txBody>
          <a:bodyPr wrap="square" rtlCol="0">
            <a:spAutoFit/>
          </a:bodyPr>
          <a:lstStyle/>
          <a:p>
            <a:r>
              <a:rPr lang="en-US" sz="2000" dirty="0"/>
              <a:t>Light Reactions</a:t>
            </a:r>
          </a:p>
        </p:txBody>
      </p:sp>
      <p:sp>
        <p:nvSpPr>
          <p:cNvPr id="2054" name="Freeform 2053"/>
          <p:cNvSpPr/>
          <p:nvPr/>
        </p:nvSpPr>
        <p:spPr>
          <a:xfrm>
            <a:off x="1380643" y="2278677"/>
            <a:ext cx="711200"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reeform 263"/>
          <p:cNvSpPr/>
          <p:nvPr/>
        </p:nvSpPr>
        <p:spPr>
          <a:xfrm rot="10603902">
            <a:off x="2824915" y="4227694"/>
            <a:ext cx="711200"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264"/>
          <p:cNvSpPr/>
          <p:nvPr/>
        </p:nvSpPr>
        <p:spPr>
          <a:xfrm rot="10800000">
            <a:off x="3765011" y="2209800"/>
            <a:ext cx="601960" cy="952500"/>
          </a:xfrm>
          <a:custGeom>
            <a:avLst/>
            <a:gdLst>
              <a:gd name="connsiteX0" fmla="*/ 863600 w 1087120"/>
              <a:gd name="connsiteY0" fmla="*/ 10160 h 1473849"/>
              <a:gd name="connsiteX1" fmla="*/ 782320 w 1087120"/>
              <a:gd name="connsiteY1" fmla="*/ 20320 h 1473849"/>
              <a:gd name="connsiteX2" fmla="*/ 731520 w 1087120"/>
              <a:gd name="connsiteY2" fmla="*/ 0 h 1473849"/>
              <a:gd name="connsiteX3" fmla="*/ 375920 w 1087120"/>
              <a:gd name="connsiteY3" fmla="*/ 20320 h 1473849"/>
              <a:gd name="connsiteX4" fmla="*/ 314960 w 1087120"/>
              <a:gd name="connsiteY4" fmla="*/ 50800 h 1473849"/>
              <a:gd name="connsiteX5" fmla="*/ 233680 w 1087120"/>
              <a:gd name="connsiteY5" fmla="*/ 121920 h 1473849"/>
              <a:gd name="connsiteX6" fmla="*/ 91440 w 1087120"/>
              <a:gd name="connsiteY6" fmla="*/ 294640 h 1473849"/>
              <a:gd name="connsiteX7" fmla="*/ 71120 w 1087120"/>
              <a:gd name="connsiteY7" fmla="*/ 365760 h 1473849"/>
              <a:gd name="connsiteX8" fmla="*/ 10160 w 1087120"/>
              <a:gd name="connsiteY8" fmla="*/ 508000 h 1473849"/>
              <a:gd name="connsiteX9" fmla="*/ 10160 w 1087120"/>
              <a:gd name="connsiteY9" fmla="*/ 1005840 h 1473849"/>
              <a:gd name="connsiteX10" fmla="*/ 0 w 1087120"/>
              <a:gd name="connsiteY10" fmla="*/ 1056640 h 1473849"/>
              <a:gd name="connsiteX11" fmla="*/ 10160 w 1087120"/>
              <a:gd name="connsiteY11" fmla="*/ 1270000 h 1473849"/>
              <a:gd name="connsiteX12" fmla="*/ 30480 w 1087120"/>
              <a:gd name="connsiteY12" fmla="*/ 1381760 h 1473849"/>
              <a:gd name="connsiteX13" fmla="*/ 91440 w 1087120"/>
              <a:gd name="connsiteY13" fmla="*/ 1442720 h 1473849"/>
              <a:gd name="connsiteX14" fmla="*/ 193040 w 1087120"/>
              <a:gd name="connsiteY14" fmla="*/ 1463040 h 1473849"/>
              <a:gd name="connsiteX15" fmla="*/ 274320 w 1087120"/>
              <a:gd name="connsiteY15" fmla="*/ 1473200 h 1473849"/>
              <a:gd name="connsiteX16" fmla="*/ 782320 w 1087120"/>
              <a:gd name="connsiteY16" fmla="*/ 1432560 h 1473849"/>
              <a:gd name="connsiteX17" fmla="*/ 863600 w 1087120"/>
              <a:gd name="connsiteY17" fmla="*/ 1391920 h 1473849"/>
              <a:gd name="connsiteX18" fmla="*/ 924560 w 1087120"/>
              <a:gd name="connsiteY18" fmla="*/ 1320800 h 1473849"/>
              <a:gd name="connsiteX19" fmla="*/ 955040 w 1087120"/>
              <a:gd name="connsiteY19" fmla="*/ 1300480 h 1473849"/>
              <a:gd name="connsiteX20" fmla="*/ 1005840 w 1087120"/>
              <a:gd name="connsiteY20" fmla="*/ 1198880 h 1473849"/>
              <a:gd name="connsiteX21" fmla="*/ 1026160 w 1087120"/>
              <a:gd name="connsiteY21" fmla="*/ 1076960 h 1473849"/>
              <a:gd name="connsiteX22" fmla="*/ 1046480 w 1087120"/>
              <a:gd name="connsiteY22" fmla="*/ 1026160 h 1473849"/>
              <a:gd name="connsiteX23" fmla="*/ 1056640 w 1087120"/>
              <a:gd name="connsiteY23" fmla="*/ 883920 h 1473849"/>
              <a:gd name="connsiteX24" fmla="*/ 1066800 w 1087120"/>
              <a:gd name="connsiteY24" fmla="*/ 843280 h 1473849"/>
              <a:gd name="connsiteX25" fmla="*/ 1087120 w 1087120"/>
              <a:gd name="connsiteY25" fmla="*/ 579120 h 1473849"/>
              <a:gd name="connsiteX26" fmla="*/ 1066800 w 1087120"/>
              <a:gd name="connsiteY26" fmla="*/ 162560 h 1473849"/>
              <a:gd name="connsiteX27" fmla="*/ 1056640 w 1087120"/>
              <a:gd name="connsiteY27" fmla="*/ 121920 h 1473849"/>
              <a:gd name="connsiteX28" fmla="*/ 1005840 w 1087120"/>
              <a:gd name="connsiteY28" fmla="*/ 71120 h 1473849"/>
              <a:gd name="connsiteX29" fmla="*/ 985520 w 1087120"/>
              <a:gd name="connsiteY29" fmla="*/ 40640 h 1473849"/>
              <a:gd name="connsiteX30" fmla="*/ 914400 w 1087120"/>
              <a:gd name="connsiteY30" fmla="*/ 10160 h 1473849"/>
              <a:gd name="connsiteX31" fmla="*/ 863600 w 1087120"/>
              <a:gd name="connsiteY31" fmla="*/ 10160 h 147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87120" h="1473849">
                <a:moveTo>
                  <a:pt x="863600" y="10160"/>
                </a:moveTo>
                <a:cubicBezTo>
                  <a:pt x="841587" y="11853"/>
                  <a:pt x="809544" y="22414"/>
                  <a:pt x="782320" y="20320"/>
                </a:cubicBezTo>
                <a:cubicBezTo>
                  <a:pt x="764136" y="18921"/>
                  <a:pt x="749758" y="0"/>
                  <a:pt x="731520" y="0"/>
                </a:cubicBezTo>
                <a:cubicBezTo>
                  <a:pt x="612793" y="0"/>
                  <a:pt x="494453" y="13547"/>
                  <a:pt x="375920" y="20320"/>
                </a:cubicBezTo>
                <a:cubicBezTo>
                  <a:pt x="355600" y="30480"/>
                  <a:pt x="333447" y="37595"/>
                  <a:pt x="314960" y="50800"/>
                </a:cubicBezTo>
                <a:cubicBezTo>
                  <a:pt x="285665" y="71725"/>
                  <a:pt x="258508" y="95850"/>
                  <a:pt x="233680" y="121920"/>
                </a:cubicBezTo>
                <a:cubicBezTo>
                  <a:pt x="137482" y="222927"/>
                  <a:pt x="139816" y="222076"/>
                  <a:pt x="91440" y="294640"/>
                </a:cubicBezTo>
                <a:cubicBezTo>
                  <a:pt x="84667" y="318347"/>
                  <a:pt x="79326" y="342510"/>
                  <a:pt x="71120" y="365760"/>
                </a:cubicBezTo>
                <a:cubicBezTo>
                  <a:pt x="43361" y="444410"/>
                  <a:pt x="39108" y="450104"/>
                  <a:pt x="10160" y="508000"/>
                </a:cubicBezTo>
                <a:cubicBezTo>
                  <a:pt x="16755" y="745415"/>
                  <a:pt x="31409" y="814598"/>
                  <a:pt x="10160" y="1005840"/>
                </a:cubicBezTo>
                <a:cubicBezTo>
                  <a:pt x="8253" y="1023003"/>
                  <a:pt x="3387" y="1039707"/>
                  <a:pt x="0" y="1056640"/>
                </a:cubicBezTo>
                <a:cubicBezTo>
                  <a:pt x="3387" y="1127760"/>
                  <a:pt x="4900" y="1198994"/>
                  <a:pt x="10160" y="1270000"/>
                </a:cubicBezTo>
                <a:cubicBezTo>
                  <a:pt x="10352" y="1272594"/>
                  <a:pt x="27016" y="1373965"/>
                  <a:pt x="30480" y="1381760"/>
                </a:cubicBezTo>
                <a:cubicBezTo>
                  <a:pt x="41180" y="1405836"/>
                  <a:pt x="66417" y="1431996"/>
                  <a:pt x="91440" y="1442720"/>
                </a:cubicBezTo>
                <a:cubicBezTo>
                  <a:pt x="109953" y="1450654"/>
                  <a:pt x="180434" y="1461239"/>
                  <a:pt x="193040" y="1463040"/>
                </a:cubicBezTo>
                <a:cubicBezTo>
                  <a:pt x="220070" y="1466901"/>
                  <a:pt x="247227" y="1469813"/>
                  <a:pt x="274320" y="1473200"/>
                </a:cubicBezTo>
                <a:cubicBezTo>
                  <a:pt x="281994" y="1472835"/>
                  <a:pt x="650543" y="1483243"/>
                  <a:pt x="782320" y="1432560"/>
                </a:cubicBezTo>
                <a:cubicBezTo>
                  <a:pt x="1094234" y="1312593"/>
                  <a:pt x="677758" y="1453867"/>
                  <a:pt x="863600" y="1391920"/>
                </a:cubicBezTo>
                <a:cubicBezTo>
                  <a:pt x="886024" y="1362022"/>
                  <a:pt x="896258" y="1344385"/>
                  <a:pt x="924560" y="1320800"/>
                </a:cubicBezTo>
                <a:cubicBezTo>
                  <a:pt x="933941" y="1312983"/>
                  <a:pt x="944880" y="1307253"/>
                  <a:pt x="955040" y="1300480"/>
                </a:cubicBezTo>
                <a:cubicBezTo>
                  <a:pt x="983675" y="1252756"/>
                  <a:pt x="988556" y="1250731"/>
                  <a:pt x="1005840" y="1198880"/>
                </a:cubicBezTo>
                <a:cubicBezTo>
                  <a:pt x="1026760" y="1136120"/>
                  <a:pt x="1006177" y="1163553"/>
                  <a:pt x="1026160" y="1076960"/>
                </a:cubicBezTo>
                <a:cubicBezTo>
                  <a:pt x="1030261" y="1059189"/>
                  <a:pt x="1039707" y="1043093"/>
                  <a:pt x="1046480" y="1026160"/>
                </a:cubicBezTo>
                <a:cubicBezTo>
                  <a:pt x="1049867" y="978747"/>
                  <a:pt x="1051391" y="931163"/>
                  <a:pt x="1056640" y="883920"/>
                </a:cubicBezTo>
                <a:cubicBezTo>
                  <a:pt x="1058182" y="870042"/>
                  <a:pt x="1064955" y="857121"/>
                  <a:pt x="1066800" y="843280"/>
                </a:cubicBezTo>
                <a:cubicBezTo>
                  <a:pt x="1074677" y="784202"/>
                  <a:pt x="1083853" y="628131"/>
                  <a:pt x="1087120" y="579120"/>
                </a:cubicBezTo>
                <a:cubicBezTo>
                  <a:pt x="1080347" y="440267"/>
                  <a:pt x="1076047" y="301271"/>
                  <a:pt x="1066800" y="162560"/>
                </a:cubicBezTo>
                <a:cubicBezTo>
                  <a:pt x="1065871" y="148627"/>
                  <a:pt x="1064386" y="133538"/>
                  <a:pt x="1056640" y="121920"/>
                </a:cubicBezTo>
                <a:cubicBezTo>
                  <a:pt x="1043356" y="101995"/>
                  <a:pt x="1021609" y="89142"/>
                  <a:pt x="1005840" y="71120"/>
                </a:cubicBezTo>
                <a:cubicBezTo>
                  <a:pt x="997799" y="61930"/>
                  <a:pt x="994154" y="49274"/>
                  <a:pt x="985520" y="40640"/>
                </a:cubicBezTo>
                <a:cubicBezTo>
                  <a:pt x="960773" y="15893"/>
                  <a:pt x="947045" y="19487"/>
                  <a:pt x="914400" y="10160"/>
                </a:cubicBezTo>
                <a:cubicBezTo>
                  <a:pt x="863847" y="-4284"/>
                  <a:pt x="885613" y="8467"/>
                  <a:pt x="863600" y="10160"/>
                </a:cubicBezTo>
                <a:close/>
              </a:path>
            </a:pathLst>
          </a:custGeom>
          <a:solidFill>
            <a:srgbClr val="BE4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reeform 265"/>
          <p:cNvSpPr/>
          <p:nvPr/>
        </p:nvSpPr>
        <p:spPr>
          <a:xfrm rot="10800000">
            <a:off x="344593" y="2299397"/>
            <a:ext cx="773144"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a:xfrm>
            <a:off x="3687518" y="4199247"/>
            <a:ext cx="773144"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494955" y="4259877"/>
            <a:ext cx="808843" cy="584775"/>
          </a:xfrm>
          <a:prstGeom prst="rect">
            <a:avLst/>
          </a:prstGeom>
          <a:noFill/>
        </p:spPr>
        <p:txBody>
          <a:bodyPr wrap="square" rtlCol="0">
            <a:spAutoFit/>
          </a:bodyPr>
          <a:lstStyle/>
          <a:p>
            <a:r>
              <a:rPr lang="en-US" dirty="0"/>
              <a:t>ATP </a:t>
            </a:r>
            <a:r>
              <a:rPr lang="en-US" sz="1400" dirty="0"/>
              <a:t>maker</a:t>
            </a:r>
          </a:p>
        </p:txBody>
      </p:sp>
    </p:spTree>
    <p:extLst>
      <p:ext uri="{BB962C8B-B14F-4D97-AF65-F5344CB8AC3E}">
        <p14:creationId xmlns:p14="http://schemas.microsoft.com/office/powerpoint/2010/main" val="2488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24"/>
                                        </p:tgtEl>
                                        <p:attrNameLst>
                                          <p:attrName>style.visibility</p:attrName>
                                        </p:attrNameLst>
                                      </p:cBhvr>
                                      <p:to>
                                        <p:strVal val="visible"/>
                                      </p:to>
                                    </p:set>
                                  </p:childTnLst>
                                </p:cTn>
                              </p:par>
                              <p:par>
                                <p:cTn id="11" presetID="1" presetClass="entr" presetSubtype="0" fill="hold" grpId="0" nodeType="withEffect">
                                  <p:stCondLst>
                                    <p:cond delay="250"/>
                                  </p:stCondLst>
                                  <p:childTnLst>
                                    <p:set>
                                      <p:cBhvr>
                                        <p:cTn id="12" dur="1" fill="hold">
                                          <p:stCondLst>
                                            <p:cond delay="9"/>
                                          </p:stCondLst>
                                        </p:cTn>
                                        <p:tgtEl>
                                          <p:spTgt spid="1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9"/>
                                          </p:stCondLst>
                                        </p:cTn>
                                        <p:tgtEl>
                                          <p:spTgt spid="129"/>
                                        </p:tgtEl>
                                        <p:attrNameLst>
                                          <p:attrName>style.visibility</p:attrName>
                                        </p:attrNameLst>
                                      </p:cBhvr>
                                      <p:to>
                                        <p:strVal val="visible"/>
                                      </p:to>
                                    </p:set>
                                  </p:childTnLst>
                                </p:cTn>
                              </p:par>
                              <p:par>
                                <p:cTn id="15" presetID="1" presetClass="entr" presetSubtype="0" fill="hold" grpId="0" nodeType="withEffect">
                                  <p:stCondLst>
                                    <p:cond delay="750"/>
                                  </p:stCondLst>
                                  <p:childTnLst>
                                    <p:set>
                                      <p:cBhvr>
                                        <p:cTn id="16" dur="1" fill="hold">
                                          <p:stCondLst>
                                            <p:cond delay="9"/>
                                          </p:stCondLst>
                                        </p:cTn>
                                        <p:tgtEl>
                                          <p:spTgt spid="125"/>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9"/>
                                          </p:stCondLst>
                                        </p:cTn>
                                        <p:tgtEl>
                                          <p:spTgt spid="127"/>
                                        </p:tgtEl>
                                        <p:attrNameLst>
                                          <p:attrName>style.visibility</p:attrName>
                                        </p:attrNameLst>
                                      </p:cBhvr>
                                      <p:to>
                                        <p:strVal val="visible"/>
                                      </p:to>
                                    </p:set>
                                  </p:childTnLst>
                                </p:cTn>
                              </p:par>
                              <p:par>
                                <p:cTn id="19" presetID="1" presetClass="entr" presetSubtype="0" fill="hold" grpId="0" nodeType="withEffect">
                                  <p:stCondLst>
                                    <p:cond delay="1250"/>
                                  </p:stCondLst>
                                  <p:childTnLst>
                                    <p:set>
                                      <p:cBhvr>
                                        <p:cTn id="20" dur="1" fill="hold">
                                          <p:stCondLst>
                                            <p:cond delay="9"/>
                                          </p:stCondLst>
                                        </p:cTn>
                                        <p:tgtEl>
                                          <p:spTgt spid="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1" nodeType="clickEffect">
                                  <p:stCondLst>
                                    <p:cond delay="0"/>
                                  </p:stCondLst>
                                  <p:childTnLst>
                                    <p:animMotion origin="layout" path="M 2.22222E-6 7.40741E-7 L 0.09375 0.12407 C 0.11389 0.15 0.12552 0.19005 0.12691 0.23264 C 0.12847 0.28102 0.11944 0.32014 0.10035 0.34838 L 0.01562 0.48333 " pathEditMode="relative" rAng="5251913" ptsTypes="FffFF">
                                      <p:cBhvr>
                                        <p:cTn id="36" dur="2000" fill="hold"/>
                                        <p:tgtEl>
                                          <p:spTgt spid="127"/>
                                        </p:tgtEl>
                                        <p:attrNameLst>
                                          <p:attrName>ppt_x</p:attrName>
                                          <p:attrName>ppt_y</p:attrName>
                                        </p:attrNameLst>
                                      </p:cBhvr>
                                      <p:rCtr x="6736" y="23819"/>
                                    </p:animMotion>
                                  </p:childTnLst>
                                </p:cTn>
                              </p:par>
                              <p:par>
                                <p:cTn id="37" presetID="26" presetClass="emph" presetSubtype="0" fill="hold" nodeType="withEffect">
                                  <p:stCondLst>
                                    <p:cond delay="750"/>
                                  </p:stCondLst>
                                  <p:childTnLst>
                                    <p:animEffect transition="out" filter="fade">
                                      <p:cBhvr>
                                        <p:cTn id="38" dur="500" tmFilter="0, 0; .2, .5; .8, .5; 1, 0"/>
                                        <p:tgtEl>
                                          <p:spTgt spid="11"/>
                                        </p:tgtEl>
                                      </p:cBhvr>
                                    </p:animEffect>
                                    <p:animScale>
                                      <p:cBhvr>
                                        <p:cTn id="39" dur="250" autoRev="1" fill="hold"/>
                                        <p:tgtEl>
                                          <p:spTgt spid="11"/>
                                        </p:tgtEl>
                                      </p:cBhvr>
                                      <p:by x="105000" y="105000"/>
                                    </p:animScale>
                                  </p:childTnLst>
                                </p:cTn>
                              </p:par>
                              <p:par>
                                <p:cTn id="40" presetID="42" presetClass="path" presetSubtype="0" accel="50000" decel="50000" fill="hold" nodeType="withEffect">
                                  <p:stCondLst>
                                    <p:cond delay="750"/>
                                  </p:stCondLst>
                                  <p:childTnLst>
                                    <p:animMotion origin="layout" path="M -1.94444E-6 1.11111E-6 L -0.02205 -0.00208 " pathEditMode="relative" rAng="0" ptsTypes="AA">
                                      <p:cBhvr>
                                        <p:cTn id="41" dur="1250" fill="hold"/>
                                        <p:tgtEl>
                                          <p:spTgt spid="2053"/>
                                        </p:tgtEl>
                                        <p:attrNameLst>
                                          <p:attrName>ppt_x</p:attrName>
                                          <p:attrName>ppt_y</p:attrName>
                                        </p:attrNameLst>
                                      </p:cBhvr>
                                      <p:rCtr x="-1111" y="-116"/>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8" grpId="0"/>
      <p:bldP spid="129" grpId="0"/>
      <p:bldP spid="13" grpId="0"/>
      <p:bldP spid="255" grpId="0"/>
      <p:bldP spid="127" grpId="0"/>
      <p:bldP spid="127" grpId="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32" y="1030912"/>
            <a:ext cx="3621899" cy="2556868"/>
          </a:xfrm>
        </p:spPr>
        <p:txBody>
          <a:bodyPr>
            <a:normAutofit/>
          </a:bodyPr>
          <a:lstStyle/>
          <a:p>
            <a:pPr marL="0" indent="0">
              <a:buNone/>
            </a:pPr>
            <a:r>
              <a:rPr lang="en-US" sz="2000" dirty="0"/>
              <a:t>The light energy absorbed by chlorophyll also powers  </a:t>
            </a:r>
            <a:r>
              <a:rPr lang="en-US" sz="2000" b="1" dirty="0"/>
              <a:t>photosystem I </a:t>
            </a:r>
            <a:r>
              <a:rPr lang="en-US" sz="2000" dirty="0"/>
              <a:t>that charges up the energy carrier molecule NADP+ into NADPH.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152" y="76200"/>
            <a:ext cx="4555096" cy="3813266"/>
          </a:xfrm>
          <a:prstGeom prst="rect">
            <a:avLst/>
          </a:prstGeom>
        </p:spPr>
      </p:pic>
      <p:grpSp>
        <p:nvGrpSpPr>
          <p:cNvPr id="33" name="Group 32"/>
          <p:cNvGrpSpPr/>
          <p:nvPr/>
        </p:nvGrpSpPr>
        <p:grpSpPr>
          <a:xfrm>
            <a:off x="5334000" y="96636"/>
            <a:ext cx="3581400" cy="3657600"/>
            <a:chOff x="5334000" y="76200"/>
            <a:chExt cx="3581400" cy="3657600"/>
          </a:xfrm>
        </p:grpSpPr>
        <p:sp>
          <p:nvSpPr>
            <p:cNvPr id="6" name="Rectangle 5"/>
            <p:cNvSpPr/>
            <p:nvPr/>
          </p:nvSpPr>
          <p:spPr>
            <a:xfrm>
              <a:off x="5334000" y="76200"/>
              <a:ext cx="533400" cy="14478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0" y="2209800"/>
              <a:ext cx="419100" cy="14478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5972175" y="76200"/>
              <a:ext cx="2943225" cy="3657600"/>
              <a:chOff x="5972175" y="76200"/>
              <a:chExt cx="2943225" cy="3657600"/>
            </a:xfrm>
          </p:grpSpPr>
          <p:grpSp>
            <p:nvGrpSpPr>
              <p:cNvPr id="12" name="Group 11"/>
              <p:cNvGrpSpPr/>
              <p:nvPr/>
            </p:nvGrpSpPr>
            <p:grpSpPr>
              <a:xfrm>
                <a:off x="7467600" y="76200"/>
                <a:ext cx="954157" cy="1394790"/>
                <a:chOff x="7467600" y="76200"/>
                <a:chExt cx="954157" cy="1394790"/>
              </a:xfrm>
            </p:grpSpPr>
            <p:sp>
              <p:nvSpPr>
                <p:cNvPr id="8" name="Rectangle 7"/>
                <p:cNvSpPr/>
                <p:nvPr/>
              </p:nvSpPr>
              <p:spPr>
                <a:xfrm>
                  <a:off x="7467600" y="76200"/>
                  <a:ext cx="762000" cy="9906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001000" y="838199"/>
                  <a:ext cx="420757" cy="63279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84318" y="1066800"/>
                  <a:ext cx="115957" cy="296465"/>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772400" y="1066801"/>
                  <a:ext cx="111918" cy="7620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7796057" y="2616994"/>
                <a:ext cx="1119343" cy="1116806"/>
                <a:chOff x="7796057" y="2616994"/>
                <a:chExt cx="1119343" cy="1116806"/>
              </a:xfrm>
            </p:grpSpPr>
            <p:sp>
              <p:nvSpPr>
                <p:cNvPr id="13" name="Rectangle 12"/>
                <p:cNvSpPr/>
                <p:nvPr/>
              </p:nvSpPr>
              <p:spPr>
                <a:xfrm>
                  <a:off x="7796057" y="3226594"/>
                  <a:ext cx="1119343" cy="507206"/>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11379" y="2616994"/>
                  <a:ext cx="323022" cy="6096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5972175" y="1215031"/>
                <a:ext cx="1774031" cy="1682950"/>
                <a:chOff x="5972175" y="1215031"/>
                <a:chExt cx="1774031" cy="1682950"/>
              </a:xfrm>
            </p:grpSpPr>
            <p:grpSp>
              <p:nvGrpSpPr>
                <p:cNvPr id="19" name="Group 18"/>
                <p:cNvGrpSpPr/>
                <p:nvPr/>
              </p:nvGrpSpPr>
              <p:grpSpPr>
                <a:xfrm>
                  <a:off x="5972175" y="1865709"/>
                  <a:ext cx="1724025" cy="1032272"/>
                  <a:chOff x="5972175" y="1865709"/>
                  <a:chExt cx="1724025" cy="1032272"/>
                </a:xfrm>
              </p:grpSpPr>
              <p:sp>
                <p:nvSpPr>
                  <p:cNvPr id="16" name="Rectangle 15"/>
                  <p:cNvSpPr/>
                  <p:nvPr/>
                </p:nvSpPr>
                <p:spPr>
                  <a:xfrm>
                    <a:off x="6172200" y="2209800"/>
                    <a:ext cx="1524000" cy="68818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53200" y="1865709"/>
                    <a:ext cx="723900" cy="344091"/>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72175" y="2151263"/>
                    <a:ext cx="200025" cy="287137"/>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6096000" y="1215031"/>
                  <a:ext cx="1650206" cy="650677"/>
                  <a:chOff x="6096000" y="1215031"/>
                  <a:chExt cx="1650206" cy="650677"/>
                </a:xfrm>
              </p:grpSpPr>
              <p:sp>
                <p:nvSpPr>
                  <p:cNvPr id="20" name="Rectangle 19"/>
                  <p:cNvSpPr/>
                  <p:nvPr/>
                </p:nvSpPr>
                <p:spPr>
                  <a:xfrm>
                    <a:off x="6096000" y="1363265"/>
                    <a:ext cx="381000" cy="244273"/>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69880" y="1215031"/>
                    <a:ext cx="492919" cy="650677"/>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365080" y="1524001"/>
                    <a:ext cx="304800" cy="22860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53287" y="1371601"/>
                    <a:ext cx="492919" cy="45719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8" name="Curved Right Arrow 27"/>
          <p:cNvSpPr/>
          <p:nvPr/>
        </p:nvSpPr>
        <p:spPr>
          <a:xfrm>
            <a:off x="5867400" y="1066799"/>
            <a:ext cx="650080" cy="2209801"/>
          </a:xfrm>
          <a:prstGeom prst="curvedRightArrow">
            <a:avLst>
              <a:gd name="adj1" fmla="val 25000"/>
              <a:gd name="adj2" fmla="val 50000"/>
              <a:gd name="adj3" fmla="val 3017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ontent Placeholder 2"/>
          <p:cNvSpPr txBox="1">
            <a:spLocks/>
          </p:cNvSpPr>
          <p:nvPr/>
        </p:nvSpPr>
        <p:spPr>
          <a:xfrm>
            <a:off x="4466152" y="4114800"/>
            <a:ext cx="4533900" cy="1295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a:t>NADPH then carries its energy over to power the dark reactions or Calvin Cycle. </a:t>
            </a:r>
          </a:p>
        </p:txBody>
      </p:sp>
      <p:cxnSp>
        <p:nvCxnSpPr>
          <p:cNvPr id="31" name="Straight Arrow Connector 30"/>
          <p:cNvCxnSpPr/>
          <p:nvPr/>
        </p:nvCxnSpPr>
        <p:spPr>
          <a:xfrm flipV="1">
            <a:off x="6517480" y="3352800"/>
            <a:ext cx="398859" cy="838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8600" y="228600"/>
            <a:ext cx="1774232" cy="400110"/>
          </a:xfrm>
          <a:prstGeom prst="rect">
            <a:avLst/>
          </a:prstGeom>
          <a:solidFill>
            <a:srgbClr val="FFFF00"/>
          </a:solidFill>
          <a:ln w="25400">
            <a:noFill/>
          </a:ln>
        </p:spPr>
        <p:txBody>
          <a:bodyPr wrap="square" rtlCol="0">
            <a:spAutoFit/>
          </a:bodyPr>
          <a:lstStyle/>
          <a:p>
            <a:r>
              <a:rPr lang="en-US" sz="2000" dirty="0"/>
              <a:t>Light Reactions</a:t>
            </a:r>
          </a:p>
        </p:txBody>
      </p:sp>
      <p:sp>
        <p:nvSpPr>
          <p:cNvPr id="34" name="Rectangle 33"/>
          <p:cNvSpPr/>
          <p:nvPr/>
        </p:nvSpPr>
        <p:spPr>
          <a:xfrm>
            <a:off x="423621" y="4007861"/>
            <a:ext cx="3936772" cy="2486813"/>
          </a:xfrm>
          <a:prstGeom prst="rect">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71266" y="3963758"/>
            <a:ext cx="4048333" cy="648971"/>
            <a:chOff x="132443" y="2209800"/>
            <a:chExt cx="4048333" cy="648971"/>
          </a:xfrm>
        </p:grpSpPr>
        <p:sp>
          <p:nvSpPr>
            <p:cNvPr id="36" name="Oval 35"/>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371267" y="5904229"/>
            <a:ext cx="4048333" cy="648971"/>
            <a:chOff x="132443" y="2209800"/>
            <a:chExt cx="4048333" cy="648971"/>
          </a:xfrm>
        </p:grpSpPr>
        <p:sp>
          <p:nvSpPr>
            <p:cNvPr id="147" name="Oval 146"/>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209"/>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248"/>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249"/>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251"/>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5" name="Freeform 254"/>
          <p:cNvSpPr/>
          <p:nvPr/>
        </p:nvSpPr>
        <p:spPr>
          <a:xfrm>
            <a:off x="1750565" y="3941731"/>
            <a:ext cx="711200"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rot="10800000">
            <a:off x="519276" y="3968950"/>
            <a:ext cx="773144"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841389" y="4073827"/>
            <a:ext cx="571500" cy="369332"/>
          </a:xfrm>
          <a:prstGeom prst="rect">
            <a:avLst/>
          </a:prstGeom>
          <a:noFill/>
        </p:spPr>
        <p:txBody>
          <a:bodyPr wrap="square" rtlCol="0">
            <a:spAutoFit/>
          </a:bodyPr>
          <a:lstStyle/>
          <a:p>
            <a:r>
              <a:rPr lang="en-US" dirty="0">
                <a:solidFill>
                  <a:schemeClr val="bg1"/>
                </a:solidFill>
              </a:rPr>
              <a:t>PSI</a:t>
            </a:r>
          </a:p>
        </p:txBody>
      </p:sp>
      <p:sp>
        <p:nvSpPr>
          <p:cNvPr id="257" name="TextBox 256"/>
          <p:cNvSpPr txBox="1"/>
          <p:nvPr/>
        </p:nvSpPr>
        <p:spPr>
          <a:xfrm>
            <a:off x="669985" y="4083928"/>
            <a:ext cx="571500" cy="369332"/>
          </a:xfrm>
          <a:prstGeom prst="rect">
            <a:avLst/>
          </a:prstGeom>
          <a:noFill/>
        </p:spPr>
        <p:txBody>
          <a:bodyPr wrap="square" rtlCol="0">
            <a:spAutoFit/>
          </a:bodyPr>
          <a:lstStyle/>
          <a:p>
            <a:r>
              <a:rPr lang="en-US" dirty="0">
                <a:solidFill>
                  <a:schemeClr val="bg1"/>
                </a:solidFill>
              </a:rPr>
              <a:t>PSII</a:t>
            </a:r>
          </a:p>
        </p:txBody>
      </p:sp>
      <p:sp>
        <p:nvSpPr>
          <p:cNvPr id="258" name="TextBox 257"/>
          <p:cNvSpPr txBox="1"/>
          <p:nvPr/>
        </p:nvSpPr>
        <p:spPr>
          <a:xfrm>
            <a:off x="121042" y="3966607"/>
            <a:ext cx="302579" cy="2585323"/>
          </a:xfrm>
          <a:prstGeom prst="rect">
            <a:avLst/>
          </a:prstGeom>
          <a:noFill/>
        </p:spPr>
        <p:txBody>
          <a:bodyPr wrap="square" rtlCol="0">
            <a:spAutoFit/>
          </a:bodyPr>
          <a:lstStyle/>
          <a:p>
            <a:pPr algn="ctr"/>
            <a:r>
              <a:rPr lang="en-US" dirty="0">
                <a:solidFill>
                  <a:srgbClr val="00B050"/>
                </a:solidFill>
              </a:rPr>
              <a:t>THYLAKOID</a:t>
            </a:r>
          </a:p>
        </p:txBody>
      </p:sp>
      <p:sp>
        <p:nvSpPr>
          <p:cNvPr id="26" name="Curved Right Arrow 25"/>
          <p:cNvSpPr/>
          <p:nvPr/>
        </p:nvSpPr>
        <p:spPr>
          <a:xfrm rot="16200000">
            <a:off x="2033200" y="3077268"/>
            <a:ext cx="360563" cy="1714500"/>
          </a:xfrm>
          <a:prstGeom prst="curvedRightArrow">
            <a:avLst>
              <a:gd name="adj1" fmla="val 50000"/>
              <a:gd name="adj2" fmla="val 161839"/>
              <a:gd name="adj3" fmla="val 5353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988115" y="3392247"/>
            <a:ext cx="841994" cy="369332"/>
          </a:xfrm>
          <a:prstGeom prst="rect">
            <a:avLst/>
          </a:prstGeom>
          <a:solidFill>
            <a:srgbClr val="FFC000"/>
          </a:solidFill>
          <a:ln w="19050">
            <a:solidFill>
              <a:schemeClr val="accent6">
                <a:lumMod val="75000"/>
              </a:schemeClr>
            </a:solidFill>
          </a:ln>
        </p:spPr>
        <p:txBody>
          <a:bodyPr wrap="square" rtlCol="0">
            <a:spAutoFit/>
          </a:bodyPr>
          <a:lstStyle/>
          <a:p>
            <a:r>
              <a:rPr lang="en-US" dirty="0"/>
              <a:t>NADP+</a:t>
            </a:r>
          </a:p>
        </p:txBody>
      </p:sp>
      <p:sp>
        <p:nvSpPr>
          <p:cNvPr id="259" name="TextBox 258"/>
          <p:cNvSpPr txBox="1"/>
          <p:nvPr/>
        </p:nvSpPr>
        <p:spPr>
          <a:xfrm>
            <a:off x="2362718" y="3364468"/>
            <a:ext cx="891785" cy="369332"/>
          </a:xfrm>
          <a:prstGeom prst="rect">
            <a:avLst/>
          </a:prstGeom>
          <a:solidFill>
            <a:srgbClr val="FFC000"/>
          </a:solidFill>
          <a:ln w="19050">
            <a:solidFill>
              <a:schemeClr val="accent6">
                <a:lumMod val="75000"/>
              </a:schemeClr>
            </a:solidFill>
          </a:ln>
        </p:spPr>
        <p:txBody>
          <a:bodyPr wrap="square" rtlCol="0">
            <a:spAutoFit/>
          </a:bodyPr>
          <a:lstStyle/>
          <a:p>
            <a:r>
              <a:rPr lang="en-US" dirty="0"/>
              <a:t>NADPH</a:t>
            </a:r>
          </a:p>
        </p:txBody>
      </p:sp>
    </p:spTree>
    <p:extLst>
      <p:ext uri="{BB962C8B-B14F-4D97-AF65-F5344CB8AC3E}">
        <p14:creationId xmlns:p14="http://schemas.microsoft.com/office/powerpoint/2010/main" val="243382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26" grpId="0" animBg="1"/>
      <p:bldP spid="2" grpId="0" animBg="1"/>
      <p:bldP spid="2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782" y="5105400"/>
            <a:ext cx="4539647" cy="838200"/>
          </a:xfrm>
        </p:spPr>
        <p:txBody>
          <a:bodyPr>
            <a:normAutofit/>
          </a:bodyPr>
          <a:lstStyle/>
          <a:p>
            <a:pPr marL="0" indent="0">
              <a:buNone/>
            </a:pPr>
            <a:r>
              <a:rPr lang="en-US" sz="2000" dirty="0">
                <a:hlinkClick r:id="rId3"/>
              </a:rPr>
              <a:t>Light dependent reactions</a:t>
            </a:r>
            <a:r>
              <a:rPr lang="en-US" sz="2000" dirty="0"/>
              <a:t> </a:t>
            </a:r>
            <a:r>
              <a:rPr lang="en-US" sz="1800" dirty="0"/>
              <a:t>finish with charged NADPH, ATP, and released O</a:t>
            </a:r>
            <a:r>
              <a:rPr lang="en-US" sz="1800" baseline="-25000" dirty="0"/>
              <a:t>2</a:t>
            </a:r>
            <a:r>
              <a:rPr lang="en-US" sz="1800" dirty="0"/>
              <a:t>.</a:t>
            </a:r>
          </a:p>
          <a:p>
            <a:pPr marL="0" indent="0">
              <a:buNone/>
            </a:pPr>
            <a:endParaRPr lang="en-US" sz="1800" dirty="0"/>
          </a:p>
        </p:txBody>
      </p:sp>
      <p:sp>
        <p:nvSpPr>
          <p:cNvPr id="4" name="TextBox 3"/>
          <p:cNvSpPr txBox="1"/>
          <p:nvPr/>
        </p:nvSpPr>
        <p:spPr>
          <a:xfrm>
            <a:off x="457200" y="228600"/>
            <a:ext cx="3581400" cy="954107"/>
          </a:xfrm>
          <a:prstGeom prst="rect">
            <a:avLst/>
          </a:prstGeom>
          <a:solidFill>
            <a:srgbClr val="FFFF00"/>
          </a:solidFill>
          <a:ln w="25400">
            <a:noFill/>
          </a:ln>
        </p:spPr>
        <p:txBody>
          <a:bodyPr wrap="square" rtlCol="0">
            <a:spAutoFit/>
          </a:bodyPr>
          <a:lstStyle/>
          <a:p>
            <a:pPr algn="ctr"/>
            <a:r>
              <a:rPr lang="en-US" sz="2800" dirty="0"/>
              <a:t>Light Reactions Summary</a:t>
            </a:r>
          </a:p>
        </p:txBody>
      </p:sp>
      <p:sp>
        <p:nvSpPr>
          <p:cNvPr id="2" name="Rectangle 1"/>
          <p:cNvSpPr/>
          <p:nvPr/>
        </p:nvSpPr>
        <p:spPr>
          <a:xfrm>
            <a:off x="304800" y="1295400"/>
            <a:ext cx="4572000" cy="646331"/>
          </a:xfrm>
          <a:prstGeom prst="rect">
            <a:avLst/>
          </a:prstGeom>
        </p:spPr>
        <p:txBody>
          <a:bodyPr>
            <a:spAutoFit/>
          </a:bodyPr>
          <a:lstStyle/>
          <a:p>
            <a:r>
              <a:rPr lang="en-US" b="1" dirty="0"/>
              <a:t>Photons</a:t>
            </a:r>
            <a:r>
              <a:rPr lang="en-US" dirty="0"/>
              <a:t> are absorbed by the pigments to power photosystem I and photosystem II.</a:t>
            </a:r>
          </a:p>
        </p:txBody>
      </p:sp>
      <p:sp>
        <p:nvSpPr>
          <p:cNvPr id="5" name="Rectangle 4"/>
          <p:cNvSpPr/>
          <p:nvPr/>
        </p:nvSpPr>
        <p:spPr>
          <a:xfrm>
            <a:off x="283430" y="2137772"/>
            <a:ext cx="4288570" cy="923330"/>
          </a:xfrm>
          <a:prstGeom prst="rect">
            <a:avLst/>
          </a:prstGeom>
        </p:spPr>
        <p:txBody>
          <a:bodyPr wrap="square">
            <a:spAutoFit/>
          </a:bodyPr>
          <a:lstStyle/>
          <a:p>
            <a:r>
              <a:rPr lang="en-US" b="1" dirty="0"/>
              <a:t>Photosystem II </a:t>
            </a:r>
            <a:r>
              <a:rPr lang="en-US" dirty="0"/>
              <a:t>splits water molecules into two protons (H+) and oxygen atoms are expelled as O</a:t>
            </a:r>
            <a:r>
              <a:rPr lang="en-US" baseline="-25000" dirty="0"/>
              <a:t>2</a:t>
            </a:r>
            <a:r>
              <a:rPr lang="en-US" dirty="0"/>
              <a:t> gas through the stomata. </a:t>
            </a:r>
          </a:p>
        </p:txBody>
      </p:sp>
      <p:sp>
        <p:nvSpPr>
          <p:cNvPr id="6" name="Rectangle 5"/>
          <p:cNvSpPr/>
          <p:nvPr/>
        </p:nvSpPr>
        <p:spPr>
          <a:xfrm>
            <a:off x="5167624" y="1064007"/>
            <a:ext cx="3823976" cy="2364993"/>
          </a:xfrm>
          <a:prstGeom prst="rect">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105654" y="994679"/>
            <a:ext cx="3932341" cy="590445"/>
            <a:chOff x="132443" y="2209800"/>
            <a:chExt cx="4048333" cy="648971"/>
          </a:xfrm>
        </p:grpSpPr>
        <p:sp>
          <p:nvSpPr>
            <p:cNvPr id="8" name="Oval 7"/>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5105655" y="2935150"/>
            <a:ext cx="3932341" cy="590445"/>
            <a:chOff x="132443" y="2209800"/>
            <a:chExt cx="4048333" cy="648971"/>
          </a:xfrm>
        </p:grpSpPr>
        <p:sp>
          <p:nvSpPr>
            <p:cNvPr id="117" name="Oval 116"/>
            <p:cNvSpPr/>
            <p:nvPr/>
          </p:nvSpPr>
          <p:spPr>
            <a:xfrm>
              <a:off x="1936218"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169682" y="221774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398282" y="2218554"/>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939238" y="274172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172702" y="272528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401302" y="2726091"/>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1915452" y="252917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2064975" y="2521791"/>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2397212" y="2533325"/>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2049786"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2169683" y="231241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2306758"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2424872" y="226184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2525052" y="228600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2522311"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2169683" y="2527069"/>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2306758" y="2500652"/>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1902306" y="229852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253112"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486576"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1715176"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56132"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489596"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718196"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1232346"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381869"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1714106"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1366680"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1486577"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1623652"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1741766"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1841946"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1839205"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1486577"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1623652"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1219200"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2625393"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2819399" y="221255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047999" y="221336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628413" y="273652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2822419" y="272008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3051019" y="272089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2604627" y="2523986"/>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2754150" y="2516599"/>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046929" y="2528133"/>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2738961"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2819400" y="230722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2956475"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074589" y="225665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174769" y="2280808"/>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172028"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2819400" y="2521877"/>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2956475" y="2495460"/>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2591481" y="2293334"/>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3948796"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32443" y="2214992"/>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361043" y="2215803"/>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3951816" y="273896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135463" y="2722529"/>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364063" y="2723340"/>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3928030" y="252642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4077553" y="2519040"/>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59973" y="2530574"/>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4062364"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132444" y="230966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269519"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87633" y="2259095"/>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487813" y="228324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485072"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132444" y="2524318"/>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269519" y="2497901"/>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914884" y="229577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265690"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499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3727754"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3268710"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3502174"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3730774"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244924"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394447"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726684"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37925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3499155"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3636230"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3754344"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385452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3851783"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499155"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3636230"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231778"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588154"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821618" y="2209800"/>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1050218" y="2210611"/>
              <a:ext cx="231979" cy="1194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591174" y="273377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824638" y="2717337"/>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1053238" y="2718148"/>
              <a:ext cx="228960" cy="11705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567388" y="2521235"/>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716911" y="2513848"/>
              <a:ext cx="64763" cy="26063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1049148" y="2525382"/>
              <a:ext cx="170052" cy="185721"/>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701722"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821619" y="2304474"/>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958694"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1076808" y="2253903"/>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1176988" y="2278057"/>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a:off x="1174247"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a:xfrm>
              <a:off x="821619" y="2519126"/>
              <a:ext cx="104708" cy="214652"/>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958694" y="2492709"/>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a:xfrm>
              <a:off x="554242" y="2290583"/>
              <a:ext cx="118412" cy="210599"/>
            </a:xfrm>
            <a:custGeom>
              <a:avLst/>
              <a:gdLst>
                <a:gd name="connsiteX0" fmla="*/ 68094 w 166413"/>
                <a:gd name="connsiteY0" fmla="*/ 0 h 594675"/>
                <a:gd name="connsiteX1" fmla="*/ 38911 w 166413"/>
                <a:gd name="connsiteY1" fmla="*/ 48638 h 594675"/>
                <a:gd name="connsiteX2" fmla="*/ 0 w 166413"/>
                <a:gd name="connsiteY2" fmla="*/ 107004 h 594675"/>
                <a:gd name="connsiteX3" fmla="*/ 19455 w 166413"/>
                <a:gd name="connsiteY3" fmla="*/ 136187 h 594675"/>
                <a:gd name="connsiteX4" fmla="*/ 87549 w 166413"/>
                <a:gd name="connsiteY4" fmla="*/ 175097 h 594675"/>
                <a:gd name="connsiteX5" fmla="*/ 107004 w 166413"/>
                <a:gd name="connsiteY5" fmla="*/ 223736 h 594675"/>
                <a:gd name="connsiteX6" fmla="*/ 116732 w 166413"/>
                <a:gd name="connsiteY6" fmla="*/ 252919 h 594675"/>
                <a:gd name="connsiteX7" fmla="*/ 87549 w 166413"/>
                <a:gd name="connsiteY7" fmla="*/ 282102 h 594675"/>
                <a:gd name="connsiteX8" fmla="*/ 58366 w 166413"/>
                <a:gd name="connsiteY8" fmla="*/ 291829 h 594675"/>
                <a:gd name="connsiteX9" fmla="*/ 68094 w 166413"/>
                <a:gd name="connsiteY9" fmla="*/ 330740 h 594675"/>
                <a:gd name="connsiteX10" fmla="*/ 107004 w 166413"/>
                <a:gd name="connsiteY10" fmla="*/ 340468 h 594675"/>
                <a:gd name="connsiteX11" fmla="*/ 136187 w 166413"/>
                <a:gd name="connsiteY11" fmla="*/ 350195 h 594675"/>
                <a:gd name="connsiteX12" fmla="*/ 165370 w 166413"/>
                <a:gd name="connsiteY12" fmla="*/ 369651 h 594675"/>
                <a:gd name="connsiteX13" fmla="*/ 155643 w 166413"/>
                <a:gd name="connsiteY13" fmla="*/ 398834 h 594675"/>
                <a:gd name="connsiteX14" fmla="*/ 107004 w 166413"/>
                <a:gd name="connsiteY14" fmla="*/ 447472 h 594675"/>
                <a:gd name="connsiteX15" fmla="*/ 48638 w 166413"/>
                <a:gd name="connsiteY15" fmla="*/ 466927 h 594675"/>
                <a:gd name="connsiteX16" fmla="*/ 48638 w 166413"/>
                <a:gd name="connsiteY16" fmla="*/ 554476 h 594675"/>
                <a:gd name="connsiteX17" fmla="*/ 77821 w 166413"/>
                <a:gd name="connsiteY17" fmla="*/ 573931 h 594675"/>
                <a:gd name="connsiteX18" fmla="*/ 97277 w 166413"/>
                <a:gd name="connsiteY18" fmla="*/ 593387 h 594675"/>
                <a:gd name="connsiteX19" fmla="*/ 87549 w 166413"/>
                <a:gd name="connsiteY19" fmla="*/ 593387 h 59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6413" h="594675">
                  <a:moveTo>
                    <a:pt x="68094" y="0"/>
                  </a:moveTo>
                  <a:cubicBezTo>
                    <a:pt x="58366" y="16213"/>
                    <a:pt x="50255" y="33512"/>
                    <a:pt x="38911" y="48638"/>
                  </a:cubicBezTo>
                  <a:cubicBezTo>
                    <a:pt x="-4810" y="106932"/>
                    <a:pt x="19510" y="48476"/>
                    <a:pt x="0" y="107004"/>
                  </a:cubicBezTo>
                  <a:cubicBezTo>
                    <a:pt x="6485" y="116732"/>
                    <a:pt x="11188" y="127920"/>
                    <a:pt x="19455" y="136187"/>
                  </a:cubicBezTo>
                  <a:cubicBezTo>
                    <a:pt x="48901" y="165633"/>
                    <a:pt x="54159" y="163968"/>
                    <a:pt x="87549" y="175097"/>
                  </a:cubicBezTo>
                  <a:cubicBezTo>
                    <a:pt x="94034" y="191310"/>
                    <a:pt x="100873" y="207386"/>
                    <a:pt x="107004" y="223736"/>
                  </a:cubicBezTo>
                  <a:cubicBezTo>
                    <a:pt x="110604" y="233337"/>
                    <a:pt x="119975" y="243191"/>
                    <a:pt x="116732" y="252919"/>
                  </a:cubicBezTo>
                  <a:cubicBezTo>
                    <a:pt x="112382" y="265970"/>
                    <a:pt x="98996" y="274471"/>
                    <a:pt x="87549" y="282102"/>
                  </a:cubicBezTo>
                  <a:cubicBezTo>
                    <a:pt x="79017" y="287790"/>
                    <a:pt x="68094" y="288587"/>
                    <a:pt x="58366" y="291829"/>
                  </a:cubicBezTo>
                  <a:cubicBezTo>
                    <a:pt x="61609" y="304799"/>
                    <a:pt x="58640" y="321286"/>
                    <a:pt x="68094" y="330740"/>
                  </a:cubicBezTo>
                  <a:cubicBezTo>
                    <a:pt x="77547" y="340194"/>
                    <a:pt x="94149" y="336795"/>
                    <a:pt x="107004" y="340468"/>
                  </a:cubicBezTo>
                  <a:cubicBezTo>
                    <a:pt x="116863" y="343285"/>
                    <a:pt x="126459" y="346953"/>
                    <a:pt x="136187" y="350195"/>
                  </a:cubicBezTo>
                  <a:cubicBezTo>
                    <a:pt x="145915" y="356680"/>
                    <a:pt x="161028" y="358796"/>
                    <a:pt x="165370" y="369651"/>
                  </a:cubicBezTo>
                  <a:cubicBezTo>
                    <a:pt x="169178" y="379171"/>
                    <a:pt x="161795" y="390631"/>
                    <a:pt x="155643" y="398834"/>
                  </a:cubicBezTo>
                  <a:cubicBezTo>
                    <a:pt x="141886" y="417177"/>
                    <a:pt x="128756" y="440222"/>
                    <a:pt x="107004" y="447472"/>
                  </a:cubicBezTo>
                  <a:lnTo>
                    <a:pt x="48638" y="466927"/>
                  </a:lnTo>
                  <a:cubicBezTo>
                    <a:pt x="40545" y="499300"/>
                    <a:pt x="29309" y="520650"/>
                    <a:pt x="48638" y="554476"/>
                  </a:cubicBezTo>
                  <a:cubicBezTo>
                    <a:pt x="54438" y="564627"/>
                    <a:pt x="68692" y="566628"/>
                    <a:pt x="77821" y="573931"/>
                  </a:cubicBezTo>
                  <a:cubicBezTo>
                    <a:pt x="84983" y="579660"/>
                    <a:pt x="93175" y="585184"/>
                    <a:pt x="97277" y="593387"/>
                  </a:cubicBezTo>
                  <a:cubicBezTo>
                    <a:pt x="98727" y="596287"/>
                    <a:pt x="90792" y="593387"/>
                    <a:pt x="87549" y="593387"/>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5" name="Freeform 224"/>
          <p:cNvSpPr/>
          <p:nvPr/>
        </p:nvSpPr>
        <p:spPr>
          <a:xfrm>
            <a:off x="6484953" y="972652"/>
            <a:ext cx="711200"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rot="10800000">
            <a:off x="5253664" y="999871"/>
            <a:ext cx="773144" cy="680720"/>
          </a:xfrm>
          <a:custGeom>
            <a:avLst/>
            <a:gdLst>
              <a:gd name="connsiteX0" fmla="*/ 528320 w 711200"/>
              <a:gd name="connsiteY0" fmla="*/ 71120 h 619760"/>
              <a:gd name="connsiteX1" fmla="*/ 518160 w 711200"/>
              <a:gd name="connsiteY1" fmla="*/ 20320 h 619760"/>
              <a:gd name="connsiteX2" fmla="*/ 477520 w 711200"/>
              <a:gd name="connsiteY2" fmla="*/ 0 h 619760"/>
              <a:gd name="connsiteX3" fmla="*/ 243840 w 711200"/>
              <a:gd name="connsiteY3" fmla="*/ 10160 h 619760"/>
              <a:gd name="connsiteX4" fmla="*/ 213360 w 711200"/>
              <a:gd name="connsiteY4" fmla="*/ 20320 h 619760"/>
              <a:gd name="connsiteX5" fmla="*/ 101600 w 711200"/>
              <a:gd name="connsiteY5" fmla="*/ 40640 h 619760"/>
              <a:gd name="connsiteX6" fmla="*/ 40640 w 711200"/>
              <a:gd name="connsiteY6" fmla="*/ 101600 h 619760"/>
              <a:gd name="connsiteX7" fmla="*/ 30480 w 711200"/>
              <a:gd name="connsiteY7" fmla="*/ 132080 h 619760"/>
              <a:gd name="connsiteX8" fmla="*/ 20320 w 711200"/>
              <a:gd name="connsiteY8" fmla="*/ 172720 h 619760"/>
              <a:gd name="connsiteX9" fmla="*/ 0 w 711200"/>
              <a:gd name="connsiteY9" fmla="*/ 223520 h 619760"/>
              <a:gd name="connsiteX10" fmla="*/ 20320 w 711200"/>
              <a:gd name="connsiteY10" fmla="*/ 436880 h 619760"/>
              <a:gd name="connsiteX11" fmla="*/ 40640 w 711200"/>
              <a:gd name="connsiteY11" fmla="*/ 497840 h 619760"/>
              <a:gd name="connsiteX12" fmla="*/ 81280 w 711200"/>
              <a:gd name="connsiteY12" fmla="*/ 558800 h 619760"/>
              <a:gd name="connsiteX13" fmla="*/ 142240 w 711200"/>
              <a:gd name="connsiteY13" fmla="*/ 599440 h 619760"/>
              <a:gd name="connsiteX14" fmla="*/ 213360 w 711200"/>
              <a:gd name="connsiteY14" fmla="*/ 619760 h 619760"/>
              <a:gd name="connsiteX15" fmla="*/ 629920 w 711200"/>
              <a:gd name="connsiteY15" fmla="*/ 579120 h 619760"/>
              <a:gd name="connsiteX16" fmla="*/ 660400 w 711200"/>
              <a:gd name="connsiteY16" fmla="*/ 558800 h 619760"/>
              <a:gd name="connsiteX17" fmla="*/ 680720 w 711200"/>
              <a:gd name="connsiteY17" fmla="*/ 528320 h 619760"/>
              <a:gd name="connsiteX18" fmla="*/ 701040 w 711200"/>
              <a:gd name="connsiteY18" fmla="*/ 447040 h 619760"/>
              <a:gd name="connsiteX19" fmla="*/ 711200 w 711200"/>
              <a:gd name="connsiteY19" fmla="*/ 416560 h 619760"/>
              <a:gd name="connsiteX20" fmla="*/ 701040 w 711200"/>
              <a:gd name="connsiteY20" fmla="*/ 264160 h 619760"/>
              <a:gd name="connsiteX21" fmla="*/ 670560 w 711200"/>
              <a:gd name="connsiteY21" fmla="*/ 223520 h 619760"/>
              <a:gd name="connsiteX22" fmla="*/ 609600 w 711200"/>
              <a:gd name="connsiteY22" fmla="*/ 162560 h 619760"/>
              <a:gd name="connsiteX23" fmla="*/ 579120 w 711200"/>
              <a:gd name="connsiteY23" fmla="*/ 101600 h 619760"/>
              <a:gd name="connsiteX24" fmla="*/ 538480 w 711200"/>
              <a:gd name="connsiteY24" fmla="*/ 30480 h 619760"/>
              <a:gd name="connsiteX25" fmla="*/ 518160 w 711200"/>
              <a:gd name="connsiteY25" fmla="*/ 20320 h 6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200" h="619760">
                <a:moveTo>
                  <a:pt x="528320" y="71120"/>
                </a:moveTo>
                <a:cubicBezTo>
                  <a:pt x="524933" y="54187"/>
                  <a:pt x="528197" y="34372"/>
                  <a:pt x="518160" y="20320"/>
                </a:cubicBezTo>
                <a:cubicBezTo>
                  <a:pt x="509357" y="7995"/>
                  <a:pt x="492655" y="561"/>
                  <a:pt x="477520" y="0"/>
                </a:cubicBezTo>
                <a:lnTo>
                  <a:pt x="243840" y="10160"/>
                </a:lnTo>
                <a:cubicBezTo>
                  <a:pt x="233680" y="13547"/>
                  <a:pt x="223897" y="18404"/>
                  <a:pt x="213360" y="20320"/>
                </a:cubicBezTo>
                <a:cubicBezTo>
                  <a:pt x="86988" y="43297"/>
                  <a:pt x="171501" y="17340"/>
                  <a:pt x="101600" y="40640"/>
                </a:cubicBezTo>
                <a:cubicBezTo>
                  <a:pt x="81280" y="60960"/>
                  <a:pt x="49727" y="74338"/>
                  <a:pt x="40640" y="101600"/>
                </a:cubicBezTo>
                <a:cubicBezTo>
                  <a:pt x="37253" y="111760"/>
                  <a:pt x="33422" y="121782"/>
                  <a:pt x="30480" y="132080"/>
                </a:cubicBezTo>
                <a:cubicBezTo>
                  <a:pt x="26644" y="145506"/>
                  <a:pt x="24736" y="159473"/>
                  <a:pt x="20320" y="172720"/>
                </a:cubicBezTo>
                <a:cubicBezTo>
                  <a:pt x="14553" y="190022"/>
                  <a:pt x="6773" y="206587"/>
                  <a:pt x="0" y="223520"/>
                </a:cubicBezTo>
                <a:cubicBezTo>
                  <a:pt x="6773" y="294640"/>
                  <a:pt x="-2272" y="369104"/>
                  <a:pt x="20320" y="436880"/>
                </a:cubicBezTo>
                <a:cubicBezTo>
                  <a:pt x="27093" y="457200"/>
                  <a:pt x="28759" y="480018"/>
                  <a:pt x="40640" y="497840"/>
                </a:cubicBezTo>
                <a:cubicBezTo>
                  <a:pt x="54187" y="518160"/>
                  <a:pt x="60960" y="545253"/>
                  <a:pt x="81280" y="558800"/>
                </a:cubicBezTo>
                <a:cubicBezTo>
                  <a:pt x="101600" y="572347"/>
                  <a:pt x="119072" y="591717"/>
                  <a:pt x="142240" y="599440"/>
                </a:cubicBezTo>
                <a:cubicBezTo>
                  <a:pt x="185967" y="614016"/>
                  <a:pt x="162330" y="607003"/>
                  <a:pt x="213360" y="619760"/>
                </a:cubicBezTo>
                <a:cubicBezTo>
                  <a:pt x="298152" y="614772"/>
                  <a:pt x="508867" y="627541"/>
                  <a:pt x="629920" y="579120"/>
                </a:cubicBezTo>
                <a:cubicBezTo>
                  <a:pt x="641257" y="574585"/>
                  <a:pt x="650240" y="565573"/>
                  <a:pt x="660400" y="558800"/>
                </a:cubicBezTo>
                <a:cubicBezTo>
                  <a:pt x="667173" y="548640"/>
                  <a:pt x="676547" y="539796"/>
                  <a:pt x="680720" y="528320"/>
                </a:cubicBezTo>
                <a:cubicBezTo>
                  <a:pt x="690264" y="502074"/>
                  <a:pt x="692209" y="473534"/>
                  <a:pt x="701040" y="447040"/>
                </a:cubicBezTo>
                <a:lnTo>
                  <a:pt x="711200" y="416560"/>
                </a:lnTo>
                <a:cubicBezTo>
                  <a:pt x="707813" y="365760"/>
                  <a:pt x="711529" y="313981"/>
                  <a:pt x="701040" y="264160"/>
                </a:cubicBezTo>
                <a:cubicBezTo>
                  <a:pt x="697552" y="247590"/>
                  <a:pt x="681888" y="236106"/>
                  <a:pt x="670560" y="223520"/>
                </a:cubicBezTo>
                <a:cubicBezTo>
                  <a:pt x="651336" y="202160"/>
                  <a:pt x="609600" y="162560"/>
                  <a:pt x="609600" y="162560"/>
                </a:cubicBezTo>
                <a:cubicBezTo>
                  <a:pt x="590972" y="106677"/>
                  <a:pt x="610633" y="156747"/>
                  <a:pt x="579120" y="101600"/>
                </a:cubicBezTo>
                <a:cubicBezTo>
                  <a:pt x="568495" y="83006"/>
                  <a:pt x="554982" y="46982"/>
                  <a:pt x="538480" y="30480"/>
                </a:cubicBezTo>
                <a:cubicBezTo>
                  <a:pt x="533125" y="25125"/>
                  <a:pt x="524933" y="23707"/>
                  <a:pt x="518160" y="20320"/>
                </a:cubicBezTo>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extBox 226"/>
          <p:cNvSpPr txBox="1"/>
          <p:nvPr/>
        </p:nvSpPr>
        <p:spPr>
          <a:xfrm>
            <a:off x="6575777" y="1104748"/>
            <a:ext cx="571500" cy="369332"/>
          </a:xfrm>
          <a:prstGeom prst="rect">
            <a:avLst/>
          </a:prstGeom>
          <a:noFill/>
        </p:spPr>
        <p:txBody>
          <a:bodyPr wrap="square" rtlCol="0">
            <a:spAutoFit/>
          </a:bodyPr>
          <a:lstStyle/>
          <a:p>
            <a:r>
              <a:rPr lang="en-US" dirty="0">
                <a:solidFill>
                  <a:schemeClr val="bg1"/>
                </a:solidFill>
              </a:rPr>
              <a:t>PSI</a:t>
            </a:r>
          </a:p>
        </p:txBody>
      </p:sp>
      <p:sp>
        <p:nvSpPr>
          <p:cNvPr id="228" name="TextBox 227"/>
          <p:cNvSpPr txBox="1"/>
          <p:nvPr/>
        </p:nvSpPr>
        <p:spPr>
          <a:xfrm>
            <a:off x="5404373" y="1114849"/>
            <a:ext cx="571500" cy="369332"/>
          </a:xfrm>
          <a:prstGeom prst="rect">
            <a:avLst/>
          </a:prstGeom>
          <a:noFill/>
        </p:spPr>
        <p:txBody>
          <a:bodyPr wrap="square" rtlCol="0">
            <a:spAutoFit/>
          </a:bodyPr>
          <a:lstStyle/>
          <a:p>
            <a:r>
              <a:rPr lang="en-US" dirty="0">
                <a:solidFill>
                  <a:schemeClr val="bg1"/>
                </a:solidFill>
              </a:rPr>
              <a:t>PSII</a:t>
            </a:r>
          </a:p>
        </p:txBody>
      </p:sp>
      <p:sp>
        <p:nvSpPr>
          <p:cNvPr id="229" name="TextBox 228"/>
          <p:cNvSpPr txBox="1"/>
          <p:nvPr/>
        </p:nvSpPr>
        <p:spPr>
          <a:xfrm>
            <a:off x="4855430" y="997528"/>
            <a:ext cx="302579" cy="2585323"/>
          </a:xfrm>
          <a:prstGeom prst="rect">
            <a:avLst/>
          </a:prstGeom>
          <a:noFill/>
        </p:spPr>
        <p:txBody>
          <a:bodyPr wrap="square" rtlCol="0">
            <a:spAutoFit/>
          </a:bodyPr>
          <a:lstStyle/>
          <a:p>
            <a:pPr algn="ctr"/>
            <a:r>
              <a:rPr lang="en-US" dirty="0">
                <a:solidFill>
                  <a:srgbClr val="00B050"/>
                </a:solidFill>
              </a:rPr>
              <a:t>THYLAKOID</a:t>
            </a:r>
          </a:p>
        </p:txBody>
      </p:sp>
      <p:sp>
        <p:nvSpPr>
          <p:cNvPr id="230" name="Rectangle 229"/>
          <p:cNvSpPr/>
          <p:nvPr/>
        </p:nvSpPr>
        <p:spPr>
          <a:xfrm>
            <a:off x="283430" y="3204572"/>
            <a:ext cx="4572000" cy="923330"/>
          </a:xfrm>
          <a:prstGeom prst="rect">
            <a:avLst/>
          </a:prstGeom>
        </p:spPr>
        <p:txBody>
          <a:bodyPr>
            <a:spAutoFit/>
          </a:bodyPr>
          <a:lstStyle/>
          <a:p>
            <a:r>
              <a:rPr lang="en-US" dirty="0"/>
              <a:t>Protons cross the thylakoid membrane and power protein complex </a:t>
            </a:r>
            <a:r>
              <a:rPr lang="en-US" b="1" dirty="0"/>
              <a:t>ATP synthase </a:t>
            </a:r>
            <a:r>
              <a:rPr lang="en-US" dirty="0"/>
              <a:t>to make ATP.</a:t>
            </a:r>
          </a:p>
        </p:txBody>
      </p:sp>
      <p:sp>
        <p:nvSpPr>
          <p:cNvPr id="231" name="Lightning Bolt 230"/>
          <p:cNvSpPr/>
          <p:nvPr/>
        </p:nvSpPr>
        <p:spPr>
          <a:xfrm>
            <a:off x="5063847" y="69623"/>
            <a:ext cx="521799" cy="936486"/>
          </a:xfrm>
          <a:prstGeom prst="lightningBol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5473602" y="1652848"/>
            <a:ext cx="381000" cy="369332"/>
          </a:xfrm>
          <a:prstGeom prst="rect">
            <a:avLst/>
          </a:prstGeom>
          <a:noFill/>
        </p:spPr>
        <p:txBody>
          <a:bodyPr wrap="square" rtlCol="0">
            <a:spAutoFit/>
          </a:bodyPr>
          <a:lstStyle/>
          <a:p>
            <a:r>
              <a:rPr lang="en-US" dirty="0"/>
              <a:t>O</a:t>
            </a:r>
          </a:p>
        </p:txBody>
      </p:sp>
      <p:sp>
        <p:nvSpPr>
          <p:cNvPr id="233" name="TextBox 232"/>
          <p:cNvSpPr txBox="1"/>
          <p:nvPr/>
        </p:nvSpPr>
        <p:spPr>
          <a:xfrm>
            <a:off x="5218162" y="1914071"/>
            <a:ext cx="381000" cy="369332"/>
          </a:xfrm>
          <a:prstGeom prst="rect">
            <a:avLst/>
          </a:prstGeom>
          <a:noFill/>
        </p:spPr>
        <p:txBody>
          <a:bodyPr wrap="square" rtlCol="0">
            <a:spAutoFit/>
          </a:bodyPr>
          <a:lstStyle/>
          <a:p>
            <a:r>
              <a:rPr lang="en-US" dirty="0"/>
              <a:t>H</a:t>
            </a:r>
          </a:p>
        </p:txBody>
      </p:sp>
      <p:sp>
        <p:nvSpPr>
          <p:cNvPr id="235" name="TextBox 234"/>
          <p:cNvSpPr txBox="1"/>
          <p:nvPr/>
        </p:nvSpPr>
        <p:spPr>
          <a:xfrm rot="18803844">
            <a:off x="5256164" y="1680829"/>
            <a:ext cx="381000" cy="369332"/>
          </a:xfrm>
          <a:prstGeom prst="rect">
            <a:avLst/>
          </a:prstGeom>
          <a:noFill/>
        </p:spPr>
        <p:txBody>
          <a:bodyPr wrap="square" rtlCol="0">
            <a:spAutoFit/>
          </a:bodyPr>
          <a:lstStyle/>
          <a:p>
            <a:r>
              <a:rPr lang="en-US" dirty="0"/>
              <a:t>_</a:t>
            </a:r>
          </a:p>
        </p:txBody>
      </p:sp>
      <p:sp>
        <p:nvSpPr>
          <p:cNvPr id="236" name="TextBox 235"/>
          <p:cNvSpPr txBox="1"/>
          <p:nvPr/>
        </p:nvSpPr>
        <p:spPr>
          <a:xfrm rot="2470013">
            <a:off x="5664102" y="1729405"/>
            <a:ext cx="381000" cy="369332"/>
          </a:xfrm>
          <a:prstGeom prst="rect">
            <a:avLst/>
          </a:prstGeom>
          <a:noFill/>
        </p:spPr>
        <p:txBody>
          <a:bodyPr wrap="square" rtlCol="0">
            <a:spAutoFit/>
          </a:bodyPr>
          <a:lstStyle/>
          <a:p>
            <a:r>
              <a:rPr lang="en-US" dirty="0"/>
              <a:t>_</a:t>
            </a:r>
          </a:p>
        </p:txBody>
      </p:sp>
      <p:cxnSp>
        <p:nvCxnSpPr>
          <p:cNvPr id="237" name="Straight Connector 236"/>
          <p:cNvCxnSpPr/>
          <p:nvPr/>
        </p:nvCxnSpPr>
        <p:spPr>
          <a:xfrm flipH="1" flipV="1">
            <a:off x="5301263" y="1807306"/>
            <a:ext cx="288374" cy="25358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flipV="1">
            <a:off x="5667078" y="1747136"/>
            <a:ext cx="300088" cy="27504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43" name="Group 242"/>
          <p:cNvGrpSpPr/>
          <p:nvPr/>
        </p:nvGrpSpPr>
        <p:grpSpPr>
          <a:xfrm>
            <a:off x="6142061" y="2694320"/>
            <a:ext cx="639739" cy="952500"/>
            <a:chOff x="3196946" y="3524534"/>
            <a:chExt cx="639739" cy="952500"/>
          </a:xfrm>
        </p:grpSpPr>
        <p:sp>
          <p:nvSpPr>
            <p:cNvPr id="241" name="Freeform 240"/>
            <p:cNvSpPr/>
            <p:nvPr/>
          </p:nvSpPr>
          <p:spPr>
            <a:xfrm rot="10800000">
              <a:off x="3196946" y="3524534"/>
              <a:ext cx="601960" cy="952500"/>
            </a:xfrm>
            <a:custGeom>
              <a:avLst/>
              <a:gdLst>
                <a:gd name="connsiteX0" fmla="*/ 863600 w 1087120"/>
                <a:gd name="connsiteY0" fmla="*/ 10160 h 1473849"/>
                <a:gd name="connsiteX1" fmla="*/ 782320 w 1087120"/>
                <a:gd name="connsiteY1" fmla="*/ 20320 h 1473849"/>
                <a:gd name="connsiteX2" fmla="*/ 731520 w 1087120"/>
                <a:gd name="connsiteY2" fmla="*/ 0 h 1473849"/>
                <a:gd name="connsiteX3" fmla="*/ 375920 w 1087120"/>
                <a:gd name="connsiteY3" fmla="*/ 20320 h 1473849"/>
                <a:gd name="connsiteX4" fmla="*/ 314960 w 1087120"/>
                <a:gd name="connsiteY4" fmla="*/ 50800 h 1473849"/>
                <a:gd name="connsiteX5" fmla="*/ 233680 w 1087120"/>
                <a:gd name="connsiteY5" fmla="*/ 121920 h 1473849"/>
                <a:gd name="connsiteX6" fmla="*/ 91440 w 1087120"/>
                <a:gd name="connsiteY6" fmla="*/ 294640 h 1473849"/>
                <a:gd name="connsiteX7" fmla="*/ 71120 w 1087120"/>
                <a:gd name="connsiteY7" fmla="*/ 365760 h 1473849"/>
                <a:gd name="connsiteX8" fmla="*/ 10160 w 1087120"/>
                <a:gd name="connsiteY8" fmla="*/ 508000 h 1473849"/>
                <a:gd name="connsiteX9" fmla="*/ 10160 w 1087120"/>
                <a:gd name="connsiteY9" fmla="*/ 1005840 h 1473849"/>
                <a:gd name="connsiteX10" fmla="*/ 0 w 1087120"/>
                <a:gd name="connsiteY10" fmla="*/ 1056640 h 1473849"/>
                <a:gd name="connsiteX11" fmla="*/ 10160 w 1087120"/>
                <a:gd name="connsiteY11" fmla="*/ 1270000 h 1473849"/>
                <a:gd name="connsiteX12" fmla="*/ 30480 w 1087120"/>
                <a:gd name="connsiteY12" fmla="*/ 1381760 h 1473849"/>
                <a:gd name="connsiteX13" fmla="*/ 91440 w 1087120"/>
                <a:gd name="connsiteY13" fmla="*/ 1442720 h 1473849"/>
                <a:gd name="connsiteX14" fmla="*/ 193040 w 1087120"/>
                <a:gd name="connsiteY14" fmla="*/ 1463040 h 1473849"/>
                <a:gd name="connsiteX15" fmla="*/ 274320 w 1087120"/>
                <a:gd name="connsiteY15" fmla="*/ 1473200 h 1473849"/>
                <a:gd name="connsiteX16" fmla="*/ 782320 w 1087120"/>
                <a:gd name="connsiteY16" fmla="*/ 1432560 h 1473849"/>
                <a:gd name="connsiteX17" fmla="*/ 863600 w 1087120"/>
                <a:gd name="connsiteY17" fmla="*/ 1391920 h 1473849"/>
                <a:gd name="connsiteX18" fmla="*/ 924560 w 1087120"/>
                <a:gd name="connsiteY18" fmla="*/ 1320800 h 1473849"/>
                <a:gd name="connsiteX19" fmla="*/ 955040 w 1087120"/>
                <a:gd name="connsiteY19" fmla="*/ 1300480 h 1473849"/>
                <a:gd name="connsiteX20" fmla="*/ 1005840 w 1087120"/>
                <a:gd name="connsiteY20" fmla="*/ 1198880 h 1473849"/>
                <a:gd name="connsiteX21" fmla="*/ 1026160 w 1087120"/>
                <a:gd name="connsiteY21" fmla="*/ 1076960 h 1473849"/>
                <a:gd name="connsiteX22" fmla="*/ 1046480 w 1087120"/>
                <a:gd name="connsiteY22" fmla="*/ 1026160 h 1473849"/>
                <a:gd name="connsiteX23" fmla="*/ 1056640 w 1087120"/>
                <a:gd name="connsiteY23" fmla="*/ 883920 h 1473849"/>
                <a:gd name="connsiteX24" fmla="*/ 1066800 w 1087120"/>
                <a:gd name="connsiteY24" fmla="*/ 843280 h 1473849"/>
                <a:gd name="connsiteX25" fmla="*/ 1087120 w 1087120"/>
                <a:gd name="connsiteY25" fmla="*/ 579120 h 1473849"/>
                <a:gd name="connsiteX26" fmla="*/ 1066800 w 1087120"/>
                <a:gd name="connsiteY26" fmla="*/ 162560 h 1473849"/>
                <a:gd name="connsiteX27" fmla="*/ 1056640 w 1087120"/>
                <a:gd name="connsiteY27" fmla="*/ 121920 h 1473849"/>
                <a:gd name="connsiteX28" fmla="*/ 1005840 w 1087120"/>
                <a:gd name="connsiteY28" fmla="*/ 71120 h 1473849"/>
                <a:gd name="connsiteX29" fmla="*/ 985520 w 1087120"/>
                <a:gd name="connsiteY29" fmla="*/ 40640 h 1473849"/>
                <a:gd name="connsiteX30" fmla="*/ 914400 w 1087120"/>
                <a:gd name="connsiteY30" fmla="*/ 10160 h 1473849"/>
                <a:gd name="connsiteX31" fmla="*/ 863600 w 1087120"/>
                <a:gd name="connsiteY31" fmla="*/ 10160 h 147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87120" h="1473849">
                  <a:moveTo>
                    <a:pt x="863600" y="10160"/>
                  </a:moveTo>
                  <a:cubicBezTo>
                    <a:pt x="841587" y="11853"/>
                    <a:pt x="809544" y="22414"/>
                    <a:pt x="782320" y="20320"/>
                  </a:cubicBezTo>
                  <a:cubicBezTo>
                    <a:pt x="764136" y="18921"/>
                    <a:pt x="749758" y="0"/>
                    <a:pt x="731520" y="0"/>
                  </a:cubicBezTo>
                  <a:cubicBezTo>
                    <a:pt x="612793" y="0"/>
                    <a:pt x="494453" y="13547"/>
                    <a:pt x="375920" y="20320"/>
                  </a:cubicBezTo>
                  <a:cubicBezTo>
                    <a:pt x="355600" y="30480"/>
                    <a:pt x="333447" y="37595"/>
                    <a:pt x="314960" y="50800"/>
                  </a:cubicBezTo>
                  <a:cubicBezTo>
                    <a:pt x="285665" y="71725"/>
                    <a:pt x="258508" y="95850"/>
                    <a:pt x="233680" y="121920"/>
                  </a:cubicBezTo>
                  <a:cubicBezTo>
                    <a:pt x="137482" y="222927"/>
                    <a:pt x="139816" y="222076"/>
                    <a:pt x="91440" y="294640"/>
                  </a:cubicBezTo>
                  <a:cubicBezTo>
                    <a:pt x="84667" y="318347"/>
                    <a:pt x="79326" y="342510"/>
                    <a:pt x="71120" y="365760"/>
                  </a:cubicBezTo>
                  <a:cubicBezTo>
                    <a:pt x="43361" y="444410"/>
                    <a:pt x="39108" y="450104"/>
                    <a:pt x="10160" y="508000"/>
                  </a:cubicBezTo>
                  <a:cubicBezTo>
                    <a:pt x="16755" y="745415"/>
                    <a:pt x="31409" y="814598"/>
                    <a:pt x="10160" y="1005840"/>
                  </a:cubicBezTo>
                  <a:cubicBezTo>
                    <a:pt x="8253" y="1023003"/>
                    <a:pt x="3387" y="1039707"/>
                    <a:pt x="0" y="1056640"/>
                  </a:cubicBezTo>
                  <a:cubicBezTo>
                    <a:pt x="3387" y="1127760"/>
                    <a:pt x="4900" y="1198994"/>
                    <a:pt x="10160" y="1270000"/>
                  </a:cubicBezTo>
                  <a:cubicBezTo>
                    <a:pt x="10352" y="1272594"/>
                    <a:pt x="27016" y="1373965"/>
                    <a:pt x="30480" y="1381760"/>
                  </a:cubicBezTo>
                  <a:cubicBezTo>
                    <a:pt x="41180" y="1405836"/>
                    <a:pt x="66417" y="1431996"/>
                    <a:pt x="91440" y="1442720"/>
                  </a:cubicBezTo>
                  <a:cubicBezTo>
                    <a:pt x="109953" y="1450654"/>
                    <a:pt x="180434" y="1461239"/>
                    <a:pt x="193040" y="1463040"/>
                  </a:cubicBezTo>
                  <a:cubicBezTo>
                    <a:pt x="220070" y="1466901"/>
                    <a:pt x="247227" y="1469813"/>
                    <a:pt x="274320" y="1473200"/>
                  </a:cubicBezTo>
                  <a:cubicBezTo>
                    <a:pt x="281994" y="1472835"/>
                    <a:pt x="650543" y="1483243"/>
                    <a:pt x="782320" y="1432560"/>
                  </a:cubicBezTo>
                  <a:cubicBezTo>
                    <a:pt x="1094234" y="1312593"/>
                    <a:pt x="677758" y="1453867"/>
                    <a:pt x="863600" y="1391920"/>
                  </a:cubicBezTo>
                  <a:cubicBezTo>
                    <a:pt x="886024" y="1362022"/>
                    <a:pt x="896258" y="1344385"/>
                    <a:pt x="924560" y="1320800"/>
                  </a:cubicBezTo>
                  <a:cubicBezTo>
                    <a:pt x="933941" y="1312983"/>
                    <a:pt x="944880" y="1307253"/>
                    <a:pt x="955040" y="1300480"/>
                  </a:cubicBezTo>
                  <a:cubicBezTo>
                    <a:pt x="983675" y="1252756"/>
                    <a:pt x="988556" y="1250731"/>
                    <a:pt x="1005840" y="1198880"/>
                  </a:cubicBezTo>
                  <a:cubicBezTo>
                    <a:pt x="1026760" y="1136120"/>
                    <a:pt x="1006177" y="1163553"/>
                    <a:pt x="1026160" y="1076960"/>
                  </a:cubicBezTo>
                  <a:cubicBezTo>
                    <a:pt x="1030261" y="1059189"/>
                    <a:pt x="1039707" y="1043093"/>
                    <a:pt x="1046480" y="1026160"/>
                  </a:cubicBezTo>
                  <a:cubicBezTo>
                    <a:pt x="1049867" y="978747"/>
                    <a:pt x="1051391" y="931163"/>
                    <a:pt x="1056640" y="883920"/>
                  </a:cubicBezTo>
                  <a:cubicBezTo>
                    <a:pt x="1058182" y="870042"/>
                    <a:pt x="1064955" y="857121"/>
                    <a:pt x="1066800" y="843280"/>
                  </a:cubicBezTo>
                  <a:cubicBezTo>
                    <a:pt x="1074677" y="784202"/>
                    <a:pt x="1083853" y="628131"/>
                    <a:pt x="1087120" y="579120"/>
                  </a:cubicBezTo>
                  <a:cubicBezTo>
                    <a:pt x="1080347" y="440267"/>
                    <a:pt x="1076047" y="301271"/>
                    <a:pt x="1066800" y="162560"/>
                  </a:cubicBezTo>
                  <a:cubicBezTo>
                    <a:pt x="1065871" y="148627"/>
                    <a:pt x="1064386" y="133538"/>
                    <a:pt x="1056640" y="121920"/>
                  </a:cubicBezTo>
                  <a:cubicBezTo>
                    <a:pt x="1043356" y="101995"/>
                    <a:pt x="1021609" y="89142"/>
                    <a:pt x="1005840" y="71120"/>
                  </a:cubicBezTo>
                  <a:cubicBezTo>
                    <a:pt x="997799" y="61930"/>
                    <a:pt x="994154" y="49274"/>
                    <a:pt x="985520" y="40640"/>
                  </a:cubicBezTo>
                  <a:cubicBezTo>
                    <a:pt x="960773" y="15893"/>
                    <a:pt x="947045" y="19487"/>
                    <a:pt x="914400" y="10160"/>
                  </a:cubicBezTo>
                  <a:cubicBezTo>
                    <a:pt x="863847" y="-4284"/>
                    <a:pt x="885613" y="8467"/>
                    <a:pt x="863600" y="10160"/>
                  </a:cubicBezTo>
                  <a:close/>
                </a:path>
              </a:pathLst>
            </a:custGeom>
            <a:solidFill>
              <a:srgbClr val="BE4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3213939" y="3699936"/>
              <a:ext cx="622746" cy="553998"/>
            </a:xfrm>
            <a:prstGeom prst="rect">
              <a:avLst/>
            </a:prstGeom>
            <a:noFill/>
          </p:spPr>
          <p:txBody>
            <a:bodyPr wrap="square" rtlCol="0">
              <a:spAutoFit/>
            </a:bodyPr>
            <a:lstStyle/>
            <a:p>
              <a:r>
                <a:rPr lang="en-US" dirty="0"/>
                <a:t>ATP </a:t>
              </a:r>
              <a:r>
                <a:rPr lang="en-US" sz="1200" dirty="0"/>
                <a:t>maker</a:t>
              </a:r>
              <a:endParaRPr lang="en-US" dirty="0"/>
            </a:p>
          </p:txBody>
        </p:sp>
      </p:grpSp>
      <p:pic>
        <p:nvPicPr>
          <p:cNvPr id="244" name="Picture 2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3823" y="3582851"/>
            <a:ext cx="1497579" cy="458405"/>
          </a:xfrm>
          <a:prstGeom prst="rect">
            <a:avLst/>
          </a:prstGeom>
        </p:spPr>
      </p:pic>
      <p:pic>
        <p:nvPicPr>
          <p:cNvPr id="245" name="Picture 5" descr="V:\PEER2\NSF FELLOWS\Undergraduates\Graham, Jennifer\DLC\Photosynthesis &amp; Respiration DLC 1394\Photosyn&amp;Resp Photos\phosphate grou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4205" y="3571688"/>
            <a:ext cx="224795" cy="543112"/>
          </a:xfrm>
          <a:prstGeom prst="rect">
            <a:avLst/>
          </a:prstGeom>
          <a:noFill/>
          <a:extLst>
            <a:ext uri="{909E8E84-426E-40DD-AFC4-6F175D3DCCD1}">
              <a14:hiddenFill xmlns:a14="http://schemas.microsoft.com/office/drawing/2010/main">
                <a:solidFill>
                  <a:srgbClr val="FFFFFF"/>
                </a:solidFill>
              </a14:hiddenFill>
            </a:ext>
          </a:extLst>
        </p:spPr>
      </p:pic>
      <p:sp>
        <p:nvSpPr>
          <p:cNvPr id="234" name="TextBox 233"/>
          <p:cNvSpPr txBox="1"/>
          <p:nvPr/>
        </p:nvSpPr>
        <p:spPr>
          <a:xfrm>
            <a:off x="5711728" y="1903501"/>
            <a:ext cx="381000" cy="369332"/>
          </a:xfrm>
          <a:prstGeom prst="rect">
            <a:avLst/>
          </a:prstGeom>
          <a:noFill/>
        </p:spPr>
        <p:txBody>
          <a:bodyPr wrap="square" rtlCol="0">
            <a:spAutoFit/>
          </a:bodyPr>
          <a:lstStyle/>
          <a:p>
            <a:r>
              <a:rPr lang="en-US" dirty="0"/>
              <a:t>H</a:t>
            </a:r>
          </a:p>
        </p:txBody>
      </p:sp>
      <p:sp>
        <p:nvSpPr>
          <p:cNvPr id="246" name="Curved Right Arrow 245"/>
          <p:cNvSpPr/>
          <p:nvPr/>
        </p:nvSpPr>
        <p:spPr>
          <a:xfrm rot="16200000">
            <a:off x="6856713" y="-58600"/>
            <a:ext cx="360563" cy="1714500"/>
          </a:xfrm>
          <a:prstGeom prst="curvedRightArrow">
            <a:avLst>
              <a:gd name="adj1" fmla="val 50000"/>
              <a:gd name="adj2" fmla="val 161839"/>
              <a:gd name="adj3" fmla="val 5353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7" name="TextBox 246"/>
          <p:cNvSpPr txBox="1"/>
          <p:nvPr/>
        </p:nvSpPr>
        <p:spPr>
          <a:xfrm>
            <a:off x="5811628" y="256379"/>
            <a:ext cx="841994" cy="369332"/>
          </a:xfrm>
          <a:prstGeom prst="rect">
            <a:avLst/>
          </a:prstGeom>
          <a:solidFill>
            <a:srgbClr val="FFC000"/>
          </a:solidFill>
          <a:ln w="19050">
            <a:solidFill>
              <a:schemeClr val="accent6">
                <a:lumMod val="75000"/>
              </a:schemeClr>
            </a:solidFill>
          </a:ln>
        </p:spPr>
        <p:txBody>
          <a:bodyPr wrap="square" rtlCol="0">
            <a:spAutoFit/>
          </a:bodyPr>
          <a:lstStyle/>
          <a:p>
            <a:r>
              <a:rPr lang="en-US" dirty="0"/>
              <a:t>NADP+</a:t>
            </a:r>
          </a:p>
        </p:txBody>
      </p:sp>
      <p:sp>
        <p:nvSpPr>
          <p:cNvPr id="248" name="TextBox 247"/>
          <p:cNvSpPr txBox="1"/>
          <p:nvPr/>
        </p:nvSpPr>
        <p:spPr>
          <a:xfrm>
            <a:off x="7186231" y="228600"/>
            <a:ext cx="891785" cy="369332"/>
          </a:xfrm>
          <a:prstGeom prst="rect">
            <a:avLst/>
          </a:prstGeom>
          <a:solidFill>
            <a:srgbClr val="FFC000"/>
          </a:solidFill>
          <a:ln w="19050">
            <a:solidFill>
              <a:schemeClr val="accent6">
                <a:lumMod val="75000"/>
              </a:schemeClr>
            </a:solidFill>
          </a:ln>
        </p:spPr>
        <p:txBody>
          <a:bodyPr wrap="square" rtlCol="0">
            <a:spAutoFit/>
          </a:bodyPr>
          <a:lstStyle/>
          <a:p>
            <a:r>
              <a:rPr lang="en-US" dirty="0"/>
              <a:t>NADPH</a:t>
            </a:r>
          </a:p>
        </p:txBody>
      </p:sp>
      <p:sp>
        <p:nvSpPr>
          <p:cNvPr id="249" name="Rectangle 248"/>
          <p:cNvSpPr/>
          <p:nvPr/>
        </p:nvSpPr>
        <p:spPr>
          <a:xfrm>
            <a:off x="283428" y="4306669"/>
            <a:ext cx="4572001" cy="646331"/>
          </a:xfrm>
          <a:prstGeom prst="rect">
            <a:avLst/>
          </a:prstGeom>
        </p:spPr>
        <p:txBody>
          <a:bodyPr wrap="square">
            <a:spAutoFit/>
          </a:bodyPr>
          <a:lstStyle/>
          <a:p>
            <a:r>
              <a:rPr lang="en-US" dirty="0"/>
              <a:t>NADP+ is powered up by </a:t>
            </a:r>
            <a:r>
              <a:rPr lang="en-US" b="1" dirty="0"/>
              <a:t>photosystem I</a:t>
            </a:r>
            <a:r>
              <a:rPr lang="en-US" dirty="0"/>
              <a:t> to make NADPH to be used in the dark reactions.</a:t>
            </a:r>
          </a:p>
        </p:txBody>
      </p:sp>
    </p:spTree>
    <p:extLst>
      <p:ext uri="{BB962C8B-B14F-4D97-AF65-F5344CB8AC3E}">
        <p14:creationId xmlns:p14="http://schemas.microsoft.com/office/powerpoint/2010/main" val="116475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31"/>
                                        </p:tgtEl>
                                      </p:cBhvr>
                                    </p:animEffect>
                                    <p:animScale>
                                      <p:cBhvr>
                                        <p:cTn id="7" dur="250" autoRev="1" fill="hold"/>
                                        <p:tgtEl>
                                          <p:spTgt spid="231"/>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38"/>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237"/>
                                        </p:tgtEl>
                                        <p:attrNameLst>
                                          <p:attrName>style.visibility</p:attrName>
                                        </p:attrNameLst>
                                      </p:cBhvr>
                                      <p:to>
                                        <p:strVal val="visible"/>
                                      </p:to>
                                    </p:set>
                                  </p:childTnLst>
                                </p:cTn>
                              </p:par>
                            </p:childTnLst>
                          </p:cTn>
                        </p:par>
                        <p:par>
                          <p:cTn id="13" fill="hold">
                            <p:stCondLst>
                              <p:cond delay="1000"/>
                            </p:stCondLst>
                            <p:childTnLst>
                              <p:par>
                                <p:cTn id="14" presetID="1" presetClass="exit" presetSubtype="0" fill="hold" nodeType="afterEffect">
                                  <p:stCondLst>
                                    <p:cond delay="1000"/>
                                  </p:stCondLst>
                                  <p:childTnLst>
                                    <p:set>
                                      <p:cBhvr>
                                        <p:cTn id="15" dur="1" fill="hold">
                                          <p:stCondLst>
                                            <p:cond delay="0"/>
                                          </p:stCondLst>
                                        </p:cTn>
                                        <p:tgtEl>
                                          <p:spTgt spid="238"/>
                                        </p:tgtEl>
                                        <p:attrNameLst>
                                          <p:attrName>style.visibility</p:attrName>
                                        </p:attrNameLst>
                                      </p:cBhvr>
                                      <p:to>
                                        <p:strVal val="hidden"/>
                                      </p:to>
                                    </p:set>
                                  </p:childTnLst>
                                </p:cTn>
                              </p:par>
                              <p:par>
                                <p:cTn id="16" presetID="1" presetClass="exit" presetSubtype="0" fill="hold" nodeType="withEffect">
                                  <p:stCondLst>
                                    <p:cond delay="1000"/>
                                  </p:stCondLst>
                                  <p:childTnLst>
                                    <p:set>
                                      <p:cBhvr>
                                        <p:cTn id="17" dur="1" fill="hold">
                                          <p:stCondLst>
                                            <p:cond delay="0"/>
                                          </p:stCondLst>
                                        </p:cTn>
                                        <p:tgtEl>
                                          <p:spTgt spid="237"/>
                                        </p:tgtEl>
                                        <p:attrNameLst>
                                          <p:attrName>style.visibility</p:attrName>
                                        </p:attrNameLst>
                                      </p:cBhvr>
                                      <p:to>
                                        <p:strVal val="hidden"/>
                                      </p:to>
                                    </p:set>
                                  </p:childTnLst>
                                </p:cTn>
                              </p:par>
                              <p:par>
                                <p:cTn id="18" presetID="1" presetClass="exit" presetSubtype="0" fill="hold" grpId="0" nodeType="withEffect">
                                  <p:stCondLst>
                                    <p:cond delay="1000"/>
                                  </p:stCondLst>
                                  <p:childTnLst>
                                    <p:set>
                                      <p:cBhvr>
                                        <p:cTn id="19" dur="1" fill="hold">
                                          <p:stCondLst>
                                            <p:cond delay="0"/>
                                          </p:stCondLst>
                                        </p:cTn>
                                        <p:tgtEl>
                                          <p:spTgt spid="235"/>
                                        </p:tgtEl>
                                        <p:attrNameLst>
                                          <p:attrName>style.visibility</p:attrName>
                                        </p:attrNameLst>
                                      </p:cBhvr>
                                      <p:to>
                                        <p:strVal val="hidden"/>
                                      </p:to>
                                    </p:set>
                                  </p:childTnLst>
                                </p:cTn>
                              </p:par>
                              <p:par>
                                <p:cTn id="20" presetID="1" presetClass="exit" presetSubtype="0" fill="hold" grpId="0" nodeType="withEffect">
                                  <p:stCondLst>
                                    <p:cond delay="1000"/>
                                  </p:stCondLst>
                                  <p:childTnLst>
                                    <p:set>
                                      <p:cBhvr>
                                        <p:cTn id="21" dur="1" fill="hold">
                                          <p:stCondLst>
                                            <p:cond delay="0"/>
                                          </p:stCondLst>
                                        </p:cTn>
                                        <p:tgtEl>
                                          <p:spTgt spid="236"/>
                                        </p:tgtEl>
                                        <p:attrNameLst>
                                          <p:attrName>style.visibility</p:attrName>
                                        </p:attrNameLst>
                                      </p:cBhvr>
                                      <p:to>
                                        <p:strVal val="hidden"/>
                                      </p:to>
                                    </p:set>
                                  </p:childTnLst>
                                </p:cTn>
                              </p:par>
                            </p:childTnLst>
                          </p:cTn>
                        </p:par>
                        <p:par>
                          <p:cTn id="22" fill="hold">
                            <p:stCondLst>
                              <p:cond delay="2000"/>
                            </p:stCondLst>
                            <p:childTnLst>
                              <p:par>
                                <p:cTn id="23" presetID="37" presetClass="path" presetSubtype="0" accel="50000" decel="50000" fill="hold" grpId="0" nodeType="afterEffect">
                                  <p:stCondLst>
                                    <p:cond delay="500"/>
                                  </p:stCondLst>
                                  <p:childTnLst>
                                    <p:animMotion origin="layout" path="M -2.77778E-6 2.59259E-6 L 0.03681 -0.08611 C 0.04497 -0.1044 0.0507 -0.13241 0.05295 -0.16181 C 0.05556 -0.1963 0.05417 -0.22338 0.04879 -0.24329 L 0.02587 -0.3382 " pathEditMode="relative" rAng="-5048639" ptsTypes="FffFF">
                                      <p:cBhvr>
                                        <p:cTn id="24" dur="2000" fill="hold"/>
                                        <p:tgtEl>
                                          <p:spTgt spid="232"/>
                                        </p:tgtEl>
                                        <p:attrNameLst>
                                          <p:attrName>ppt_x</p:attrName>
                                          <p:attrName>ppt_y</p:attrName>
                                        </p:attrNameLst>
                                      </p:cBhvr>
                                      <p:rCtr x="3299" y="-16644"/>
                                    </p:animMotion>
                                  </p:childTnLst>
                                </p:cTn>
                              </p:par>
                            </p:childTnLst>
                          </p:cTn>
                        </p:par>
                        <p:par>
                          <p:cTn id="25" fill="hold">
                            <p:stCondLst>
                              <p:cond delay="4500"/>
                            </p:stCondLst>
                            <p:childTnLst>
                              <p:par>
                                <p:cTn id="26" presetID="37" presetClass="path" presetSubtype="0" accel="50000" decel="50000" fill="hold" grpId="0" nodeType="afterEffect">
                                  <p:stCondLst>
                                    <p:cond delay="0"/>
                                  </p:stCondLst>
                                  <p:childTnLst>
                                    <p:animMotion origin="layout" path="M 3.88889E-6 2.59259E-6 L 0.03975 0.06574 C 0.04878 0.07916 0.05538 0.10162 0.05885 0.12546 C 0.06267 0.15231 0.06215 0.17546 0.05816 0.19259 L 0.03906 0.27291 " pathEditMode="relative" rAng="15556974" ptsTypes="FffFF">
                                      <p:cBhvr>
                                        <p:cTn id="27" dur="2000" fill="hold"/>
                                        <p:tgtEl>
                                          <p:spTgt spid="234"/>
                                        </p:tgtEl>
                                        <p:attrNameLst>
                                          <p:attrName>ppt_x</p:attrName>
                                          <p:attrName>ppt_y</p:attrName>
                                        </p:attrNameLst>
                                      </p:cBhvr>
                                      <p:rCtr x="3924" y="13148"/>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34"/>
                                        </p:tgtEl>
                                        <p:attrNameLst>
                                          <p:attrName>style.visibility</p:attrName>
                                        </p:attrNameLst>
                                      </p:cBhvr>
                                      <p:to>
                                        <p:strVal val="hidden"/>
                                      </p:to>
                                    </p:set>
                                  </p:childTnLst>
                                </p:cTn>
                              </p:par>
                            </p:childTnLst>
                          </p:cTn>
                        </p:par>
                        <p:par>
                          <p:cTn id="31" fill="hold">
                            <p:stCondLst>
                              <p:cond delay="6500"/>
                            </p:stCondLst>
                            <p:childTnLst>
                              <p:par>
                                <p:cTn id="32" presetID="42" presetClass="path" presetSubtype="0" accel="50000" decel="50000" fill="hold" nodeType="afterEffect">
                                  <p:stCondLst>
                                    <p:cond delay="500"/>
                                  </p:stCondLst>
                                  <p:childTnLst>
                                    <p:animMotion origin="layout" path="M -1.94444E-6 1.11111E-6 L -0.02205 -0.00208 " pathEditMode="relative" rAng="0" ptsTypes="AA">
                                      <p:cBhvr>
                                        <p:cTn id="33" dur="2000" fill="hold"/>
                                        <p:tgtEl>
                                          <p:spTgt spid="245"/>
                                        </p:tgtEl>
                                        <p:attrNameLst>
                                          <p:attrName>ppt_x</p:attrName>
                                          <p:attrName>ppt_y</p:attrName>
                                        </p:attrNameLst>
                                      </p:cBhvr>
                                      <p:rCtr x="-1111" y="-116"/>
                                    </p:animMotion>
                                  </p:childTnLst>
                                </p:cTn>
                              </p:par>
                            </p:childTnLst>
                          </p:cTn>
                        </p:par>
                        <p:par>
                          <p:cTn id="34" fill="hold">
                            <p:stCondLst>
                              <p:cond delay="9000"/>
                            </p:stCondLst>
                            <p:childTnLst>
                              <p:par>
                                <p:cTn id="35" presetID="1" presetClass="entr" presetSubtype="0" fill="hold" grpId="0" nodeType="afterEffect">
                                  <p:stCondLst>
                                    <p:cond delay="500"/>
                                  </p:stCondLst>
                                  <p:childTnLst>
                                    <p:set>
                                      <p:cBhvr>
                                        <p:cTn id="36" dur="1" fill="hold">
                                          <p:stCondLst>
                                            <p:cond delay="0"/>
                                          </p:stCondLst>
                                        </p:cTn>
                                        <p:tgtEl>
                                          <p:spTgt spid="246"/>
                                        </p:tgtEl>
                                        <p:attrNameLst>
                                          <p:attrName>style.visibility</p:attrName>
                                        </p:attrNameLst>
                                      </p:cBhvr>
                                      <p:to>
                                        <p:strVal val="visible"/>
                                      </p:to>
                                    </p:set>
                                  </p:childTnLst>
                                </p:cTn>
                              </p:par>
                              <p:par>
                                <p:cTn id="37" presetID="26" presetClass="emph" presetSubtype="0" fill="hold" grpId="1" nodeType="withEffect">
                                  <p:stCondLst>
                                    <p:cond delay="0"/>
                                  </p:stCondLst>
                                  <p:childTnLst>
                                    <p:animEffect transition="out" filter="fade">
                                      <p:cBhvr>
                                        <p:cTn id="38" dur="1500" tmFilter="0, 0; .2, .5; .8, .5; 1, 0"/>
                                        <p:tgtEl>
                                          <p:spTgt spid="246"/>
                                        </p:tgtEl>
                                      </p:cBhvr>
                                    </p:animEffect>
                                    <p:animScale>
                                      <p:cBhvr>
                                        <p:cTn id="39" dur="750" autoRev="1" fill="hold"/>
                                        <p:tgtEl>
                                          <p:spTgt spid="246"/>
                                        </p:tgtEl>
                                      </p:cBhvr>
                                      <p:by x="105000" y="105000"/>
                                    </p:animScale>
                                  </p:childTnLst>
                                </p:cTn>
                              </p:par>
                            </p:childTnLst>
                          </p:cTn>
                        </p:par>
                        <p:par>
                          <p:cTn id="40" fill="hold">
                            <p:stCondLst>
                              <p:cond delay="10500"/>
                            </p:stCondLst>
                            <p:childTnLst>
                              <p:par>
                                <p:cTn id="41" presetID="1" presetClass="exit" presetSubtype="0" fill="hold" grpId="1" nodeType="afterEffect">
                                  <p:stCondLst>
                                    <p:cond delay="0"/>
                                  </p:stCondLst>
                                  <p:childTnLst>
                                    <p:set>
                                      <p:cBhvr>
                                        <p:cTn id="42" dur="1" fill="hold">
                                          <p:stCondLst>
                                            <p:cond delay="0"/>
                                          </p:stCondLst>
                                        </p:cTn>
                                        <p:tgtEl>
                                          <p:spTgt spid="247"/>
                                        </p:tgtEl>
                                        <p:attrNameLst>
                                          <p:attrName>style.visibility</p:attrName>
                                        </p:attrNameLst>
                                      </p:cBhvr>
                                      <p:to>
                                        <p:strVal val="hidden"/>
                                      </p:to>
                                    </p:set>
                                  </p:childTnLst>
                                </p:cTn>
                              </p:par>
                            </p:childTnLst>
                          </p:cTn>
                        </p:par>
                        <p:par>
                          <p:cTn id="43" fill="hold">
                            <p:stCondLst>
                              <p:cond delay="10500"/>
                            </p:stCondLst>
                            <p:childTnLst>
                              <p:par>
                                <p:cTn id="44" presetID="1" presetClass="exit" presetSubtype="0" fill="hold" grpId="2" nodeType="afterEffect">
                                  <p:stCondLst>
                                    <p:cond delay="0"/>
                                  </p:stCondLst>
                                  <p:childTnLst>
                                    <p:set>
                                      <p:cBhvr>
                                        <p:cTn id="45" dur="1" fill="hold">
                                          <p:stCondLst>
                                            <p:cond delay="0"/>
                                          </p:stCondLst>
                                        </p:cTn>
                                        <p:tgtEl>
                                          <p:spTgt spid="246"/>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248"/>
                                        </p:tgtEl>
                                        <p:attrNameLst>
                                          <p:attrName>style.visibility</p:attrName>
                                        </p:attrNameLst>
                                      </p:cBhvr>
                                      <p:to>
                                        <p:strVal val="visible"/>
                                      </p:to>
                                    </p:set>
                                  </p:childTnLst>
                                </p:cTn>
                              </p:par>
                              <p:par>
                                <p:cTn id="48" presetID="42" presetClass="path" presetSubtype="0" accel="50000" decel="50000" fill="hold" grpId="1" nodeType="withEffect">
                                  <p:stCondLst>
                                    <p:cond delay="750"/>
                                  </p:stCondLst>
                                  <p:childTnLst>
                                    <p:animMotion origin="layout" path="M -2.22222E-6 4.81481E-6 L 0.23195 -0.00463 " pathEditMode="relative" rAng="0" ptsTypes="AA">
                                      <p:cBhvr>
                                        <p:cTn id="49" dur="2000" fill="hold"/>
                                        <p:tgtEl>
                                          <p:spTgt spid="248"/>
                                        </p:tgtEl>
                                        <p:attrNameLst>
                                          <p:attrName>ppt_x</p:attrName>
                                          <p:attrName>ppt_y</p:attrName>
                                        </p:attrNameLst>
                                      </p:cBhvr>
                                      <p:rCtr x="11597" y="-231"/>
                                    </p:animMotion>
                                  </p:childTnLst>
                                </p:cTn>
                              </p:par>
                              <p:par>
                                <p:cTn id="50" presetID="42" presetClass="path" presetSubtype="0" accel="50000" decel="50000" fill="hold" nodeType="withEffect">
                                  <p:stCondLst>
                                    <p:cond delay="750"/>
                                  </p:stCondLst>
                                  <p:childTnLst>
                                    <p:animMotion origin="layout" path="M -3.33333E-6 2.96296E-6 L 0.50764 -0.00023 " pathEditMode="relative" rAng="0" ptsTypes="AA">
                                      <p:cBhvr>
                                        <p:cTn id="51" dur="2000" fill="hold"/>
                                        <p:tgtEl>
                                          <p:spTgt spid="244"/>
                                        </p:tgtEl>
                                        <p:attrNameLst>
                                          <p:attrName>ppt_x</p:attrName>
                                          <p:attrName>ppt_y</p:attrName>
                                        </p:attrNameLst>
                                      </p:cBhvr>
                                      <p:rCtr x="25382" y="-23"/>
                                    </p:animMotion>
                                  </p:childTnLst>
                                </p:cTn>
                              </p:par>
                              <p:par>
                                <p:cTn id="52" presetID="42" presetClass="path" presetSubtype="0" accel="50000" decel="50000" fill="hold" nodeType="withEffect">
                                  <p:stCondLst>
                                    <p:cond delay="750"/>
                                  </p:stCondLst>
                                  <p:childTnLst>
                                    <p:animMotion origin="layout" path="M -0.02205 -0.00486 L 0.41129 -0.00023 " pathEditMode="relative" rAng="0" ptsTypes="AA">
                                      <p:cBhvr>
                                        <p:cTn id="53" dur="2000" fill="hold"/>
                                        <p:tgtEl>
                                          <p:spTgt spid="245"/>
                                        </p:tgtEl>
                                        <p:attrNameLst>
                                          <p:attrName>ppt_x</p:attrName>
                                          <p:attrName>ppt_y</p:attrName>
                                        </p:attrNameLst>
                                      </p:cBhvr>
                                      <p:rCtr x="21667"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2" grpId="0"/>
      <p:bldP spid="235" grpId="0"/>
      <p:bldP spid="236" grpId="0"/>
      <p:bldP spid="234" grpId="0"/>
      <p:bldP spid="234" grpId="1"/>
      <p:bldP spid="246" grpId="0" animBg="1"/>
      <p:bldP spid="246" grpId="1" animBg="1"/>
      <p:bldP spid="246" grpId="2" animBg="1"/>
      <p:bldP spid="247" grpId="1" animBg="1"/>
      <p:bldP spid="248" grpId="0" animBg="1"/>
      <p:bldP spid="24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181819" y="4038600"/>
            <a:ext cx="6752381" cy="1143000"/>
          </a:xfrm>
          <a:prstGeom prst="rect">
            <a:avLst/>
          </a:prstGeom>
        </p:spPr>
      </p:pic>
      <p:sp>
        <p:nvSpPr>
          <p:cNvPr id="4" name="TextBox 3"/>
          <p:cNvSpPr txBox="1"/>
          <p:nvPr/>
        </p:nvSpPr>
        <p:spPr>
          <a:xfrm>
            <a:off x="228600" y="228600"/>
            <a:ext cx="1774232" cy="400110"/>
          </a:xfrm>
          <a:prstGeom prst="rect">
            <a:avLst/>
          </a:prstGeom>
          <a:solidFill>
            <a:schemeClr val="tx1"/>
          </a:solidFill>
        </p:spPr>
        <p:txBody>
          <a:bodyPr wrap="square" rtlCol="0">
            <a:spAutoFit/>
          </a:bodyPr>
          <a:lstStyle/>
          <a:p>
            <a:r>
              <a:rPr lang="en-US" sz="2000" dirty="0">
                <a:solidFill>
                  <a:schemeClr val="bg1"/>
                </a:solidFill>
              </a:rPr>
              <a:t>Dark Reactions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152" y="76200"/>
            <a:ext cx="4555096" cy="3813266"/>
          </a:xfrm>
          <a:prstGeom prst="rect">
            <a:avLst/>
          </a:prstGeom>
        </p:spPr>
      </p:pic>
      <p:sp>
        <p:nvSpPr>
          <p:cNvPr id="6" name="Rectangle 5"/>
          <p:cNvSpPr/>
          <p:nvPr/>
        </p:nvSpPr>
        <p:spPr>
          <a:xfrm rot="10800000">
            <a:off x="4466148" y="57537"/>
            <a:ext cx="1553651" cy="360005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0800000">
            <a:off x="6019796" y="1982832"/>
            <a:ext cx="381004" cy="1446162"/>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358" y="838200"/>
            <a:ext cx="3962400" cy="1477328"/>
          </a:xfrm>
          <a:prstGeom prst="rect">
            <a:avLst/>
          </a:prstGeom>
          <a:noFill/>
        </p:spPr>
        <p:txBody>
          <a:bodyPr wrap="square" rtlCol="0">
            <a:spAutoFit/>
          </a:bodyPr>
          <a:lstStyle/>
          <a:p>
            <a:r>
              <a:rPr lang="en-US" dirty="0"/>
              <a:t>Also called the Calvin Cycle, the dark reactions start and end with the same products hence “cycle”. </a:t>
            </a:r>
          </a:p>
          <a:p>
            <a:r>
              <a:rPr lang="en-US" dirty="0"/>
              <a:t>All the dark reactions take place in the </a:t>
            </a:r>
            <a:r>
              <a:rPr lang="en-US" b="1" dirty="0" err="1"/>
              <a:t>stroma</a:t>
            </a:r>
            <a:r>
              <a:rPr lang="en-US" dirty="0"/>
              <a:t> of the chloroplast.</a:t>
            </a:r>
          </a:p>
        </p:txBody>
      </p:sp>
      <p:sp>
        <p:nvSpPr>
          <p:cNvPr id="24" name="TextBox 23"/>
          <p:cNvSpPr txBox="1"/>
          <p:nvPr/>
        </p:nvSpPr>
        <p:spPr>
          <a:xfrm>
            <a:off x="280610" y="2505664"/>
            <a:ext cx="4360964" cy="1200329"/>
          </a:xfrm>
          <a:prstGeom prst="rect">
            <a:avLst/>
          </a:prstGeom>
          <a:noFill/>
        </p:spPr>
        <p:txBody>
          <a:bodyPr wrap="square" rtlCol="0">
            <a:spAutoFit/>
          </a:bodyPr>
          <a:lstStyle/>
          <a:p>
            <a:r>
              <a:rPr lang="en-US" dirty="0"/>
              <a:t>The Calvin Cycle starts with </a:t>
            </a:r>
            <a:r>
              <a:rPr lang="en-US" dirty="0" err="1"/>
              <a:t>RuBP</a:t>
            </a:r>
            <a:r>
              <a:rPr lang="en-US" dirty="0"/>
              <a:t> molecules and carbon dioxide molecules. An enzyme called </a:t>
            </a:r>
            <a:r>
              <a:rPr lang="en-US" dirty="0" err="1"/>
              <a:t>Rubisco</a:t>
            </a:r>
            <a:r>
              <a:rPr lang="en-US" dirty="0"/>
              <a:t> combines them into an unstable intermediate. </a:t>
            </a:r>
          </a:p>
        </p:txBody>
      </p:sp>
      <p:sp>
        <p:nvSpPr>
          <p:cNvPr id="8" name="TextBox 7"/>
          <p:cNvSpPr txBox="1"/>
          <p:nvPr/>
        </p:nvSpPr>
        <p:spPr>
          <a:xfrm>
            <a:off x="319368" y="5221069"/>
            <a:ext cx="3090582" cy="1077218"/>
          </a:xfrm>
          <a:prstGeom prst="rect">
            <a:avLst/>
          </a:prstGeom>
          <a:noFill/>
        </p:spPr>
        <p:txBody>
          <a:bodyPr wrap="square" rtlCol="0">
            <a:spAutoFit/>
          </a:bodyPr>
          <a:lstStyle/>
          <a:p>
            <a:r>
              <a:rPr lang="en-US" sz="1600" dirty="0"/>
              <a:t>This is the reason plants take in carbon dioxide, to start the Calvin Cycle and begin the conversion of </a:t>
            </a:r>
            <a:r>
              <a:rPr lang="en-US" sz="1600" dirty="0" err="1"/>
              <a:t>RuBP</a:t>
            </a:r>
            <a:r>
              <a:rPr lang="en-US" sz="1600" dirty="0"/>
              <a:t> into glucose.</a:t>
            </a:r>
          </a:p>
        </p:txBody>
      </p:sp>
      <p:sp>
        <p:nvSpPr>
          <p:cNvPr id="11" name="TextBox 10"/>
          <p:cNvSpPr txBox="1"/>
          <p:nvPr/>
        </p:nvSpPr>
        <p:spPr>
          <a:xfrm>
            <a:off x="1115716" y="3838545"/>
            <a:ext cx="838200" cy="400110"/>
          </a:xfrm>
          <a:prstGeom prst="rect">
            <a:avLst/>
          </a:prstGeom>
          <a:solidFill>
            <a:srgbClr val="FF0066"/>
          </a:solidFill>
        </p:spPr>
        <p:txBody>
          <a:bodyPr wrap="square" rtlCol="0">
            <a:spAutoFit/>
          </a:bodyPr>
          <a:lstStyle/>
          <a:p>
            <a:pPr algn="ctr"/>
            <a:r>
              <a:rPr lang="en-US" sz="2000" dirty="0" err="1"/>
              <a:t>RuBP</a:t>
            </a:r>
            <a:endParaRPr lang="en-US" sz="2000" dirty="0"/>
          </a:p>
        </p:txBody>
      </p:sp>
      <p:grpSp>
        <p:nvGrpSpPr>
          <p:cNvPr id="19" name="Group 18"/>
          <p:cNvGrpSpPr/>
          <p:nvPr/>
        </p:nvGrpSpPr>
        <p:grpSpPr>
          <a:xfrm>
            <a:off x="152399" y="3886200"/>
            <a:ext cx="5410201" cy="2971800"/>
            <a:chOff x="152399" y="3886200"/>
            <a:chExt cx="5410201" cy="2971800"/>
          </a:xfrm>
        </p:grpSpPr>
        <p:sp>
          <p:nvSpPr>
            <p:cNvPr id="9" name="L-Shape 8"/>
            <p:cNvSpPr/>
            <p:nvPr/>
          </p:nvSpPr>
          <p:spPr>
            <a:xfrm rot="5400000">
              <a:off x="-370804" y="4409403"/>
              <a:ext cx="1866241" cy="819835"/>
            </a:xfrm>
            <a:prstGeom prst="corner">
              <a:avLst>
                <a:gd name="adj1" fmla="val 14515"/>
                <a:gd name="adj2" fmla="val 15201"/>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Up Arrow 9"/>
            <p:cNvSpPr/>
            <p:nvPr/>
          </p:nvSpPr>
          <p:spPr>
            <a:xfrm rot="5400000">
              <a:off x="133350" y="5771821"/>
              <a:ext cx="724558" cy="685799"/>
            </a:xfrm>
            <a:prstGeom prst="bentUpArrow">
              <a:avLst>
                <a:gd name="adj1" fmla="val 18055"/>
                <a:gd name="adj2" fmla="val 25000"/>
                <a:gd name="adj3" fmla="val 25000"/>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529" y="6027003"/>
              <a:ext cx="4724071" cy="830997"/>
            </a:xfrm>
            <a:prstGeom prst="rect">
              <a:avLst/>
            </a:prstGeom>
            <a:noFill/>
          </p:spPr>
          <p:txBody>
            <a:bodyPr wrap="square" rtlCol="0">
              <a:spAutoFit/>
            </a:bodyPr>
            <a:lstStyle/>
            <a:p>
              <a:r>
                <a:rPr lang="en-US" sz="1600" dirty="0" err="1"/>
                <a:t>RuBP</a:t>
              </a:r>
              <a:r>
                <a:rPr lang="en-US" sz="1600" dirty="0"/>
                <a:t> is the starting molecule and ending molecule of the Calvin Cycle. It will be remade at the end of the cycle so that the cycle can begin again.</a:t>
              </a:r>
            </a:p>
          </p:txBody>
        </p:sp>
      </p:grpSp>
      <p:grpSp>
        <p:nvGrpSpPr>
          <p:cNvPr id="15" name="Group 14"/>
          <p:cNvGrpSpPr/>
          <p:nvPr/>
        </p:nvGrpSpPr>
        <p:grpSpPr>
          <a:xfrm>
            <a:off x="2514600" y="4193143"/>
            <a:ext cx="933450" cy="378857"/>
            <a:chOff x="5800725" y="5987660"/>
            <a:chExt cx="933450" cy="378857"/>
          </a:xfrm>
        </p:grpSpPr>
        <p:sp>
          <p:nvSpPr>
            <p:cNvPr id="13" name="Oval 12"/>
            <p:cNvSpPr/>
            <p:nvPr/>
          </p:nvSpPr>
          <p:spPr>
            <a:xfrm>
              <a:off x="5838825" y="5987660"/>
              <a:ext cx="857250" cy="36933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00725" y="5997185"/>
              <a:ext cx="933450" cy="369332"/>
            </a:xfrm>
            <a:prstGeom prst="rect">
              <a:avLst/>
            </a:prstGeom>
            <a:noFill/>
          </p:spPr>
          <p:txBody>
            <a:bodyPr wrap="square" rtlCol="0">
              <a:spAutoFit/>
            </a:bodyPr>
            <a:lstStyle/>
            <a:p>
              <a:r>
                <a:rPr lang="en-US" dirty="0" err="1"/>
                <a:t>Rubisco</a:t>
              </a:r>
              <a:endParaRPr lang="en-US" dirty="0"/>
            </a:p>
          </p:txBody>
        </p:sp>
      </p:grpSp>
      <p:sp>
        <p:nvSpPr>
          <p:cNvPr id="18" name="TextBox 17"/>
          <p:cNvSpPr txBox="1"/>
          <p:nvPr/>
        </p:nvSpPr>
        <p:spPr>
          <a:xfrm>
            <a:off x="1115716" y="4927971"/>
            <a:ext cx="571500" cy="369332"/>
          </a:xfrm>
          <a:prstGeom prst="rect">
            <a:avLst/>
          </a:prstGeom>
          <a:solidFill>
            <a:schemeClr val="accent6">
              <a:lumMod val="40000"/>
              <a:lumOff val="60000"/>
            </a:schemeClr>
          </a:solidFill>
        </p:spPr>
        <p:txBody>
          <a:bodyPr wrap="square" rtlCol="0">
            <a:spAutoFit/>
          </a:bodyPr>
          <a:lstStyle/>
          <a:p>
            <a:r>
              <a:rPr lang="en-US" dirty="0"/>
              <a:t>CO</a:t>
            </a:r>
            <a:r>
              <a:rPr lang="en-US" baseline="-25000" dirty="0"/>
              <a:t>2</a:t>
            </a:r>
          </a:p>
        </p:txBody>
      </p:sp>
      <p:grpSp>
        <p:nvGrpSpPr>
          <p:cNvPr id="22" name="Group 21"/>
          <p:cNvGrpSpPr/>
          <p:nvPr/>
        </p:nvGrpSpPr>
        <p:grpSpPr>
          <a:xfrm>
            <a:off x="3558009" y="5011939"/>
            <a:ext cx="2614191" cy="1160261"/>
            <a:chOff x="3558009" y="5095376"/>
            <a:chExt cx="2614191" cy="1160261"/>
          </a:xfrm>
        </p:grpSpPr>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l="-4" r="80533"/>
            <a:stretch/>
          </p:blipFill>
          <p:spPr>
            <a:xfrm>
              <a:off x="4017264" y="5112637"/>
              <a:ext cx="1316736" cy="1143000"/>
            </a:xfrm>
            <a:prstGeom prst="rect">
              <a:avLst/>
            </a:prstGeom>
          </p:spPr>
        </p:pic>
        <p:sp>
          <p:nvSpPr>
            <p:cNvPr id="21" name="Rectangle 20"/>
            <p:cNvSpPr/>
            <p:nvPr/>
          </p:nvSpPr>
          <p:spPr>
            <a:xfrm>
              <a:off x="3558009" y="5095376"/>
              <a:ext cx="459255" cy="201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712945" y="5095376"/>
              <a:ext cx="459255" cy="201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6096000" y="4862036"/>
            <a:ext cx="2743200" cy="1477328"/>
          </a:xfrm>
          <a:prstGeom prst="rect">
            <a:avLst/>
          </a:prstGeom>
        </p:spPr>
        <p:txBody>
          <a:bodyPr wrap="square">
            <a:spAutoFit/>
          </a:bodyPr>
          <a:lstStyle/>
          <a:p>
            <a:r>
              <a:rPr lang="en-US" dirty="0"/>
              <a:t>Since the intermediate of combined </a:t>
            </a:r>
            <a:r>
              <a:rPr lang="en-US" dirty="0" err="1"/>
              <a:t>RuBP</a:t>
            </a:r>
            <a:r>
              <a:rPr lang="en-US" dirty="0"/>
              <a:t> and CO</a:t>
            </a:r>
            <a:r>
              <a:rPr lang="en-US" baseline="-25000" dirty="0"/>
              <a:t>2</a:t>
            </a:r>
            <a:r>
              <a:rPr lang="en-US" dirty="0"/>
              <a:t> is unstable it quickly splits in half and forms 2 molecules of 3-PGA which are stable.</a:t>
            </a:r>
          </a:p>
        </p:txBody>
      </p:sp>
      <p:sp>
        <p:nvSpPr>
          <p:cNvPr id="16" name="Down Arrow 15"/>
          <p:cNvSpPr/>
          <p:nvPr/>
        </p:nvSpPr>
        <p:spPr>
          <a:xfrm rot="5400000">
            <a:off x="5667377" y="5144017"/>
            <a:ext cx="279422" cy="419121"/>
          </a:xfrm>
          <a:prstGeom prst="down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5400000">
            <a:off x="5653335" y="5542880"/>
            <a:ext cx="313807" cy="419121"/>
          </a:xfrm>
          <a:prstGeom prst="downArrow">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59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8" grpId="0"/>
      <p:bldP spid="8" grpId="1"/>
      <p:bldP spid="11" grpId="0" animBg="1"/>
      <p:bldP spid="18" grpId="0" animBg="1"/>
      <p:bldP spid="2" grpId="0"/>
      <p:bldP spid="16"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152" y="76200"/>
            <a:ext cx="4555096" cy="3813266"/>
          </a:xfrm>
          <a:prstGeom prst="rect">
            <a:avLst/>
          </a:prstGeom>
        </p:spPr>
      </p:pic>
      <p:sp>
        <p:nvSpPr>
          <p:cNvPr id="6" name="Rectangle 5"/>
          <p:cNvSpPr/>
          <p:nvPr/>
        </p:nvSpPr>
        <p:spPr>
          <a:xfrm rot="10800000">
            <a:off x="4466148" y="57537"/>
            <a:ext cx="1553651" cy="360005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162602" y="2705913"/>
            <a:ext cx="514334" cy="35101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8600" y="228600"/>
            <a:ext cx="1774232" cy="400110"/>
          </a:xfrm>
          <a:prstGeom prst="rect">
            <a:avLst/>
          </a:prstGeom>
          <a:solidFill>
            <a:schemeClr val="tx1"/>
          </a:solidFill>
        </p:spPr>
        <p:txBody>
          <a:bodyPr wrap="square" rtlCol="0">
            <a:spAutoFit/>
          </a:bodyPr>
          <a:lstStyle/>
          <a:p>
            <a:r>
              <a:rPr lang="en-US" sz="2000" dirty="0">
                <a:solidFill>
                  <a:schemeClr val="bg1"/>
                </a:solidFill>
              </a:rPr>
              <a:t>Dark Reactions</a:t>
            </a:r>
          </a:p>
        </p:txBody>
      </p:sp>
      <p:sp>
        <p:nvSpPr>
          <p:cNvPr id="7" name="Rectangle 6"/>
          <p:cNvSpPr/>
          <p:nvPr/>
        </p:nvSpPr>
        <p:spPr>
          <a:xfrm rot="10800000">
            <a:off x="6019796" y="1982832"/>
            <a:ext cx="457204" cy="1446162"/>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962400"/>
            <a:ext cx="6762750" cy="1143000"/>
          </a:xfrm>
          <a:prstGeom prst="rect">
            <a:avLst/>
          </a:prstGeom>
        </p:spPr>
      </p:pic>
      <p:sp>
        <p:nvSpPr>
          <p:cNvPr id="23" name="Rectangle 22"/>
          <p:cNvSpPr/>
          <p:nvPr/>
        </p:nvSpPr>
        <p:spPr>
          <a:xfrm>
            <a:off x="351348" y="2133600"/>
            <a:ext cx="4525452" cy="923330"/>
          </a:xfrm>
          <a:prstGeom prst="rect">
            <a:avLst/>
          </a:prstGeom>
        </p:spPr>
        <p:txBody>
          <a:bodyPr wrap="square">
            <a:spAutoFit/>
          </a:bodyPr>
          <a:lstStyle/>
          <a:p>
            <a:r>
              <a:rPr lang="en-US" dirty="0"/>
              <a:t>The ATP and NADPH from the light reactions provide the energy to convert the two molecules of 3-PGA into their final form </a:t>
            </a:r>
            <a:r>
              <a:rPr lang="en-US" dirty="0">
                <a:solidFill>
                  <a:schemeClr val="bg1"/>
                </a:solidFill>
              </a:rPr>
              <a:t>G3P</a:t>
            </a:r>
            <a:r>
              <a:rPr lang="en-US" dirty="0"/>
              <a:t>.</a:t>
            </a:r>
          </a:p>
        </p:txBody>
      </p:sp>
      <p:sp>
        <p:nvSpPr>
          <p:cNvPr id="9" name="Rectangle 8"/>
          <p:cNvSpPr/>
          <p:nvPr/>
        </p:nvSpPr>
        <p:spPr>
          <a:xfrm>
            <a:off x="2895600" y="5574663"/>
            <a:ext cx="4876800" cy="369332"/>
          </a:xfrm>
          <a:prstGeom prst="rect">
            <a:avLst/>
          </a:prstGeom>
        </p:spPr>
        <p:txBody>
          <a:bodyPr wrap="square">
            <a:spAutoFit/>
          </a:bodyPr>
          <a:lstStyle/>
          <a:p>
            <a:r>
              <a:rPr lang="en-US" dirty="0"/>
              <a:t>2 G3P are joined to make a glucose molecule. </a:t>
            </a:r>
          </a:p>
        </p:txBody>
      </p:sp>
      <p:grpSp>
        <p:nvGrpSpPr>
          <p:cNvPr id="12" name="Group 11"/>
          <p:cNvGrpSpPr/>
          <p:nvPr/>
        </p:nvGrpSpPr>
        <p:grpSpPr>
          <a:xfrm>
            <a:off x="2895600" y="5874746"/>
            <a:ext cx="4650615" cy="983254"/>
            <a:chOff x="3381198" y="5646146"/>
            <a:chExt cx="4650615" cy="983254"/>
          </a:xfrm>
        </p:grpSpPr>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702"/>
            <a:stretch/>
          </p:blipFill>
          <p:spPr>
            <a:xfrm>
              <a:off x="5162534" y="5884958"/>
              <a:ext cx="1267002" cy="54864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6920" y="5646146"/>
              <a:ext cx="1444893" cy="983254"/>
            </a:xfrm>
            <a:prstGeom prst="rect">
              <a:avLst/>
            </a:prstGeom>
          </p:spPr>
        </p:pic>
        <p:sp>
          <p:nvSpPr>
            <p:cNvPr id="10" name="TextBox 9"/>
            <p:cNvSpPr txBox="1"/>
            <p:nvPr/>
          </p:nvSpPr>
          <p:spPr>
            <a:xfrm>
              <a:off x="6429536" y="5891864"/>
              <a:ext cx="609600" cy="461665"/>
            </a:xfrm>
            <a:prstGeom prst="rect">
              <a:avLst/>
            </a:prstGeom>
            <a:noFill/>
          </p:spPr>
          <p:txBody>
            <a:bodyPr wrap="square" rtlCol="0">
              <a:spAutoFit/>
            </a:bodyPr>
            <a:lstStyle/>
            <a:p>
              <a:r>
                <a:rPr lang="en-US" sz="2400" b="1" dirty="0">
                  <a:sym typeface="Wingdings" pitchFamily="2" charset="2"/>
                </a:rPr>
                <a:t></a:t>
              </a:r>
              <a:endParaRPr lang="en-US" sz="2400" b="1" dirty="0"/>
            </a:p>
          </p:txBody>
        </p:sp>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t="-2" b="704"/>
            <a:stretch/>
          </p:blipFill>
          <p:spPr>
            <a:xfrm>
              <a:off x="3381198" y="5891972"/>
              <a:ext cx="1267002" cy="548640"/>
            </a:xfrm>
            <a:prstGeom prst="rect">
              <a:avLst/>
            </a:prstGeom>
          </p:spPr>
        </p:pic>
        <p:sp>
          <p:nvSpPr>
            <p:cNvPr id="14" name="TextBox 13"/>
            <p:cNvSpPr txBox="1"/>
            <p:nvPr/>
          </p:nvSpPr>
          <p:spPr>
            <a:xfrm>
              <a:off x="4685489" y="5804565"/>
              <a:ext cx="609600" cy="584775"/>
            </a:xfrm>
            <a:prstGeom prst="rect">
              <a:avLst/>
            </a:prstGeom>
            <a:noFill/>
          </p:spPr>
          <p:txBody>
            <a:bodyPr wrap="square" rtlCol="0">
              <a:spAutoFit/>
            </a:bodyPr>
            <a:lstStyle/>
            <a:p>
              <a:r>
                <a:rPr lang="en-US" sz="3200" b="1" dirty="0"/>
                <a:t>+</a:t>
              </a:r>
              <a:endParaRPr lang="en-US" sz="2400" b="1" dirty="0"/>
            </a:p>
          </p:txBody>
        </p:sp>
      </p:grpSp>
      <p:cxnSp>
        <p:nvCxnSpPr>
          <p:cNvPr id="15" name="Straight Arrow Connector 14"/>
          <p:cNvCxnSpPr/>
          <p:nvPr/>
        </p:nvCxnSpPr>
        <p:spPr>
          <a:xfrm flipH="1">
            <a:off x="4014699" y="3056930"/>
            <a:ext cx="176301" cy="9054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371600" y="3056930"/>
            <a:ext cx="477623" cy="905470"/>
          </a:xfrm>
          <a:prstGeom prst="straightConnector1">
            <a:avLst/>
          </a:prstGeom>
          <a:ln w="2540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90289" y="3962400"/>
            <a:ext cx="1943911"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4200" y="4038600"/>
            <a:ext cx="2104864" cy="1200329"/>
          </a:xfrm>
          <a:prstGeom prst="rect">
            <a:avLst/>
          </a:prstGeom>
          <a:noFill/>
        </p:spPr>
        <p:txBody>
          <a:bodyPr wrap="square" rtlCol="0">
            <a:spAutoFit/>
          </a:bodyPr>
          <a:lstStyle/>
          <a:p>
            <a:r>
              <a:rPr lang="en-US" dirty="0"/>
              <a:t>The left overs are reused in the light reactions to remake ATP and NADPH.</a:t>
            </a:r>
          </a:p>
        </p:txBody>
      </p:sp>
      <p:sp>
        <p:nvSpPr>
          <p:cNvPr id="21" name="Down Arrow 20"/>
          <p:cNvSpPr/>
          <p:nvPr/>
        </p:nvSpPr>
        <p:spPr>
          <a:xfrm>
            <a:off x="4035540" y="5117463"/>
            <a:ext cx="328701" cy="4572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529102" y="3962400"/>
            <a:ext cx="1247598" cy="1143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621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animBg="1"/>
      <p:bldP spid="17" grpId="1" animBg="1"/>
      <p:bldP spid="20" grpId="0"/>
      <p:bldP spid="21"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86543" y="5911668"/>
            <a:ext cx="566057" cy="219164"/>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8600" y="228600"/>
            <a:ext cx="1774232" cy="400110"/>
          </a:xfrm>
          <a:prstGeom prst="rect">
            <a:avLst/>
          </a:prstGeom>
          <a:solidFill>
            <a:schemeClr val="tx1"/>
          </a:solidFill>
        </p:spPr>
        <p:txBody>
          <a:bodyPr wrap="square" rtlCol="0">
            <a:spAutoFit/>
          </a:bodyPr>
          <a:lstStyle/>
          <a:p>
            <a:r>
              <a:rPr lang="en-US" sz="2000" dirty="0">
                <a:solidFill>
                  <a:schemeClr val="bg1"/>
                </a:solidFill>
              </a:rPr>
              <a:t>Dark Reactions</a:t>
            </a:r>
          </a:p>
        </p:txBody>
      </p:sp>
      <p:sp>
        <p:nvSpPr>
          <p:cNvPr id="5" name="Rectangle 4"/>
          <p:cNvSpPr/>
          <p:nvPr/>
        </p:nvSpPr>
        <p:spPr>
          <a:xfrm>
            <a:off x="126406" y="838200"/>
            <a:ext cx="4339741" cy="2308324"/>
          </a:xfrm>
          <a:prstGeom prst="rect">
            <a:avLst/>
          </a:prstGeom>
        </p:spPr>
        <p:txBody>
          <a:bodyPr wrap="square">
            <a:spAutoFit/>
          </a:bodyPr>
          <a:lstStyle/>
          <a:p>
            <a:r>
              <a:rPr lang="en-US" dirty="0"/>
              <a:t>Not all G3P is made into glucose. </a:t>
            </a:r>
          </a:p>
          <a:p>
            <a:endParaRPr lang="en-US" dirty="0"/>
          </a:p>
          <a:p>
            <a:r>
              <a:rPr lang="en-US" dirty="0"/>
              <a:t>The Calvin Cycle occurs in every </a:t>
            </a:r>
            <a:r>
              <a:rPr lang="en-US" dirty="0" err="1"/>
              <a:t>stroma</a:t>
            </a:r>
            <a:r>
              <a:rPr lang="en-US" dirty="0"/>
              <a:t> in every chloroplast in every plant cell every second of every day. </a:t>
            </a:r>
          </a:p>
          <a:p>
            <a:endParaRPr lang="en-US" dirty="0"/>
          </a:p>
          <a:p>
            <a:r>
              <a:rPr lang="en-US" dirty="0"/>
              <a:t>That’s a lot of reactions all happening simultaneously!</a:t>
            </a:r>
          </a:p>
        </p:txBody>
      </p:sp>
      <p:sp>
        <p:nvSpPr>
          <p:cNvPr id="6" name="Rectangle 5"/>
          <p:cNvSpPr/>
          <p:nvPr/>
        </p:nvSpPr>
        <p:spPr>
          <a:xfrm>
            <a:off x="5486400" y="5410200"/>
            <a:ext cx="3514725" cy="1200329"/>
          </a:xfrm>
          <a:prstGeom prst="rect">
            <a:avLst/>
          </a:prstGeom>
        </p:spPr>
        <p:txBody>
          <a:bodyPr wrap="square">
            <a:spAutoFit/>
          </a:bodyPr>
          <a:lstStyle/>
          <a:p>
            <a:r>
              <a:rPr lang="en-US" dirty="0"/>
              <a:t>The spent ATP from the reaction leaves ADP and a phosphate group. These are reused in the light reactions to make more ATP.</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152" y="76200"/>
            <a:ext cx="4555096" cy="3813266"/>
          </a:xfrm>
          <a:prstGeom prst="rect">
            <a:avLst/>
          </a:prstGeom>
        </p:spPr>
      </p:pic>
      <p:sp>
        <p:nvSpPr>
          <p:cNvPr id="8" name="Rectangle 7"/>
          <p:cNvSpPr/>
          <p:nvPr/>
        </p:nvSpPr>
        <p:spPr>
          <a:xfrm rot="10800000">
            <a:off x="4466148" y="57537"/>
            <a:ext cx="1553651" cy="3600059"/>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0800000">
            <a:off x="6019796" y="1982832"/>
            <a:ext cx="457204" cy="1446162"/>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276600"/>
            <a:ext cx="6791325" cy="2381250"/>
          </a:xfrm>
          <a:prstGeom prst="rect">
            <a:avLst/>
          </a:prstGeom>
        </p:spPr>
      </p:pic>
      <p:sp>
        <p:nvSpPr>
          <p:cNvPr id="2" name="Rectangle 1"/>
          <p:cNvSpPr/>
          <p:nvPr/>
        </p:nvSpPr>
        <p:spPr>
          <a:xfrm>
            <a:off x="135932" y="5562600"/>
            <a:ext cx="4969468" cy="1200329"/>
          </a:xfrm>
          <a:prstGeom prst="rect">
            <a:avLst/>
          </a:prstGeom>
        </p:spPr>
        <p:txBody>
          <a:bodyPr wrap="square">
            <a:spAutoFit/>
          </a:bodyPr>
          <a:lstStyle/>
          <a:p>
            <a:r>
              <a:rPr lang="en-US" dirty="0"/>
              <a:t>Most of the G3P made during the Calvin Cycle are made into </a:t>
            </a:r>
            <a:r>
              <a:rPr lang="en-US" dirty="0" err="1"/>
              <a:t>RuBP</a:t>
            </a:r>
            <a:r>
              <a:rPr lang="en-US" dirty="0"/>
              <a:t>, the starting molecule, with energy from ATP molecules.</a:t>
            </a:r>
          </a:p>
          <a:p>
            <a:r>
              <a:rPr lang="en-US" dirty="0"/>
              <a:t>Now the Calvin Cycle can begin again.</a:t>
            </a:r>
          </a:p>
        </p:txBody>
      </p:sp>
    </p:spTree>
    <p:extLst>
      <p:ext uri="{BB962C8B-B14F-4D97-AF65-F5344CB8AC3E}">
        <p14:creationId xmlns:p14="http://schemas.microsoft.com/office/powerpoint/2010/main" val="268528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478651" y="343846"/>
            <a:ext cx="2438399" cy="3407387"/>
            <a:chOff x="1586789" y="1586011"/>
            <a:chExt cx="1781175" cy="2962275"/>
          </a:xfrm>
        </p:grpSpPr>
        <p:grpSp>
          <p:nvGrpSpPr>
            <p:cNvPr id="4" name="Group 3"/>
            <p:cNvGrpSpPr/>
            <p:nvPr/>
          </p:nvGrpSpPr>
          <p:grpSpPr>
            <a:xfrm>
              <a:off x="1586789" y="1586011"/>
              <a:ext cx="1781175" cy="2962275"/>
              <a:chOff x="1586789" y="1586011"/>
              <a:chExt cx="1781175" cy="2962275"/>
            </a:xfrm>
          </p:grpSpPr>
          <p:pic>
            <p:nvPicPr>
              <p:cNvPr id="2050" name="Picture 2" descr="V:\PEER2\NSF FELLOWS\Undergraduates\Graham, Jennifer\DLC\Photosynthesis &amp; Respiration DLC 1394\Photosyn&amp;Resp Photos\photosynthesis.gif"/>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1000"/>
                        </a14:imgEffect>
                        <a14:imgEffect>
                          <a14:saturation sat="118000"/>
                        </a14:imgEffect>
                      </a14:imgLayer>
                    </a14:imgProps>
                  </a:ext>
                  <a:ext uri="{28A0092B-C50C-407E-A947-70E740481C1C}">
                    <a14:useLocalDpi xmlns:a14="http://schemas.microsoft.com/office/drawing/2010/main" val="0"/>
                  </a:ext>
                </a:extLst>
              </a:blip>
              <a:srcRect/>
              <a:stretch>
                <a:fillRect/>
              </a:stretch>
            </p:blipFill>
            <p:spPr bwMode="auto">
              <a:xfrm>
                <a:off x="1586789" y="1586011"/>
                <a:ext cx="1781175" cy="2962275"/>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p:nvPr/>
            </p:nvSpPr>
            <p:spPr>
              <a:xfrm>
                <a:off x="2159072" y="3012281"/>
                <a:ext cx="476972" cy="252413"/>
              </a:xfrm>
              <a:custGeom>
                <a:avLst/>
                <a:gdLst>
                  <a:gd name="connsiteX0" fmla="*/ 415059 w 476972"/>
                  <a:gd name="connsiteY0" fmla="*/ 14288 h 252413"/>
                  <a:gd name="connsiteX1" fmla="*/ 393628 w 476972"/>
                  <a:gd name="connsiteY1" fmla="*/ 16669 h 252413"/>
                  <a:gd name="connsiteX2" fmla="*/ 386484 w 476972"/>
                  <a:gd name="connsiteY2" fmla="*/ 19050 h 252413"/>
                  <a:gd name="connsiteX3" fmla="*/ 379341 w 476972"/>
                  <a:gd name="connsiteY3" fmla="*/ 14288 h 252413"/>
                  <a:gd name="connsiteX4" fmla="*/ 338859 w 476972"/>
                  <a:gd name="connsiteY4" fmla="*/ 16669 h 252413"/>
                  <a:gd name="connsiteX5" fmla="*/ 322191 w 476972"/>
                  <a:gd name="connsiteY5" fmla="*/ 19050 h 252413"/>
                  <a:gd name="connsiteX6" fmla="*/ 279328 w 476972"/>
                  <a:gd name="connsiteY6" fmla="*/ 21432 h 252413"/>
                  <a:gd name="connsiteX7" fmla="*/ 265041 w 476972"/>
                  <a:gd name="connsiteY7" fmla="*/ 26194 h 252413"/>
                  <a:gd name="connsiteX8" fmla="*/ 257897 w 476972"/>
                  <a:gd name="connsiteY8" fmla="*/ 28575 h 252413"/>
                  <a:gd name="connsiteX9" fmla="*/ 229322 w 476972"/>
                  <a:gd name="connsiteY9" fmla="*/ 30957 h 252413"/>
                  <a:gd name="connsiteX10" fmla="*/ 215034 w 476972"/>
                  <a:gd name="connsiteY10" fmla="*/ 33338 h 252413"/>
                  <a:gd name="connsiteX11" fmla="*/ 205509 w 476972"/>
                  <a:gd name="connsiteY11" fmla="*/ 35719 h 252413"/>
                  <a:gd name="connsiteX12" fmla="*/ 165028 w 476972"/>
                  <a:gd name="connsiteY12" fmla="*/ 38100 h 252413"/>
                  <a:gd name="connsiteX13" fmla="*/ 143597 w 476972"/>
                  <a:gd name="connsiteY13" fmla="*/ 47625 h 252413"/>
                  <a:gd name="connsiteX14" fmla="*/ 136453 w 476972"/>
                  <a:gd name="connsiteY14" fmla="*/ 50007 h 252413"/>
                  <a:gd name="connsiteX15" fmla="*/ 112641 w 476972"/>
                  <a:gd name="connsiteY15" fmla="*/ 54769 h 252413"/>
                  <a:gd name="connsiteX16" fmla="*/ 98353 w 476972"/>
                  <a:gd name="connsiteY16" fmla="*/ 59532 h 252413"/>
                  <a:gd name="connsiteX17" fmla="*/ 72159 w 476972"/>
                  <a:gd name="connsiteY17" fmla="*/ 66675 h 252413"/>
                  <a:gd name="connsiteX18" fmla="*/ 65016 w 476972"/>
                  <a:gd name="connsiteY18" fmla="*/ 69057 h 252413"/>
                  <a:gd name="connsiteX19" fmla="*/ 43584 w 476972"/>
                  <a:gd name="connsiteY19" fmla="*/ 78582 h 252413"/>
                  <a:gd name="connsiteX20" fmla="*/ 36441 w 476972"/>
                  <a:gd name="connsiteY20" fmla="*/ 85725 h 252413"/>
                  <a:gd name="connsiteX21" fmla="*/ 26916 w 476972"/>
                  <a:gd name="connsiteY21" fmla="*/ 100013 h 252413"/>
                  <a:gd name="connsiteX22" fmla="*/ 24534 w 476972"/>
                  <a:gd name="connsiteY22" fmla="*/ 111919 h 252413"/>
                  <a:gd name="connsiteX23" fmla="*/ 17391 w 476972"/>
                  <a:gd name="connsiteY23" fmla="*/ 119063 h 252413"/>
                  <a:gd name="connsiteX24" fmla="*/ 12628 w 476972"/>
                  <a:gd name="connsiteY24" fmla="*/ 128588 h 252413"/>
                  <a:gd name="connsiteX25" fmla="*/ 10247 w 476972"/>
                  <a:gd name="connsiteY25" fmla="*/ 138113 h 252413"/>
                  <a:gd name="connsiteX26" fmla="*/ 5484 w 476972"/>
                  <a:gd name="connsiteY26" fmla="*/ 145257 h 252413"/>
                  <a:gd name="connsiteX27" fmla="*/ 15009 w 476972"/>
                  <a:gd name="connsiteY27" fmla="*/ 216694 h 252413"/>
                  <a:gd name="connsiteX28" fmla="*/ 19772 w 476972"/>
                  <a:gd name="connsiteY28" fmla="*/ 223838 h 252413"/>
                  <a:gd name="connsiteX29" fmla="*/ 34059 w 476972"/>
                  <a:gd name="connsiteY29" fmla="*/ 228600 h 252413"/>
                  <a:gd name="connsiteX30" fmla="*/ 41203 w 476972"/>
                  <a:gd name="connsiteY30" fmla="*/ 230982 h 252413"/>
                  <a:gd name="connsiteX31" fmla="*/ 48347 w 476972"/>
                  <a:gd name="connsiteY31" fmla="*/ 235744 h 252413"/>
                  <a:gd name="connsiteX32" fmla="*/ 100734 w 476972"/>
                  <a:gd name="connsiteY32" fmla="*/ 240507 h 252413"/>
                  <a:gd name="connsiteX33" fmla="*/ 117403 w 476972"/>
                  <a:gd name="connsiteY33" fmla="*/ 245269 h 252413"/>
                  <a:gd name="connsiteX34" fmla="*/ 124547 w 476972"/>
                  <a:gd name="connsiteY34" fmla="*/ 247650 h 252413"/>
                  <a:gd name="connsiteX35" fmla="*/ 145978 w 476972"/>
                  <a:gd name="connsiteY35" fmla="*/ 252413 h 252413"/>
                  <a:gd name="connsiteX36" fmla="*/ 200747 w 476972"/>
                  <a:gd name="connsiteY36" fmla="*/ 250032 h 252413"/>
                  <a:gd name="connsiteX37" fmla="*/ 207891 w 476972"/>
                  <a:gd name="connsiteY37" fmla="*/ 247650 h 252413"/>
                  <a:gd name="connsiteX38" fmla="*/ 226941 w 476972"/>
                  <a:gd name="connsiteY38" fmla="*/ 242888 h 252413"/>
                  <a:gd name="connsiteX39" fmla="*/ 241228 w 476972"/>
                  <a:gd name="connsiteY39" fmla="*/ 233363 h 252413"/>
                  <a:gd name="connsiteX40" fmla="*/ 248372 w 476972"/>
                  <a:gd name="connsiteY40" fmla="*/ 228600 h 252413"/>
                  <a:gd name="connsiteX41" fmla="*/ 286472 w 476972"/>
                  <a:gd name="connsiteY41" fmla="*/ 219075 h 252413"/>
                  <a:gd name="connsiteX42" fmla="*/ 293616 w 476972"/>
                  <a:gd name="connsiteY42" fmla="*/ 216694 h 252413"/>
                  <a:gd name="connsiteX43" fmla="*/ 336478 w 476972"/>
                  <a:gd name="connsiteY43" fmla="*/ 207169 h 252413"/>
                  <a:gd name="connsiteX44" fmla="*/ 343622 w 476972"/>
                  <a:gd name="connsiteY44" fmla="*/ 202407 h 252413"/>
                  <a:gd name="connsiteX45" fmla="*/ 350766 w 476972"/>
                  <a:gd name="connsiteY45" fmla="*/ 200025 h 252413"/>
                  <a:gd name="connsiteX46" fmla="*/ 355528 w 476972"/>
                  <a:gd name="connsiteY46" fmla="*/ 192882 h 252413"/>
                  <a:gd name="connsiteX47" fmla="*/ 379341 w 476972"/>
                  <a:gd name="connsiteY47" fmla="*/ 185738 h 252413"/>
                  <a:gd name="connsiteX48" fmla="*/ 388866 w 476972"/>
                  <a:gd name="connsiteY48" fmla="*/ 180975 h 252413"/>
                  <a:gd name="connsiteX49" fmla="*/ 400772 w 476972"/>
                  <a:gd name="connsiteY49" fmla="*/ 178594 h 252413"/>
                  <a:gd name="connsiteX50" fmla="*/ 422203 w 476972"/>
                  <a:gd name="connsiteY50" fmla="*/ 173832 h 252413"/>
                  <a:gd name="connsiteX51" fmla="*/ 429347 w 476972"/>
                  <a:gd name="connsiteY51" fmla="*/ 169069 h 252413"/>
                  <a:gd name="connsiteX52" fmla="*/ 434109 w 476972"/>
                  <a:gd name="connsiteY52" fmla="*/ 161925 h 252413"/>
                  <a:gd name="connsiteX53" fmla="*/ 448397 w 476972"/>
                  <a:gd name="connsiteY53" fmla="*/ 152400 h 252413"/>
                  <a:gd name="connsiteX54" fmla="*/ 453159 w 476972"/>
                  <a:gd name="connsiteY54" fmla="*/ 145257 h 252413"/>
                  <a:gd name="connsiteX55" fmla="*/ 457922 w 476972"/>
                  <a:gd name="connsiteY55" fmla="*/ 130969 h 252413"/>
                  <a:gd name="connsiteX56" fmla="*/ 465066 w 476972"/>
                  <a:gd name="connsiteY56" fmla="*/ 116682 h 252413"/>
                  <a:gd name="connsiteX57" fmla="*/ 469828 w 476972"/>
                  <a:gd name="connsiteY57" fmla="*/ 107157 h 252413"/>
                  <a:gd name="connsiteX58" fmla="*/ 476972 w 476972"/>
                  <a:gd name="connsiteY58" fmla="*/ 80963 h 252413"/>
                  <a:gd name="connsiteX59" fmla="*/ 472209 w 476972"/>
                  <a:gd name="connsiteY59" fmla="*/ 64294 h 252413"/>
                  <a:gd name="connsiteX60" fmla="*/ 465066 w 476972"/>
                  <a:gd name="connsiteY60" fmla="*/ 57150 h 252413"/>
                  <a:gd name="connsiteX61" fmla="*/ 462684 w 476972"/>
                  <a:gd name="connsiteY61" fmla="*/ 50007 h 252413"/>
                  <a:gd name="connsiteX62" fmla="*/ 453159 w 476972"/>
                  <a:gd name="connsiteY62" fmla="*/ 35719 h 252413"/>
                  <a:gd name="connsiteX63" fmla="*/ 448397 w 476972"/>
                  <a:gd name="connsiteY63" fmla="*/ 28575 h 252413"/>
                  <a:gd name="connsiteX64" fmla="*/ 443634 w 476972"/>
                  <a:gd name="connsiteY64" fmla="*/ 21432 h 252413"/>
                  <a:gd name="connsiteX65" fmla="*/ 436491 w 476972"/>
                  <a:gd name="connsiteY65" fmla="*/ 16669 h 252413"/>
                  <a:gd name="connsiteX66" fmla="*/ 422203 w 476972"/>
                  <a:gd name="connsiteY66" fmla="*/ 0 h 252413"/>
                  <a:gd name="connsiteX67" fmla="*/ 415059 w 476972"/>
                  <a:gd name="connsiteY67" fmla="*/ 14288 h 252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76972" h="252413">
                    <a:moveTo>
                      <a:pt x="415059" y="14288"/>
                    </a:moveTo>
                    <a:cubicBezTo>
                      <a:pt x="407915" y="15082"/>
                      <a:pt x="400718" y="15487"/>
                      <a:pt x="393628" y="16669"/>
                    </a:cubicBezTo>
                    <a:cubicBezTo>
                      <a:pt x="391152" y="17082"/>
                      <a:pt x="388960" y="19463"/>
                      <a:pt x="386484" y="19050"/>
                    </a:cubicBezTo>
                    <a:cubicBezTo>
                      <a:pt x="383661" y="18580"/>
                      <a:pt x="381722" y="15875"/>
                      <a:pt x="379341" y="14288"/>
                    </a:cubicBezTo>
                    <a:cubicBezTo>
                      <a:pt x="365847" y="15082"/>
                      <a:pt x="352330" y="15547"/>
                      <a:pt x="338859" y="16669"/>
                    </a:cubicBezTo>
                    <a:cubicBezTo>
                      <a:pt x="333266" y="17135"/>
                      <a:pt x="327786" y="18602"/>
                      <a:pt x="322191" y="19050"/>
                    </a:cubicBezTo>
                    <a:cubicBezTo>
                      <a:pt x="307927" y="20191"/>
                      <a:pt x="293616" y="20638"/>
                      <a:pt x="279328" y="21432"/>
                    </a:cubicBezTo>
                    <a:lnTo>
                      <a:pt x="265041" y="26194"/>
                    </a:lnTo>
                    <a:cubicBezTo>
                      <a:pt x="262660" y="26988"/>
                      <a:pt x="260398" y="28366"/>
                      <a:pt x="257897" y="28575"/>
                    </a:cubicBezTo>
                    <a:cubicBezTo>
                      <a:pt x="248372" y="29369"/>
                      <a:pt x="238822" y="29901"/>
                      <a:pt x="229322" y="30957"/>
                    </a:cubicBezTo>
                    <a:cubicBezTo>
                      <a:pt x="224523" y="31490"/>
                      <a:pt x="219769" y="32391"/>
                      <a:pt x="215034" y="33338"/>
                    </a:cubicBezTo>
                    <a:cubicBezTo>
                      <a:pt x="211825" y="33980"/>
                      <a:pt x="208767" y="35409"/>
                      <a:pt x="205509" y="35719"/>
                    </a:cubicBezTo>
                    <a:cubicBezTo>
                      <a:pt x="192053" y="37000"/>
                      <a:pt x="178522" y="37306"/>
                      <a:pt x="165028" y="38100"/>
                    </a:cubicBezTo>
                    <a:cubicBezTo>
                      <a:pt x="128173" y="50387"/>
                      <a:pt x="166236" y="36306"/>
                      <a:pt x="143597" y="47625"/>
                    </a:cubicBezTo>
                    <a:cubicBezTo>
                      <a:pt x="141352" y="48748"/>
                      <a:pt x="138899" y="49443"/>
                      <a:pt x="136453" y="50007"/>
                    </a:cubicBezTo>
                    <a:cubicBezTo>
                      <a:pt x="128566" y="51827"/>
                      <a:pt x="120320" y="52209"/>
                      <a:pt x="112641" y="54769"/>
                    </a:cubicBezTo>
                    <a:cubicBezTo>
                      <a:pt x="107878" y="56357"/>
                      <a:pt x="103276" y="58548"/>
                      <a:pt x="98353" y="59532"/>
                    </a:cubicBezTo>
                    <a:cubicBezTo>
                      <a:pt x="81531" y="62896"/>
                      <a:pt x="90278" y="60635"/>
                      <a:pt x="72159" y="66675"/>
                    </a:cubicBezTo>
                    <a:cubicBezTo>
                      <a:pt x="69778" y="67469"/>
                      <a:pt x="67261" y="67935"/>
                      <a:pt x="65016" y="69057"/>
                    </a:cubicBezTo>
                    <a:cubicBezTo>
                      <a:pt x="48483" y="77322"/>
                      <a:pt x="55779" y="74516"/>
                      <a:pt x="43584" y="78582"/>
                    </a:cubicBezTo>
                    <a:cubicBezTo>
                      <a:pt x="41203" y="80963"/>
                      <a:pt x="38112" y="82801"/>
                      <a:pt x="36441" y="85725"/>
                    </a:cubicBezTo>
                    <a:cubicBezTo>
                      <a:pt x="26978" y="102285"/>
                      <a:pt x="42367" y="89710"/>
                      <a:pt x="26916" y="100013"/>
                    </a:cubicBezTo>
                    <a:cubicBezTo>
                      <a:pt x="26122" y="103982"/>
                      <a:pt x="26344" y="108299"/>
                      <a:pt x="24534" y="111919"/>
                    </a:cubicBezTo>
                    <a:cubicBezTo>
                      <a:pt x="23028" y="114931"/>
                      <a:pt x="19348" y="116323"/>
                      <a:pt x="17391" y="119063"/>
                    </a:cubicBezTo>
                    <a:cubicBezTo>
                      <a:pt x="15328" y="121952"/>
                      <a:pt x="14216" y="125413"/>
                      <a:pt x="12628" y="128588"/>
                    </a:cubicBezTo>
                    <a:cubicBezTo>
                      <a:pt x="11834" y="131763"/>
                      <a:pt x="11536" y="135105"/>
                      <a:pt x="10247" y="138113"/>
                    </a:cubicBezTo>
                    <a:cubicBezTo>
                      <a:pt x="9120" y="140744"/>
                      <a:pt x="5576" y="142396"/>
                      <a:pt x="5484" y="145257"/>
                    </a:cubicBezTo>
                    <a:cubicBezTo>
                      <a:pt x="3341" y="211707"/>
                      <a:pt x="-10043" y="199993"/>
                      <a:pt x="15009" y="216694"/>
                    </a:cubicBezTo>
                    <a:cubicBezTo>
                      <a:pt x="16597" y="219075"/>
                      <a:pt x="17345" y="222321"/>
                      <a:pt x="19772" y="223838"/>
                    </a:cubicBezTo>
                    <a:cubicBezTo>
                      <a:pt x="24029" y="226499"/>
                      <a:pt x="29297" y="227013"/>
                      <a:pt x="34059" y="228600"/>
                    </a:cubicBezTo>
                    <a:cubicBezTo>
                      <a:pt x="36440" y="229394"/>
                      <a:pt x="39114" y="229590"/>
                      <a:pt x="41203" y="230982"/>
                    </a:cubicBezTo>
                    <a:cubicBezTo>
                      <a:pt x="43584" y="232569"/>
                      <a:pt x="45606" y="234922"/>
                      <a:pt x="48347" y="235744"/>
                    </a:cubicBezTo>
                    <a:cubicBezTo>
                      <a:pt x="57645" y="238533"/>
                      <a:pt x="100200" y="240471"/>
                      <a:pt x="100734" y="240507"/>
                    </a:cubicBezTo>
                    <a:cubicBezTo>
                      <a:pt x="117863" y="246216"/>
                      <a:pt x="96472" y="239290"/>
                      <a:pt x="117403" y="245269"/>
                    </a:cubicBezTo>
                    <a:cubicBezTo>
                      <a:pt x="119817" y="245959"/>
                      <a:pt x="122133" y="246960"/>
                      <a:pt x="124547" y="247650"/>
                    </a:cubicBezTo>
                    <a:cubicBezTo>
                      <a:pt x="132405" y="249895"/>
                      <a:pt x="137780" y="250774"/>
                      <a:pt x="145978" y="252413"/>
                    </a:cubicBezTo>
                    <a:cubicBezTo>
                      <a:pt x="164234" y="251619"/>
                      <a:pt x="182527" y="251434"/>
                      <a:pt x="200747" y="250032"/>
                    </a:cubicBezTo>
                    <a:cubicBezTo>
                      <a:pt x="203250" y="249839"/>
                      <a:pt x="205456" y="248259"/>
                      <a:pt x="207891" y="247650"/>
                    </a:cubicBezTo>
                    <a:lnTo>
                      <a:pt x="226941" y="242888"/>
                    </a:lnTo>
                    <a:lnTo>
                      <a:pt x="241228" y="233363"/>
                    </a:lnTo>
                    <a:cubicBezTo>
                      <a:pt x="243609" y="231775"/>
                      <a:pt x="245595" y="229294"/>
                      <a:pt x="248372" y="228600"/>
                    </a:cubicBezTo>
                    <a:lnTo>
                      <a:pt x="286472" y="219075"/>
                    </a:lnTo>
                    <a:cubicBezTo>
                      <a:pt x="288907" y="218466"/>
                      <a:pt x="291235" y="217488"/>
                      <a:pt x="293616" y="216694"/>
                    </a:cubicBezTo>
                    <a:cubicBezTo>
                      <a:pt x="310519" y="199789"/>
                      <a:pt x="292711" y="214463"/>
                      <a:pt x="336478" y="207169"/>
                    </a:cubicBezTo>
                    <a:cubicBezTo>
                      <a:pt x="339301" y="206699"/>
                      <a:pt x="341062" y="203687"/>
                      <a:pt x="343622" y="202407"/>
                    </a:cubicBezTo>
                    <a:cubicBezTo>
                      <a:pt x="345867" y="201284"/>
                      <a:pt x="348385" y="200819"/>
                      <a:pt x="350766" y="200025"/>
                    </a:cubicBezTo>
                    <a:cubicBezTo>
                      <a:pt x="352353" y="197644"/>
                      <a:pt x="353101" y="194399"/>
                      <a:pt x="355528" y="192882"/>
                    </a:cubicBezTo>
                    <a:cubicBezTo>
                      <a:pt x="359395" y="190465"/>
                      <a:pt x="373763" y="187132"/>
                      <a:pt x="379341" y="185738"/>
                    </a:cubicBezTo>
                    <a:cubicBezTo>
                      <a:pt x="382516" y="184150"/>
                      <a:pt x="385498" y="182098"/>
                      <a:pt x="388866" y="180975"/>
                    </a:cubicBezTo>
                    <a:cubicBezTo>
                      <a:pt x="392706" y="179695"/>
                      <a:pt x="396821" y="179472"/>
                      <a:pt x="400772" y="178594"/>
                    </a:cubicBezTo>
                    <a:cubicBezTo>
                      <a:pt x="431037" y="171869"/>
                      <a:pt x="386295" y="181013"/>
                      <a:pt x="422203" y="173832"/>
                    </a:cubicBezTo>
                    <a:cubicBezTo>
                      <a:pt x="424584" y="172244"/>
                      <a:pt x="427323" y="171093"/>
                      <a:pt x="429347" y="169069"/>
                    </a:cubicBezTo>
                    <a:cubicBezTo>
                      <a:pt x="431371" y="167045"/>
                      <a:pt x="431955" y="163810"/>
                      <a:pt x="434109" y="161925"/>
                    </a:cubicBezTo>
                    <a:cubicBezTo>
                      <a:pt x="438417" y="158156"/>
                      <a:pt x="448397" y="152400"/>
                      <a:pt x="448397" y="152400"/>
                    </a:cubicBezTo>
                    <a:cubicBezTo>
                      <a:pt x="449984" y="150019"/>
                      <a:pt x="451997" y="147872"/>
                      <a:pt x="453159" y="145257"/>
                    </a:cubicBezTo>
                    <a:cubicBezTo>
                      <a:pt x="455198" y="140669"/>
                      <a:pt x="455137" y="135146"/>
                      <a:pt x="457922" y="130969"/>
                    </a:cubicBezTo>
                    <a:cubicBezTo>
                      <a:pt x="467071" y="117243"/>
                      <a:pt x="459152" y="130481"/>
                      <a:pt x="465066" y="116682"/>
                    </a:cubicBezTo>
                    <a:cubicBezTo>
                      <a:pt x="466464" y="113419"/>
                      <a:pt x="468510" y="110453"/>
                      <a:pt x="469828" y="107157"/>
                    </a:cubicBezTo>
                    <a:cubicBezTo>
                      <a:pt x="474663" y="95069"/>
                      <a:pt x="474580" y="92923"/>
                      <a:pt x="476972" y="80963"/>
                    </a:cubicBezTo>
                    <a:cubicBezTo>
                      <a:pt x="476653" y="79688"/>
                      <a:pt x="473577" y="66347"/>
                      <a:pt x="472209" y="64294"/>
                    </a:cubicBezTo>
                    <a:cubicBezTo>
                      <a:pt x="470341" y="61492"/>
                      <a:pt x="467447" y="59531"/>
                      <a:pt x="465066" y="57150"/>
                    </a:cubicBezTo>
                    <a:cubicBezTo>
                      <a:pt x="464272" y="54769"/>
                      <a:pt x="463903" y="52201"/>
                      <a:pt x="462684" y="50007"/>
                    </a:cubicBezTo>
                    <a:cubicBezTo>
                      <a:pt x="459904" y="45003"/>
                      <a:pt x="456334" y="40482"/>
                      <a:pt x="453159" y="35719"/>
                    </a:cubicBezTo>
                    <a:lnTo>
                      <a:pt x="448397" y="28575"/>
                    </a:lnTo>
                    <a:cubicBezTo>
                      <a:pt x="446810" y="26194"/>
                      <a:pt x="446015" y="23020"/>
                      <a:pt x="443634" y="21432"/>
                    </a:cubicBezTo>
                    <a:cubicBezTo>
                      <a:pt x="441253" y="19844"/>
                      <a:pt x="438689" y="18501"/>
                      <a:pt x="436491" y="16669"/>
                    </a:cubicBezTo>
                    <a:cubicBezTo>
                      <a:pt x="429857" y="11140"/>
                      <a:pt x="427460" y="7009"/>
                      <a:pt x="422203" y="0"/>
                    </a:cubicBezTo>
                    <a:lnTo>
                      <a:pt x="415059" y="14288"/>
                    </a:lnTo>
                    <a:close/>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a:off x="2316956" y="1838325"/>
              <a:ext cx="211932" cy="235744"/>
            </a:xfrm>
            <a:custGeom>
              <a:avLst/>
              <a:gdLst>
                <a:gd name="connsiteX0" fmla="*/ 185738 w 211932"/>
                <a:gd name="connsiteY0" fmla="*/ 33338 h 235744"/>
                <a:gd name="connsiteX1" fmla="*/ 173832 w 211932"/>
                <a:gd name="connsiteY1" fmla="*/ 23813 h 235744"/>
                <a:gd name="connsiteX2" fmla="*/ 166688 w 211932"/>
                <a:gd name="connsiteY2" fmla="*/ 19050 h 235744"/>
                <a:gd name="connsiteX3" fmla="*/ 142875 w 211932"/>
                <a:gd name="connsiteY3" fmla="*/ 4763 h 235744"/>
                <a:gd name="connsiteX4" fmla="*/ 119063 w 211932"/>
                <a:gd name="connsiteY4" fmla="*/ 0 h 235744"/>
                <a:gd name="connsiteX5" fmla="*/ 104775 w 211932"/>
                <a:gd name="connsiteY5" fmla="*/ 2381 h 235744"/>
                <a:gd name="connsiteX6" fmla="*/ 95250 w 211932"/>
                <a:gd name="connsiteY6" fmla="*/ 4763 h 235744"/>
                <a:gd name="connsiteX7" fmla="*/ 80963 w 211932"/>
                <a:gd name="connsiteY7" fmla="*/ 19050 h 235744"/>
                <a:gd name="connsiteX8" fmla="*/ 71438 w 211932"/>
                <a:gd name="connsiteY8" fmla="*/ 33338 h 235744"/>
                <a:gd name="connsiteX9" fmla="*/ 61913 w 211932"/>
                <a:gd name="connsiteY9" fmla="*/ 40481 h 235744"/>
                <a:gd name="connsiteX10" fmla="*/ 54769 w 211932"/>
                <a:gd name="connsiteY10" fmla="*/ 47625 h 235744"/>
                <a:gd name="connsiteX11" fmla="*/ 47625 w 211932"/>
                <a:gd name="connsiteY11" fmla="*/ 50006 h 235744"/>
                <a:gd name="connsiteX12" fmla="*/ 35719 w 211932"/>
                <a:gd name="connsiteY12" fmla="*/ 64294 h 235744"/>
                <a:gd name="connsiteX13" fmla="*/ 28575 w 211932"/>
                <a:gd name="connsiteY13" fmla="*/ 83344 h 235744"/>
                <a:gd name="connsiteX14" fmla="*/ 26194 w 211932"/>
                <a:gd name="connsiteY14" fmla="*/ 90488 h 235744"/>
                <a:gd name="connsiteX15" fmla="*/ 14288 w 211932"/>
                <a:gd name="connsiteY15" fmla="*/ 107156 h 235744"/>
                <a:gd name="connsiteX16" fmla="*/ 9525 w 211932"/>
                <a:gd name="connsiteY16" fmla="*/ 119063 h 235744"/>
                <a:gd name="connsiteX17" fmla="*/ 0 w 211932"/>
                <a:gd name="connsiteY17" fmla="*/ 133350 h 235744"/>
                <a:gd name="connsiteX18" fmla="*/ 2382 w 211932"/>
                <a:gd name="connsiteY18" fmla="*/ 169069 h 235744"/>
                <a:gd name="connsiteX19" fmla="*/ 7144 w 211932"/>
                <a:gd name="connsiteY19" fmla="*/ 178594 h 235744"/>
                <a:gd name="connsiteX20" fmla="*/ 9525 w 211932"/>
                <a:gd name="connsiteY20" fmla="*/ 185738 h 235744"/>
                <a:gd name="connsiteX21" fmla="*/ 16669 w 211932"/>
                <a:gd name="connsiteY21" fmla="*/ 190500 h 235744"/>
                <a:gd name="connsiteX22" fmla="*/ 33338 w 211932"/>
                <a:gd name="connsiteY22" fmla="*/ 202406 h 235744"/>
                <a:gd name="connsiteX23" fmla="*/ 52388 w 211932"/>
                <a:gd name="connsiteY23" fmla="*/ 219075 h 235744"/>
                <a:gd name="connsiteX24" fmla="*/ 66675 w 211932"/>
                <a:gd name="connsiteY24" fmla="*/ 223838 h 235744"/>
                <a:gd name="connsiteX25" fmla="*/ 73819 w 211932"/>
                <a:gd name="connsiteY25" fmla="*/ 228600 h 235744"/>
                <a:gd name="connsiteX26" fmla="*/ 130969 w 211932"/>
                <a:gd name="connsiteY26" fmla="*/ 235744 h 235744"/>
                <a:gd name="connsiteX27" fmla="*/ 140494 w 211932"/>
                <a:gd name="connsiteY27" fmla="*/ 233363 h 235744"/>
                <a:gd name="connsiteX28" fmla="*/ 147638 w 211932"/>
                <a:gd name="connsiteY28" fmla="*/ 228600 h 235744"/>
                <a:gd name="connsiteX29" fmla="*/ 157163 w 211932"/>
                <a:gd name="connsiteY29" fmla="*/ 223838 h 235744"/>
                <a:gd name="connsiteX30" fmla="*/ 169069 w 211932"/>
                <a:gd name="connsiteY30" fmla="*/ 214313 h 235744"/>
                <a:gd name="connsiteX31" fmla="*/ 176213 w 211932"/>
                <a:gd name="connsiteY31" fmla="*/ 207169 h 235744"/>
                <a:gd name="connsiteX32" fmla="*/ 183357 w 211932"/>
                <a:gd name="connsiteY32" fmla="*/ 202406 h 235744"/>
                <a:gd name="connsiteX33" fmla="*/ 197644 w 211932"/>
                <a:gd name="connsiteY33" fmla="*/ 173831 h 235744"/>
                <a:gd name="connsiteX34" fmla="*/ 202407 w 211932"/>
                <a:gd name="connsiteY34" fmla="*/ 166688 h 235744"/>
                <a:gd name="connsiteX35" fmla="*/ 204788 w 211932"/>
                <a:gd name="connsiteY35" fmla="*/ 159544 h 235744"/>
                <a:gd name="connsiteX36" fmla="*/ 209550 w 211932"/>
                <a:gd name="connsiteY36" fmla="*/ 152400 h 235744"/>
                <a:gd name="connsiteX37" fmla="*/ 211932 w 211932"/>
                <a:gd name="connsiteY37" fmla="*/ 140494 h 235744"/>
                <a:gd name="connsiteX38" fmla="*/ 209550 w 211932"/>
                <a:gd name="connsiteY38" fmla="*/ 88106 h 235744"/>
                <a:gd name="connsiteX39" fmla="*/ 202407 w 211932"/>
                <a:gd name="connsiteY39" fmla="*/ 61913 h 235744"/>
                <a:gd name="connsiteX40" fmla="*/ 197644 w 211932"/>
                <a:gd name="connsiteY40" fmla="*/ 42863 h 235744"/>
                <a:gd name="connsiteX41" fmla="*/ 188119 w 211932"/>
                <a:gd name="connsiteY41" fmla="*/ 28575 h 235744"/>
                <a:gd name="connsiteX42" fmla="*/ 185738 w 211932"/>
                <a:gd name="connsiteY42" fmla="*/ 33338 h 23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1932" h="235744">
                  <a:moveTo>
                    <a:pt x="185738" y="33338"/>
                  </a:moveTo>
                  <a:cubicBezTo>
                    <a:pt x="183357" y="32544"/>
                    <a:pt x="177898" y="26863"/>
                    <a:pt x="173832" y="23813"/>
                  </a:cubicBezTo>
                  <a:cubicBezTo>
                    <a:pt x="171542" y="22096"/>
                    <a:pt x="168978" y="20767"/>
                    <a:pt x="166688" y="19050"/>
                  </a:cubicBezTo>
                  <a:cubicBezTo>
                    <a:pt x="155318" y="10522"/>
                    <a:pt x="156243" y="8328"/>
                    <a:pt x="142875" y="4763"/>
                  </a:cubicBezTo>
                  <a:cubicBezTo>
                    <a:pt x="135054" y="2677"/>
                    <a:pt x="119063" y="0"/>
                    <a:pt x="119063" y="0"/>
                  </a:cubicBezTo>
                  <a:cubicBezTo>
                    <a:pt x="114300" y="794"/>
                    <a:pt x="109510" y="1434"/>
                    <a:pt x="104775" y="2381"/>
                  </a:cubicBezTo>
                  <a:cubicBezTo>
                    <a:pt x="101566" y="3023"/>
                    <a:pt x="97931" y="2886"/>
                    <a:pt x="95250" y="4763"/>
                  </a:cubicBezTo>
                  <a:cubicBezTo>
                    <a:pt x="89733" y="8625"/>
                    <a:pt x="84699" y="13446"/>
                    <a:pt x="80963" y="19050"/>
                  </a:cubicBezTo>
                  <a:cubicBezTo>
                    <a:pt x="77788" y="23813"/>
                    <a:pt x="76017" y="29904"/>
                    <a:pt x="71438" y="33338"/>
                  </a:cubicBezTo>
                  <a:cubicBezTo>
                    <a:pt x="68263" y="35719"/>
                    <a:pt x="64926" y="37898"/>
                    <a:pt x="61913" y="40481"/>
                  </a:cubicBezTo>
                  <a:cubicBezTo>
                    <a:pt x="59356" y="42673"/>
                    <a:pt x="57571" y="45757"/>
                    <a:pt x="54769" y="47625"/>
                  </a:cubicBezTo>
                  <a:cubicBezTo>
                    <a:pt x="52680" y="49017"/>
                    <a:pt x="50006" y="49212"/>
                    <a:pt x="47625" y="50006"/>
                  </a:cubicBezTo>
                  <a:cubicBezTo>
                    <a:pt x="33235" y="78788"/>
                    <a:pt x="52547" y="44099"/>
                    <a:pt x="35719" y="64294"/>
                  </a:cubicBezTo>
                  <a:cubicBezTo>
                    <a:pt x="30896" y="70082"/>
                    <a:pt x="30525" y="76520"/>
                    <a:pt x="28575" y="83344"/>
                  </a:cubicBezTo>
                  <a:cubicBezTo>
                    <a:pt x="27885" y="85758"/>
                    <a:pt x="27316" y="88243"/>
                    <a:pt x="26194" y="90488"/>
                  </a:cubicBezTo>
                  <a:cubicBezTo>
                    <a:pt x="21734" y="99408"/>
                    <a:pt x="19677" y="97457"/>
                    <a:pt x="14288" y="107156"/>
                  </a:cubicBezTo>
                  <a:cubicBezTo>
                    <a:pt x="12212" y="110893"/>
                    <a:pt x="11572" y="115310"/>
                    <a:pt x="9525" y="119063"/>
                  </a:cubicBezTo>
                  <a:cubicBezTo>
                    <a:pt x="6784" y="124088"/>
                    <a:pt x="0" y="133350"/>
                    <a:pt x="0" y="133350"/>
                  </a:cubicBezTo>
                  <a:cubicBezTo>
                    <a:pt x="794" y="145256"/>
                    <a:pt x="521" y="157282"/>
                    <a:pt x="2382" y="169069"/>
                  </a:cubicBezTo>
                  <a:cubicBezTo>
                    <a:pt x="2936" y="172575"/>
                    <a:pt x="5746" y="175331"/>
                    <a:pt x="7144" y="178594"/>
                  </a:cubicBezTo>
                  <a:cubicBezTo>
                    <a:pt x="8133" y="180901"/>
                    <a:pt x="7957" y="183778"/>
                    <a:pt x="9525" y="185738"/>
                  </a:cubicBezTo>
                  <a:cubicBezTo>
                    <a:pt x="11313" y="187973"/>
                    <a:pt x="14470" y="188668"/>
                    <a:pt x="16669" y="190500"/>
                  </a:cubicBezTo>
                  <a:cubicBezTo>
                    <a:pt x="31151" y="202568"/>
                    <a:pt x="15712" y="193594"/>
                    <a:pt x="33338" y="202406"/>
                  </a:cubicBezTo>
                  <a:cubicBezTo>
                    <a:pt x="38894" y="210742"/>
                    <a:pt x="40480" y="215105"/>
                    <a:pt x="52388" y="219075"/>
                  </a:cubicBezTo>
                  <a:cubicBezTo>
                    <a:pt x="57150" y="220663"/>
                    <a:pt x="62498" y="221054"/>
                    <a:pt x="66675" y="223838"/>
                  </a:cubicBezTo>
                  <a:cubicBezTo>
                    <a:pt x="69056" y="225425"/>
                    <a:pt x="71204" y="227438"/>
                    <a:pt x="73819" y="228600"/>
                  </a:cubicBezTo>
                  <a:cubicBezTo>
                    <a:pt x="93724" y="237446"/>
                    <a:pt x="105778" y="234345"/>
                    <a:pt x="130969" y="235744"/>
                  </a:cubicBezTo>
                  <a:cubicBezTo>
                    <a:pt x="134144" y="234950"/>
                    <a:pt x="137486" y="234652"/>
                    <a:pt x="140494" y="233363"/>
                  </a:cubicBezTo>
                  <a:cubicBezTo>
                    <a:pt x="143125" y="232236"/>
                    <a:pt x="145153" y="230020"/>
                    <a:pt x="147638" y="228600"/>
                  </a:cubicBezTo>
                  <a:cubicBezTo>
                    <a:pt x="150720" y="226839"/>
                    <a:pt x="153988" y="225425"/>
                    <a:pt x="157163" y="223838"/>
                  </a:cubicBezTo>
                  <a:cubicBezTo>
                    <a:pt x="167813" y="207861"/>
                    <a:pt x="155267" y="223514"/>
                    <a:pt x="169069" y="214313"/>
                  </a:cubicBezTo>
                  <a:cubicBezTo>
                    <a:pt x="171871" y="212445"/>
                    <a:pt x="173626" y="209325"/>
                    <a:pt x="176213" y="207169"/>
                  </a:cubicBezTo>
                  <a:cubicBezTo>
                    <a:pt x="178412" y="205337"/>
                    <a:pt x="180976" y="203994"/>
                    <a:pt x="183357" y="202406"/>
                  </a:cubicBezTo>
                  <a:cubicBezTo>
                    <a:pt x="189928" y="182691"/>
                    <a:pt x="185336" y="192293"/>
                    <a:pt x="197644" y="173831"/>
                  </a:cubicBezTo>
                  <a:lnTo>
                    <a:pt x="202407" y="166688"/>
                  </a:lnTo>
                  <a:cubicBezTo>
                    <a:pt x="203201" y="164307"/>
                    <a:pt x="203666" y="161789"/>
                    <a:pt x="204788" y="159544"/>
                  </a:cubicBezTo>
                  <a:cubicBezTo>
                    <a:pt x="206068" y="156984"/>
                    <a:pt x="208545" y="155080"/>
                    <a:pt x="209550" y="152400"/>
                  </a:cubicBezTo>
                  <a:cubicBezTo>
                    <a:pt x="210971" y="148610"/>
                    <a:pt x="211138" y="144463"/>
                    <a:pt x="211932" y="140494"/>
                  </a:cubicBezTo>
                  <a:cubicBezTo>
                    <a:pt x="211138" y="123031"/>
                    <a:pt x="211289" y="105500"/>
                    <a:pt x="209550" y="88106"/>
                  </a:cubicBezTo>
                  <a:cubicBezTo>
                    <a:pt x="208045" y="73060"/>
                    <a:pt x="205375" y="72797"/>
                    <a:pt x="202407" y="61913"/>
                  </a:cubicBezTo>
                  <a:cubicBezTo>
                    <a:pt x="200685" y="55598"/>
                    <a:pt x="201275" y="48309"/>
                    <a:pt x="197644" y="42863"/>
                  </a:cubicBezTo>
                  <a:cubicBezTo>
                    <a:pt x="194469" y="38100"/>
                    <a:pt x="193672" y="29963"/>
                    <a:pt x="188119" y="28575"/>
                  </a:cubicBezTo>
                  <a:cubicBezTo>
                    <a:pt x="177824" y="26002"/>
                    <a:pt x="188119" y="34132"/>
                    <a:pt x="185738" y="33338"/>
                  </a:cubicBezTo>
                  <a:close/>
                </a:path>
              </a:pathLst>
            </a:custGeom>
            <a:solidFill>
              <a:srgbClr val="FFFF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Explosion 1 59"/>
          <p:cNvSpPr/>
          <p:nvPr/>
        </p:nvSpPr>
        <p:spPr>
          <a:xfrm>
            <a:off x="3141518" y="4747005"/>
            <a:ext cx="1582882" cy="1765730"/>
          </a:xfrm>
          <a:prstGeom prst="irregularSeal1">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40401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0"/>
          <p:cNvSpPr/>
          <p:nvPr/>
        </p:nvSpPr>
        <p:spPr>
          <a:xfrm>
            <a:off x="457200" y="4379135"/>
            <a:ext cx="8132618" cy="1384995"/>
          </a:xfrm>
          <a:prstGeom prst="rect">
            <a:avLst/>
          </a:prstGeom>
        </p:spPr>
        <p:txBody>
          <a:bodyPr wrap="square">
            <a:spAutoFit/>
          </a:bodyPr>
          <a:lstStyle/>
          <a:p>
            <a:pPr fontAlgn="t"/>
            <a:r>
              <a:rPr lang="en-US" sz="2000" dirty="0"/>
              <a:t>The photosynthesis reaction:</a:t>
            </a:r>
          </a:p>
          <a:p>
            <a:pPr fontAlgn="t"/>
            <a:endParaRPr lang="en-US" sz="2000" dirty="0"/>
          </a:p>
          <a:p>
            <a:pPr fontAlgn="t"/>
            <a:endParaRPr lang="en-US" sz="2000" dirty="0"/>
          </a:p>
          <a:p>
            <a:pPr algn="ctr" fontAlgn="t"/>
            <a:r>
              <a:rPr lang="en-US" sz="2400" b="1" dirty="0"/>
              <a:t>6 CO</a:t>
            </a:r>
            <a:r>
              <a:rPr lang="en-US" sz="2400" b="1" baseline="-48000" dirty="0"/>
              <a:t>2</a:t>
            </a:r>
            <a:r>
              <a:rPr lang="en-US" sz="2400" b="1" dirty="0"/>
              <a:t>    +   12 H</a:t>
            </a:r>
            <a:r>
              <a:rPr lang="en-US" sz="2400" b="1" baseline="-48000" dirty="0"/>
              <a:t>2</a:t>
            </a:r>
            <a:r>
              <a:rPr lang="en-US" sz="2400" b="1" dirty="0"/>
              <a:t>O   +   sunlight  </a:t>
            </a:r>
            <a:r>
              <a:rPr lang="en-US" sz="2400" b="1" dirty="0">
                <a:sym typeface="Wingdings" pitchFamily="2" charset="2"/>
              </a:rPr>
              <a:t>  </a:t>
            </a:r>
            <a:r>
              <a:rPr lang="en-US" sz="2400" b="1" dirty="0"/>
              <a:t>C</a:t>
            </a:r>
            <a:r>
              <a:rPr lang="en-US" sz="2400" b="1" baseline="-48000" dirty="0"/>
              <a:t>6</a:t>
            </a:r>
            <a:r>
              <a:rPr lang="en-US" sz="2400" b="1" dirty="0"/>
              <a:t>H</a:t>
            </a:r>
            <a:r>
              <a:rPr lang="en-US" sz="2400" b="1" baseline="-48000" dirty="0"/>
              <a:t>12</a:t>
            </a:r>
            <a:r>
              <a:rPr lang="en-US" sz="2400" b="1" dirty="0"/>
              <a:t>O</a:t>
            </a:r>
            <a:r>
              <a:rPr lang="en-US" sz="2400" b="1" baseline="-48000" dirty="0"/>
              <a:t>6</a:t>
            </a:r>
            <a:r>
              <a:rPr lang="en-US" sz="2400" b="1" dirty="0"/>
              <a:t>  +   6 H</a:t>
            </a:r>
            <a:r>
              <a:rPr lang="en-US" sz="2400" b="1" baseline="-48000" dirty="0"/>
              <a:t>2</a:t>
            </a:r>
            <a:r>
              <a:rPr lang="en-US" sz="2400" b="1" dirty="0"/>
              <a:t>O    +   6 O</a:t>
            </a:r>
            <a:r>
              <a:rPr lang="en-US" sz="2400" b="1" baseline="-48000" dirty="0"/>
              <a:t>2</a:t>
            </a:r>
          </a:p>
        </p:txBody>
      </p:sp>
      <p:grpSp>
        <p:nvGrpSpPr>
          <p:cNvPr id="47" name="Group 46"/>
          <p:cNvGrpSpPr/>
          <p:nvPr/>
        </p:nvGrpSpPr>
        <p:grpSpPr>
          <a:xfrm>
            <a:off x="489626" y="5277690"/>
            <a:ext cx="1371600" cy="1275510"/>
            <a:chOff x="642026" y="5394355"/>
            <a:chExt cx="1371600" cy="1275510"/>
          </a:xfrm>
        </p:grpSpPr>
        <p:sp>
          <p:nvSpPr>
            <p:cNvPr id="24" name="TextBox 23"/>
            <p:cNvSpPr txBox="1"/>
            <p:nvPr/>
          </p:nvSpPr>
          <p:spPr>
            <a:xfrm>
              <a:off x="642026" y="5746535"/>
              <a:ext cx="1371600" cy="923330"/>
            </a:xfrm>
            <a:prstGeom prst="rect">
              <a:avLst/>
            </a:prstGeom>
            <a:noFill/>
          </p:spPr>
          <p:txBody>
            <a:bodyPr wrap="square" rtlCol="0">
              <a:spAutoFit/>
            </a:bodyPr>
            <a:lstStyle/>
            <a:p>
              <a:r>
                <a:rPr lang="en-US" dirty="0"/>
                <a:t>6 Carbon     </a:t>
              </a:r>
            </a:p>
            <a:p>
              <a:r>
                <a:rPr lang="en-US" dirty="0"/>
                <a:t>dioxide</a:t>
              </a:r>
            </a:p>
            <a:p>
              <a:r>
                <a:rPr lang="en-US" dirty="0"/>
                <a:t>molecules</a:t>
              </a:r>
            </a:p>
          </p:txBody>
        </p:sp>
        <p:sp>
          <p:nvSpPr>
            <p:cNvPr id="25" name="Rectangle 24"/>
            <p:cNvSpPr/>
            <p:nvPr/>
          </p:nvSpPr>
          <p:spPr>
            <a:xfrm>
              <a:off x="642026" y="5394355"/>
              <a:ext cx="1110575" cy="12373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1908180" y="5286263"/>
            <a:ext cx="1385741" cy="978343"/>
            <a:chOff x="2060580" y="5402928"/>
            <a:chExt cx="1385741" cy="978343"/>
          </a:xfrm>
        </p:grpSpPr>
        <p:sp>
          <p:nvSpPr>
            <p:cNvPr id="48" name="TextBox 47"/>
            <p:cNvSpPr txBox="1"/>
            <p:nvPr/>
          </p:nvSpPr>
          <p:spPr>
            <a:xfrm>
              <a:off x="2074721" y="5734940"/>
              <a:ext cx="1371600" cy="646331"/>
            </a:xfrm>
            <a:prstGeom prst="rect">
              <a:avLst/>
            </a:prstGeom>
            <a:noFill/>
          </p:spPr>
          <p:txBody>
            <a:bodyPr wrap="square" rtlCol="0">
              <a:spAutoFit/>
            </a:bodyPr>
            <a:lstStyle/>
            <a:p>
              <a:r>
                <a:rPr lang="en-US" dirty="0"/>
                <a:t>12 Water</a:t>
              </a:r>
            </a:p>
            <a:p>
              <a:r>
                <a:rPr lang="en-US" dirty="0"/>
                <a:t>molecules</a:t>
              </a:r>
            </a:p>
          </p:txBody>
        </p:sp>
        <p:sp>
          <p:nvSpPr>
            <p:cNvPr id="53" name="Rectangle 52"/>
            <p:cNvSpPr/>
            <p:nvPr/>
          </p:nvSpPr>
          <p:spPr>
            <a:xfrm>
              <a:off x="2060580" y="5402928"/>
              <a:ext cx="1125679" cy="9557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970883" y="5254917"/>
            <a:ext cx="1371600" cy="1305757"/>
            <a:chOff x="5123283" y="5371582"/>
            <a:chExt cx="1371600" cy="1305757"/>
          </a:xfrm>
        </p:grpSpPr>
        <p:sp>
          <p:nvSpPr>
            <p:cNvPr id="49" name="TextBox 48"/>
            <p:cNvSpPr txBox="1"/>
            <p:nvPr/>
          </p:nvSpPr>
          <p:spPr>
            <a:xfrm>
              <a:off x="5123283" y="5754009"/>
              <a:ext cx="1371600" cy="923330"/>
            </a:xfrm>
            <a:prstGeom prst="rect">
              <a:avLst/>
            </a:prstGeom>
            <a:noFill/>
          </p:spPr>
          <p:txBody>
            <a:bodyPr wrap="square" rtlCol="0">
              <a:spAutoFit/>
            </a:bodyPr>
            <a:lstStyle/>
            <a:p>
              <a:r>
                <a:rPr lang="en-US" dirty="0"/>
                <a:t>1 Sugar</a:t>
              </a:r>
            </a:p>
            <a:p>
              <a:r>
                <a:rPr lang="en-US" dirty="0"/>
                <a:t>(glucose)</a:t>
              </a:r>
            </a:p>
            <a:p>
              <a:r>
                <a:rPr lang="en-US" dirty="0"/>
                <a:t>molecule</a:t>
              </a:r>
            </a:p>
          </p:txBody>
        </p:sp>
        <p:sp>
          <p:nvSpPr>
            <p:cNvPr id="54" name="Rectangle 53"/>
            <p:cNvSpPr/>
            <p:nvPr/>
          </p:nvSpPr>
          <p:spPr>
            <a:xfrm>
              <a:off x="5126182" y="5371582"/>
              <a:ext cx="1046018" cy="125781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6255725" y="5254916"/>
            <a:ext cx="1371600" cy="1030911"/>
            <a:chOff x="6408125" y="5371581"/>
            <a:chExt cx="1371600" cy="1030911"/>
          </a:xfrm>
        </p:grpSpPr>
        <p:sp>
          <p:nvSpPr>
            <p:cNvPr id="50" name="TextBox 49"/>
            <p:cNvSpPr txBox="1"/>
            <p:nvPr/>
          </p:nvSpPr>
          <p:spPr>
            <a:xfrm>
              <a:off x="6408125" y="5756161"/>
              <a:ext cx="1371600" cy="646331"/>
            </a:xfrm>
            <a:prstGeom prst="rect">
              <a:avLst/>
            </a:prstGeom>
            <a:noFill/>
          </p:spPr>
          <p:txBody>
            <a:bodyPr wrap="square" rtlCol="0">
              <a:spAutoFit/>
            </a:bodyPr>
            <a:lstStyle/>
            <a:p>
              <a:r>
                <a:rPr lang="en-US" dirty="0"/>
                <a:t> 6 Water</a:t>
              </a:r>
            </a:p>
            <a:p>
              <a:r>
                <a:rPr lang="en-US" dirty="0"/>
                <a:t>molecules</a:t>
              </a:r>
            </a:p>
          </p:txBody>
        </p:sp>
        <p:sp>
          <p:nvSpPr>
            <p:cNvPr id="55" name="Rectangle 54"/>
            <p:cNvSpPr/>
            <p:nvPr/>
          </p:nvSpPr>
          <p:spPr>
            <a:xfrm>
              <a:off x="6458817" y="5371581"/>
              <a:ext cx="1030926" cy="100304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7638715" y="5254916"/>
            <a:ext cx="1371600" cy="1034109"/>
            <a:chOff x="7729154" y="5371580"/>
            <a:chExt cx="1371600" cy="1034109"/>
          </a:xfrm>
        </p:grpSpPr>
        <p:sp>
          <p:nvSpPr>
            <p:cNvPr id="51" name="TextBox 50"/>
            <p:cNvSpPr txBox="1"/>
            <p:nvPr/>
          </p:nvSpPr>
          <p:spPr>
            <a:xfrm>
              <a:off x="7729154" y="5759358"/>
              <a:ext cx="1371600" cy="646331"/>
            </a:xfrm>
            <a:prstGeom prst="rect">
              <a:avLst/>
            </a:prstGeom>
            <a:noFill/>
          </p:spPr>
          <p:txBody>
            <a:bodyPr wrap="square" rtlCol="0">
              <a:spAutoFit/>
            </a:bodyPr>
            <a:lstStyle/>
            <a:p>
              <a:r>
                <a:rPr lang="en-US" dirty="0"/>
                <a:t> 6 Oxygen</a:t>
              </a:r>
            </a:p>
            <a:p>
              <a:r>
                <a:rPr lang="en-US" dirty="0"/>
                <a:t>molecules</a:t>
              </a:r>
            </a:p>
          </p:txBody>
        </p:sp>
        <p:sp>
          <p:nvSpPr>
            <p:cNvPr id="56" name="Rectangle 55"/>
            <p:cNvSpPr/>
            <p:nvPr/>
          </p:nvSpPr>
          <p:spPr>
            <a:xfrm>
              <a:off x="7763406" y="5371580"/>
              <a:ext cx="1166232" cy="100304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2400" y="1561507"/>
            <a:ext cx="6317481" cy="2324693"/>
            <a:chOff x="214324" y="1561507"/>
            <a:chExt cx="6317481" cy="2324693"/>
          </a:xfrm>
        </p:grpSpPr>
        <p:sp>
          <p:nvSpPr>
            <p:cNvPr id="6" name="TextBox 5"/>
            <p:cNvSpPr txBox="1"/>
            <p:nvPr/>
          </p:nvSpPr>
          <p:spPr>
            <a:xfrm>
              <a:off x="501803" y="1774683"/>
              <a:ext cx="5715000" cy="1785104"/>
            </a:xfrm>
            <a:prstGeom prst="rect">
              <a:avLst/>
            </a:prstGeom>
            <a:noFill/>
          </p:spPr>
          <p:txBody>
            <a:bodyPr wrap="square" rtlCol="0">
              <a:spAutoFit/>
            </a:bodyPr>
            <a:lstStyle/>
            <a:p>
              <a:r>
                <a:rPr lang="en-US" sz="2000" b="1" dirty="0"/>
                <a:t>Photosynthesis</a:t>
              </a:r>
              <a:r>
                <a:rPr lang="en-US" sz="2000" dirty="0"/>
                <a:t> has 3 major events:</a:t>
              </a:r>
            </a:p>
            <a:p>
              <a:endParaRPr lang="en-US" sz="2000" dirty="0"/>
            </a:p>
            <a:p>
              <a:pPr marL="342900" indent="-342900">
                <a:spcAft>
                  <a:spcPts val="600"/>
                </a:spcAft>
                <a:buAutoNum type="arabicPeriod"/>
              </a:pPr>
              <a:r>
                <a:rPr lang="en-US" sz="2000" dirty="0"/>
                <a:t>Sunlight is converted into chemical energy</a:t>
              </a:r>
            </a:p>
            <a:p>
              <a:pPr marL="342900" indent="-342900">
                <a:spcAft>
                  <a:spcPts val="600"/>
                </a:spcAft>
                <a:buAutoNum type="arabicPeriod"/>
              </a:pPr>
              <a:r>
                <a:rPr lang="en-US" sz="2000" dirty="0"/>
                <a:t>Water (H</a:t>
              </a:r>
              <a:r>
                <a:rPr lang="en-US" sz="2000" baseline="-25000" dirty="0"/>
                <a:t>2</a:t>
              </a:r>
              <a:r>
                <a:rPr lang="en-US" sz="2000" dirty="0"/>
                <a:t>O) is split into oxygen (O</a:t>
              </a:r>
              <a:r>
                <a:rPr lang="en-US" sz="2000" baseline="-25000" dirty="0"/>
                <a:t>2</a:t>
              </a:r>
              <a:r>
                <a:rPr lang="en-US" sz="2000" dirty="0"/>
                <a:t>)</a:t>
              </a:r>
              <a:endParaRPr lang="en-US" sz="2000" baseline="-25000" dirty="0"/>
            </a:p>
            <a:p>
              <a:pPr marL="342900" indent="-342900">
                <a:spcAft>
                  <a:spcPts val="600"/>
                </a:spcAft>
                <a:buAutoNum type="arabicPeriod"/>
              </a:pPr>
              <a:r>
                <a:rPr lang="en-US" sz="2000" dirty="0"/>
                <a:t>Carbon dioxide (CO</a:t>
              </a:r>
              <a:r>
                <a:rPr lang="en-US" sz="2000" baseline="-25000" dirty="0"/>
                <a:t>2</a:t>
              </a:r>
              <a:r>
                <a:rPr lang="en-US" sz="2000" dirty="0"/>
                <a:t>) is fixed into sugars (C</a:t>
              </a:r>
              <a:r>
                <a:rPr lang="en-US" sz="2000" baseline="-25000" dirty="0"/>
                <a:t>6</a:t>
              </a:r>
              <a:r>
                <a:rPr lang="en-US" sz="2000" dirty="0"/>
                <a:t>H</a:t>
              </a:r>
              <a:r>
                <a:rPr lang="en-US" sz="2000" baseline="-25000" dirty="0"/>
                <a:t>12</a:t>
              </a:r>
              <a:r>
                <a:rPr lang="en-US" sz="2000" dirty="0"/>
                <a:t>O</a:t>
              </a:r>
              <a:r>
                <a:rPr lang="en-US" sz="2000" baseline="-25000" dirty="0"/>
                <a:t>6</a:t>
              </a:r>
              <a:r>
                <a:rPr lang="en-US" sz="2000" dirty="0"/>
                <a:t>)</a:t>
              </a:r>
            </a:p>
          </p:txBody>
        </p:sp>
        <p:sp>
          <p:nvSpPr>
            <p:cNvPr id="61" name="Rectangle 60"/>
            <p:cNvSpPr/>
            <p:nvPr/>
          </p:nvSpPr>
          <p:spPr>
            <a:xfrm>
              <a:off x="358064" y="1686949"/>
              <a:ext cx="6019800" cy="207673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44326" y="1588465"/>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14324" y="3635317"/>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216803" y="3635317"/>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14324" y="1561507"/>
              <a:ext cx="287479" cy="250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p:cNvSpPr/>
          <p:nvPr/>
        </p:nvSpPr>
        <p:spPr>
          <a:xfrm>
            <a:off x="296139" y="459771"/>
            <a:ext cx="6064403" cy="1015663"/>
          </a:xfrm>
          <a:prstGeom prst="rect">
            <a:avLst/>
          </a:prstGeom>
        </p:spPr>
        <p:txBody>
          <a:bodyPr wrap="square">
            <a:spAutoFit/>
          </a:bodyPr>
          <a:lstStyle/>
          <a:p>
            <a:r>
              <a:rPr lang="en-US" sz="2000" b="1" dirty="0"/>
              <a:t>Photosynthesis</a:t>
            </a:r>
            <a:r>
              <a:rPr lang="en-US" sz="2000" dirty="0"/>
              <a:t> is the process that converts solar energy into chemical energy that is used by biological systems (that means us).  </a:t>
            </a:r>
          </a:p>
        </p:txBody>
      </p:sp>
      <p:cxnSp>
        <p:nvCxnSpPr>
          <p:cNvPr id="9" name="Straight Arrow Connector 8"/>
          <p:cNvCxnSpPr/>
          <p:nvPr/>
        </p:nvCxnSpPr>
        <p:spPr>
          <a:xfrm>
            <a:off x="6326141" y="722658"/>
            <a:ext cx="887567" cy="0"/>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44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953000" y="3317503"/>
            <a:ext cx="4035413" cy="2854697"/>
            <a:chOff x="4807064" y="3850903"/>
            <a:chExt cx="4035413" cy="2854697"/>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b="17"/>
            <a:stretch/>
          </p:blipFill>
          <p:spPr>
            <a:xfrm>
              <a:off x="4807064" y="3850903"/>
              <a:ext cx="3931920" cy="2743200"/>
            </a:xfrm>
            <a:prstGeom prst="rect">
              <a:avLst/>
            </a:prstGeom>
          </p:spPr>
        </p:pic>
        <p:sp>
          <p:nvSpPr>
            <p:cNvPr id="13" name="Rectangle 12"/>
            <p:cNvSpPr/>
            <p:nvPr/>
          </p:nvSpPr>
          <p:spPr>
            <a:xfrm>
              <a:off x="8231207" y="6324600"/>
              <a:ext cx="61127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5123" y="381000"/>
            <a:ext cx="4732020" cy="2819400"/>
          </a:xfrm>
          <a:prstGeom prst="rect">
            <a:avLst/>
          </a:prstGeom>
        </p:spPr>
      </p:pic>
      <p:sp>
        <p:nvSpPr>
          <p:cNvPr id="6" name="TextBox 5"/>
          <p:cNvSpPr txBox="1"/>
          <p:nvPr/>
        </p:nvSpPr>
        <p:spPr>
          <a:xfrm>
            <a:off x="228600" y="1219200"/>
            <a:ext cx="3124200" cy="1785104"/>
          </a:xfrm>
          <a:prstGeom prst="rect">
            <a:avLst/>
          </a:prstGeom>
          <a:noFill/>
        </p:spPr>
        <p:txBody>
          <a:bodyPr wrap="square" rtlCol="0">
            <a:spAutoFit/>
          </a:bodyPr>
          <a:lstStyle/>
          <a:p>
            <a:r>
              <a:rPr lang="en-US" sz="2000" dirty="0">
                <a:hlinkClick r:id="rId5"/>
              </a:rPr>
              <a:t>The Calvin Cycle</a:t>
            </a:r>
            <a:r>
              <a:rPr lang="en-US" sz="2000" dirty="0"/>
              <a:t> </a:t>
            </a:r>
            <a:r>
              <a:rPr lang="en-US" dirty="0"/>
              <a:t>converts the carbon from carbon dioxide into glucose in the </a:t>
            </a:r>
            <a:r>
              <a:rPr lang="en-US" dirty="0" err="1"/>
              <a:t>stroma</a:t>
            </a:r>
            <a:r>
              <a:rPr lang="en-US" dirty="0"/>
              <a:t>. This is called </a:t>
            </a:r>
            <a:r>
              <a:rPr lang="en-US" b="1" dirty="0"/>
              <a:t>carbon fixation</a:t>
            </a:r>
            <a:r>
              <a:rPr lang="en-US" dirty="0"/>
              <a:t> because carbon is fixed into another form.</a:t>
            </a:r>
          </a:p>
        </p:txBody>
      </p:sp>
      <p:sp>
        <p:nvSpPr>
          <p:cNvPr id="10" name="TextBox 9"/>
          <p:cNvSpPr txBox="1"/>
          <p:nvPr/>
        </p:nvSpPr>
        <p:spPr>
          <a:xfrm>
            <a:off x="228600" y="228600"/>
            <a:ext cx="1774232" cy="707886"/>
          </a:xfrm>
          <a:prstGeom prst="rect">
            <a:avLst/>
          </a:prstGeom>
          <a:solidFill>
            <a:schemeClr val="tx1"/>
          </a:solidFill>
        </p:spPr>
        <p:txBody>
          <a:bodyPr wrap="square" rtlCol="0">
            <a:spAutoFit/>
          </a:bodyPr>
          <a:lstStyle/>
          <a:p>
            <a:r>
              <a:rPr lang="en-US" sz="2000" dirty="0">
                <a:solidFill>
                  <a:schemeClr val="bg1"/>
                </a:solidFill>
              </a:rPr>
              <a:t>Dark Reactions</a:t>
            </a:r>
          </a:p>
          <a:p>
            <a:pPr algn="ctr"/>
            <a:r>
              <a:rPr lang="en-US" sz="2000" dirty="0">
                <a:solidFill>
                  <a:schemeClr val="bg1"/>
                </a:solidFill>
              </a:rPr>
              <a:t>Summary</a:t>
            </a:r>
          </a:p>
        </p:txBody>
      </p:sp>
      <p:cxnSp>
        <p:nvCxnSpPr>
          <p:cNvPr id="14" name="Straight Connector 13"/>
          <p:cNvCxnSpPr/>
          <p:nvPr/>
        </p:nvCxnSpPr>
        <p:spPr>
          <a:xfrm>
            <a:off x="6918960" y="2544417"/>
            <a:ext cx="7772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00" y="4023623"/>
            <a:ext cx="4969566" cy="2123658"/>
          </a:xfrm>
          <a:prstGeom prst="rect">
            <a:avLst/>
          </a:prstGeom>
          <a:noFill/>
        </p:spPr>
        <p:txBody>
          <a:bodyPr wrap="square" rtlCol="0">
            <a:spAutoFit/>
          </a:bodyPr>
          <a:lstStyle/>
          <a:p>
            <a:r>
              <a:rPr lang="en-US" sz="2400" dirty="0">
                <a:solidFill>
                  <a:srgbClr val="00B050"/>
                </a:solidFill>
              </a:rPr>
              <a:t>Photosynthesis</a:t>
            </a:r>
            <a:r>
              <a:rPr lang="en-US" sz="2400" dirty="0"/>
              <a:t> </a:t>
            </a:r>
            <a:r>
              <a:rPr lang="en-US" dirty="0"/>
              <a:t>is carried out in two steps. </a:t>
            </a:r>
          </a:p>
          <a:p>
            <a:r>
              <a:rPr lang="en-US" dirty="0"/>
              <a:t>First, in two light dependent photosystems. Second, in a light independent carbon fixation cycle called the Calvin Cycle. Through this process, the plant is able to convert sunlight, water, and CO</a:t>
            </a:r>
            <a:r>
              <a:rPr lang="en-US" baseline="-25000" dirty="0"/>
              <a:t>2</a:t>
            </a:r>
            <a:r>
              <a:rPr lang="en-US" dirty="0"/>
              <a:t> into glucose (or sugar) and ATP. </a:t>
            </a:r>
          </a:p>
          <a:p>
            <a:r>
              <a:rPr lang="en-US" dirty="0"/>
              <a:t>As a byproduct of this process, O</a:t>
            </a:r>
            <a:r>
              <a:rPr lang="en-US" baseline="-25000" dirty="0"/>
              <a:t>2</a:t>
            </a:r>
            <a:r>
              <a:rPr lang="en-US" dirty="0"/>
              <a:t> is released.</a:t>
            </a:r>
          </a:p>
        </p:txBody>
      </p:sp>
      <p:sp>
        <p:nvSpPr>
          <p:cNvPr id="16" name="TextBox 15"/>
          <p:cNvSpPr txBox="1"/>
          <p:nvPr/>
        </p:nvSpPr>
        <p:spPr>
          <a:xfrm>
            <a:off x="5244548" y="96368"/>
            <a:ext cx="1335156" cy="369332"/>
          </a:xfrm>
          <a:prstGeom prst="rect">
            <a:avLst/>
          </a:prstGeom>
          <a:noFill/>
        </p:spPr>
        <p:txBody>
          <a:bodyPr wrap="square" rtlCol="0">
            <a:spAutoFit/>
          </a:bodyPr>
          <a:lstStyle/>
          <a:p>
            <a:r>
              <a:rPr lang="en-US" b="1" dirty="0"/>
              <a:t>Chloroplast</a:t>
            </a:r>
          </a:p>
        </p:txBody>
      </p:sp>
    </p:spTree>
    <p:extLst>
      <p:ext uri="{BB962C8B-B14F-4D97-AF65-F5344CB8AC3E}">
        <p14:creationId xmlns:p14="http://schemas.microsoft.com/office/powerpoint/2010/main" val="311890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2000"/>
            <a:extLst>
              <a:ext uri="{BEBA8EAE-BF5A-486C-A8C5-ECC9F3942E4B}">
                <a14:imgProps xmlns:a14="http://schemas.microsoft.com/office/drawing/2010/main">
                  <a14:imgLayer r:embed="rId4">
                    <a14:imgEffect>
                      <a14:brightnessContrast bright="22000" contrast="26000"/>
                    </a14:imgEffect>
                  </a14:imgLayer>
                </a14:imgProps>
              </a:ext>
            </a:extLst>
          </a:blip>
          <a:srcRect/>
          <a:stretch>
            <a:fillRect t="-3000" b="-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Autofit/>
          </a:bodyPr>
          <a:lstStyle/>
          <a:p>
            <a:r>
              <a:rPr lang="en-US" sz="2400" dirty="0"/>
              <a:t>Plants are the producers of the biosphere creating the oxygen and glucose needed for most organisms. </a:t>
            </a:r>
          </a:p>
          <a:p>
            <a:r>
              <a:rPr lang="en-US" sz="2400" dirty="0"/>
              <a:t>Chloroplasts are the site of photosynthesis in plants.</a:t>
            </a:r>
          </a:p>
          <a:p>
            <a:r>
              <a:rPr lang="en-US" sz="2400" dirty="0"/>
              <a:t>Chloroplasts contain thylakoids where the light reactions take place.</a:t>
            </a:r>
          </a:p>
          <a:p>
            <a:r>
              <a:rPr lang="en-US" sz="2400" dirty="0"/>
              <a:t>Light reactions convert sunlight into ATP and NADPH.</a:t>
            </a:r>
          </a:p>
          <a:p>
            <a:r>
              <a:rPr lang="en-US" sz="2400" dirty="0"/>
              <a:t>The dark reactions or Calvin Cycle uses ATP and NADPH to convert CO</a:t>
            </a:r>
            <a:r>
              <a:rPr lang="en-US" sz="2400" baseline="-25000" dirty="0"/>
              <a:t>2</a:t>
            </a:r>
            <a:r>
              <a:rPr lang="en-US" sz="2400" dirty="0"/>
              <a:t> into sugar.</a:t>
            </a:r>
          </a:p>
          <a:p>
            <a:r>
              <a:rPr lang="en-US" sz="2400" dirty="0"/>
              <a:t>The light reactions and the dark reactions cooperate to convert light energy into chemical energy housed in glucose.</a:t>
            </a:r>
          </a:p>
          <a:p>
            <a:r>
              <a:rPr lang="en-US" sz="2400" dirty="0"/>
              <a:t>Plants and animals use glucose to power metabolic processes.</a:t>
            </a:r>
          </a:p>
        </p:txBody>
      </p:sp>
      <p:sp>
        <p:nvSpPr>
          <p:cNvPr id="2" name="Title 1"/>
          <p:cNvSpPr>
            <a:spLocks noGrp="1"/>
          </p:cNvSpPr>
          <p:nvPr>
            <p:ph type="title"/>
          </p:nvPr>
        </p:nvSpPr>
        <p:spPr>
          <a:xfrm>
            <a:off x="457200" y="152400"/>
            <a:ext cx="8229600" cy="914400"/>
          </a:xfrm>
        </p:spPr>
        <p:txBody>
          <a:bodyPr/>
          <a:lstStyle/>
          <a:p>
            <a:r>
              <a:rPr lang="en-US" dirty="0">
                <a:hlinkClick r:id="rId5"/>
              </a:rPr>
              <a:t>Summary</a:t>
            </a:r>
            <a:endParaRPr lang="en-US" dirty="0"/>
          </a:p>
        </p:txBody>
      </p:sp>
    </p:spTree>
    <p:extLst>
      <p:ext uri="{BB962C8B-B14F-4D97-AF65-F5344CB8AC3E}">
        <p14:creationId xmlns:p14="http://schemas.microsoft.com/office/powerpoint/2010/main" val="84923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76"/>
          <a:stretch/>
        </p:blipFill>
        <p:spPr>
          <a:xfrm>
            <a:off x="152400" y="228600"/>
            <a:ext cx="3280659" cy="1956093"/>
          </a:xfrm>
          <a:prstGeom prst="rect">
            <a:avLst/>
          </a:prstGeom>
        </p:spPr>
      </p:pic>
      <p:sp>
        <p:nvSpPr>
          <p:cNvPr id="3" name="Content Placeholder 2"/>
          <p:cNvSpPr>
            <a:spLocks noGrp="1"/>
          </p:cNvSpPr>
          <p:nvPr>
            <p:ph idx="1"/>
          </p:nvPr>
        </p:nvSpPr>
        <p:spPr>
          <a:xfrm>
            <a:off x="5042450" y="2154780"/>
            <a:ext cx="3981851" cy="1877194"/>
          </a:xfrm>
        </p:spPr>
        <p:txBody>
          <a:bodyPr>
            <a:noAutofit/>
          </a:bodyPr>
          <a:lstStyle/>
          <a:p>
            <a:pPr marL="0" indent="0">
              <a:buNone/>
            </a:pPr>
            <a:r>
              <a:rPr lang="en-US" sz="1800" dirty="0"/>
              <a:t>Human’s excessive dependence on fossil fuels has led to an increase in the level of CO</a:t>
            </a:r>
            <a:r>
              <a:rPr lang="en-US" sz="1800" baseline="-25000" dirty="0"/>
              <a:t>2</a:t>
            </a:r>
            <a:r>
              <a:rPr lang="en-US" sz="1800" dirty="0"/>
              <a:t>, a green house gas that traps heat in the atmosphere and heats up the earth. The rate at which human’s are burning fossil fuels is too high for plants and oceans to take carbon out of the atmosphere.  </a:t>
            </a:r>
          </a:p>
          <a:p>
            <a:pPr marL="0" indent="0">
              <a:buNone/>
            </a:pPr>
            <a:endParaRPr lang="en-US" sz="1800" dirty="0"/>
          </a:p>
          <a:p>
            <a:pPr marL="0" indent="0">
              <a:buNone/>
            </a:pPr>
            <a:endParaRPr lang="en-US" sz="1800" dirty="0"/>
          </a:p>
        </p:txBody>
      </p:sp>
      <p:sp>
        <p:nvSpPr>
          <p:cNvPr id="2" name="Rectangle 1"/>
          <p:cNvSpPr/>
          <p:nvPr/>
        </p:nvSpPr>
        <p:spPr>
          <a:xfrm>
            <a:off x="3525925" y="253283"/>
            <a:ext cx="5300870" cy="1754326"/>
          </a:xfrm>
          <a:prstGeom prst="rect">
            <a:avLst/>
          </a:prstGeom>
        </p:spPr>
        <p:txBody>
          <a:bodyPr wrap="square">
            <a:spAutoFit/>
          </a:bodyPr>
          <a:lstStyle/>
          <a:p>
            <a:r>
              <a:rPr lang="en-US" dirty="0"/>
              <a:t>When plants absorb carbon dioxide from the air, they are removing carbon from the atmosphere and fixing carbon into forms usable by other organisms. The burning of fossil fuels for energy, releases carbon dioxide gas into the atmosphere increasing the amount of carbon in the atmosphere. </a:t>
            </a:r>
          </a:p>
        </p:txBody>
      </p:sp>
      <p:sp>
        <p:nvSpPr>
          <p:cNvPr id="4" name="Rectangle 3"/>
          <p:cNvSpPr/>
          <p:nvPr/>
        </p:nvSpPr>
        <p:spPr>
          <a:xfrm>
            <a:off x="3581400" y="4572000"/>
            <a:ext cx="5300870" cy="1477328"/>
          </a:xfrm>
          <a:prstGeom prst="rect">
            <a:avLst/>
          </a:prstGeom>
        </p:spPr>
        <p:txBody>
          <a:bodyPr wrap="square">
            <a:spAutoFit/>
          </a:bodyPr>
          <a:lstStyle/>
          <a:p>
            <a:r>
              <a:rPr lang="en-US" dirty="0"/>
              <a:t>Deforestation is a contributing factor to the excessive amounts of CO</a:t>
            </a:r>
            <a:r>
              <a:rPr lang="en-US" baseline="-25000" dirty="0"/>
              <a:t>2</a:t>
            </a:r>
            <a:r>
              <a:rPr lang="en-US" dirty="0"/>
              <a:t> in the atmosphere and is also due to human influence. With the destruction of entire forests every day, we reduce the number of plants available to reduce carbon in the atmosphere.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2255464"/>
            <a:ext cx="3280659" cy="1930187"/>
          </a:xfrm>
          <a:prstGeom prst="rect">
            <a:avLst/>
          </a:prstGeom>
        </p:spPr>
      </p:pic>
      <p:pic>
        <p:nvPicPr>
          <p:cNvPr id="2050" name="Picture 2" descr="V:\PEER2\NSF FELLOWS\Undergraduates\Graham, Jennifer\DLC\Photosynthesis &amp; Respiration DLC 1394\Photosyn&amp;Resp Photos\polar ice ca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925" y="2219021"/>
            <a:ext cx="1503273" cy="19666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399" y="4294981"/>
            <a:ext cx="3280659" cy="2258220"/>
          </a:xfrm>
          <a:prstGeom prst="rect">
            <a:avLst/>
          </a:prstGeom>
        </p:spPr>
      </p:pic>
    </p:spTree>
    <p:extLst>
      <p:ext uri="{BB962C8B-B14F-4D97-AF65-F5344CB8AC3E}">
        <p14:creationId xmlns:p14="http://schemas.microsoft.com/office/powerpoint/2010/main" val="259711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000" y="0"/>
            <a:ext cx="2979000" cy="2234250"/>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1"/>
          <a:stretch/>
        </p:blipFill>
        <p:spPr>
          <a:xfrm>
            <a:off x="7010400" y="4574166"/>
            <a:ext cx="2133600" cy="240708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287" y="0"/>
            <a:ext cx="2880141" cy="172755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2850910" cy="2519183"/>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79108" y="2234249"/>
            <a:ext cx="2880132" cy="2359795"/>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04218" y="4572000"/>
            <a:ext cx="1590675" cy="238125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34" y="2483170"/>
            <a:ext cx="3006565" cy="2254924"/>
          </a:xfrm>
          <a:prstGeom prst="rect">
            <a:avLst/>
          </a:prstGeom>
        </p:spPr>
      </p:pic>
      <p:pic>
        <p:nvPicPr>
          <p:cNvPr id="3074" name="Picture 2" descr="V:\PEER2\NSF FELLOWS\Undergraduates\Graham, Jennifer\DLC\Photosynthesis &amp; Respiration DLC 1394\Photosyn&amp;Resp Photos\hug15.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606" y="4530894"/>
            <a:ext cx="3018711" cy="24223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V:\PEER2\NSF FELLOWS\Undergraduates\Graham, Jennifer\DLC\Photosynthesis &amp; Respiration DLC 1394\Photosyn&amp;Resp Photos\hug2.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1438" y="-23109"/>
            <a:ext cx="1350962" cy="2565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62400" y="1600200"/>
            <a:ext cx="2337028" cy="2025424"/>
          </a:xfrm>
          <a:prstGeom prst="rect">
            <a:avLst/>
          </a:prstGeom>
        </p:spPr>
      </p:pic>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b="224"/>
          <a:stretch/>
        </p:blipFill>
        <p:spPr>
          <a:xfrm>
            <a:off x="4038600" y="3200400"/>
            <a:ext cx="2240508" cy="1463040"/>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50910" y="4653075"/>
            <a:ext cx="2993249" cy="2244937"/>
          </a:xfrm>
          <a:prstGeom prst="rect">
            <a:avLst/>
          </a:prstGeom>
        </p:spPr>
      </p:pic>
      <p:pic>
        <p:nvPicPr>
          <p:cNvPr id="4" name="Content Placeholder 3"/>
          <p:cNvPicPr>
            <a:picLocks noGrp="1" noChangeAspect="1"/>
          </p:cNvPicPr>
          <p:nvPr>
            <p:ph idx="1"/>
          </p:nvPr>
        </p:nvPicPr>
        <p:blipFill>
          <a:blip r:embed="rId15">
            <a:extLst>
              <a:ext uri="{28A0092B-C50C-407E-A947-70E740481C1C}">
                <a14:useLocalDpi xmlns:a14="http://schemas.microsoft.com/office/drawing/2010/main" val="0"/>
              </a:ext>
            </a:extLst>
          </a:blip>
          <a:stretch>
            <a:fillRect/>
          </a:stretch>
        </p:blipFill>
        <p:spPr>
          <a:xfrm>
            <a:off x="2611438" y="2464861"/>
            <a:ext cx="1525576" cy="2188214"/>
          </a:xfrm>
        </p:spPr>
      </p:pic>
      <p:sp>
        <p:nvSpPr>
          <p:cNvPr id="2" name="Title 1"/>
          <p:cNvSpPr>
            <a:spLocks noGrp="1"/>
          </p:cNvSpPr>
          <p:nvPr>
            <p:ph type="title"/>
          </p:nvPr>
        </p:nvSpPr>
        <p:spPr>
          <a:xfrm>
            <a:off x="0" y="0"/>
            <a:ext cx="7391400" cy="863777"/>
          </a:xfrm>
          <a:solidFill>
            <a:schemeClr val="bg1">
              <a:alpha val="66000"/>
            </a:schemeClr>
          </a:solidFill>
        </p:spPr>
        <p:txBody>
          <a:bodyPr>
            <a:noAutofit/>
          </a:bodyPr>
          <a:lstStyle/>
          <a:p>
            <a:r>
              <a:rPr lang="en-US" sz="5400" dirty="0"/>
              <a:t>Go Out and Thank a Tree!</a:t>
            </a:r>
          </a:p>
        </p:txBody>
      </p:sp>
      <p:pic>
        <p:nvPicPr>
          <p:cNvPr id="19" name="Picture 1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382001" y="0"/>
            <a:ext cx="762000" cy="764352"/>
          </a:xfrm>
          <a:prstGeom prst="rect">
            <a:avLst/>
          </a:prstGeom>
        </p:spPr>
      </p:pic>
    </p:spTree>
    <p:extLst>
      <p:ext uri="{BB962C8B-B14F-4D97-AF65-F5344CB8AC3E}">
        <p14:creationId xmlns:p14="http://schemas.microsoft.com/office/powerpoint/2010/main" val="21016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3238" y="228600"/>
            <a:ext cx="4572000" cy="461665"/>
          </a:xfrm>
          <a:prstGeom prst="rect">
            <a:avLst/>
          </a:prstGeom>
        </p:spPr>
        <p:txBody>
          <a:bodyPr>
            <a:spAutoFit/>
          </a:bodyPr>
          <a:lstStyle/>
          <a:p>
            <a:r>
              <a:rPr lang="en-US" sz="2400" dirty="0"/>
              <a:t>Photosynthesis is carried out by:</a:t>
            </a:r>
          </a:p>
        </p:txBody>
      </p:sp>
      <p:grpSp>
        <p:nvGrpSpPr>
          <p:cNvPr id="25" name="Group 24"/>
          <p:cNvGrpSpPr/>
          <p:nvPr/>
        </p:nvGrpSpPr>
        <p:grpSpPr>
          <a:xfrm>
            <a:off x="243200" y="690265"/>
            <a:ext cx="5631290" cy="3583630"/>
            <a:chOff x="638800" y="3233997"/>
            <a:chExt cx="5631290" cy="3583630"/>
          </a:xfrm>
        </p:grpSpPr>
        <p:grpSp>
          <p:nvGrpSpPr>
            <p:cNvPr id="21" name="Group 20"/>
            <p:cNvGrpSpPr/>
            <p:nvPr/>
          </p:nvGrpSpPr>
          <p:grpSpPr>
            <a:xfrm>
              <a:off x="3551143" y="3233997"/>
              <a:ext cx="1890399" cy="1807396"/>
              <a:chOff x="3490600" y="3251861"/>
              <a:chExt cx="1890399" cy="1807396"/>
            </a:xfrm>
          </p:grpSpPr>
          <p:sp>
            <p:nvSpPr>
              <p:cNvPr id="10" name="TextBox 9"/>
              <p:cNvSpPr txBox="1"/>
              <p:nvPr/>
            </p:nvSpPr>
            <p:spPr>
              <a:xfrm>
                <a:off x="4006706" y="3251861"/>
                <a:ext cx="858185" cy="400110"/>
              </a:xfrm>
              <a:prstGeom prst="rect">
                <a:avLst/>
              </a:prstGeom>
              <a:noFill/>
            </p:spPr>
            <p:txBody>
              <a:bodyPr wrap="square" rtlCol="0">
                <a:spAutoFit/>
              </a:bodyPr>
              <a:lstStyle/>
              <a:p>
                <a:r>
                  <a:rPr lang="en-US" sz="2000" dirty="0"/>
                  <a:t>plants</a:t>
                </a:r>
                <a:endParaRPr lang="en-US" sz="2400"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a:off x="3490600" y="3641457"/>
                <a:ext cx="1890399" cy="1417800"/>
              </a:xfrm>
              <a:prstGeom prst="rect">
                <a:avLst/>
              </a:prstGeom>
            </p:spPr>
          </p:pic>
        </p:grpSp>
        <p:grpSp>
          <p:nvGrpSpPr>
            <p:cNvPr id="23" name="Group 22"/>
            <p:cNvGrpSpPr/>
            <p:nvPr/>
          </p:nvGrpSpPr>
          <p:grpSpPr>
            <a:xfrm>
              <a:off x="2514812" y="5028602"/>
              <a:ext cx="1890400" cy="1789025"/>
              <a:chOff x="2472908" y="5046466"/>
              <a:chExt cx="1890400" cy="1789025"/>
            </a:xfrm>
          </p:grpSpPr>
          <p:pic>
            <p:nvPicPr>
              <p:cNvPr id="6" name="Picture 7" descr="V:\PEER2\NSF FELLOWS\Undergraduates\Graham, Jennifer\MISC\old DLCs\Biomes\cyanobacteria3.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3000"/>
                        </a14:imgEffect>
                      </a14:imgLayer>
                    </a14:imgProps>
                  </a:ext>
                  <a:ext uri="{28A0092B-C50C-407E-A947-70E740481C1C}">
                    <a14:useLocalDpi xmlns:a14="http://schemas.microsoft.com/office/drawing/2010/main" val="0"/>
                  </a:ext>
                </a:extLst>
              </a:blip>
              <a:srcRect/>
              <a:stretch>
                <a:fillRect/>
              </a:stretch>
            </p:blipFill>
            <p:spPr bwMode="auto">
              <a:xfrm>
                <a:off x="2472908" y="5046466"/>
                <a:ext cx="1890400" cy="14062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564196" y="6435381"/>
                <a:ext cx="1707823" cy="400110"/>
              </a:xfrm>
              <a:prstGeom prst="rect">
                <a:avLst/>
              </a:prstGeom>
              <a:noFill/>
            </p:spPr>
            <p:txBody>
              <a:bodyPr wrap="square" rtlCol="0">
                <a:spAutoFit/>
              </a:bodyPr>
              <a:lstStyle/>
              <a:p>
                <a:r>
                  <a:rPr lang="en-US" sz="2000" dirty="0"/>
                  <a:t>cyanobacteria</a:t>
                </a:r>
                <a:endParaRPr lang="en-US" sz="2400" dirty="0"/>
              </a:p>
            </p:txBody>
          </p:sp>
        </p:grpSp>
        <p:grpSp>
          <p:nvGrpSpPr>
            <p:cNvPr id="20" name="Group 19"/>
            <p:cNvGrpSpPr/>
            <p:nvPr/>
          </p:nvGrpSpPr>
          <p:grpSpPr>
            <a:xfrm>
              <a:off x="1659316" y="3242456"/>
              <a:ext cx="1891827" cy="1786744"/>
              <a:chOff x="1659316" y="3242456"/>
              <a:chExt cx="1891827" cy="1786744"/>
            </a:xfrm>
          </p:grpSpPr>
          <p:pic>
            <p:nvPicPr>
              <p:cNvPr id="4" name="Picture 5" descr="V:\PEER2\NSF FELLOWS\Undergraduates\Graham, Jennifer\MISC\old DLCs\compost\bacteria2.jp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contrast="48000"/>
                        </a14:imgEffect>
                      </a14:imgLayer>
                    </a14:imgProps>
                  </a:ext>
                  <a:ext uri="{28A0092B-C50C-407E-A947-70E740481C1C}">
                    <a14:useLocalDpi xmlns:a14="http://schemas.microsoft.com/office/drawing/2010/main" val="0"/>
                  </a:ext>
                </a:extLst>
              </a:blip>
              <a:srcRect/>
              <a:stretch>
                <a:fillRect/>
              </a:stretch>
            </p:blipFill>
            <p:spPr bwMode="auto">
              <a:xfrm>
                <a:off x="1659316" y="3623593"/>
                <a:ext cx="1890400" cy="140560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706716" y="3242456"/>
                <a:ext cx="1844427" cy="400110"/>
              </a:xfrm>
              <a:prstGeom prst="rect">
                <a:avLst/>
              </a:prstGeom>
              <a:noFill/>
            </p:spPr>
            <p:txBody>
              <a:bodyPr wrap="square" rtlCol="0">
                <a:spAutoFit/>
              </a:bodyPr>
              <a:lstStyle/>
              <a:p>
                <a:r>
                  <a:rPr lang="en-US" sz="2000" dirty="0"/>
                  <a:t>certain bacteria</a:t>
                </a:r>
                <a:endParaRPr lang="en-US" sz="2400" dirty="0"/>
              </a:p>
            </p:txBody>
          </p:sp>
        </p:grpSp>
        <p:grpSp>
          <p:nvGrpSpPr>
            <p:cNvPr id="24" name="Group 23"/>
            <p:cNvGrpSpPr/>
            <p:nvPr/>
          </p:nvGrpSpPr>
          <p:grpSpPr>
            <a:xfrm>
              <a:off x="638800" y="5029200"/>
              <a:ext cx="1890400" cy="1774038"/>
              <a:chOff x="587625" y="5029200"/>
              <a:chExt cx="1890400" cy="1774038"/>
            </a:xfrm>
          </p:grpSpPr>
          <p:pic>
            <p:nvPicPr>
              <p:cNvPr id="5" name="Picture 6" descr="V:\PEER2\NSF FELLOWS\Undergraduates\Graham, Jennifer\MISC\old DLCs\Biomes\algae.jp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colorTemperature colorTemp="6000"/>
                        </a14:imgEffect>
                        <a14:imgEffect>
                          <a14:saturation sat="115000"/>
                        </a14:imgEffect>
                        <a14:imgEffect>
                          <a14:brightnessContrast contrast="7000"/>
                        </a14:imgEffect>
                      </a14:imgLayer>
                    </a14:imgProps>
                  </a:ext>
                  <a:ext uri="{28A0092B-C50C-407E-A947-70E740481C1C}">
                    <a14:useLocalDpi xmlns:a14="http://schemas.microsoft.com/office/drawing/2010/main" val="0"/>
                  </a:ext>
                </a:extLst>
              </a:blip>
              <a:srcRect b="61"/>
              <a:stretch/>
            </p:blipFill>
            <p:spPr bwMode="auto">
              <a:xfrm>
                <a:off x="587625" y="5029200"/>
                <a:ext cx="1890400" cy="140560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32642" y="6403128"/>
                <a:ext cx="1371165" cy="400110"/>
              </a:xfrm>
              <a:prstGeom prst="rect">
                <a:avLst/>
              </a:prstGeom>
              <a:noFill/>
            </p:spPr>
            <p:txBody>
              <a:bodyPr wrap="square" rtlCol="0">
                <a:spAutoFit/>
              </a:bodyPr>
              <a:lstStyle/>
              <a:p>
                <a:r>
                  <a:rPr lang="en-US" sz="2000" dirty="0"/>
                  <a:t>most algae</a:t>
                </a:r>
              </a:p>
            </p:txBody>
          </p:sp>
        </p:grpSp>
        <p:grpSp>
          <p:nvGrpSpPr>
            <p:cNvPr id="22" name="Group 21"/>
            <p:cNvGrpSpPr/>
            <p:nvPr/>
          </p:nvGrpSpPr>
          <p:grpSpPr>
            <a:xfrm>
              <a:off x="4391587" y="5034699"/>
              <a:ext cx="1878503" cy="1768539"/>
              <a:chOff x="4353825" y="5019241"/>
              <a:chExt cx="1878503" cy="1768539"/>
            </a:xfrm>
          </p:grpSpPr>
          <p:pic>
            <p:nvPicPr>
              <p:cNvPr id="8" name="Picture 7"/>
              <p:cNvPicPr>
                <a:picLocks noChangeAspect="1"/>
              </p:cNvPicPr>
              <p:nvPr/>
            </p:nvPicPr>
            <p:blipFill>
              <a:blip r:embed="rId10" cstate="print">
                <a:extLst>
                  <a:ext uri="{BEBA8EAE-BF5A-486C-A8C5-ECC9F3942E4B}">
                    <a14:imgProps xmlns:a14="http://schemas.microsoft.com/office/drawing/2010/main">
                      <a14:imgLayer r:embed="rId11">
                        <a14:imgEffect>
                          <a14:saturation sat="170000"/>
                        </a14:imgEffect>
                        <a14:imgEffect>
                          <a14:brightnessContrast bright="-12000" contrast="35000"/>
                        </a14:imgEffect>
                      </a14:imgLayer>
                    </a14:imgProps>
                  </a:ext>
                  <a:ext uri="{28A0092B-C50C-407E-A947-70E740481C1C}">
                    <a14:useLocalDpi xmlns:a14="http://schemas.microsoft.com/office/drawing/2010/main" val="0"/>
                  </a:ext>
                </a:extLst>
              </a:blip>
              <a:stretch>
                <a:fillRect/>
              </a:stretch>
            </p:blipFill>
            <p:spPr>
              <a:xfrm>
                <a:off x="4353825" y="5019241"/>
                <a:ext cx="1878503" cy="1405607"/>
              </a:xfrm>
              <a:prstGeom prst="rect">
                <a:avLst/>
              </a:prstGeom>
            </p:spPr>
          </p:pic>
          <p:sp>
            <p:nvSpPr>
              <p:cNvPr id="19" name="TextBox 18"/>
              <p:cNvSpPr txBox="1"/>
              <p:nvPr/>
            </p:nvSpPr>
            <p:spPr>
              <a:xfrm>
                <a:off x="4434447" y="6387670"/>
                <a:ext cx="1717257" cy="400110"/>
              </a:xfrm>
              <a:prstGeom prst="rect">
                <a:avLst/>
              </a:prstGeom>
              <a:noFill/>
            </p:spPr>
            <p:txBody>
              <a:bodyPr wrap="square" rtlCol="0">
                <a:spAutoFit/>
              </a:bodyPr>
              <a:lstStyle/>
              <a:p>
                <a:r>
                  <a:rPr lang="en-US" sz="2000" dirty="0"/>
                  <a:t>phytoplankton</a:t>
                </a:r>
                <a:endParaRPr lang="en-US" sz="2400" dirty="0"/>
              </a:p>
            </p:txBody>
          </p:sp>
        </p:grpSp>
      </p:grpSp>
      <p:sp>
        <p:nvSpPr>
          <p:cNvPr id="26" name="TextBox 25"/>
          <p:cNvSpPr txBox="1"/>
          <p:nvPr/>
        </p:nvSpPr>
        <p:spPr>
          <a:xfrm>
            <a:off x="5715000" y="762000"/>
            <a:ext cx="3164548" cy="1631216"/>
          </a:xfrm>
          <a:prstGeom prst="rect">
            <a:avLst/>
          </a:prstGeom>
          <a:noFill/>
        </p:spPr>
        <p:txBody>
          <a:bodyPr wrap="square" rtlCol="0">
            <a:spAutoFit/>
          </a:bodyPr>
          <a:lstStyle/>
          <a:p>
            <a:r>
              <a:rPr lang="en-US" sz="2000" dirty="0"/>
              <a:t>These organisms are known as </a:t>
            </a:r>
            <a:r>
              <a:rPr lang="en-US" sz="2000" u="sng" dirty="0"/>
              <a:t>photoautotrophs</a:t>
            </a:r>
            <a:r>
              <a:rPr lang="en-US" sz="2000" dirty="0"/>
              <a:t> or </a:t>
            </a:r>
            <a:r>
              <a:rPr lang="en-US" sz="2000" b="1" dirty="0"/>
              <a:t>producers</a:t>
            </a:r>
            <a:r>
              <a:rPr lang="en-US" sz="2000" dirty="0"/>
              <a:t> meaning they make their own food and energy from the sun.</a:t>
            </a:r>
          </a:p>
        </p:txBody>
      </p:sp>
      <p:grpSp>
        <p:nvGrpSpPr>
          <p:cNvPr id="34" name="Group 33"/>
          <p:cNvGrpSpPr/>
          <p:nvPr/>
        </p:nvGrpSpPr>
        <p:grpSpPr>
          <a:xfrm>
            <a:off x="1854184" y="4495800"/>
            <a:ext cx="7137415" cy="2133600"/>
            <a:chOff x="1854184" y="4648200"/>
            <a:chExt cx="7137415" cy="2133600"/>
          </a:xfrm>
        </p:grpSpPr>
        <p:grpSp>
          <p:nvGrpSpPr>
            <p:cNvPr id="27" name="Group 26"/>
            <p:cNvGrpSpPr/>
            <p:nvPr/>
          </p:nvGrpSpPr>
          <p:grpSpPr>
            <a:xfrm>
              <a:off x="2039771" y="4794542"/>
              <a:ext cx="6799429" cy="1813709"/>
              <a:chOff x="1195869" y="4612272"/>
              <a:chExt cx="6799429" cy="1813709"/>
            </a:xfrm>
          </p:grpSpPr>
          <p:sp>
            <p:nvSpPr>
              <p:cNvPr id="29" name="TextBox 28"/>
              <p:cNvSpPr txBox="1"/>
              <p:nvPr/>
            </p:nvSpPr>
            <p:spPr>
              <a:xfrm>
                <a:off x="1354029" y="5519127"/>
                <a:ext cx="3045206" cy="400110"/>
              </a:xfrm>
              <a:prstGeom prst="rect">
                <a:avLst/>
              </a:prstGeom>
              <a:noFill/>
            </p:spPr>
            <p:txBody>
              <a:bodyPr wrap="square" rtlCol="0">
                <a:spAutoFit/>
              </a:bodyPr>
              <a:lstStyle/>
              <a:p>
                <a:endParaRPr lang="en-US" sz="2000" dirty="0"/>
              </a:p>
            </p:txBody>
          </p:sp>
          <p:pic>
            <p:nvPicPr>
              <p:cNvPr id="30" name="Picture 29"/>
              <p:cNvPicPr>
                <a:picLocks noChangeAspect="1"/>
              </p:cNvPicPr>
              <p:nvPr/>
            </p:nvPicPr>
            <p:blipFill>
              <a:blip r:embed="rId12" cstate="print">
                <a:extLst>
                  <a:ext uri="{BEBA8EAE-BF5A-486C-A8C5-ECC9F3942E4B}">
                    <a14:imgProps xmlns:a14="http://schemas.microsoft.com/office/drawing/2010/main">
                      <a14:imgLayer r:embed="rId13">
                        <a14:imgEffect>
                          <a14:saturation sat="113000"/>
                        </a14:imgEffect>
                        <a14:imgEffect>
                          <a14:brightnessContrast bright="5000" contrast="6000"/>
                        </a14:imgEffect>
                      </a14:imgLayer>
                    </a14:imgProps>
                  </a:ext>
                  <a:ext uri="{28A0092B-C50C-407E-A947-70E740481C1C}">
                    <a14:useLocalDpi xmlns:a14="http://schemas.microsoft.com/office/drawing/2010/main" val="0"/>
                  </a:ext>
                </a:extLst>
              </a:blip>
              <a:stretch>
                <a:fillRect/>
              </a:stretch>
            </p:blipFill>
            <p:spPr>
              <a:xfrm>
                <a:off x="5095193" y="4612272"/>
                <a:ext cx="1405128" cy="1813709"/>
              </a:xfrm>
              <a:prstGeom prst="rect">
                <a:avLst/>
              </a:prstGeom>
            </p:spPr>
          </p:pic>
          <p:pic>
            <p:nvPicPr>
              <p:cNvPr id="31" name="Picture 30"/>
              <p:cNvPicPr>
                <a:picLocks noChangeAspect="1"/>
              </p:cNvPicPr>
              <p:nvPr/>
            </p:nvPicPr>
            <p:blipFill rotWithShape="1">
              <a:blip r:embed="rId14" cstate="print">
                <a:extLst>
                  <a:ext uri="{28A0092B-C50C-407E-A947-70E740481C1C}">
                    <a14:useLocalDpi xmlns:a14="http://schemas.microsoft.com/office/drawing/2010/main" val="0"/>
                  </a:ext>
                </a:extLst>
              </a:blip>
              <a:stretch/>
            </p:blipFill>
            <p:spPr>
              <a:xfrm>
                <a:off x="6553200" y="4627661"/>
                <a:ext cx="1442098" cy="1798320"/>
              </a:xfrm>
              <a:prstGeom prst="rect">
                <a:avLst/>
              </a:prstGeom>
            </p:spPr>
          </p:pic>
          <p:sp>
            <p:nvSpPr>
              <p:cNvPr id="32" name="TextBox 31"/>
              <p:cNvSpPr txBox="1"/>
              <p:nvPr/>
            </p:nvSpPr>
            <p:spPr>
              <a:xfrm>
                <a:off x="1195869" y="4865101"/>
                <a:ext cx="3939681" cy="1323439"/>
              </a:xfrm>
              <a:prstGeom prst="rect">
                <a:avLst/>
              </a:prstGeom>
              <a:noFill/>
            </p:spPr>
            <p:txBody>
              <a:bodyPr wrap="square" rtlCol="0">
                <a:spAutoFit/>
              </a:bodyPr>
              <a:lstStyle/>
              <a:p>
                <a:r>
                  <a:rPr lang="en-US" sz="2000" dirty="0"/>
                  <a:t>Consumers such as herbivores and carnivores depend on the products of photosynthesis that producers make to live.</a:t>
                </a:r>
              </a:p>
            </p:txBody>
          </p:sp>
        </p:grpSp>
        <p:sp>
          <p:nvSpPr>
            <p:cNvPr id="33" name="Rectangle 32"/>
            <p:cNvSpPr/>
            <p:nvPr/>
          </p:nvSpPr>
          <p:spPr>
            <a:xfrm>
              <a:off x="1854184" y="4648200"/>
              <a:ext cx="7137415" cy="21336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451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76" y="0"/>
            <a:ext cx="1659376" cy="137922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6824" y="138751"/>
            <a:ext cx="2354776" cy="1602433"/>
          </a:xfrm>
          <a:prstGeom prst="rect">
            <a:avLst/>
          </a:prstGeom>
        </p:spPr>
      </p:pic>
      <p:sp>
        <p:nvSpPr>
          <p:cNvPr id="2" name="Title 1"/>
          <p:cNvSpPr>
            <a:spLocks noGrp="1"/>
          </p:cNvSpPr>
          <p:nvPr>
            <p:ph type="title"/>
          </p:nvPr>
        </p:nvSpPr>
        <p:spPr>
          <a:xfrm>
            <a:off x="1143000" y="141315"/>
            <a:ext cx="2590800" cy="1020762"/>
          </a:xfrm>
        </p:spPr>
        <p:txBody>
          <a:bodyPr/>
          <a:lstStyle/>
          <a:p>
            <a:r>
              <a:rPr lang="en-US" dirty="0"/>
              <a:t>Glucose</a:t>
            </a:r>
          </a:p>
        </p:txBody>
      </p:sp>
      <p:sp>
        <p:nvSpPr>
          <p:cNvPr id="3" name="Content Placeholder 2"/>
          <p:cNvSpPr>
            <a:spLocks noGrp="1"/>
          </p:cNvSpPr>
          <p:nvPr>
            <p:ph idx="1"/>
          </p:nvPr>
        </p:nvSpPr>
        <p:spPr>
          <a:xfrm>
            <a:off x="87384" y="1219199"/>
            <a:ext cx="4069228" cy="1066801"/>
          </a:xfrm>
        </p:spPr>
        <p:txBody>
          <a:bodyPr>
            <a:noAutofit/>
          </a:bodyPr>
          <a:lstStyle/>
          <a:p>
            <a:pPr marL="0" indent="0">
              <a:buNone/>
            </a:pPr>
            <a:r>
              <a:rPr lang="en-US" sz="2000" dirty="0"/>
              <a:t>During photosynthesis, plants produce glucose molecules when they convert light energy into chemical energy. The chemical energy is stored in the bonds of glucose. </a:t>
            </a:r>
          </a:p>
        </p:txBody>
      </p:sp>
      <p:sp>
        <p:nvSpPr>
          <p:cNvPr id="4" name="Rectangle 3"/>
          <p:cNvSpPr/>
          <p:nvPr/>
        </p:nvSpPr>
        <p:spPr>
          <a:xfrm>
            <a:off x="4399448" y="304801"/>
            <a:ext cx="2763352" cy="1015663"/>
          </a:xfrm>
          <a:prstGeom prst="rect">
            <a:avLst/>
          </a:prstGeom>
        </p:spPr>
        <p:txBody>
          <a:bodyPr wrap="square">
            <a:spAutoFit/>
          </a:bodyPr>
          <a:lstStyle/>
          <a:p>
            <a:r>
              <a:rPr lang="en-US" sz="2000" dirty="0"/>
              <a:t>Glucose (C</a:t>
            </a:r>
            <a:r>
              <a:rPr lang="en-US" sz="2000" baseline="-25000" dirty="0"/>
              <a:t>6</a:t>
            </a:r>
            <a:r>
              <a:rPr lang="en-US" sz="2000" dirty="0"/>
              <a:t>H</a:t>
            </a:r>
            <a:r>
              <a:rPr lang="en-US" sz="2000" baseline="-25000" dirty="0"/>
              <a:t>12</a:t>
            </a:r>
            <a:r>
              <a:rPr lang="en-US" sz="2000" dirty="0"/>
              <a:t>O</a:t>
            </a:r>
            <a:r>
              <a:rPr lang="en-US" sz="2000" baseline="-25000" dirty="0"/>
              <a:t>6</a:t>
            </a:r>
            <a:r>
              <a:rPr lang="en-US" sz="2000" dirty="0"/>
              <a:t>) is a sugar and its molecular structure looks like this. </a:t>
            </a:r>
          </a:p>
        </p:txBody>
      </p:sp>
      <p:sp>
        <p:nvSpPr>
          <p:cNvPr id="6" name="Content Placeholder 2"/>
          <p:cNvSpPr txBox="1">
            <a:spLocks/>
          </p:cNvSpPr>
          <p:nvPr/>
        </p:nvSpPr>
        <p:spPr>
          <a:xfrm>
            <a:off x="3048000" y="4114800"/>
            <a:ext cx="2217224" cy="23345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When animals digest plants, they are breaking down the glucose bonds to release stored energy to power their bodies. </a:t>
            </a:r>
          </a:p>
        </p:txBody>
      </p:sp>
      <p:sp>
        <p:nvSpPr>
          <p:cNvPr id="7" name="Rectangle 6"/>
          <p:cNvSpPr/>
          <p:nvPr/>
        </p:nvSpPr>
        <p:spPr>
          <a:xfrm>
            <a:off x="3973286" y="1784727"/>
            <a:ext cx="5018314" cy="1323439"/>
          </a:xfrm>
          <a:prstGeom prst="rect">
            <a:avLst/>
          </a:prstGeom>
        </p:spPr>
        <p:txBody>
          <a:bodyPr wrap="square">
            <a:spAutoFit/>
          </a:bodyPr>
          <a:lstStyle/>
          <a:p>
            <a:r>
              <a:rPr lang="en-US" sz="2000" dirty="0"/>
              <a:t>Plants produce sugars as a source of food. However, they produce way more than they need to survive. This is a great benefit for all the species that depend on glucose for energy.</a:t>
            </a:r>
          </a:p>
        </p:txBody>
      </p:sp>
      <p:pic>
        <p:nvPicPr>
          <p:cNvPr id="9" name="Picture 8"/>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6300"/>
                    </a14:imgEffect>
                    <a14:imgEffect>
                      <a14:saturation sat="131000"/>
                    </a14:imgEffect>
                    <a14:imgEffect>
                      <a14:brightnessContrast bright="6000" contrast="9000"/>
                    </a14:imgEffect>
                  </a14:imgLayer>
                </a14:imgProps>
              </a:ext>
              <a:ext uri="{28A0092B-C50C-407E-A947-70E740481C1C}">
                <a14:useLocalDpi xmlns:a14="http://schemas.microsoft.com/office/drawing/2010/main" val="0"/>
              </a:ext>
            </a:extLst>
          </a:blip>
          <a:srcRect t="-1"/>
          <a:stretch/>
        </p:blipFill>
        <p:spPr>
          <a:xfrm>
            <a:off x="5181600" y="3837705"/>
            <a:ext cx="3810000" cy="2743200"/>
          </a:xfrm>
          <a:prstGeom prst="rect">
            <a:avLst/>
          </a:prstGeom>
        </p:spPr>
      </p:pic>
      <p:sp>
        <p:nvSpPr>
          <p:cNvPr id="11" name="Content Placeholder 2"/>
          <p:cNvSpPr txBox="1">
            <a:spLocks/>
          </p:cNvSpPr>
          <p:nvPr/>
        </p:nvSpPr>
        <p:spPr>
          <a:xfrm>
            <a:off x="228600" y="3295398"/>
            <a:ext cx="2819400" cy="18565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a:t>Plants also use the glucose they produce for energy. When plants produce excess glucose they store it in their leaves. </a:t>
            </a:r>
          </a:p>
        </p:txBody>
      </p:sp>
      <p:grpSp>
        <p:nvGrpSpPr>
          <p:cNvPr id="14" name="Group 13"/>
          <p:cNvGrpSpPr/>
          <p:nvPr/>
        </p:nvGrpSpPr>
        <p:grpSpPr>
          <a:xfrm>
            <a:off x="304800" y="4876800"/>
            <a:ext cx="2538413" cy="1704105"/>
            <a:chOff x="304800" y="4876800"/>
            <a:chExt cx="2538413" cy="1704105"/>
          </a:xfrm>
        </p:grpSpPr>
        <p:pic>
          <p:nvPicPr>
            <p:cNvPr id="3074" name="Picture 2" descr="V:\PEER2\NSF FELLOWS\Undergraduates\Graham, Jennifer\DLC\Photosynthesis &amp; Respiration DLC 1394\Photosyn&amp;Resp Photos\plant growth.jpg"/>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304800" y="5145418"/>
              <a:ext cx="2538413" cy="143548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1828800" y="4876800"/>
              <a:ext cx="304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399448" y="3295398"/>
            <a:ext cx="4474751" cy="400110"/>
          </a:xfrm>
          <a:prstGeom prst="rect">
            <a:avLst/>
          </a:prstGeom>
          <a:noFill/>
        </p:spPr>
        <p:txBody>
          <a:bodyPr wrap="none" rtlCol="0">
            <a:spAutoFit/>
          </a:bodyPr>
          <a:lstStyle/>
          <a:p>
            <a:r>
              <a:rPr lang="en-US" sz="2000" dirty="0"/>
              <a:t>All biological energy comes from glucose.</a:t>
            </a:r>
          </a:p>
        </p:txBody>
      </p:sp>
    </p:spTree>
    <p:extLst>
      <p:ext uri="{BB962C8B-B14F-4D97-AF65-F5344CB8AC3E}">
        <p14:creationId xmlns:p14="http://schemas.microsoft.com/office/powerpoint/2010/main" val="47620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11"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2667000" cy="685800"/>
          </a:xfrm>
        </p:spPr>
        <p:txBody>
          <a:bodyPr>
            <a:normAutofit/>
          </a:bodyPr>
          <a:lstStyle/>
          <a:p>
            <a:r>
              <a:rPr lang="en-US" sz="2400" dirty="0"/>
              <a:t>Glucose in Plants</a:t>
            </a:r>
          </a:p>
        </p:txBody>
      </p:sp>
      <p:sp>
        <p:nvSpPr>
          <p:cNvPr id="3" name="Content Placeholder 2"/>
          <p:cNvSpPr>
            <a:spLocks noGrp="1"/>
          </p:cNvSpPr>
          <p:nvPr>
            <p:ph idx="1"/>
          </p:nvPr>
        </p:nvSpPr>
        <p:spPr>
          <a:xfrm>
            <a:off x="457200" y="666750"/>
            <a:ext cx="4038600" cy="990600"/>
          </a:xfrm>
        </p:spPr>
        <p:txBody>
          <a:bodyPr>
            <a:normAutofit/>
          </a:bodyPr>
          <a:lstStyle/>
          <a:p>
            <a:pPr marL="0" indent="0">
              <a:buNone/>
            </a:pPr>
            <a:r>
              <a:rPr lang="en-US" sz="2000" dirty="0"/>
              <a:t>Why do plants make glucose?</a:t>
            </a:r>
          </a:p>
          <a:p>
            <a:pPr marL="0" indent="0">
              <a:buNone/>
            </a:pPr>
            <a:r>
              <a:rPr lang="en-US" sz="2000" dirty="0"/>
              <a:t>    What is it plants do with glucose? </a:t>
            </a:r>
          </a:p>
          <a:p>
            <a:pPr marL="0" indent="0">
              <a:buNone/>
            </a:pPr>
            <a:endParaRPr lang="en-US" sz="2000" dirty="0"/>
          </a:p>
        </p:txBody>
      </p:sp>
      <p:grpSp>
        <p:nvGrpSpPr>
          <p:cNvPr id="109" name="Group 108"/>
          <p:cNvGrpSpPr/>
          <p:nvPr/>
        </p:nvGrpSpPr>
        <p:grpSpPr>
          <a:xfrm>
            <a:off x="5524500" y="152400"/>
            <a:ext cx="3314700" cy="2678802"/>
            <a:chOff x="5524500" y="152400"/>
            <a:chExt cx="3314700" cy="2678802"/>
          </a:xfrm>
        </p:grpSpPr>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1" y="157212"/>
              <a:ext cx="3238499" cy="2673990"/>
            </a:xfrm>
            <a:prstGeom prst="rect">
              <a:avLst/>
            </a:prstGeom>
          </p:spPr>
        </p:pic>
        <p:sp>
          <p:nvSpPr>
            <p:cNvPr id="7" name="TextBox 6"/>
            <p:cNvSpPr txBox="1"/>
            <p:nvPr/>
          </p:nvSpPr>
          <p:spPr>
            <a:xfrm>
              <a:off x="6019800" y="152400"/>
              <a:ext cx="1295400" cy="338554"/>
            </a:xfrm>
            <a:prstGeom prst="rect">
              <a:avLst/>
            </a:prstGeom>
            <a:noFill/>
          </p:spPr>
          <p:txBody>
            <a:bodyPr wrap="square" rtlCol="0">
              <a:spAutoFit/>
            </a:bodyPr>
            <a:lstStyle/>
            <a:p>
              <a:r>
                <a:rPr lang="en-US" sz="1600" dirty="0"/>
                <a:t>Plant Chef</a:t>
              </a:r>
            </a:p>
          </p:txBody>
        </p:sp>
        <p:sp>
          <p:nvSpPr>
            <p:cNvPr id="8" name="TextBox 7"/>
            <p:cNvSpPr txBox="1"/>
            <p:nvPr/>
          </p:nvSpPr>
          <p:spPr>
            <a:xfrm>
              <a:off x="5943600" y="1505125"/>
              <a:ext cx="1066800" cy="338554"/>
            </a:xfrm>
            <a:prstGeom prst="rect">
              <a:avLst/>
            </a:prstGeom>
            <a:noFill/>
          </p:spPr>
          <p:txBody>
            <a:bodyPr wrap="square" rtlCol="0">
              <a:spAutoFit/>
            </a:bodyPr>
            <a:lstStyle/>
            <a:p>
              <a:r>
                <a:rPr lang="en-US" sz="1600" dirty="0"/>
                <a:t>Glucose</a:t>
              </a:r>
              <a:endParaRPr lang="en-US" dirty="0"/>
            </a:p>
          </p:txBody>
        </p:sp>
        <p:cxnSp>
          <p:nvCxnSpPr>
            <p:cNvPr id="10" name="Straight Arrow Connector 9"/>
            <p:cNvCxnSpPr/>
            <p:nvPr/>
          </p:nvCxnSpPr>
          <p:spPr>
            <a:xfrm>
              <a:off x="6629400" y="457200"/>
              <a:ext cx="533400" cy="304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324600" y="1828800"/>
              <a:ext cx="0" cy="2667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24500" y="990600"/>
              <a:ext cx="2019300" cy="338554"/>
            </a:xfrm>
            <a:prstGeom prst="rect">
              <a:avLst/>
            </a:prstGeom>
            <a:noFill/>
          </p:spPr>
          <p:txBody>
            <a:bodyPr wrap="square" rtlCol="0">
              <a:spAutoFit/>
            </a:bodyPr>
            <a:lstStyle/>
            <a:p>
              <a:r>
                <a:rPr lang="en-US" sz="1600" dirty="0"/>
                <a:t>“My masterpiece!”</a:t>
              </a:r>
            </a:p>
          </p:txBody>
        </p:sp>
      </p:grpSp>
      <p:sp>
        <p:nvSpPr>
          <p:cNvPr id="17" name="TextBox 16"/>
          <p:cNvSpPr txBox="1"/>
          <p:nvPr/>
        </p:nvSpPr>
        <p:spPr>
          <a:xfrm>
            <a:off x="838200" y="1600200"/>
            <a:ext cx="3581400" cy="646331"/>
          </a:xfrm>
          <a:prstGeom prst="rect">
            <a:avLst/>
          </a:prstGeom>
          <a:noFill/>
        </p:spPr>
        <p:txBody>
          <a:bodyPr wrap="square" rtlCol="0">
            <a:spAutoFit/>
          </a:bodyPr>
          <a:lstStyle/>
          <a:p>
            <a:r>
              <a:rPr lang="en-US" dirty="0"/>
              <a:t>Glucose molecules can be broken apart for energy to power reactions. </a:t>
            </a:r>
          </a:p>
        </p:txBody>
      </p:sp>
      <p:grpSp>
        <p:nvGrpSpPr>
          <p:cNvPr id="79" name="Group 78"/>
          <p:cNvGrpSpPr/>
          <p:nvPr/>
        </p:nvGrpSpPr>
        <p:grpSpPr>
          <a:xfrm>
            <a:off x="838200" y="2488518"/>
            <a:ext cx="4991100" cy="1231411"/>
            <a:chOff x="876300" y="2488518"/>
            <a:chExt cx="4991100" cy="1231411"/>
          </a:xfrm>
        </p:grpSpPr>
        <p:sp>
          <p:nvSpPr>
            <p:cNvPr id="18" name="TextBox 17"/>
            <p:cNvSpPr txBox="1"/>
            <p:nvPr/>
          </p:nvSpPr>
          <p:spPr>
            <a:xfrm>
              <a:off x="876300" y="2488518"/>
              <a:ext cx="4991100" cy="646331"/>
            </a:xfrm>
            <a:prstGeom prst="rect">
              <a:avLst/>
            </a:prstGeom>
            <a:noFill/>
          </p:spPr>
          <p:txBody>
            <a:bodyPr wrap="square" rtlCol="0">
              <a:spAutoFit/>
            </a:bodyPr>
            <a:lstStyle/>
            <a:p>
              <a:r>
                <a:rPr lang="en-US" dirty="0"/>
                <a:t>Plants can also make glucose into carbohydrate chains called </a:t>
              </a:r>
              <a:r>
                <a:rPr lang="en-US" b="1" dirty="0"/>
                <a:t>polysaccharides</a:t>
              </a:r>
              <a:r>
                <a:rPr lang="en-US" dirty="0"/>
                <a:t>.</a:t>
              </a:r>
            </a:p>
          </p:txBody>
        </p:sp>
        <p:cxnSp>
          <p:nvCxnSpPr>
            <p:cNvPr id="20" name="Straight Connector 19"/>
            <p:cNvCxnSpPr/>
            <p:nvPr/>
          </p:nvCxnSpPr>
          <p:spPr>
            <a:xfrm flipH="1">
              <a:off x="2057400" y="3048000"/>
              <a:ext cx="3810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38500" y="3048000"/>
              <a:ext cx="4191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77308" y="3352800"/>
              <a:ext cx="1337292" cy="338554"/>
            </a:xfrm>
            <a:prstGeom prst="rect">
              <a:avLst/>
            </a:prstGeom>
            <a:noFill/>
          </p:spPr>
          <p:txBody>
            <a:bodyPr wrap="square" rtlCol="0">
              <a:spAutoFit/>
            </a:bodyPr>
            <a:lstStyle/>
            <a:p>
              <a:r>
                <a:rPr lang="en-US" sz="1600" dirty="0"/>
                <a:t>poly = many</a:t>
              </a:r>
            </a:p>
          </p:txBody>
        </p:sp>
        <p:sp>
          <p:nvSpPr>
            <p:cNvPr id="24" name="TextBox 23"/>
            <p:cNvSpPr txBox="1"/>
            <p:nvPr/>
          </p:nvSpPr>
          <p:spPr>
            <a:xfrm>
              <a:off x="3314700" y="3381375"/>
              <a:ext cx="2552700" cy="338554"/>
            </a:xfrm>
            <a:prstGeom prst="rect">
              <a:avLst/>
            </a:prstGeom>
            <a:noFill/>
          </p:spPr>
          <p:txBody>
            <a:bodyPr wrap="square" rtlCol="0">
              <a:spAutoFit/>
            </a:bodyPr>
            <a:lstStyle/>
            <a:p>
              <a:r>
                <a:rPr lang="en-US" sz="1600" dirty="0"/>
                <a:t>saccharide = carbohydrate</a:t>
              </a:r>
            </a:p>
          </p:txBody>
        </p:sp>
      </p:grpSp>
      <p:sp>
        <p:nvSpPr>
          <p:cNvPr id="5" name="Rectangle 4"/>
          <p:cNvSpPr/>
          <p:nvPr/>
        </p:nvSpPr>
        <p:spPr>
          <a:xfrm>
            <a:off x="609600" y="4724400"/>
            <a:ext cx="6829425" cy="646331"/>
          </a:xfrm>
          <a:prstGeom prst="rect">
            <a:avLst/>
          </a:prstGeom>
        </p:spPr>
        <p:txBody>
          <a:bodyPr wrap="square">
            <a:spAutoFit/>
          </a:bodyPr>
          <a:lstStyle/>
          <a:p>
            <a:r>
              <a:rPr lang="en-US" dirty="0"/>
              <a:t>There are  2 polysaccharide chains in plants:</a:t>
            </a:r>
          </a:p>
          <a:p>
            <a:r>
              <a:rPr lang="en-US" b="1" dirty="0"/>
              <a:t>Cellulose</a:t>
            </a:r>
            <a:r>
              <a:rPr lang="en-US" dirty="0"/>
              <a:t> 				</a:t>
            </a:r>
            <a:r>
              <a:rPr lang="en-US" b="1" dirty="0"/>
              <a:t>Starch</a:t>
            </a:r>
          </a:p>
        </p:txBody>
      </p:sp>
      <p:sp>
        <p:nvSpPr>
          <p:cNvPr id="30" name="Rectangle 29"/>
          <p:cNvSpPr/>
          <p:nvPr/>
        </p:nvSpPr>
        <p:spPr>
          <a:xfrm>
            <a:off x="609600" y="5257800"/>
            <a:ext cx="2743200" cy="646331"/>
          </a:xfrm>
          <a:prstGeom prst="rect">
            <a:avLst/>
          </a:prstGeom>
        </p:spPr>
        <p:txBody>
          <a:bodyPr wrap="square">
            <a:spAutoFit/>
          </a:bodyPr>
          <a:lstStyle/>
          <a:p>
            <a:r>
              <a:rPr lang="en-US" dirty="0"/>
              <a:t>Cellulose is the structural component of cell walls.</a:t>
            </a:r>
          </a:p>
        </p:txBody>
      </p:sp>
      <p:sp>
        <p:nvSpPr>
          <p:cNvPr id="31" name="Rectangle 30"/>
          <p:cNvSpPr/>
          <p:nvPr/>
        </p:nvSpPr>
        <p:spPr>
          <a:xfrm>
            <a:off x="4267200" y="5257800"/>
            <a:ext cx="3824289" cy="646331"/>
          </a:xfrm>
          <a:prstGeom prst="rect">
            <a:avLst/>
          </a:prstGeom>
        </p:spPr>
        <p:txBody>
          <a:bodyPr wrap="square">
            <a:spAutoFit/>
          </a:bodyPr>
          <a:lstStyle/>
          <a:p>
            <a:r>
              <a:rPr lang="en-US" dirty="0"/>
              <a:t>Starch is a long term energy store that the plant can use later.</a:t>
            </a:r>
          </a:p>
        </p:txBody>
      </p:sp>
      <p:grpSp>
        <p:nvGrpSpPr>
          <p:cNvPr id="106" name="Group 105"/>
          <p:cNvGrpSpPr/>
          <p:nvPr/>
        </p:nvGrpSpPr>
        <p:grpSpPr>
          <a:xfrm>
            <a:off x="647281" y="5867400"/>
            <a:ext cx="3294684" cy="762000"/>
            <a:chOff x="647281" y="5943600"/>
            <a:chExt cx="3294684" cy="762000"/>
          </a:xfrm>
        </p:grpSpPr>
        <p:pic>
          <p:nvPicPr>
            <p:cNvPr id="68"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3688" y="5978978"/>
              <a:ext cx="648277" cy="718742"/>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647281" y="5943600"/>
              <a:ext cx="2667419" cy="762000"/>
              <a:chOff x="647281" y="6008728"/>
              <a:chExt cx="2621891" cy="685621"/>
            </a:xfrm>
          </p:grpSpPr>
          <p:grpSp>
            <p:nvGrpSpPr>
              <p:cNvPr id="44" name="Group 43"/>
              <p:cNvGrpSpPr/>
              <p:nvPr/>
            </p:nvGrpSpPr>
            <p:grpSpPr>
              <a:xfrm>
                <a:off x="1947254" y="6008728"/>
                <a:ext cx="1321918" cy="683212"/>
                <a:chOff x="526770" y="6019801"/>
                <a:chExt cx="1321918" cy="683212"/>
              </a:xfrm>
            </p:grpSpPr>
            <p:grpSp>
              <p:nvGrpSpPr>
                <p:cNvPr id="42" name="Group 41"/>
                <p:cNvGrpSpPr/>
                <p:nvPr/>
              </p:nvGrpSpPr>
              <p:grpSpPr>
                <a:xfrm>
                  <a:off x="526770" y="6019801"/>
                  <a:ext cx="1269112" cy="683212"/>
                  <a:chOff x="526770" y="6019801"/>
                  <a:chExt cx="1269112" cy="683212"/>
                </a:xfrm>
              </p:grpSpPr>
              <p:pic>
                <p:nvPicPr>
                  <p:cNvPr id="43"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652" y="6019801"/>
                    <a:ext cx="616230" cy="6832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70" y="6019801"/>
                    <a:ext cx="616230" cy="683212"/>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047750" y="6361407"/>
                    <a:ext cx="152400" cy="230832"/>
                  </a:xfrm>
                  <a:prstGeom prst="rect">
                    <a:avLst/>
                  </a:prstGeom>
                  <a:noFill/>
                </p:spPr>
                <p:txBody>
                  <a:bodyPr wrap="square" rtlCol="0">
                    <a:spAutoFit/>
                  </a:bodyPr>
                  <a:lstStyle/>
                  <a:p>
                    <a:r>
                      <a:rPr lang="en-US" sz="900" dirty="0"/>
                      <a:t>O</a:t>
                    </a:r>
                    <a:endParaRPr lang="en-US" sz="1400" dirty="0"/>
                  </a:p>
                </p:txBody>
              </p:sp>
            </p:grpSp>
            <p:sp>
              <p:nvSpPr>
                <p:cNvPr id="45" name="TextBox 44"/>
                <p:cNvSpPr txBox="1"/>
                <p:nvPr/>
              </p:nvSpPr>
              <p:spPr>
                <a:xfrm>
                  <a:off x="1696288" y="6358998"/>
                  <a:ext cx="152400" cy="230832"/>
                </a:xfrm>
                <a:prstGeom prst="rect">
                  <a:avLst/>
                </a:prstGeom>
                <a:noFill/>
              </p:spPr>
              <p:txBody>
                <a:bodyPr wrap="square" rtlCol="0">
                  <a:spAutoFit/>
                </a:bodyPr>
                <a:lstStyle/>
                <a:p>
                  <a:r>
                    <a:rPr lang="en-US" sz="900" dirty="0"/>
                    <a:t>O</a:t>
                  </a:r>
                  <a:endParaRPr lang="en-US" sz="1400" dirty="0"/>
                </a:p>
              </p:txBody>
            </p:sp>
          </p:grpSp>
          <p:grpSp>
            <p:nvGrpSpPr>
              <p:cNvPr id="47" name="Group 46"/>
              <p:cNvGrpSpPr/>
              <p:nvPr/>
            </p:nvGrpSpPr>
            <p:grpSpPr>
              <a:xfrm>
                <a:off x="647281" y="6011137"/>
                <a:ext cx="1321918" cy="683212"/>
                <a:chOff x="526770" y="6019801"/>
                <a:chExt cx="1321918" cy="683212"/>
              </a:xfrm>
            </p:grpSpPr>
            <p:grpSp>
              <p:nvGrpSpPr>
                <p:cNvPr id="48" name="Group 47"/>
                <p:cNvGrpSpPr/>
                <p:nvPr/>
              </p:nvGrpSpPr>
              <p:grpSpPr>
                <a:xfrm>
                  <a:off x="526770" y="6019801"/>
                  <a:ext cx="1269112" cy="683212"/>
                  <a:chOff x="526770" y="6019801"/>
                  <a:chExt cx="1269112" cy="683212"/>
                </a:xfrm>
              </p:grpSpPr>
              <p:pic>
                <p:nvPicPr>
                  <p:cNvPr id="50"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652" y="6019801"/>
                    <a:ext cx="616230" cy="68321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70" y="6019801"/>
                    <a:ext cx="616230" cy="68321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47750" y="6361407"/>
                    <a:ext cx="152400" cy="230832"/>
                  </a:xfrm>
                  <a:prstGeom prst="rect">
                    <a:avLst/>
                  </a:prstGeom>
                  <a:noFill/>
                </p:spPr>
                <p:txBody>
                  <a:bodyPr wrap="square" rtlCol="0">
                    <a:spAutoFit/>
                  </a:bodyPr>
                  <a:lstStyle/>
                  <a:p>
                    <a:r>
                      <a:rPr lang="en-US" sz="900" dirty="0"/>
                      <a:t>O</a:t>
                    </a:r>
                    <a:endParaRPr lang="en-US" sz="1400" dirty="0"/>
                  </a:p>
                </p:txBody>
              </p:sp>
            </p:grpSp>
            <p:sp>
              <p:nvSpPr>
                <p:cNvPr id="49" name="TextBox 48"/>
                <p:cNvSpPr txBox="1"/>
                <p:nvPr/>
              </p:nvSpPr>
              <p:spPr>
                <a:xfrm>
                  <a:off x="1696288" y="6358998"/>
                  <a:ext cx="152400" cy="230832"/>
                </a:xfrm>
                <a:prstGeom prst="rect">
                  <a:avLst/>
                </a:prstGeom>
                <a:noFill/>
              </p:spPr>
              <p:txBody>
                <a:bodyPr wrap="square" rtlCol="0">
                  <a:spAutoFit/>
                </a:bodyPr>
                <a:lstStyle/>
                <a:p>
                  <a:r>
                    <a:rPr lang="en-US" sz="900" dirty="0"/>
                    <a:t>O</a:t>
                  </a:r>
                  <a:endParaRPr lang="en-US" sz="1400" dirty="0"/>
                </a:p>
              </p:txBody>
            </p:sp>
          </p:grpSp>
        </p:grpSp>
      </p:grpSp>
      <p:grpSp>
        <p:nvGrpSpPr>
          <p:cNvPr id="107" name="Group 106"/>
          <p:cNvGrpSpPr/>
          <p:nvPr/>
        </p:nvGrpSpPr>
        <p:grpSpPr>
          <a:xfrm>
            <a:off x="4469282" y="5867400"/>
            <a:ext cx="3211603" cy="918862"/>
            <a:chOff x="4469282" y="5941191"/>
            <a:chExt cx="3211603" cy="918862"/>
          </a:xfrm>
        </p:grpSpPr>
        <p:pic>
          <p:nvPicPr>
            <p:cNvPr id="69"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655" y="5941191"/>
              <a:ext cx="616230" cy="683212"/>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p:cNvGrpSpPr/>
            <p:nvPr/>
          </p:nvGrpSpPr>
          <p:grpSpPr>
            <a:xfrm>
              <a:off x="4469282" y="5943600"/>
              <a:ext cx="2617318" cy="916453"/>
              <a:chOff x="4063441" y="5977922"/>
              <a:chExt cx="2617318" cy="916453"/>
            </a:xfrm>
          </p:grpSpPr>
          <p:grpSp>
            <p:nvGrpSpPr>
              <p:cNvPr id="60" name="Group 59"/>
              <p:cNvGrpSpPr/>
              <p:nvPr/>
            </p:nvGrpSpPr>
            <p:grpSpPr>
              <a:xfrm>
                <a:off x="5358841" y="5977922"/>
                <a:ext cx="1321918" cy="914044"/>
                <a:chOff x="526770" y="6019801"/>
                <a:chExt cx="1321918" cy="914044"/>
              </a:xfrm>
            </p:grpSpPr>
            <p:grpSp>
              <p:nvGrpSpPr>
                <p:cNvPr id="61" name="Group 60"/>
                <p:cNvGrpSpPr/>
                <p:nvPr/>
              </p:nvGrpSpPr>
              <p:grpSpPr>
                <a:xfrm>
                  <a:off x="526770" y="6019801"/>
                  <a:ext cx="1269112" cy="914044"/>
                  <a:chOff x="526770" y="6019801"/>
                  <a:chExt cx="1269112" cy="914044"/>
                </a:xfrm>
              </p:grpSpPr>
              <p:pic>
                <p:nvPicPr>
                  <p:cNvPr id="63"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179652" y="6250633"/>
                    <a:ext cx="616230" cy="68321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70" y="6019801"/>
                    <a:ext cx="616230" cy="683212"/>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1047750" y="6361407"/>
                    <a:ext cx="152400" cy="230832"/>
                  </a:xfrm>
                  <a:prstGeom prst="rect">
                    <a:avLst/>
                  </a:prstGeom>
                  <a:noFill/>
                </p:spPr>
                <p:txBody>
                  <a:bodyPr wrap="square" rtlCol="0">
                    <a:spAutoFit/>
                  </a:bodyPr>
                  <a:lstStyle/>
                  <a:p>
                    <a:r>
                      <a:rPr lang="en-US" sz="900" dirty="0"/>
                      <a:t>O</a:t>
                    </a:r>
                    <a:endParaRPr lang="en-US" sz="1400" dirty="0"/>
                  </a:p>
                </p:txBody>
              </p:sp>
            </p:grpSp>
            <p:sp>
              <p:nvSpPr>
                <p:cNvPr id="62" name="TextBox 61"/>
                <p:cNvSpPr txBox="1"/>
                <p:nvPr/>
              </p:nvSpPr>
              <p:spPr>
                <a:xfrm>
                  <a:off x="1696288" y="6358998"/>
                  <a:ext cx="152400" cy="230832"/>
                </a:xfrm>
                <a:prstGeom prst="rect">
                  <a:avLst/>
                </a:prstGeom>
                <a:noFill/>
              </p:spPr>
              <p:txBody>
                <a:bodyPr wrap="square" rtlCol="0">
                  <a:spAutoFit/>
                </a:bodyPr>
                <a:lstStyle/>
                <a:p>
                  <a:r>
                    <a:rPr lang="en-US" sz="900" dirty="0"/>
                    <a:t>O</a:t>
                  </a:r>
                  <a:endParaRPr lang="en-US" sz="1400" dirty="0"/>
                </a:p>
              </p:txBody>
            </p:sp>
          </p:grpSp>
          <p:grpSp>
            <p:nvGrpSpPr>
              <p:cNvPr id="54" name="Group 53"/>
              <p:cNvGrpSpPr/>
              <p:nvPr/>
            </p:nvGrpSpPr>
            <p:grpSpPr>
              <a:xfrm>
                <a:off x="4063441" y="5980331"/>
                <a:ext cx="1321918" cy="914044"/>
                <a:chOff x="526770" y="6019801"/>
                <a:chExt cx="1321918" cy="914044"/>
              </a:xfrm>
            </p:grpSpPr>
            <p:grpSp>
              <p:nvGrpSpPr>
                <p:cNvPr id="55" name="Group 54"/>
                <p:cNvGrpSpPr/>
                <p:nvPr/>
              </p:nvGrpSpPr>
              <p:grpSpPr>
                <a:xfrm>
                  <a:off x="526770" y="6019801"/>
                  <a:ext cx="1269112" cy="914044"/>
                  <a:chOff x="526770" y="6019801"/>
                  <a:chExt cx="1269112" cy="914044"/>
                </a:xfrm>
              </p:grpSpPr>
              <p:pic>
                <p:nvPicPr>
                  <p:cNvPr id="57"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179652" y="6250633"/>
                    <a:ext cx="616230" cy="68321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V:\PEER2\NSF FELLOWS\Undergraduates\Graham, Jennifer\DLC\Photosynthesis &amp; Respiration DLC 1394\Photosyn&amp;Resp Photos\monosacchar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70" y="6019801"/>
                    <a:ext cx="616230" cy="683212"/>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1047750" y="6361407"/>
                    <a:ext cx="152400" cy="230832"/>
                  </a:xfrm>
                  <a:prstGeom prst="rect">
                    <a:avLst/>
                  </a:prstGeom>
                  <a:noFill/>
                </p:spPr>
                <p:txBody>
                  <a:bodyPr wrap="square" rtlCol="0">
                    <a:spAutoFit/>
                  </a:bodyPr>
                  <a:lstStyle/>
                  <a:p>
                    <a:r>
                      <a:rPr lang="en-US" sz="900" dirty="0"/>
                      <a:t>O</a:t>
                    </a:r>
                    <a:endParaRPr lang="en-US" sz="1400" dirty="0"/>
                  </a:p>
                </p:txBody>
              </p:sp>
            </p:grpSp>
            <p:sp>
              <p:nvSpPr>
                <p:cNvPr id="56" name="TextBox 55"/>
                <p:cNvSpPr txBox="1"/>
                <p:nvPr/>
              </p:nvSpPr>
              <p:spPr>
                <a:xfrm>
                  <a:off x="1696288" y="6358998"/>
                  <a:ext cx="152400" cy="230832"/>
                </a:xfrm>
                <a:prstGeom prst="rect">
                  <a:avLst/>
                </a:prstGeom>
                <a:noFill/>
              </p:spPr>
              <p:txBody>
                <a:bodyPr wrap="square" rtlCol="0">
                  <a:spAutoFit/>
                </a:bodyPr>
                <a:lstStyle/>
                <a:p>
                  <a:r>
                    <a:rPr lang="en-US" sz="900" dirty="0"/>
                    <a:t>O</a:t>
                  </a:r>
                  <a:endParaRPr lang="en-US" sz="1400" dirty="0"/>
                </a:p>
              </p:txBody>
            </p:sp>
          </p:grpSp>
        </p:grpSp>
      </p:grpSp>
      <p:grpSp>
        <p:nvGrpSpPr>
          <p:cNvPr id="86" name="Group 85"/>
          <p:cNvGrpSpPr/>
          <p:nvPr/>
        </p:nvGrpSpPr>
        <p:grpSpPr>
          <a:xfrm>
            <a:off x="7848600" y="5181600"/>
            <a:ext cx="381000" cy="1194976"/>
            <a:chOff x="7848600" y="5325666"/>
            <a:chExt cx="381000" cy="1050910"/>
          </a:xfrm>
        </p:grpSpPr>
        <p:cxnSp>
          <p:nvCxnSpPr>
            <p:cNvPr id="70" name="Straight Arrow Connector 69"/>
            <p:cNvCxnSpPr/>
            <p:nvPr/>
          </p:nvCxnSpPr>
          <p:spPr>
            <a:xfrm flipH="1">
              <a:off x="7848600" y="6376576"/>
              <a:ext cx="381000" cy="0"/>
            </a:xfrm>
            <a:prstGeom prst="straightConnector1">
              <a:avLst/>
            </a:prstGeom>
            <a:ln w="158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8229600" y="5325666"/>
              <a:ext cx="0" cy="1050910"/>
            </a:xfrm>
            <a:prstGeom prst="line">
              <a:avLst/>
            </a:prstGeom>
            <a:ln w="158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105" name="Group 104"/>
          <p:cNvGrpSpPr/>
          <p:nvPr/>
        </p:nvGrpSpPr>
        <p:grpSpPr>
          <a:xfrm>
            <a:off x="4419600" y="3733800"/>
            <a:ext cx="4648200" cy="1310536"/>
            <a:chOff x="4419600" y="3733800"/>
            <a:chExt cx="4648200" cy="1310536"/>
          </a:xfrm>
        </p:grpSpPr>
        <p:pic>
          <p:nvPicPr>
            <p:cNvPr id="37" name="Picture 36"/>
            <p:cNvPicPr>
              <a:picLocks noChangeAspect="1"/>
            </p:cNvPicPr>
            <p:nvPr/>
          </p:nvPicPr>
          <p:blipFill rotWithShape="1">
            <a:blip r:embed="rId5">
              <a:extLst>
                <a:ext uri="{28A0092B-C50C-407E-A947-70E740481C1C}">
                  <a14:useLocalDpi xmlns:a14="http://schemas.microsoft.com/office/drawing/2010/main" val="0"/>
                </a:ext>
              </a:extLst>
            </a:blip>
            <a:srcRect r="18338" b="3999"/>
            <a:stretch/>
          </p:blipFill>
          <p:spPr>
            <a:xfrm>
              <a:off x="7582030" y="4038600"/>
              <a:ext cx="1333370" cy="1005736"/>
            </a:xfrm>
            <a:prstGeom prst="rect">
              <a:avLst/>
            </a:prstGeom>
          </p:spPr>
        </p:pic>
        <p:grpSp>
          <p:nvGrpSpPr>
            <p:cNvPr id="78" name="Group 77"/>
            <p:cNvGrpSpPr/>
            <p:nvPr/>
          </p:nvGrpSpPr>
          <p:grpSpPr>
            <a:xfrm>
              <a:off x="4419600" y="3733800"/>
              <a:ext cx="4038599" cy="950007"/>
              <a:chOff x="4419600" y="3733800"/>
              <a:chExt cx="4038599" cy="950007"/>
            </a:xfrm>
          </p:grpSpPr>
          <p:sp>
            <p:nvSpPr>
              <p:cNvPr id="25" name="TextBox 24"/>
              <p:cNvSpPr txBox="1"/>
              <p:nvPr/>
            </p:nvSpPr>
            <p:spPr>
              <a:xfrm>
                <a:off x="4419600" y="3733800"/>
                <a:ext cx="4038599" cy="369332"/>
              </a:xfrm>
              <a:prstGeom prst="rect">
                <a:avLst/>
              </a:prstGeom>
              <a:noFill/>
            </p:spPr>
            <p:txBody>
              <a:bodyPr wrap="square" rtlCol="0">
                <a:spAutoFit/>
              </a:bodyPr>
              <a:lstStyle/>
              <a:p>
                <a:r>
                  <a:rPr lang="en-US" dirty="0"/>
                  <a:t>Glucose is a monosaccharide. </a:t>
                </a:r>
              </a:p>
            </p:txBody>
          </p:sp>
          <p:sp>
            <p:nvSpPr>
              <p:cNvPr id="28" name="TextBox 27"/>
              <p:cNvSpPr txBox="1"/>
              <p:nvPr/>
            </p:nvSpPr>
            <p:spPr>
              <a:xfrm>
                <a:off x="4591050" y="4316678"/>
                <a:ext cx="1428750" cy="338554"/>
              </a:xfrm>
              <a:prstGeom prst="rect">
                <a:avLst/>
              </a:prstGeom>
              <a:noFill/>
            </p:spPr>
            <p:txBody>
              <a:bodyPr wrap="square" rtlCol="0">
                <a:spAutoFit/>
              </a:bodyPr>
              <a:lstStyle/>
              <a:p>
                <a:r>
                  <a:rPr lang="en-US" sz="1600" dirty="0"/>
                  <a:t>mono = one</a:t>
                </a:r>
              </a:p>
            </p:txBody>
          </p:sp>
          <p:sp>
            <p:nvSpPr>
              <p:cNvPr id="29" name="TextBox 28"/>
              <p:cNvSpPr txBox="1"/>
              <p:nvPr/>
            </p:nvSpPr>
            <p:spPr>
              <a:xfrm>
                <a:off x="6705600" y="4345253"/>
                <a:ext cx="1243012" cy="338554"/>
              </a:xfrm>
              <a:prstGeom prst="rect">
                <a:avLst/>
              </a:prstGeom>
              <a:noFill/>
            </p:spPr>
            <p:txBody>
              <a:bodyPr wrap="square" rtlCol="0">
                <a:spAutoFit/>
              </a:bodyPr>
              <a:lstStyle/>
              <a:p>
                <a:r>
                  <a:rPr lang="en-US" sz="1600" dirty="0"/>
                  <a:t>saccharide</a:t>
                </a:r>
              </a:p>
            </p:txBody>
          </p:sp>
          <p:cxnSp>
            <p:nvCxnSpPr>
              <p:cNvPr id="35" name="Straight Connector 34"/>
              <p:cNvCxnSpPr/>
              <p:nvPr/>
            </p:nvCxnSpPr>
            <p:spPr>
              <a:xfrm flipH="1">
                <a:off x="5486400" y="4011878"/>
                <a:ext cx="3810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67500" y="4011878"/>
                <a:ext cx="419100" cy="381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8001000" y="3733800"/>
              <a:ext cx="1066800" cy="338554"/>
            </a:xfrm>
            <a:prstGeom prst="rect">
              <a:avLst/>
            </a:prstGeom>
            <a:noFill/>
          </p:spPr>
          <p:txBody>
            <a:bodyPr wrap="square" rtlCol="0">
              <a:spAutoFit/>
            </a:bodyPr>
            <a:lstStyle/>
            <a:p>
              <a:r>
                <a:rPr lang="en-US" sz="1600" dirty="0"/>
                <a:t>Glucose</a:t>
              </a:r>
              <a:endParaRPr lang="en-US" dirty="0"/>
            </a:p>
          </p:txBody>
        </p:sp>
      </p:grpSp>
      <p:grpSp>
        <p:nvGrpSpPr>
          <p:cNvPr id="84" name="Group 83"/>
          <p:cNvGrpSpPr/>
          <p:nvPr/>
        </p:nvGrpSpPr>
        <p:grpSpPr>
          <a:xfrm>
            <a:off x="8067357" y="4103132"/>
            <a:ext cx="695644" cy="694897"/>
            <a:chOff x="8039100" y="4114613"/>
            <a:chExt cx="695644" cy="694897"/>
          </a:xfrm>
        </p:grpSpPr>
        <p:sp>
          <p:nvSpPr>
            <p:cNvPr id="80" name="Hexagon 79"/>
            <p:cNvSpPr/>
            <p:nvPr/>
          </p:nvSpPr>
          <p:spPr>
            <a:xfrm>
              <a:off x="8039100" y="4345253"/>
              <a:ext cx="695644" cy="464257"/>
            </a:xfrm>
            <a:prstGeom prst="hexagon">
              <a:avLst>
                <a:gd name="adj" fmla="val 32440"/>
                <a:gd name="vf" fmla="val 115470"/>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8153400" y="4114613"/>
              <a:ext cx="381000" cy="101097"/>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170034" y="4213859"/>
              <a:ext cx="45719" cy="133245"/>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7086600" y="5880295"/>
            <a:ext cx="594285" cy="674957"/>
            <a:chOff x="8039100" y="4134553"/>
            <a:chExt cx="661988" cy="674957"/>
          </a:xfrm>
        </p:grpSpPr>
        <p:sp>
          <p:nvSpPr>
            <p:cNvPr id="88" name="Hexagon 87"/>
            <p:cNvSpPr/>
            <p:nvPr/>
          </p:nvSpPr>
          <p:spPr>
            <a:xfrm>
              <a:off x="8039100" y="4345253"/>
              <a:ext cx="661988" cy="464257"/>
            </a:xfrm>
            <a:prstGeom prst="hexagon">
              <a:avLst>
                <a:gd name="adj" fmla="val 30798"/>
                <a:gd name="vf" fmla="val 115470"/>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8144204" y="4134553"/>
              <a:ext cx="381000" cy="101097"/>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8164825" y="4235650"/>
              <a:ext cx="50927" cy="111454"/>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3304193" y="5895797"/>
            <a:ext cx="627265" cy="708052"/>
            <a:chOff x="8006445" y="4103131"/>
            <a:chExt cx="661988" cy="708052"/>
          </a:xfrm>
        </p:grpSpPr>
        <p:sp>
          <p:nvSpPr>
            <p:cNvPr id="92" name="Hexagon 91"/>
            <p:cNvSpPr/>
            <p:nvPr/>
          </p:nvSpPr>
          <p:spPr>
            <a:xfrm>
              <a:off x="8006445" y="4346926"/>
              <a:ext cx="661988" cy="464257"/>
            </a:xfrm>
            <a:prstGeom prst="hexagon">
              <a:avLst>
                <a:gd name="adj" fmla="val 30798"/>
                <a:gd name="vf" fmla="val 115470"/>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8115376" y="4103131"/>
              <a:ext cx="381000" cy="101097"/>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8138161" y="4204229"/>
              <a:ext cx="45719" cy="142875"/>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4003878" y="4876800"/>
            <a:ext cx="3844722" cy="1652176"/>
            <a:chOff x="3941965" y="4876800"/>
            <a:chExt cx="3844722" cy="1652176"/>
          </a:xfrm>
        </p:grpSpPr>
        <p:grpSp>
          <p:nvGrpSpPr>
            <p:cNvPr id="96" name="Group 95"/>
            <p:cNvGrpSpPr/>
            <p:nvPr/>
          </p:nvGrpSpPr>
          <p:grpSpPr>
            <a:xfrm>
              <a:off x="3941965" y="4876800"/>
              <a:ext cx="3844722" cy="1644807"/>
              <a:chOff x="7956753" y="5478066"/>
              <a:chExt cx="3844722" cy="1644807"/>
            </a:xfrm>
          </p:grpSpPr>
          <p:cxnSp>
            <p:nvCxnSpPr>
              <p:cNvPr id="97" name="Straight Arrow Connector 96"/>
              <p:cNvCxnSpPr/>
              <p:nvPr/>
            </p:nvCxnSpPr>
            <p:spPr>
              <a:xfrm flipH="1">
                <a:off x="7956753" y="7122873"/>
                <a:ext cx="209550" cy="0"/>
              </a:xfrm>
              <a:prstGeom prst="straightConnector1">
                <a:avLst/>
              </a:prstGeom>
              <a:ln w="158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166303" y="5478066"/>
                <a:ext cx="3635172" cy="0"/>
              </a:xfrm>
              <a:prstGeom prst="line">
                <a:avLst/>
              </a:prstGeom>
              <a:ln w="15875">
                <a:solidFill>
                  <a:srgbClr val="92D050"/>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p:cNvCxnSpPr/>
            <p:nvPr/>
          </p:nvCxnSpPr>
          <p:spPr>
            <a:xfrm flipV="1">
              <a:off x="4151515" y="4876800"/>
              <a:ext cx="0" cy="1652176"/>
            </a:xfrm>
            <a:prstGeom prst="line">
              <a:avLst/>
            </a:prstGeom>
            <a:ln w="15875">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914400" y="3733800"/>
            <a:ext cx="3252682" cy="923330"/>
          </a:xfrm>
          <a:prstGeom prst="rect">
            <a:avLst/>
          </a:prstGeom>
          <a:noFill/>
        </p:spPr>
        <p:txBody>
          <a:bodyPr wrap="square" rtlCol="0">
            <a:spAutoFit/>
          </a:bodyPr>
          <a:lstStyle/>
          <a:p>
            <a:r>
              <a:rPr lang="en-US" dirty="0"/>
              <a:t>Glucose is a </a:t>
            </a:r>
            <a:r>
              <a:rPr lang="en-US" u="sng" dirty="0"/>
              <a:t>simple</a:t>
            </a:r>
            <a:r>
              <a:rPr lang="en-US" dirty="0"/>
              <a:t> sugar because it is one of the smallest units of carbohydrates.</a:t>
            </a:r>
          </a:p>
        </p:txBody>
      </p:sp>
    </p:spTree>
    <p:extLst>
      <p:ext uri="{BB962C8B-B14F-4D97-AF65-F5344CB8AC3E}">
        <p14:creationId xmlns:p14="http://schemas.microsoft.com/office/powerpoint/2010/main" val="111255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P spid="30" grpId="0"/>
      <p:bldP spid="31"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Picture 125"/>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a:off x="1992016" y="1938514"/>
            <a:ext cx="1029481" cy="529039"/>
          </a:xfrm>
          <a:prstGeom prst="rect">
            <a:avLst/>
          </a:prstGeom>
        </p:spPr>
      </p:pic>
      <p:sp>
        <p:nvSpPr>
          <p:cNvPr id="4" name="Rectangle 3"/>
          <p:cNvSpPr/>
          <p:nvPr/>
        </p:nvSpPr>
        <p:spPr>
          <a:xfrm>
            <a:off x="373157" y="1676400"/>
            <a:ext cx="8132618" cy="1384995"/>
          </a:xfrm>
          <a:prstGeom prst="rect">
            <a:avLst/>
          </a:prstGeom>
        </p:spPr>
        <p:txBody>
          <a:bodyPr wrap="square">
            <a:spAutoFit/>
          </a:bodyPr>
          <a:lstStyle/>
          <a:p>
            <a:pPr fontAlgn="t"/>
            <a:endParaRPr lang="en-US" sz="2000" dirty="0"/>
          </a:p>
          <a:p>
            <a:pPr fontAlgn="t"/>
            <a:endParaRPr lang="en-US" sz="2000" dirty="0"/>
          </a:p>
          <a:p>
            <a:pPr fontAlgn="t"/>
            <a:endParaRPr lang="en-US" sz="2000" dirty="0"/>
          </a:p>
          <a:p>
            <a:pPr algn="ctr" fontAlgn="t"/>
            <a:r>
              <a:rPr lang="en-US" sz="2400" dirty="0">
                <a:solidFill>
                  <a:srgbClr val="FFC000"/>
                </a:solidFill>
              </a:rPr>
              <a:t>6</a:t>
            </a:r>
            <a:r>
              <a:rPr lang="en-US" sz="2400" dirty="0"/>
              <a:t> </a:t>
            </a:r>
            <a:r>
              <a:rPr lang="en-US" sz="2400" dirty="0">
                <a:solidFill>
                  <a:srgbClr val="FFC000"/>
                </a:solidFill>
              </a:rPr>
              <a:t>CO</a:t>
            </a:r>
            <a:r>
              <a:rPr lang="en-US" sz="2400" baseline="-38000" dirty="0">
                <a:solidFill>
                  <a:srgbClr val="FFC000"/>
                </a:solidFill>
              </a:rPr>
              <a:t>2</a:t>
            </a:r>
            <a:r>
              <a:rPr lang="en-US" sz="2400" dirty="0"/>
              <a:t>   +   </a:t>
            </a:r>
            <a:r>
              <a:rPr lang="en-US" sz="2400" dirty="0">
                <a:solidFill>
                  <a:srgbClr val="00B0F0"/>
                </a:solidFill>
              </a:rPr>
              <a:t>12 H</a:t>
            </a:r>
            <a:r>
              <a:rPr lang="en-US" sz="2400" baseline="-38000" dirty="0">
                <a:solidFill>
                  <a:srgbClr val="00B0F0"/>
                </a:solidFill>
              </a:rPr>
              <a:t>2</a:t>
            </a:r>
            <a:r>
              <a:rPr lang="en-US" sz="2400" dirty="0">
                <a:solidFill>
                  <a:srgbClr val="00B0F0"/>
                </a:solidFill>
              </a:rPr>
              <a:t>O</a:t>
            </a:r>
            <a:r>
              <a:rPr lang="en-US" sz="2400" dirty="0"/>
              <a:t>   +   sunlight  </a:t>
            </a:r>
            <a:r>
              <a:rPr lang="en-US" sz="2400" dirty="0">
                <a:sym typeface="Wingdings" pitchFamily="2" charset="2"/>
              </a:rPr>
              <a:t>  </a:t>
            </a:r>
            <a:r>
              <a:rPr lang="en-US" sz="2400" dirty="0">
                <a:solidFill>
                  <a:schemeClr val="accent6">
                    <a:lumMod val="75000"/>
                  </a:schemeClr>
                </a:solidFill>
              </a:rPr>
              <a:t>C</a:t>
            </a:r>
            <a:r>
              <a:rPr lang="en-US" sz="2400" baseline="-38000" dirty="0">
                <a:solidFill>
                  <a:schemeClr val="accent6">
                    <a:lumMod val="75000"/>
                  </a:schemeClr>
                </a:solidFill>
              </a:rPr>
              <a:t>6</a:t>
            </a:r>
            <a:r>
              <a:rPr lang="en-US" sz="2400" dirty="0">
                <a:solidFill>
                  <a:schemeClr val="accent6">
                    <a:lumMod val="75000"/>
                  </a:schemeClr>
                </a:solidFill>
              </a:rPr>
              <a:t>H</a:t>
            </a:r>
            <a:r>
              <a:rPr lang="en-US" sz="2400" baseline="-38000" dirty="0">
                <a:solidFill>
                  <a:schemeClr val="accent6">
                    <a:lumMod val="75000"/>
                  </a:schemeClr>
                </a:solidFill>
              </a:rPr>
              <a:t>12</a:t>
            </a:r>
            <a:r>
              <a:rPr lang="en-US" sz="2400" dirty="0">
                <a:solidFill>
                  <a:schemeClr val="accent6">
                    <a:lumMod val="75000"/>
                  </a:schemeClr>
                </a:solidFill>
              </a:rPr>
              <a:t>O</a:t>
            </a:r>
            <a:r>
              <a:rPr lang="en-US" sz="2400" baseline="-38000" dirty="0">
                <a:solidFill>
                  <a:schemeClr val="accent6">
                    <a:lumMod val="75000"/>
                  </a:schemeClr>
                </a:solidFill>
              </a:rPr>
              <a:t>6</a:t>
            </a:r>
            <a:r>
              <a:rPr lang="en-US" sz="2400" baseline="-38000" dirty="0"/>
              <a:t>  </a:t>
            </a:r>
            <a:r>
              <a:rPr lang="en-US" sz="2400" dirty="0"/>
              <a:t> +   </a:t>
            </a:r>
            <a:r>
              <a:rPr lang="en-US" sz="2400" dirty="0">
                <a:solidFill>
                  <a:srgbClr val="00B0F0"/>
                </a:solidFill>
              </a:rPr>
              <a:t>6 H</a:t>
            </a:r>
            <a:r>
              <a:rPr lang="en-US" sz="2400" baseline="-38000" dirty="0">
                <a:solidFill>
                  <a:srgbClr val="00B0F0"/>
                </a:solidFill>
              </a:rPr>
              <a:t>2</a:t>
            </a:r>
            <a:r>
              <a:rPr lang="en-US" sz="2400" dirty="0">
                <a:solidFill>
                  <a:srgbClr val="00B0F0"/>
                </a:solidFill>
              </a:rPr>
              <a:t>O   </a:t>
            </a:r>
            <a:r>
              <a:rPr lang="en-US" sz="2400" dirty="0"/>
              <a:t>+   </a:t>
            </a:r>
            <a:r>
              <a:rPr lang="en-US" sz="2400" dirty="0">
                <a:solidFill>
                  <a:schemeClr val="accent3"/>
                </a:solidFill>
              </a:rPr>
              <a:t>6 O</a:t>
            </a:r>
            <a:r>
              <a:rPr lang="en-US" sz="2400" baseline="-38000" dirty="0">
                <a:solidFill>
                  <a:schemeClr val="accent3"/>
                </a:solidFill>
              </a:rPr>
              <a:t>2</a:t>
            </a:r>
          </a:p>
        </p:txBody>
      </p:sp>
      <p:sp>
        <p:nvSpPr>
          <p:cNvPr id="40" name="Rectangle 39"/>
          <p:cNvSpPr/>
          <p:nvPr/>
        </p:nvSpPr>
        <p:spPr>
          <a:xfrm>
            <a:off x="348045" y="1123966"/>
            <a:ext cx="1593274" cy="1077218"/>
          </a:xfrm>
          <a:prstGeom prst="rect">
            <a:avLst/>
          </a:prstGeom>
        </p:spPr>
        <p:txBody>
          <a:bodyPr wrap="square">
            <a:spAutoFit/>
          </a:bodyPr>
          <a:lstStyle/>
          <a:p>
            <a:r>
              <a:rPr lang="en-US" sz="1600" dirty="0"/>
              <a:t>A carbon dioxide molecule has     1 carbon and 2 oxygen atoms.</a:t>
            </a:r>
          </a:p>
        </p:txBody>
      </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518" y="2201184"/>
            <a:ext cx="1070363" cy="237216"/>
          </a:xfrm>
          <a:prstGeom prst="rect">
            <a:avLst/>
          </a:prstGeom>
        </p:spPr>
      </p:pic>
      <p:sp>
        <p:nvSpPr>
          <p:cNvPr id="123" name="Rectangle 122"/>
          <p:cNvSpPr/>
          <p:nvPr/>
        </p:nvSpPr>
        <p:spPr>
          <a:xfrm>
            <a:off x="1835726" y="990600"/>
            <a:ext cx="1593274" cy="1077218"/>
          </a:xfrm>
          <a:prstGeom prst="rect">
            <a:avLst/>
          </a:prstGeom>
        </p:spPr>
        <p:txBody>
          <a:bodyPr wrap="square">
            <a:spAutoFit/>
          </a:bodyPr>
          <a:lstStyle/>
          <a:p>
            <a:r>
              <a:rPr lang="en-US" sz="1600" dirty="0"/>
              <a:t>A water molecule has     2 hydrogen and 1 oxygen atoms.</a:t>
            </a:r>
          </a:p>
        </p:txBody>
      </p:sp>
      <p:sp>
        <p:nvSpPr>
          <p:cNvPr id="29" name="Rectangle 28"/>
          <p:cNvSpPr/>
          <p:nvPr/>
        </p:nvSpPr>
        <p:spPr>
          <a:xfrm>
            <a:off x="603587" y="235547"/>
            <a:ext cx="7992342" cy="400110"/>
          </a:xfrm>
          <a:prstGeom prst="rect">
            <a:avLst/>
          </a:prstGeom>
        </p:spPr>
        <p:txBody>
          <a:bodyPr wrap="square">
            <a:spAutoFit/>
          </a:bodyPr>
          <a:lstStyle/>
          <a:p>
            <a:pPr fontAlgn="t"/>
            <a:r>
              <a:rPr lang="en-US" sz="2000" dirty="0"/>
              <a:t>Each atom’s movement can be traced through the photosynthesis reaction.</a:t>
            </a:r>
            <a:endParaRPr lang="en-US" sz="2400" baseline="-38000" dirty="0"/>
          </a:p>
        </p:txBody>
      </p:sp>
      <p:sp>
        <p:nvSpPr>
          <p:cNvPr id="39" name="TextBox 38"/>
          <p:cNvSpPr txBox="1"/>
          <p:nvPr/>
        </p:nvSpPr>
        <p:spPr>
          <a:xfrm>
            <a:off x="159327" y="4433897"/>
            <a:ext cx="2209800" cy="1323439"/>
          </a:xfrm>
          <a:prstGeom prst="rect">
            <a:avLst/>
          </a:prstGeom>
          <a:noFill/>
        </p:spPr>
        <p:txBody>
          <a:bodyPr wrap="square" rtlCol="0">
            <a:spAutoFit/>
          </a:bodyPr>
          <a:lstStyle/>
          <a:p>
            <a:r>
              <a:rPr lang="en-US" sz="1600" dirty="0"/>
              <a:t>If 6 carbon dioxide molecules are used there are 6 carbon atoms and 12 oxygen atoms total (6 x 2 = 12).</a:t>
            </a:r>
          </a:p>
        </p:txBody>
      </p:sp>
      <p:cxnSp>
        <p:nvCxnSpPr>
          <p:cNvPr id="43" name="Straight Arrow Connector 42"/>
          <p:cNvCxnSpPr/>
          <p:nvPr/>
        </p:nvCxnSpPr>
        <p:spPr>
          <a:xfrm flipV="1">
            <a:off x="457200" y="3005664"/>
            <a:ext cx="304800" cy="14562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902776" y="3889508"/>
            <a:ext cx="1219201" cy="369332"/>
          </a:xfrm>
          <a:prstGeom prst="rect">
            <a:avLst/>
          </a:prstGeom>
          <a:noFill/>
        </p:spPr>
        <p:txBody>
          <a:bodyPr wrap="square" rtlCol="0">
            <a:spAutoFit/>
          </a:bodyPr>
          <a:lstStyle/>
          <a:p>
            <a:r>
              <a:rPr lang="en-US" dirty="0"/>
              <a:t>Before</a:t>
            </a:r>
          </a:p>
        </p:txBody>
      </p:sp>
      <p:cxnSp>
        <p:nvCxnSpPr>
          <p:cNvPr id="51" name="Straight Connector 50"/>
          <p:cNvCxnSpPr/>
          <p:nvPr/>
        </p:nvCxnSpPr>
        <p:spPr>
          <a:xfrm>
            <a:off x="6411191" y="3889508"/>
            <a:ext cx="0" cy="20713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505301" y="4235063"/>
            <a:ext cx="39131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994814" y="3879586"/>
            <a:ext cx="1006186" cy="369332"/>
          </a:xfrm>
          <a:prstGeom prst="rect">
            <a:avLst/>
          </a:prstGeom>
          <a:noFill/>
        </p:spPr>
        <p:txBody>
          <a:bodyPr wrap="square" rtlCol="0">
            <a:spAutoFit/>
          </a:bodyPr>
          <a:lstStyle/>
          <a:p>
            <a:r>
              <a:rPr lang="en-US" dirty="0"/>
              <a:t>After</a:t>
            </a:r>
          </a:p>
        </p:txBody>
      </p:sp>
      <p:sp>
        <p:nvSpPr>
          <p:cNvPr id="56" name="TextBox 55"/>
          <p:cNvSpPr txBox="1"/>
          <p:nvPr/>
        </p:nvSpPr>
        <p:spPr>
          <a:xfrm>
            <a:off x="4574550" y="4225589"/>
            <a:ext cx="1547427" cy="338554"/>
          </a:xfrm>
          <a:prstGeom prst="rect">
            <a:avLst/>
          </a:prstGeom>
          <a:noFill/>
        </p:spPr>
        <p:txBody>
          <a:bodyPr wrap="square" rtlCol="0">
            <a:spAutoFit/>
          </a:bodyPr>
          <a:lstStyle/>
          <a:p>
            <a:r>
              <a:rPr lang="en-US" sz="1600" dirty="0">
                <a:solidFill>
                  <a:srgbClr val="FFC000"/>
                </a:solidFill>
              </a:rPr>
              <a:t>6 carbon atoms</a:t>
            </a:r>
          </a:p>
        </p:txBody>
      </p:sp>
      <p:sp>
        <p:nvSpPr>
          <p:cNvPr id="57" name="TextBox 56"/>
          <p:cNvSpPr txBox="1"/>
          <p:nvPr/>
        </p:nvSpPr>
        <p:spPr>
          <a:xfrm>
            <a:off x="4554684" y="4424293"/>
            <a:ext cx="1821873" cy="338554"/>
          </a:xfrm>
          <a:prstGeom prst="rect">
            <a:avLst/>
          </a:prstGeom>
          <a:noFill/>
        </p:spPr>
        <p:txBody>
          <a:bodyPr wrap="square" rtlCol="0">
            <a:spAutoFit/>
          </a:bodyPr>
          <a:lstStyle/>
          <a:p>
            <a:r>
              <a:rPr lang="en-US" sz="1600" dirty="0">
                <a:solidFill>
                  <a:srgbClr val="FFC000"/>
                </a:solidFill>
              </a:rPr>
              <a:t>12 oxygen atoms</a:t>
            </a:r>
          </a:p>
        </p:txBody>
      </p:sp>
      <p:sp>
        <p:nvSpPr>
          <p:cNvPr id="58" name="TextBox 57"/>
          <p:cNvSpPr txBox="1"/>
          <p:nvPr/>
        </p:nvSpPr>
        <p:spPr>
          <a:xfrm>
            <a:off x="4578929" y="5028915"/>
            <a:ext cx="2126671" cy="338554"/>
          </a:xfrm>
          <a:prstGeom prst="rect">
            <a:avLst/>
          </a:prstGeom>
          <a:noFill/>
        </p:spPr>
        <p:txBody>
          <a:bodyPr wrap="square" rtlCol="0">
            <a:spAutoFit/>
          </a:bodyPr>
          <a:lstStyle/>
          <a:p>
            <a:r>
              <a:rPr lang="en-US" sz="1600" dirty="0">
                <a:solidFill>
                  <a:srgbClr val="00B0F0"/>
                </a:solidFill>
              </a:rPr>
              <a:t>24 hydrogen atoms</a:t>
            </a:r>
          </a:p>
        </p:txBody>
      </p:sp>
      <p:sp>
        <p:nvSpPr>
          <p:cNvPr id="59" name="TextBox 58"/>
          <p:cNvSpPr txBox="1"/>
          <p:nvPr/>
        </p:nvSpPr>
        <p:spPr>
          <a:xfrm>
            <a:off x="4578929" y="5256054"/>
            <a:ext cx="2126671" cy="338554"/>
          </a:xfrm>
          <a:prstGeom prst="rect">
            <a:avLst/>
          </a:prstGeom>
          <a:noFill/>
        </p:spPr>
        <p:txBody>
          <a:bodyPr wrap="square" rtlCol="0">
            <a:spAutoFit/>
          </a:bodyPr>
          <a:lstStyle/>
          <a:p>
            <a:r>
              <a:rPr lang="en-US" sz="1600" dirty="0">
                <a:solidFill>
                  <a:srgbClr val="00B0F0"/>
                </a:solidFill>
              </a:rPr>
              <a:t>12 oxygen atoms</a:t>
            </a:r>
          </a:p>
        </p:txBody>
      </p:sp>
      <p:sp>
        <p:nvSpPr>
          <p:cNvPr id="61" name="TextBox 60"/>
          <p:cNvSpPr txBox="1"/>
          <p:nvPr/>
        </p:nvSpPr>
        <p:spPr>
          <a:xfrm>
            <a:off x="6554115" y="4210940"/>
            <a:ext cx="1821873" cy="338554"/>
          </a:xfrm>
          <a:prstGeom prst="rect">
            <a:avLst/>
          </a:prstGeom>
          <a:noFill/>
        </p:spPr>
        <p:txBody>
          <a:bodyPr wrap="square" rtlCol="0">
            <a:spAutoFit/>
          </a:bodyPr>
          <a:lstStyle/>
          <a:p>
            <a:r>
              <a:rPr lang="en-US" sz="1600" dirty="0">
                <a:solidFill>
                  <a:schemeClr val="accent6">
                    <a:lumMod val="75000"/>
                  </a:schemeClr>
                </a:solidFill>
              </a:rPr>
              <a:t>6 carbon atoms</a:t>
            </a:r>
          </a:p>
        </p:txBody>
      </p:sp>
      <p:sp>
        <p:nvSpPr>
          <p:cNvPr id="62" name="TextBox 61"/>
          <p:cNvSpPr txBox="1"/>
          <p:nvPr/>
        </p:nvSpPr>
        <p:spPr>
          <a:xfrm>
            <a:off x="6494318" y="4433897"/>
            <a:ext cx="2126671" cy="338554"/>
          </a:xfrm>
          <a:prstGeom prst="rect">
            <a:avLst/>
          </a:prstGeom>
          <a:noFill/>
        </p:spPr>
        <p:txBody>
          <a:bodyPr wrap="square" rtlCol="0">
            <a:spAutoFit/>
          </a:bodyPr>
          <a:lstStyle/>
          <a:p>
            <a:r>
              <a:rPr lang="en-US" sz="1600" dirty="0">
                <a:solidFill>
                  <a:schemeClr val="accent6">
                    <a:lumMod val="75000"/>
                  </a:schemeClr>
                </a:solidFill>
              </a:rPr>
              <a:t>12 hydrogen atoms</a:t>
            </a:r>
          </a:p>
        </p:txBody>
      </p:sp>
      <p:sp>
        <p:nvSpPr>
          <p:cNvPr id="63" name="TextBox 62"/>
          <p:cNvSpPr txBox="1"/>
          <p:nvPr/>
        </p:nvSpPr>
        <p:spPr>
          <a:xfrm>
            <a:off x="6577445" y="4629374"/>
            <a:ext cx="1821873" cy="338554"/>
          </a:xfrm>
          <a:prstGeom prst="rect">
            <a:avLst/>
          </a:prstGeom>
          <a:noFill/>
        </p:spPr>
        <p:txBody>
          <a:bodyPr wrap="square" rtlCol="0">
            <a:spAutoFit/>
          </a:bodyPr>
          <a:lstStyle/>
          <a:p>
            <a:r>
              <a:rPr lang="en-US" sz="1600" dirty="0">
                <a:solidFill>
                  <a:schemeClr val="accent6">
                    <a:lumMod val="75000"/>
                  </a:schemeClr>
                </a:solidFill>
              </a:rPr>
              <a:t>6 oxygen atoms</a:t>
            </a:r>
          </a:p>
        </p:txBody>
      </p:sp>
      <p:sp>
        <p:nvSpPr>
          <p:cNvPr id="64" name="TextBox 63"/>
          <p:cNvSpPr txBox="1"/>
          <p:nvPr/>
        </p:nvSpPr>
        <p:spPr>
          <a:xfrm>
            <a:off x="6477001" y="5023347"/>
            <a:ext cx="1864306" cy="338554"/>
          </a:xfrm>
          <a:prstGeom prst="rect">
            <a:avLst/>
          </a:prstGeom>
          <a:noFill/>
        </p:spPr>
        <p:txBody>
          <a:bodyPr wrap="square" rtlCol="0">
            <a:spAutoFit/>
          </a:bodyPr>
          <a:lstStyle/>
          <a:p>
            <a:r>
              <a:rPr lang="en-US" sz="1600" dirty="0">
                <a:solidFill>
                  <a:srgbClr val="00B0F0"/>
                </a:solidFill>
              </a:rPr>
              <a:t>12 hydrogen atoms</a:t>
            </a:r>
          </a:p>
        </p:txBody>
      </p:sp>
      <p:sp>
        <p:nvSpPr>
          <p:cNvPr id="65" name="TextBox 64"/>
          <p:cNvSpPr txBox="1"/>
          <p:nvPr/>
        </p:nvSpPr>
        <p:spPr>
          <a:xfrm>
            <a:off x="6518514" y="5208740"/>
            <a:ext cx="1821873" cy="338554"/>
          </a:xfrm>
          <a:prstGeom prst="rect">
            <a:avLst/>
          </a:prstGeom>
          <a:noFill/>
        </p:spPr>
        <p:txBody>
          <a:bodyPr wrap="square" rtlCol="0">
            <a:spAutoFit/>
          </a:bodyPr>
          <a:lstStyle/>
          <a:p>
            <a:r>
              <a:rPr lang="en-US" sz="1600" dirty="0">
                <a:solidFill>
                  <a:srgbClr val="00B0F0"/>
                </a:solidFill>
              </a:rPr>
              <a:t>6 oxygen atoms</a:t>
            </a:r>
          </a:p>
        </p:txBody>
      </p:sp>
      <p:sp>
        <p:nvSpPr>
          <p:cNvPr id="66" name="TextBox 65"/>
          <p:cNvSpPr txBox="1"/>
          <p:nvPr/>
        </p:nvSpPr>
        <p:spPr>
          <a:xfrm>
            <a:off x="6477000" y="5605046"/>
            <a:ext cx="2126671" cy="338554"/>
          </a:xfrm>
          <a:prstGeom prst="rect">
            <a:avLst/>
          </a:prstGeom>
          <a:noFill/>
        </p:spPr>
        <p:txBody>
          <a:bodyPr wrap="square" rtlCol="0">
            <a:spAutoFit/>
          </a:bodyPr>
          <a:lstStyle/>
          <a:p>
            <a:r>
              <a:rPr lang="en-US" sz="1600" dirty="0">
                <a:solidFill>
                  <a:schemeClr val="accent3"/>
                </a:solidFill>
              </a:rPr>
              <a:t>12 oxygen atoms</a:t>
            </a:r>
          </a:p>
        </p:txBody>
      </p:sp>
      <p:sp>
        <p:nvSpPr>
          <p:cNvPr id="70" name="TextBox 69"/>
          <p:cNvSpPr txBox="1"/>
          <p:nvPr/>
        </p:nvSpPr>
        <p:spPr>
          <a:xfrm>
            <a:off x="2392080" y="1828800"/>
            <a:ext cx="1344387" cy="338554"/>
          </a:xfrm>
          <a:prstGeom prst="rect">
            <a:avLst/>
          </a:prstGeom>
          <a:noFill/>
        </p:spPr>
        <p:txBody>
          <a:bodyPr wrap="square" rtlCol="0">
            <a:spAutoFit/>
          </a:bodyPr>
          <a:lstStyle/>
          <a:p>
            <a:r>
              <a:rPr lang="en-US" sz="1600" dirty="0"/>
              <a:t>Carbon</a:t>
            </a:r>
          </a:p>
        </p:txBody>
      </p:sp>
      <p:sp>
        <p:nvSpPr>
          <p:cNvPr id="71" name="TextBox 70"/>
          <p:cNvSpPr txBox="1"/>
          <p:nvPr/>
        </p:nvSpPr>
        <p:spPr>
          <a:xfrm>
            <a:off x="3246686" y="1810795"/>
            <a:ext cx="1174072" cy="338554"/>
          </a:xfrm>
          <a:prstGeom prst="rect">
            <a:avLst/>
          </a:prstGeom>
          <a:noFill/>
        </p:spPr>
        <p:txBody>
          <a:bodyPr wrap="square" rtlCol="0">
            <a:spAutoFit/>
          </a:bodyPr>
          <a:lstStyle/>
          <a:p>
            <a:r>
              <a:rPr lang="en-US" sz="1600" dirty="0"/>
              <a:t>Hydrogen</a:t>
            </a:r>
          </a:p>
        </p:txBody>
      </p:sp>
      <p:sp>
        <p:nvSpPr>
          <p:cNvPr id="72" name="TextBox 71"/>
          <p:cNvSpPr txBox="1"/>
          <p:nvPr/>
        </p:nvSpPr>
        <p:spPr>
          <a:xfrm>
            <a:off x="4437966" y="1805503"/>
            <a:ext cx="916292" cy="338554"/>
          </a:xfrm>
          <a:prstGeom prst="rect">
            <a:avLst/>
          </a:prstGeom>
          <a:noFill/>
        </p:spPr>
        <p:txBody>
          <a:bodyPr wrap="square" rtlCol="0">
            <a:spAutoFit/>
          </a:bodyPr>
          <a:lstStyle/>
          <a:p>
            <a:r>
              <a:rPr lang="en-US" sz="1600" dirty="0"/>
              <a:t>Oxygen</a:t>
            </a:r>
          </a:p>
        </p:txBody>
      </p:sp>
      <p:grpSp>
        <p:nvGrpSpPr>
          <p:cNvPr id="73" name="Group 72"/>
          <p:cNvGrpSpPr/>
          <p:nvPr/>
        </p:nvGrpSpPr>
        <p:grpSpPr>
          <a:xfrm>
            <a:off x="2426616" y="917749"/>
            <a:ext cx="759728" cy="919298"/>
            <a:chOff x="7682248" y="2272955"/>
            <a:chExt cx="1080752" cy="1242344"/>
          </a:xfrm>
        </p:grpSpPr>
        <p:sp>
          <p:nvSpPr>
            <p:cNvPr id="74" name="Rectangle 73"/>
            <p:cNvSpPr/>
            <p:nvPr/>
          </p:nvSpPr>
          <p:spPr>
            <a:xfrm>
              <a:off x="7682248" y="2281811"/>
              <a:ext cx="1080752" cy="123348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TextBox 74"/>
            <p:cNvSpPr txBox="1"/>
            <p:nvPr/>
          </p:nvSpPr>
          <p:spPr>
            <a:xfrm>
              <a:off x="7682248" y="2272955"/>
              <a:ext cx="1080752" cy="948685"/>
            </a:xfrm>
            <a:prstGeom prst="rect">
              <a:avLst/>
            </a:prstGeom>
            <a:noFill/>
          </p:spPr>
          <p:txBody>
            <a:bodyPr wrap="square" rtlCol="0">
              <a:spAutoFit/>
            </a:bodyPr>
            <a:lstStyle/>
            <a:p>
              <a:pPr algn="ctr"/>
              <a:r>
                <a:rPr lang="en-US" sz="1600" dirty="0"/>
                <a:t>6</a:t>
              </a:r>
            </a:p>
            <a:p>
              <a:pPr algn="ctr"/>
              <a:r>
                <a:rPr lang="en-US" sz="1600" b="1" dirty="0"/>
                <a:t>C</a:t>
              </a:r>
            </a:p>
            <a:p>
              <a:pPr algn="ctr"/>
              <a:r>
                <a:rPr lang="en-US" sz="1600" dirty="0"/>
                <a:t>12.01</a:t>
              </a:r>
            </a:p>
          </p:txBody>
        </p:sp>
      </p:grpSp>
      <p:grpSp>
        <p:nvGrpSpPr>
          <p:cNvPr id="76" name="Group 75"/>
          <p:cNvGrpSpPr/>
          <p:nvPr/>
        </p:nvGrpSpPr>
        <p:grpSpPr>
          <a:xfrm>
            <a:off x="3398376" y="914400"/>
            <a:ext cx="765028" cy="924941"/>
            <a:chOff x="6385660" y="2011268"/>
            <a:chExt cx="1088292" cy="1249970"/>
          </a:xfrm>
        </p:grpSpPr>
        <p:sp>
          <p:nvSpPr>
            <p:cNvPr id="77" name="Rectangle 76"/>
            <p:cNvSpPr/>
            <p:nvPr/>
          </p:nvSpPr>
          <p:spPr>
            <a:xfrm>
              <a:off x="6393200" y="2027750"/>
              <a:ext cx="1080752" cy="123348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TextBox 77"/>
            <p:cNvSpPr txBox="1"/>
            <p:nvPr/>
          </p:nvSpPr>
          <p:spPr>
            <a:xfrm>
              <a:off x="6385660" y="2011268"/>
              <a:ext cx="1080752" cy="1123014"/>
            </a:xfrm>
            <a:prstGeom prst="rect">
              <a:avLst/>
            </a:prstGeom>
            <a:noFill/>
          </p:spPr>
          <p:txBody>
            <a:bodyPr wrap="square" rtlCol="0">
              <a:spAutoFit/>
            </a:bodyPr>
            <a:lstStyle/>
            <a:p>
              <a:pPr algn="ctr"/>
              <a:r>
                <a:rPr lang="en-US" sz="1600" dirty="0">
                  <a:solidFill>
                    <a:schemeClr val="bg1"/>
                  </a:solidFill>
                </a:rPr>
                <a:t>1</a:t>
              </a:r>
            </a:p>
            <a:p>
              <a:pPr algn="ctr"/>
              <a:r>
                <a:rPr lang="en-US" sz="1600" b="1" dirty="0">
                  <a:solidFill>
                    <a:schemeClr val="bg1"/>
                  </a:solidFill>
                </a:rPr>
                <a:t>H</a:t>
              </a:r>
            </a:p>
            <a:p>
              <a:pPr algn="ctr"/>
              <a:r>
                <a:rPr lang="en-US" sz="1600" dirty="0">
                  <a:solidFill>
                    <a:schemeClr val="bg1"/>
                  </a:solidFill>
                </a:rPr>
                <a:t>1.008</a:t>
              </a:r>
            </a:p>
          </p:txBody>
        </p:sp>
      </p:grpSp>
      <p:grpSp>
        <p:nvGrpSpPr>
          <p:cNvPr id="79" name="Group 78"/>
          <p:cNvGrpSpPr/>
          <p:nvPr/>
        </p:nvGrpSpPr>
        <p:grpSpPr>
          <a:xfrm>
            <a:off x="4466546" y="917749"/>
            <a:ext cx="772042" cy="912745"/>
            <a:chOff x="7957117" y="609600"/>
            <a:chExt cx="1098269" cy="1233488"/>
          </a:xfrm>
        </p:grpSpPr>
        <p:sp>
          <p:nvSpPr>
            <p:cNvPr id="80" name="Rectangle 79"/>
            <p:cNvSpPr/>
            <p:nvPr/>
          </p:nvSpPr>
          <p:spPr>
            <a:xfrm>
              <a:off x="7957117" y="609600"/>
              <a:ext cx="1080752" cy="1233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p:cNvSpPr txBox="1"/>
            <p:nvPr/>
          </p:nvSpPr>
          <p:spPr>
            <a:xfrm>
              <a:off x="7974634" y="609600"/>
              <a:ext cx="1080752" cy="948685"/>
            </a:xfrm>
            <a:prstGeom prst="rect">
              <a:avLst/>
            </a:prstGeom>
            <a:noFill/>
          </p:spPr>
          <p:txBody>
            <a:bodyPr wrap="square" rtlCol="0">
              <a:spAutoFit/>
            </a:bodyPr>
            <a:lstStyle/>
            <a:p>
              <a:pPr algn="ctr"/>
              <a:r>
                <a:rPr lang="en-US" sz="1600" dirty="0"/>
                <a:t>8</a:t>
              </a:r>
            </a:p>
            <a:p>
              <a:pPr algn="ctr"/>
              <a:r>
                <a:rPr lang="en-US" sz="1600" b="1" dirty="0"/>
                <a:t>O</a:t>
              </a:r>
            </a:p>
            <a:p>
              <a:pPr algn="ctr"/>
              <a:r>
                <a:rPr lang="en-US" sz="1600" dirty="0"/>
                <a:t>16.00</a:t>
              </a:r>
            </a:p>
          </p:txBody>
        </p:sp>
      </p:grpSp>
      <p:sp>
        <p:nvSpPr>
          <p:cNvPr id="87" name="TextBox 86"/>
          <p:cNvSpPr txBox="1"/>
          <p:nvPr/>
        </p:nvSpPr>
        <p:spPr>
          <a:xfrm>
            <a:off x="46379" y="714105"/>
            <a:ext cx="2417620" cy="1077218"/>
          </a:xfrm>
          <a:prstGeom prst="rect">
            <a:avLst/>
          </a:prstGeom>
          <a:noFill/>
        </p:spPr>
        <p:txBody>
          <a:bodyPr wrap="square" rtlCol="0">
            <a:spAutoFit/>
          </a:bodyPr>
          <a:lstStyle/>
          <a:p>
            <a:r>
              <a:rPr lang="en-US" sz="1600" dirty="0"/>
              <a:t>Each letter stands for the element the atom is made of, so the letter C means an atom of carbon.</a:t>
            </a:r>
          </a:p>
        </p:txBody>
      </p:sp>
      <p:cxnSp>
        <p:nvCxnSpPr>
          <p:cNvPr id="88" name="Straight Arrow Connector 87"/>
          <p:cNvCxnSpPr/>
          <p:nvPr/>
        </p:nvCxnSpPr>
        <p:spPr>
          <a:xfrm flipH="1">
            <a:off x="1009699" y="2090914"/>
            <a:ext cx="1726718" cy="616647"/>
          </a:xfrm>
          <a:prstGeom prst="straightConnector1">
            <a:avLst/>
          </a:prstGeom>
          <a:ln w="158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1828800" y="4475285"/>
            <a:ext cx="2637746" cy="6467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2107751" y="4722507"/>
            <a:ext cx="2356240" cy="61149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2506756" y="2110489"/>
            <a:ext cx="1220692" cy="597072"/>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2" idx="2"/>
          </p:cNvCxnSpPr>
          <p:nvPr/>
        </p:nvCxnSpPr>
        <p:spPr>
          <a:xfrm>
            <a:off x="4896112" y="2144057"/>
            <a:ext cx="746152" cy="563504"/>
          </a:xfrm>
          <a:prstGeom prst="straightConnector1">
            <a:avLst/>
          </a:prstGeom>
          <a:ln w="158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197865" y="6075428"/>
            <a:ext cx="4221736" cy="707886"/>
          </a:xfrm>
          <a:prstGeom prst="rect">
            <a:avLst/>
          </a:prstGeom>
        </p:spPr>
        <p:txBody>
          <a:bodyPr wrap="square">
            <a:spAutoFit/>
          </a:bodyPr>
          <a:lstStyle/>
          <a:p>
            <a:pPr fontAlgn="t"/>
            <a:r>
              <a:rPr lang="en-US" sz="2000" dirty="0"/>
              <a:t>If you count every atom before and after the reaction they are balanced. </a:t>
            </a:r>
            <a:endParaRPr lang="en-US" sz="2400" baseline="-38000" dirty="0"/>
          </a:p>
        </p:txBody>
      </p:sp>
      <p:sp>
        <p:nvSpPr>
          <p:cNvPr id="105" name="TextBox 104"/>
          <p:cNvSpPr txBox="1"/>
          <p:nvPr/>
        </p:nvSpPr>
        <p:spPr>
          <a:xfrm>
            <a:off x="4505301" y="5943600"/>
            <a:ext cx="2126671" cy="830997"/>
          </a:xfrm>
          <a:prstGeom prst="rect">
            <a:avLst/>
          </a:prstGeom>
          <a:noFill/>
        </p:spPr>
        <p:txBody>
          <a:bodyPr wrap="square" rtlCol="0">
            <a:spAutoFit/>
          </a:bodyPr>
          <a:lstStyle/>
          <a:p>
            <a:r>
              <a:rPr lang="en-US" sz="1600" dirty="0"/>
              <a:t> 6 oxygen atoms</a:t>
            </a:r>
          </a:p>
          <a:p>
            <a:r>
              <a:rPr lang="en-US" sz="1600" dirty="0"/>
              <a:t>24 oxygen atoms</a:t>
            </a:r>
          </a:p>
          <a:p>
            <a:r>
              <a:rPr lang="en-US" sz="1600" dirty="0"/>
              <a:t>24 hydrogen atoms</a:t>
            </a:r>
          </a:p>
        </p:txBody>
      </p:sp>
      <p:cxnSp>
        <p:nvCxnSpPr>
          <p:cNvPr id="106" name="Straight Connector 105"/>
          <p:cNvCxnSpPr/>
          <p:nvPr/>
        </p:nvCxnSpPr>
        <p:spPr>
          <a:xfrm>
            <a:off x="4495800" y="5960853"/>
            <a:ext cx="39226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554115" y="5950515"/>
            <a:ext cx="2126671" cy="830997"/>
          </a:xfrm>
          <a:prstGeom prst="rect">
            <a:avLst/>
          </a:prstGeom>
          <a:noFill/>
        </p:spPr>
        <p:txBody>
          <a:bodyPr wrap="square" rtlCol="0">
            <a:spAutoFit/>
          </a:bodyPr>
          <a:lstStyle/>
          <a:p>
            <a:r>
              <a:rPr lang="en-US" sz="1600" dirty="0"/>
              <a:t> 6 oxygen atoms</a:t>
            </a:r>
          </a:p>
          <a:p>
            <a:r>
              <a:rPr lang="en-US" sz="1600" dirty="0"/>
              <a:t>24 oxygen atoms</a:t>
            </a:r>
          </a:p>
          <a:p>
            <a:r>
              <a:rPr lang="en-US" sz="1600" dirty="0"/>
              <a:t>24 hydrogen atoms</a:t>
            </a:r>
          </a:p>
        </p:txBody>
      </p:sp>
      <p:sp>
        <p:nvSpPr>
          <p:cNvPr id="112" name="Equal 111"/>
          <p:cNvSpPr/>
          <p:nvPr/>
        </p:nvSpPr>
        <p:spPr>
          <a:xfrm>
            <a:off x="6235459" y="6199257"/>
            <a:ext cx="312642" cy="353943"/>
          </a:xfrm>
          <a:prstGeom prst="mathEqual">
            <a:avLst>
              <a:gd name="adj1" fmla="val 23520"/>
              <a:gd name="adj2" fmla="val 117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Rectangle 114"/>
          <p:cNvSpPr/>
          <p:nvPr/>
        </p:nvSpPr>
        <p:spPr>
          <a:xfrm>
            <a:off x="4494881" y="3889508"/>
            <a:ext cx="3923540" cy="289380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319486" y="4476057"/>
            <a:ext cx="2514236" cy="1077218"/>
          </a:xfrm>
          <a:prstGeom prst="rect">
            <a:avLst/>
          </a:prstGeom>
          <a:noFill/>
        </p:spPr>
        <p:txBody>
          <a:bodyPr wrap="square" rtlCol="0">
            <a:spAutoFit/>
          </a:bodyPr>
          <a:lstStyle/>
          <a:p>
            <a:r>
              <a:rPr lang="en-US" sz="1600" dirty="0"/>
              <a:t>If 12 water molecules are used there are 24 hydrogen atoms (12 x 2 = 24) and 12 oxygen atoms total.</a:t>
            </a:r>
          </a:p>
        </p:txBody>
      </p:sp>
      <p:cxnSp>
        <p:nvCxnSpPr>
          <p:cNvPr id="125" name="Straight Arrow Connector 124"/>
          <p:cNvCxnSpPr/>
          <p:nvPr/>
        </p:nvCxnSpPr>
        <p:spPr>
          <a:xfrm flipV="1">
            <a:off x="1693147" y="3005664"/>
            <a:ext cx="304800" cy="1470393"/>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3727448" y="4925180"/>
            <a:ext cx="736543" cy="212596"/>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115" idx="1"/>
          </p:cNvCxnSpPr>
          <p:nvPr/>
        </p:nvCxnSpPr>
        <p:spPr>
          <a:xfrm>
            <a:off x="3581400" y="5137776"/>
            <a:ext cx="913481" cy="198635"/>
          </a:xfrm>
          <a:prstGeom prst="straightConnector1">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61" name="Group 160"/>
          <p:cNvGrpSpPr/>
          <p:nvPr/>
        </p:nvGrpSpPr>
        <p:grpSpPr>
          <a:xfrm>
            <a:off x="990600" y="2362197"/>
            <a:ext cx="7010402" cy="1405467"/>
            <a:chOff x="990600" y="3166533"/>
            <a:chExt cx="7010402" cy="1405467"/>
          </a:xfrm>
        </p:grpSpPr>
        <p:grpSp>
          <p:nvGrpSpPr>
            <p:cNvPr id="131" name="Group 130"/>
            <p:cNvGrpSpPr/>
            <p:nvPr/>
          </p:nvGrpSpPr>
          <p:grpSpPr>
            <a:xfrm>
              <a:off x="990600" y="3810000"/>
              <a:ext cx="4038600" cy="334268"/>
              <a:chOff x="2774373" y="5867400"/>
              <a:chExt cx="914400" cy="381000"/>
            </a:xfrm>
          </p:grpSpPr>
          <p:cxnSp>
            <p:nvCxnSpPr>
              <p:cNvPr id="132" name="Straight Connector 131"/>
              <p:cNvCxnSpPr/>
              <p:nvPr/>
            </p:nvCxnSpPr>
            <p:spPr>
              <a:xfrm>
                <a:off x="2774373" y="5867400"/>
                <a:ext cx="0" cy="3810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688773" y="5867400"/>
                <a:ext cx="0" cy="38100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774373" y="6248400"/>
                <a:ext cx="9144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2393273" y="3868936"/>
              <a:ext cx="4312327" cy="474464"/>
              <a:chOff x="2774373" y="5867400"/>
              <a:chExt cx="914400" cy="381000"/>
            </a:xfrm>
          </p:grpSpPr>
          <p:cxnSp>
            <p:nvCxnSpPr>
              <p:cNvPr id="136" name="Straight Connector 135"/>
              <p:cNvCxnSpPr/>
              <p:nvPr/>
            </p:nvCxnSpPr>
            <p:spPr>
              <a:xfrm>
                <a:off x="2774373" y="5867400"/>
                <a:ext cx="0" cy="381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688773" y="5867400"/>
                <a:ext cx="0" cy="381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774373" y="6248400"/>
                <a:ext cx="9144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flipV="1">
              <a:off x="2736418" y="3166533"/>
              <a:ext cx="5264584" cy="304800"/>
              <a:chOff x="2823362" y="5918105"/>
              <a:chExt cx="865411" cy="381000"/>
            </a:xfrm>
          </p:grpSpPr>
          <p:cxnSp>
            <p:nvCxnSpPr>
              <p:cNvPr id="140" name="Straight Connector 139"/>
              <p:cNvCxnSpPr/>
              <p:nvPr/>
            </p:nvCxnSpPr>
            <p:spPr>
              <a:xfrm>
                <a:off x="2823362" y="5918105"/>
                <a:ext cx="0" cy="381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688773" y="5918105"/>
                <a:ext cx="0" cy="381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2823362" y="6287649"/>
                <a:ext cx="865411"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1142999" y="3810000"/>
              <a:ext cx="5867401" cy="762000"/>
              <a:chOff x="2774373" y="5867400"/>
              <a:chExt cx="914400" cy="381000"/>
            </a:xfrm>
          </p:grpSpPr>
          <p:cxnSp>
            <p:nvCxnSpPr>
              <p:cNvPr id="144" name="Straight Connector 143"/>
              <p:cNvCxnSpPr/>
              <p:nvPr/>
            </p:nvCxnSpPr>
            <p:spPr>
              <a:xfrm>
                <a:off x="2774373" y="5867400"/>
                <a:ext cx="0" cy="381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688773" y="5867400"/>
                <a:ext cx="0" cy="381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774373" y="6248400"/>
                <a:ext cx="914400"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1142999" y="3810000"/>
              <a:ext cx="4572001" cy="762000"/>
              <a:chOff x="2774373" y="5867400"/>
              <a:chExt cx="914400" cy="381000"/>
            </a:xfrm>
          </p:grpSpPr>
          <p:cxnSp>
            <p:nvCxnSpPr>
              <p:cNvPr id="148" name="Straight Connector 147"/>
              <p:cNvCxnSpPr/>
              <p:nvPr/>
            </p:nvCxnSpPr>
            <p:spPr>
              <a:xfrm>
                <a:off x="2774373" y="5867400"/>
                <a:ext cx="0" cy="381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688773" y="5867400"/>
                <a:ext cx="0" cy="381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774373" y="6248400"/>
                <a:ext cx="914400"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2393273" y="3868936"/>
              <a:ext cx="2845315" cy="474464"/>
              <a:chOff x="2774373" y="5867400"/>
              <a:chExt cx="914400" cy="381000"/>
            </a:xfrm>
          </p:grpSpPr>
          <p:cxnSp>
            <p:nvCxnSpPr>
              <p:cNvPr id="152" name="Straight Connector 151"/>
              <p:cNvCxnSpPr/>
              <p:nvPr/>
            </p:nvCxnSpPr>
            <p:spPr>
              <a:xfrm>
                <a:off x="2774373" y="5867400"/>
                <a:ext cx="0" cy="381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688773" y="5867400"/>
                <a:ext cx="0" cy="381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774373" y="6248400"/>
                <a:ext cx="9144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sp>
        <p:nvSpPr>
          <p:cNvPr id="176" name="TextBox 175"/>
          <p:cNvSpPr txBox="1"/>
          <p:nvPr/>
        </p:nvSpPr>
        <p:spPr>
          <a:xfrm>
            <a:off x="4674176" y="961072"/>
            <a:ext cx="1802824" cy="1477328"/>
          </a:xfrm>
          <a:prstGeom prst="rect">
            <a:avLst/>
          </a:prstGeom>
          <a:noFill/>
        </p:spPr>
        <p:txBody>
          <a:bodyPr wrap="square" rtlCol="0">
            <a:spAutoFit/>
          </a:bodyPr>
          <a:lstStyle/>
          <a:p>
            <a:r>
              <a:rPr lang="en-US" dirty="0"/>
              <a:t>One molecule of glucose (sugar) has 6 carbon, 12 hydrogen and 6 oxygen atoms.</a:t>
            </a:r>
          </a:p>
        </p:txBody>
      </p:sp>
      <p:sp>
        <p:nvSpPr>
          <p:cNvPr id="2" name="TextBox 1"/>
          <p:cNvSpPr txBox="1"/>
          <p:nvPr/>
        </p:nvSpPr>
        <p:spPr>
          <a:xfrm>
            <a:off x="2743200" y="1238071"/>
            <a:ext cx="2722420" cy="646331"/>
          </a:xfrm>
          <a:prstGeom prst="rect">
            <a:avLst/>
          </a:prstGeom>
          <a:noFill/>
        </p:spPr>
        <p:txBody>
          <a:bodyPr wrap="square" rtlCol="0">
            <a:spAutoFit/>
          </a:bodyPr>
          <a:lstStyle/>
          <a:p>
            <a:r>
              <a:rPr lang="en-US" dirty="0"/>
              <a:t>The sunlight provides the energy for the reaction.</a:t>
            </a:r>
          </a:p>
        </p:txBody>
      </p:sp>
    </p:spTree>
    <p:extLst>
      <p:ext uri="{BB962C8B-B14F-4D97-AF65-F5344CB8AC3E}">
        <p14:creationId xmlns:p14="http://schemas.microsoft.com/office/powerpoint/2010/main" val="268931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7"/>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8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1"/>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fade">
                                      <p:cBhvr>
                                        <p:cTn id="60" dur="10"/>
                                        <p:tgtEl>
                                          <p:spTgt spid="92"/>
                                        </p:tgtEl>
                                      </p:cBhvr>
                                    </p:animEffect>
                                  </p:childTnLst>
                                </p:cTn>
                              </p:par>
                              <p:par>
                                <p:cTn id="61" presetID="10" presetClass="entr" presetSubtype="0" fill="hold"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10"/>
                                        <p:tgtEl>
                                          <p:spTgt spid="9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4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41"/>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39"/>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0"/>
                            </p:stCondLst>
                            <p:childTnLst>
                              <p:par>
                                <p:cTn id="75" presetID="1" presetClass="exit" presetSubtype="0" fill="hold" nodeType="afterEffect">
                                  <p:stCondLst>
                                    <p:cond delay="0"/>
                                  </p:stCondLst>
                                  <p:childTnLst>
                                    <p:set>
                                      <p:cBhvr>
                                        <p:cTn id="76" dur="1" fill="hold">
                                          <p:stCondLst>
                                            <p:cond delay="0"/>
                                          </p:stCondLst>
                                        </p:cTn>
                                        <p:tgtEl>
                                          <p:spTgt spid="92"/>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95"/>
                                        </p:tgtEl>
                                        <p:attrNameLst>
                                          <p:attrName>style.visibility</p:attrName>
                                        </p:attrNameLst>
                                      </p:cBhvr>
                                      <p:to>
                                        <p:strVal val="hidden"/>
                                      </p:to>
                                    </p:set>
                                  </p:childTnLst>
                                </p:cTn>
                              </p:par>
                            </p:childTnLst>
                          </p:cTn>
                        </p:par>
                        <p:par>
                          <p:cTn id="79" fill="hold">
                            <p:stCondLst>
                              <p:cond delay="0"/>
                            </p:stCondLst>
                            <p:childTnLst>
                              <p:par>
                                <p:cTn id="80" presetID="10" presetClass="entr" presetSubtype="0" fill="hold" grpId="0" nodeType="afterEffect">
                                  <p:stCondLst>
                                    <p:cond delay="0"/>
                                  </p:stCondLst>
                                  <p:childTnLst>
                                    <p:set>
                                      <p:cBhvr>
                                        <p:cTn id="81" dur="1" fill="hold">
                                          <p:stCondLst>
                                            <p:cond delay="0"/>
                                          </p:stCondLst>
                                        </p:cTn>
                                        <p:tgtEl>
                                          <p:spTgt spid="124"/>
                                        </p:tgtEl>
                                        <p:attrNameLst>
                                          <p:attrName>style.visibility</p:attrName>
                                        </p:attrNameLst>
                                      </p:cBhvr>
                                      <p:to>
                                        <p:strVal val="visible"/>
                                      </p:to>
                                    </p:set>
                                    <p:animEffect transition="in" filter="fade">
                                      <p:cBhvr>
                                        <p:cTn id="82" dur="10"/>
                                        <p:tgtEl>
                                          <p:spTgt spid="124"/>
                                        </p:tgtEl>
                                      </p:cBhvr>
                                    </p:animEffect>
                                  </p:childTnLst>
                                </p:cTn>
                              </p:par>
                              <p:par>
                                <p:cTn id="83" presetID="10" presetClass="entr" presetSubtype="0" fill="hold" nodeType="withEffect">
                                  <p:stCondLst>
                                    <p:cond delay="0"/>
                                  </p:stCondLst>
                                  <p:childTnLst>
                                    <p:set>
                                      <p:cBhvr>
                                        <p:cTn id="84" dur="1" fill="hold">
                                          <p:stCondLst>
                                            <p:cond delay="0"/>
                                          </p:stCondLst>
                                        </p:cTn>
                                        <p:tgtEl>
                                          <p:spTgt spid="125"/>
                                        </p:tgtEl>
                                        <p:attrNameLst>
                                          <p:attrName>style.visibility</p:attrName>
                                        </p:attrNameLst>
                                      </p:cBhvr>
                                      <p:to>
                                        <p:strVal val="visible"/>
                                      </p:to>
                                    </p:set>
                                    <p:animEffect transition="in" filter="fade">
                                      <p:cBhvr>
                                        <p:cTn id="85" dur="10"/>
                                        <p:tgtEl>
                                          <p:spTgt spid="1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
                                        </p:tgtEl>
                                        <p:attrNameLst>
                                          <p:attrName>style.visibility</p:attrName>
                                        </p:attrNameLst>
                                      </p:cBhvr>
                                      <p:to>
                                        <p:strVal val="visible"/>
                                      </p:to>
                                    </p:set>
                                    <p:animEffect transition="in" filter="fade">
                                      <p:cBhvr>
                                        <p:cTn id="88" dur="10"/>
                                        <p:tgtEl>
                                          <p:spTgt spid="123"/>
                                        </p:tgtEl>
                                      </p:cBhvr>
                                    </p:animEffect>
                                  </p:childTnLst>
                                </p:cTn>
                              </p:par>
                              <p:par>
                                <p:cTn id="89" presetID="10"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animEffect transition="in" filter="fade">
                                      <p:cBhvr>
                                        <p:cTn id="91" dur="10"/>
                                        <p:tgtEl>
                                          <p:spTgt spid="126"/>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29"/>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2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2" nodeType="clickEffect">
                                  <p:stCondLst>
                                    <p:cond delay="0"/>
                                  </p:stCondLst>
                                  <p:childTnLst>
                                    <p:set>
                                      <p:cBhvr>
                                        <p:cTn id="101" dur="1" fill="hold">
                                          <p:stCondLst>
                                            <p:cond delay="0"/>
                                          </p:stCondLst>
                                        </p:cTn>
                                        <p:tgtEl>
                                          <p:spTgt spid="124"/>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25"/>
                                        </p:tgtEl>
                                        <p:attrNameLst>
                                          <p:attrName>style.visibility</p:attrName>
                                        </p:attrNameLst>
                                      </p:cBhvr>
                                      <p:to>
                                        <p:strVal val="hidden"/>
                                      </p:to>
                                    </p:set>
                                  </p:childTnLst>
                                </p:cTn>
                              </p:par>
                              <p:par>
                                <p:cTn id="104" presetID="1" presetClass="exit" presetSubtype="0" fill="hold" grpId="2" nodeType="withEffect">
                                  <p:stCondLst>
                                    <p:cond delay="0"/>
                                  </p:stCondLst>
                                  <p:childTnLst>
                                    <p:set>
                                      <p:cBhvr>
                                        <p:cTn id="105" dur="1" fill="hold">
                                          <p:stCondLst>
                                            <p:cond delay="0"/>
                                          </p:stCondLst>
                                        </p:cTn>
                                        <p:tgtEl>
                                          <p:spTgt spid="123"/>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129"/>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128"/>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126"/>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17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17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104"/>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05"/>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12"/>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1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123" grpId="0"/>
      <p:bldP spid="123" grpId="2"/>
      <p:bldP spid="39" grpId="0"/>
      <p:bldP spid="39" grpId="1"/>
      <p:bldP spid="70" grpId="0"/>
      <p:bldP spid="70" grpId="1"/>
      <p:bldP spid="71" grpId="0"/>
      <p:bldP spid="71" grpId="1"/>
      <p:bldP spid="72" grpId="0"/>
      <p:bldP spid="72" grpId="1"/>
      <p:bldP spid="87" grpId="0"/>
      <p:bldP spid="87" grpId="1"/>
      <p:bldP spid="104" grpId="0"/>
      <p:bldP spid="105" grpId="0"/>
      <p:bldP spid="110" grpId="0"/>
      <p:bldP spid="112" grpId="0" animBg="1"/>
      <p:bldP spid="124" grpId="0"/>
      <p:bldP spid="124" grpId="2"/>
      <p:bldP spid="176" grpId="0"/>
      <p:bldP spid="176" grpId="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08453" y="215900"/>
            <a:ext cx="4744947" cy="1200329"/>
          </a:xfrm>
          <a:prstGeom prst="rect">
            <a:avLst/>
          </a:prstGeom>
        </p:spPr>
        <p:txBody>
          <a:bodyPr wrap="square">
            <a:spAutoFit/>
          </a:bodyPr>
          <a:lstStyle/>
          <a:p>
            <a:pPr fontAlgn="t"/>
            <a:r>
              <a:rPr lang="en-US" dirty="0"/>
              <a:t>Through evolution, plant cells, certain bacteria and some algae have acquired chloroplasts to help carry out the photosynthetic reaction.</a:t>
            </a:r>
          </a:p>
          <a:p>
            <a:pPr fontAlgn="t"/>
            <a:r>
              <a:rPr lang="en-US" dirty="0"/>
              <a:t>Chloroplasts are a plastid or plant cell organelle.</a:t>
            </a:r>
          </a:p>
        </p:txBody>
      </p:sp>
      <p:pic>
        <p:nvPicPr>
          <p:cNvPr id="3074" name="Picture 2" descr="V:\PEER2\NSF FELLOWS\Undergraduates\Graham, Jennifer\DLC\Photosynthesis &amp; Respiration DLC 1394\Photosyn&amp;Resp Photos\plant cells with visible chloroplasts.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83000"/>
                    </a14:imgEffect>
                    <a14:imgEffect>
                      <a14:brightnessContrast bright="1000" contrast="13000"/>
                    </a14:imgEffect>
                  </a14:imgLayer>
                </a14:imgProps>
              </a:ext>
              <a:ext uri="{28A0092B-C50C-407E-A947-70E740481C1C}">
                <a14:useLocalDpi xmlns:a14="http://schemas.microsoft.com/office/drawing/2010/main" val="0"/>
              </a:ext>
            </a:extLst>
          </a:blip>
          <a:srcRect r="99"/>
          <a:stretch/>
        </p:blipFill>
        <p:spPr bwMode="auto">
          <a:xfrm rot="5400000">
            <a:off x="17145" y="287655"/>
            <a:ext cx="3108960" cy="2838450"/>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Group 63"/>
          <p:cNvGrpSpPr/>
          <p:nvPr/>
        </p:nvGrpSpPr>
        <p:grpSpPr>
          <a:xfrm>
            <a:off x="2092433" y="1294368"/>
            <a:ext cx="2403369" cy="1067832"/>
            <a:chOff x="2070523" y="1294368"/>
            <a:chExt cx="1929978" cy="1067832"/>
          </a:xfrm>
        </p:grpSpPr>
        <p:cxnSp>
          <p:nvCxnSpPr>
            <p:cNvPr id="10" name="Straight Arrow Connector 9"/>
            <p:cNvCxnSpPr/>
            <p:nvPr/>
          </p:nvCxnSpPr>
          <p:spPr>
            <a:xfrm flipH="1">
              <a:off x="2070523" y="1569204"/>
              <a:ext cx="1929977" cy="5772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348345" y="1294368"/>
              <a:ext cx="1652156" cy="2748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164772" y="1569204"/>
              <a:ext cx="1835727" cy="79299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4000500" y="1382375"/>
            <a:ext cx="4762500" cy="646331"/>
          </a:xfrm>
          <a:prstGeom prst="rect">
            <a:avLst/>
          </a:prstGeom>
        </p:spPr>
        <p:txBody>
          <a:bodyPr wrap="square">
            <a:spAutoFit/>
          </a:bodyPr>
          <a:lstStyle/>
          <a:p>
            <a:pPr algn="r" fontAlgn="t"/>
            <a:r>
              <a:rPr lang="en-US" b="1" dirty="0"/>
              <a:t>Chloroplasts</a:t>
            </a:r>
            <a:r>
              <a:rPr lang="en-US" dirty="0"/>
              <a:t> are full of round flattened discs called </a:t>
            </a:r>
            <a:r>
              <a:rPr lang="en-US" b="1" dirty="0"/>
              <a:t>thylakoids</a:t>
            </a:r>
            <a:r>
              <a:rPr lang="en-US" dirty="0"/>
              <a:t>.</a:t>
            </a:r>
          </a:p>
        </p:txBody>
      </p:sp>
      <p:sp>
        <p:nvSpPr>
          <p:cNvPr id="18" name="Oval 17"/>
          <p:cNvSpPr/>
          <p:nvPr/>
        </p:nvSpPr>
        <p:spPr>
          <a:xfrm>
            <a:off x="3581400" y="2971800"/>
            <a:ext cx="5562600" cy="30480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66755" y="3238500"/>
            <a:ext cx="4800600" cy="267208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59300" y="3423920"/>
            <a:ext cx="4343400" cy="23749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711700" y="3662680"/>
            <a:ext cx="4114800" cy="210312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3107438">
            <a:off x="4995058" y="4815566"/>
            <a:ext cx="1160313" cy="2581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26100" y="49022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26100" y="51308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626100" y="53594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310390">
            <a:off x="5350744" y="4291252"/>
            <a:ext cx="1160313" cy="2581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262255" y="41148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262255" y="38862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953000" y="41148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953000" y="43434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53000" y="45720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rot="3328028">
            <a:off x="6210925" y="4887414"/>
            <a:ext cx="1160313" cy="2581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262255" y="43434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261100" y="457454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20282623">
            <a:off x="6883685" y="5199878"/>
            <a:ext cx="1160313" cy="2945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43800" y="49149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543800" y="515874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692900" y="548894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667500" y="52451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921500" y="494284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20282623">
            <a:off x="6982436" y="4411462"/>
            <a:ext cx="940642" cy="1916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531100" y="42291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531100" y="44577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531100" y="46863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908800" y="449707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08800" y="471424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531100" y="4000500"/>
            <a:ext cx="609600" cy="228600"/>
          </a:xfrm>
          <a:prstGeom prst="ellipse">
            <a:avLst/>
          </a:prstGeom>
          <a:solidFill>
            <a:srgbClr val="00B050"/>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1" name="Group 3090"/>
          <p:cNvGrpSpPr/>
          <p:nvPr/>
        </p:nvGrpSpPr>
        <p:grpSpPr>
          <a:xfrm>
            <a:off x="6235700" y="2532727"/>
            <a:ext cx="685800" cy="2310513"/>
            <a:chOff x="6399645" y="2513867"/>
            <a:chExt cx="685800" cy="2310513"/>
          </a:xfrm>
        </p:grpSpPr>
        <p:sp>
          <p:nvSpPr>
            <p:cNvPr id="3088" name="Rectangle 3087"/>
            <p:cNvSpPr/>
            <p:nvPr/>
          </p:nvSpPr>
          <p:spPr>
            <a:xfrm>
              <a:off x="6399645" y="3824700"/>
              <a:ext cx="685800" cy="999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0" name="Straight Connector 3089"/>
            <p:cNvCxnSpPr/>
            <p:nvPr/>
          </p:nvCxnSpPr>
          <p:spPr>
            <a:xfrm flipV="1">
              <a:off x="6871855" y="2513867"/>
              <a:ext cx="0" cy="1314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92" name="TextBox 3091"/>
          <p:cNvSpPr txBox="1"/>
          <p:nvPr/>
        </p:nvSpPr>
        <p:spPr>
          <a:xfrm>
            <a:off x="3586495" y="2209562"/>
            <a:ext cx="3901272" cy="369332"/>
          </a:xfrm>
          <a:prstGeom prst="rect">
            <a:avLst/>
          </a:prstGeom>
          <a:noFill/>
        </p:spPr>
        <p:txBody>
          <a:bodyPr wrap="square" rtlCol="0">
            <a:spAutoFit/>
          </a:bodyPr>
          <a:lstStyle/>
          <a:p>
            <a:r>
              <a:rPr lang="en-US" dirty="0"/>
              <a:t>A stack of thylakoids is called a </a:t>
            </a:r>
            <a:r>
              <a:rPr lang="en-US" b="1" dirty="0"/>
              <a:t>granum</a:t>
            </a:r>
            <a:r>
              <a:rPr lang="en-US" dirty="0"/>
              <a:t>.</a:t>
            </a:r>
          </a:p>
        </p:txBody>
      </p:sp>
      <p:sp>
        <p:nvSpPr>
          <p:cNvPr id="89" name="TextBox 88"/>
          <p:cNvSpPr txBox="1"/>
          <p:nvPr/>
        </p:nvSpPr>
        <p:spPr>
          <a:xfrm>
            <a:off x="413808" y="6019800"/>
            <a:ext cx="5091445" cy="400110"/>
          </a:xfrm>
          <a:prstGeom prst="rect">
            <a:avLst/>
          </a:prstGeom>
          <a:noFill/>
        </p:spPr>
        <p:txBody>
          <a:bodyPr wrap="square" rtlCol="0">
            <a:spAutoFit/>
          </a:bodyPr>
          <a:lstStyle/>
          <a:p>
            <a:r>
              <a:rPr lang="en-US" sz="2000" dirty="0">
                <a:hlinkClick r:id="rId5"/>
              </a:rPr>
              <a:t>Chloroplasts</a:t>
            </a:r>
            <a:r>
              <a:rPr lang="en-US" dirty="0"/>
              <a:t> are where photosynthesis occurs. </a:t>
            </a:r>
          </a:p>
        </p:txBody>
      </p:sp>
      <p:grpSp>
        <p:nvGrpSpPr>
          <p:cNvPr id="3110" name="Group 3109"/>
          <p:cNvGrpSpPr/>
          <p:nvPr/>
        </p:nvGrpSpPr>
        <p:grpSpPr>
          <a:xfrm>
            <a:off x="152400" y="2959100"/>
            <a:ext cx="2838450" cy="2574925"/>
            <a:chOff x="209550" y="2959100"/>
            <a:chExt cx="2838450" cy="2574925"/>
          </a:xfrm>
        </p:grpSpPr>
        <p:pic>
          <p:nvPicPr>
            <p:cNvPr id="3105" name="Picture 3" descr="V:\PEER2\NSF FELLOWS\Undergraduates\Graham, Jennifer\DLC\Photosynthesis &amp; Respiration DLC 1394\Photosyn&amp;Resp Photos\chloroplast em.png"/>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4000"/>
                      </a14:imgEffect>
                    </a14:imgLayer>
                  </a14:imgProps>
                </a:ext>
                <a:ext uri="{28A0092B-C50C-407E-A947-70E740481C1C}">
                  <a14:useLocalDpi xmlns:a14="http://schemas.microsoft.com/office/drawing/2010/main" val="0"/>
                </a:ext>
              </a:extLst>
            </a:blip>
            <a:srcRect r="16" b="20"/>
            <a:stretch/>
          </p:blipFill>
          <p:spPr bwMode="auto">
            <a:xfrm>
              <a:off x="209550" y="2959100"/>
              <a:ext cx="2834640" cy="2560320"/>
            </a:xfrm>
            <a:prstGeom prst="rect">
              <a:avLst/>
            </a:prstGeom>
            <a:solidFill>
              <a:srgbClr val="92D050"/>
            </a:solidFill>
          </p:spPr>
        </p:pic>
        <p:sp>
          <p:nvSpPr>
            <p:cNvPr id="3107" name="Freeform 3106"/>
            <p:cNvSpPr/>
            <p:nvPr/>
          </p:nvSpPr>
          <p:spPr>
            <a:xfrm>
              <a:off x="457200" y="4405313"/>
              <a:ext cx="1233488" cy="1128712"/>
            </a:xfrm>
            <a:custGeom>
              <a:avLst/>
              <a:gdLst>
                <a:gd name="connsiteX0" fmla="*/ 1028700 w 1233488"/>
                <a:gd name="connsiteY0" fmla="*/ 114300 h 1128712"/>
                <a:gd name="connsiteX1" fmla="*/ 1000125 w 1233488"/>
                <a:gd name="connsiteY1" fmla="*/ 109537 h 1128712"/>
                <a:gd name="connsiteX2" fmla="*/ 957263 w 1233488"/>
                <a:gd name="connsiteY2" fmla="*/ 104775 h 1128712"/>
                <a:gd name="connsiteX3" fmla="*/ 933450 w 1233488"/>
                <a:gd name="connsiteY3" fmla="*/ 100012 h 1128712"/>
                <a:gd name="connsiteX4" fmla="*/ 919163 w 1233488"/>
                <a:gd name="connsiteY4" fmla="*/ 90487 h 1128712"/>
                <a:gd name="connsiteX5" fmla="*/ 904875 w 1233488"/>
                <a:gd name="connsiteY5" fmla="*/ 85725 h 1128712"/>
                <a:gd name="connsiteX6" fmla="*/ 857250 w 1233488"/>
                <a:gd name="connsiteY6" fmla="*/ 52387 h 1128712"/>
                <a:gd name="connsiteX7" fmla="*/ 819150 w 1233488"/>
                <a:gd name="connsiteY7" fmla="*/ 42862 h 1128712"/>
                <a:gd name="connsiteX8" fmla="*/ 804863 w 1233488"/>
                <a:gd name="connsiteY8" fmla="*/ 38100 h 1128712"/>
                <a:gd name="connsiteX9" fmla="*/ 752475 w 1233488"/>
                <a:gd name="connsiteY9" fmla="*/ 33337 h 1128712"/>
                <a:gd name="connsiteX10" fmla="*/ 723900 w 1233488"/>
                <a:gd name="connsiteY10" fmla="*/ 28575 h 1128712"/>
                <a:gd name="connsiteX11" fmla="*/ 695325 w 1233488"/>
                <a:gd name="connsiteY11" fmla="*/ 19050 h 1128712"/>
                <a:gd name="connsiteX12" fmla="*/ 681038 w 1233488"/>
                <a:gd name="connsiteY12" fmla="*/ 9525 h 1128712"/>
                <a:gd name="connsiteX13" fmla="*/ 652463 w 1233488"/>
                <a:gd name="connsiteY13" fmla="*/ 4762 h 1128712"/>
                <a:gd name="connsiteX14" fmla="*/ 576263 w 1233488"/>
                <a:gd name="connsiteY14" fmla="*/ 0 h 1128712"/>
                <a:gd name="connsiteX15" fmla="*/ 500063 w 1233488"/>
                <a:gd name="connsiteY15" fmla="*/ 4762 h 1128712"/>
                <a:gd name="connsiteX16" fmla="*/ 471488 w 1233488"/>
                <a:gd name="connsiteY16" fmla="*/ 14287 h 1128712"/>
                <a:gd name="connsiteX17" fmla="*/ 457200 w 1233488"/>
                <a:gd name="connsiteY17" fmla="*/ 19050 h 1128712"/>
                <a:gd name="connsiteX18" fmla="*/ 442913 w 1233488"/>
                <a:gd name="connsiteY18" fmla="*/ 28575 h 1128712"/>
                <a:gd name="connsiteX19" fmla="*/ 414338 w 1233488"/>
                <a:gd name="connsiteY19" fmla="*/ 38100 h 1128712"/>
                <a:gd name="connsiteX20" fmla="*/ 385763 w 1233488"/>
                <a:gd name="connsiteY20" fmla="*/ 52387 h 1128712"/>
                <a:gd name="connsiteX21" fmla="*/ 376238 w 1233488"/>
                <a:gd name="connsiteY21" fmla="*/ 66675 h 1128712"/>
                <a:gd name="connsiteX22" fmla="*/ 347663 w 1233488"/>
                <a:gd name="connsiteY22" fmla="*/ 85725 h 1128712"/>
                <a:gd name="connsiteX23" fmla="*/ 338138 w 1233488"/>
                <a:gd name="connsiteY23" fmla="*/ 100012 h 1128712"/>
                <a:gd name="connsiteX24" fmla="*/ 323850 w 1233488"/>
                <a:gd name="connsiteY24" fmla="*/ 104775 h 1128712"/>
                <a:gd name="connsiteX25" fmla="*/ 309563 w 1233488"/>
                <a:gd name="connsiteY25" fmla="*/ 114300 h 1128712"/>
                <a:gd name="connsiteX26" fmla="*/ 300038 w 1233488"/>
                <a:gd name="connsiteY26" fmla="*/ 128587 h 1128712"/>
                <a:gd name="connsiteX27" fmla="*/ 285750 w 1233488"/>
                <a:gd name="connsiteY27" fmla="*/ 133350 h 1128712"/>
                <a:gd name="connsiteX28" fmla="*/ 271463 w 1233488"/>
                <a:gd name="connsiteY28" fmla="*/ 142875 h 1128712"/>
                <a:gd name="connsiteX29" fmla="*/ 261938 w 1233488"/>
                <a:gd name="connsiteY29" fmla="*/ 157162 h 1128712"/>
                <a:gd name="connsiteX30" fmla="*/ 233363 w 1233488"/>
                <a:gd name="connsiteY30" fmla="*/ 180975 h 1128712"/>
                <a:gd name="connsiteX31" fmla="*/ 200025 w 1233488"/>
                <a:gd name="connsiteY31" fmla="*/ 204787 h 1128712"/>
                <a:gd name="connsiteX32" fmla="*/ 180975 w 1233488"/>
                <a:gd name="connsiteY32" fmla="*/ 228600 h 1128712"/>
                <a:gd name="connsiteX33" fmla="*/ 161925 w 1233488"/>
                <a:gd name="connsiteY33" fmla="*/ 257175 h 1128712"/>
                <a:gd name="connsiteX34" fmla="*/ 133350 w 1233488"/>
                <a:gd name="connsiteY34" fmla="*/ 300037 h 1128712"/>
                <a:gd name="connsiteX35" fmla="*/ 123825 w 1233488"/>
                <a:gd name="connsiteY35" fmla="*/ 314325 h 1128712"/>
                <a:gd name="connsiteX36" fmla="*/ 109538 w 1233488"/>
                <a:gd name="connsiteY36" fmla="*/ 328612 h 1128712"/>
                <a:gd name="connsiteX37" fmla="*/ 90488 w 1233488"/>
                <a:gd name="connsiteY37" fmla="*/ 347662 h 1128712"/>
                <a:gd name="connsiteX38" fmla="*/ 85725 w 1233488"/>
                <a:gd name="connsiteY38" fmla="*/ 361950 h 1128712"/>
                <a:gd name="connsiteX39" fmla="*/ 52388 w 1233488"/>
                <a:gd name="connsiteY39" fmla="*/ 404812 h 1128712"/>
                <a:gd name="connsiteX40" fmla="*/ 38100 w 1233488"/>
                <a:gd name="connsiteY40" fmla="*/ 433387 h 1128712"/>
                <a:gd name="connsiteX41" fmla="*/ 28575 w 1233488"/>
                <a:gd name="connsiteY41" fmla="*/ 461962 h 1128712"/>
                <a:gd name="connsiteX42" fmla="*/ 19050 w 1233488"/>
                <a:gd name="connsiteY42" fmla="*/ 481012 h 1128712"/>
                <a:gd name="connsiteX43" fmla="*/ 14288 w 1233488"/>
                <a:gd name="connsiteY43" fmla="*/ 519112 h 1128712"/>
                <a:gd name="connsiteX44" fmla="*/ 9525 w 1233488"/>
                <a:gd name="connsiteY44" fmla="*/ 547687 h 1128712"/>
                <a:gd name="connsiteX45" fmla="*/ 0 w 1233488"/>
                <a:gd name="connsiteY45" fmla="*/ 609600 h 1128712"/>
                <a:gd name="connsiteX46" fmla="*/ 4763 w 1233488"/>
                <a:gd name="connsiteY46" fmla="*/ 790575 h 1128712"/>
                <a:gd name="connsiteX47" fmla="*/ 9525 w 1233488"/>
                <a:gd name="connsiteY47" fmla="*/ 804862 h 1128712"/>
                <a:gd name="connsiteX48" fmla="*/ 14288 w 1233488"/>
                <a:gd name="connsiteY48" fmla="*/ 828675 h 1128712"/>
                <a:gd name="connsiteX49" fmla="*/ 23813 w 1233488"/>
                <a:gd name="connsiteY49" fmla="*/ 857250 h 1128712"/>
                <a:gd name="connsiteX50" fmla="*/ 57150 w 1233488"/>
                <a:gd name="connsiteY50" fmla="*/ 904875 h 1128712"/>
                <a:gd name="connsiteX51" fmla="*/ 85725 w 1233488"/>
                <a:gd name="connsiteY51" fmla="*/ 947737 h 1128712"/>
                <a:gd name="connsiteX52" fmla="*/ 95250 w 1233488"/>
                <a:gd name="connsiteY52" fmla="*/ 962025 h 1128712"/>
                <a:gd name="connsiteX53" fmla="*/ 109538 w 1233488"/>
                <a:gd name="connsiteY53" fmla="*/ 971550 h 1128712"/>
                <a:gd name="connsiteX54" fmla="*/ 138113 w 1233488"/>
                <a:gd name="connsiteY54" fmla="*/ 1014412 h 1128712"/>
                <a:gd name="connsiteX55" fmla="*/ 147638 w 1233488"/>
                <a:gd name="connsiteY55" fmla="*/ 1028700 h 1128712"/>
                <a:gd name="connsiteX56" fmla="*/ 176213 w 1233488"/>
                <a:gd name="connsiteY56" fmla="*/ 1042987 h 1128712"/>
                <a:gd name="connsiteX57" fmla="*/ 185738 w 1233488"/>
                <a:gd name="connsiteY57" fmla="*/ 1057275 h 1128712"/>
                <a:gd name="connsiteX58" fmla="*/ 233363 w 1233488"/>
                <a:gd name="connsiteY58" fmla="*/ 1085850 h 1128712"/>
                <a:gd name="connsiteX59" fmla="*/ 247650 w 1233488"/>
                <a:gd name="connsiteY59" fmla="*/ 1095375 h 1128712"/>
                <a:gd name="connsiteX60" fmla="*/ 290513 w 1233488"/>
                <a:gd name="connsiteY60" fmla="*/ 1109662 h 1128712"/>
                <a:gd name="connsiteX61" fmla="*/ 314325 w 1233488"/>
                <a:gd name="connsiteY61" fmla="*/ 1119187 h 1128712"/>
                <a:gd name="connsiteX62" fmla="*/ 361950 w 1233488"/>
                <a:gd name="connsiteY62" fmla="*/ 1128712 h 1128712"/>
                <a:gd name="connsiteX63" fmla="*/ 604838 w 1233488"/>
                <a:gd name="connsiteY63" fmla="*/ 1123950 h 1128712"/>
                <a:gd name="connsiteX64" fmla="*/ 633413 w 1233488"/>
                <a:gd name="connsiteY64" fmla="*/ 1114425 h 1128712"/>
                <a:gd name="connsiteX65" fmla="*/ 661988 w 1233488"/>
                <a:gd name="connsiteY65" fmla="*/ 1104900 h 1128712"/>
                <a:gd name="connsiteX66" fmla="*/ 676275 w 1233488"/>
                <a:gd name="connsiteY66" fmla="*/ 1100137 h 1128712"/>
                <a:gd name="connsiteX67" fmla="*/ 690563 w 1233488"/>
                <a:gd name="connsiteY67" fmla="*/ 1095375 h 1128712"/>
                <a:gd name="connsiteX68" fmla="*/ 719138 w 1233488"/>
                <a:gd name="connsiteY68" fmla="*/ 1081087 h 1128712"/>
                <a:gd name="connsiteX69" fmla="*/ 752475 w 1233488"/>
                <a:gd name="connsiteY69" fmla="*/ 1057275 h 1128712"/>
                <a:gd name="connsiteX70" fmla="*/ 795338 w 1233488"/>
                <a:gd name="connsiteY70" fmla="*/ 1028700 h 1128712"/>
                <a:gd name="connsiteX71" fmla="*/ 823913 w 1233488"/>
                <a:gd name="connsiteY71" fmla="*/ 1009650 h 1128712"/>
                <a:gd name="connsiteX72" fmla="*/ 838200 w 1233488"/>
                <a:gd name="connsiteY72" fmla="*/ 1000125 h 1128712"/>
                <a:gd name="connsiteX73" fmla="*/ 862013 w 1233488"/>
                <a:gd name="connsiteY73" fmla="*/ 990600 h 1128712"/>
                <a:gd name="connsiteX74" fmla="*/ 881063 w 1233488"/>
                <a:gd name="connsiteY74" fmla="*/ 976312 h 1128712"/>
                <a:gd name="connsiteX75" fmla="*/ 895350 w 1233488"/>
                <a:gd name="connsiteY75" fmla="*/ 966787 h 1128712"/>
                <a:gd name="connsiteX76" fmla="*/ 909638 w 1233488"/>
                <a:gd name="connsiteY76" fmla="*/ 952500 h 1128712"/>
                <a:gd name="connsiteX77" fmla="*/ 938213 w 1233488"/>
                <a:gd name="connsiteY77" fmla="*/ 933450 h 1128712"/>
                <a:gd name="connsiteX78" fmla="*/ 957263 w 1233488"/>
                <a:gd name="connsiteY78" fmla="*/ 914400 h 1128712"/>
                <a:gd name="connsiteX79" fmla="*/ 976313 w 1233488"/>
                <a:gd name="connsiteY79" fmla="*/ 900112 h 1128712"/>
                <a:gd name="connsiteX80" fmla="*/ 995363 w 1233488"/>
                <a:gd name="connsiteY80" fmla="*/ 871537 h 1128712"/>
                <a:gd name="connsiteX81" fmla="*/ 1004888 w 1233488"/>
                <a:gd name="connsiteY81" fmla="*/ 857250 h 1128712"/>
                <a:gd name="connsiteX82" fmla="*/ 1028700 w 1233488"/>
                <a:gd name="connsiteY82" fmla="*/ 823912 h 1128712"/>
                <a:gd name="connsiteX83" fmla="*/ 1042988 w 1233488"/>
                <a:gd name="connsiteY83" fmla="*/ 804862 h 1128712"/>
                <a:gd name="connsiteX84" fmla="*/ 1057275 w 1233488"/>
                <a:gd name="connsiteY84" fmla="*/ 781050 h 1128712"/>
                <a:gd name="connsiteX85" fmla="*/ 1076325 w 1233488"/>
                <a:gd name="connsiteY85" fmla="*/ 747712 h 1128712"/>
                <a:gd name="connsiteX86" fmla="*/ 1081088 w 1233488"/>
                <a:gd name="connsiteY86" fmla="*/ 733425 h 1128712"/>
                <a:gd name="connsiteX87" fmla="*/ 1114425 w 1233488"/>
                <a:gd name="connsiteY87" fmla="*/ 695325 h 1128712"/>
                <a:gd name="connsiteX88" fmla="*/ 1123950 w 1233488"/>
                <a:gd name="connsiteY88" fmla="*/ 681037 h 1128712"/>
                <a:gd name="connsiteX89" fmla="*/ 1152525 w 1233488"/>
                <a:gd name="connsiteY89" fmla="*/ 657225 h 1128712"/>
                <a:gd name="connsiteX90" fmla="*/ 1176338 w 1233488"/>
                <a:gd name="connsiteY90" fmla="*/ 614362 h 1128712"/>
                <a:gd name="connsiteX91" fmla="*/ 1185863 w 1233488"/>
                <a:gd name="connsiteY91" fmla="*/ 600075 h 1128712"/>
                <a:gd name="connsiteX92" fmla="*/ 1195388 w 1233488"/>
                <a:gd name="connsiteY92" fmla="*/ 571500 h 1128712"/>
                <a:gd name="connsiteX93" fmla="*/ 1200150 w 1233488"/>
                <a:gd name="connsiteY93" fmla="*/ 552450 h 1128712"/>
                <a:gd name="connsiteX94" fmla="*/ 1219200 w 1233488"/>
                <a:gd name="connsiteY94" fmla="*/ 523875 h 1128712"/>
                <a:gd name="connsiteX95" fmla="*/ 1228725 w 1233488"/>
                <a:gd name="connsiteY95" fmla="*/ 495300 h 1128712"/>
                <a:gd name="connsiteX96" fmla="*/ 1233488 w 1233488"/>
                <a:gd name="connsiteY96" fmla="*/ 481012 h 1128712"/>
                <a:gd name="connsiteX97" fmla="*/ 1228725 w 1233488"/>
                <a:gd name="connsiteY97" fmla="*/ 366712 h 1128712"/>
                <a:gd name="connsiteX98" fmla="*/ 1223963 w 1233488"/>
                <a:gd name="connsiteY98" fmla="*/ 347662 h 1128712"/>
                <a:gd name="connsiteX99" fmla="*/ 1214438 w 1233488"/>
                <a:gd name="connsiteY99" fmla="*/ 319087 h 1128712"/>
                <a:gd name="connsiteX100" fmla="*/ 1209675 w 1233488"/>
                <a:gd name="connsiteY100" fmla="*/ 300037 h 1128712"/>
                <a:gd name="connsiteX101" fmla="*/ 1200150 w 1233488"/>
                <a:gd name="connsiteY101" fmla="*/ 280987 h 1128712"/>
                <a:gd name="connsiteX102" fmla="*/ 1171575 w 1233488"/>
                <a:gd name="connsiteY102" fmla="*/ 223837 h 1128712"/>
                <a:gd name="connsiteX103" fmla="*/ 1157288 w 1233488"/>
                <a:gd name="connsiteY103" fmla="*/ 214312 h 1128712"/>
                <a:gd name="connsiteX104" fmla="*/ 1147763 w 1233488"/>
                <a:gd name="connsiteY104" fmla="*/ 200025 h 1128712"/>
                <a:gd name="connsiteX105" fmla="*/ 1133475 w 1233488"/>
                <a:gd name="connsiteY105" fmla="*/ 195262 h 1128712"/>
                <a:gd name="connsiteX106" fmla="*/ 1104900 w 1233488"/>
                <a:gd name="connsiteY106" fmla="*/ 180975 h 1128712"/>
                <a:gd name="connsiteX107" fmla="*/ 1057275 w 1233488"/>
                <a:gd name="connsiteY107" fmla="*/ 133350 h 1128712"/>
                <a:gd name="connsiteX108" fmla="*/ 1042988 w 1233488"/>
                <a:gd name="connsiteY108" fmla="*/ 123825 h 1128712"/>
                <a:gd name="connsiteX109" fmla="*/ 1009650 w 1233488"/>
                <a:gd name="connsiteY109" fmla="*/ 119062 h 1128712"/>
                <a:gd name="connsiteX110" fmla="*/ 1028700 w 1233488"/>
                <a:gd name="connsiteY110" fmla="*/ 114300 h 112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233488" h="1128712">
                  <a:moveTo>
                    <a:pt x="1028700" y="114300"/>
                  </a:moveTo>
                  <a:cubicBezTo>
                    <a:pt x="1019175" y="112712"/>
                    <a:pt x="1009697" y="110813"/>
                    <a:pt x="1000125" y="109537"/>
                  </a:cubicBezTo>
                  <a:cubicBezTo>
                    <a:pt x="985876" y="107637"/>
                    <a:pt x="971494" y="106808"/>
                    <a:pt x="957263" y="104775"/>
                  </a:cubicBezTo>
                  <a:cubicBezTo>
                    <a:pt x="949249" y="103630"/>
                    <a:pt x="941388" y="101600"/>
                    <a:pt x="933450" y="100012"/>
                  </a:cubicBezTo>
                  <a:cubicBezTo>
                    <a:pt x="928688" y="96837"/>
                    <a:pt x="924282" y="93047"/>
                    <a:pt x="919163" y="90487"/>
                  </a:cubicBezTo>
                  <a:cubicBezTo>
                    <a:pt x="914673" y="88242"/>
                    <a:pt x="909234" y="88216"/>
                    <a:pt x="904875" y="85725"/>
                  </a:cubicBezTo>
                  <a:cubicBezTo>
                    <a:pt x="889659" y="77030"/>
                    <a:pt x="873693" y="57868"/>
                    <a:pt x="857250" y="52387"/>
                  </a:cubicBezTo>
                  <a:cubicBezTo>
                    <a:pt x="824592" y="41502"/>
                    <a:pt x="865126" y="54356"/>
                    <a:pt x="819150" y="42862"/>
                  </a:cubicBezTo>
                  <a:cubicBezTo>
                    <a:pt x="814280" y="41644"/>
                    <a:pt x="809832" y="38810"/>
                    <a:pt x="804863" y="38100"/>
                  </a:cubicBezTo>
                  <a:cubicBezTo>
                    <a:pt x="787505" y="35620"/>
                    <a:pt x="769890" y="35386"/>
                    <a:pt x="752475" y="33337"/>
                  </a:cubicBezTo>
                  <a:cubicBezTo>
                    <a:pt x="742885" y="32209"/>
                    <a:pt x="733425" y="30162"/>
                    <a:pt x="723900" y="28575"/>
                  </a:cubicBezTo>
                  <a:cubicBezTo>
                    <a:pt x="714375" y="25400"/>
                    <a:pt x="703679" y="24619"/>
                    <a:pt x="695325" y="19050"/>
                  </a:cubicBezTo>
                  <a:cubicBezTo>
                    <a:pt x="690563" y="15875"/>
                    <a:pt x="686468" y="11335"/>
                    <a:pt x="681038" y="9525"/>
                  </a:cubicBezTo>
                  <a:cubicBezTo>
                    <a:pt x="671877" y="6471"/>
                    <a:pt x="662080" y="5636"/>
                    <a:pt x="652463" y="4762"/>
                  </a:cubicBezTo>
                  <a:cubicBezTo>
                    <a:pt x="627118" y="2458"/>
                    <a:pt x="601663" y="1587"/>
                    <a:pt x="576263" y="0"/>
                  </a:cubicBezTo>
                  <a:cubicBezTo>
                    <a:pt x="550863" y="1587"/>
                    <a:pt x="525279" y="1324"/>
                    <a:pt x="500063" y="4762"/>
                  </a:cubicBezTo>
                  <a:cubicBezTo>
                    <a:pt x="490115" y="6119"/>
                    <a:pt x="481013" y="11112"/>
                    <a:pt x="471488" y="14287"/>
                  </a:cubicBezTo>
                  <a:cubicBezTo>
                    <a:pt x="466725" y="15875"/>
                    <a:pt x="461377" y="16265"/>
                    <a:pt x="457200" y="19050"/>
                  </a:cubicBezTo>
                  <a:cubicBezTo>
                    <a:pt x="452438" y="22225"/>
                    <a:pt x="448143" y="26250"/>
                    <a:pt x="442913" y="28575"/>
                  </a:cubicBezTo>
                  <a:cubicBezTo>
                    <a:pt x="433738" y="32653"/>
                    <a:pt x="422692" y="32531"/>
                    <a:pt x="414338" y="38100"/>
                  </a:cubicBezTo>
                  <a:cubicBezTo>
                    <a:pt x="395873" y="50409"/>
                    <a:pt x="405480" y="45815"/>
                    <a:pt x="385763" y="52387"/>
                  </a:cubicBezTo>
                  <a:cubicBezTo>
                    <a:pt x="382588" y="57150"/>
                    <a:pt x="380546" y="62906"/>
                    <a:pt x="376238" y="66675"/>
                  </a:cubicBezTo>
                  <a:cubicBezTo>
                    <a:pt x="367623" y="74213"/>
                    <a:pt x="347663" y="85725"/>
                    <a:pt x="347663" y="85725"/>
                  </a:cubicBezTo>
                  <a:cubicBezTo>
                    <a:pt x="344488" y="90487"/>
                    <a:pt x="342607" y="96436"/>
                    <a:pt x="338138" y="100012"/>
                  </a:cubicBezTo>
                  <a:cubicBezTo>
                    <a:pt x="334218" y="103148"/>
                    <a:pt x="328340" y="102530"/>
                    <a:pt x="323850" y="104775"/>
                  </a:cubicBezTo>
                  <a:cubicBezTo>
                    <a:pt x="318731" y="107335"/>
                    <a:pt x="314325" y="111125"/>
                    <a:pt x="309563" y="114300"/>
                  </a:cubicBezTo>
                  <a:cubicBezTo>
                    <a:pt x="306388" y="119062"/>
                    <a:pt x="304507" y="125011"/>
                    <a:pt x="300038" y="128587"/>
                  </a:cubicBezTo>
                  <a:cubicBezTo>
                    <a:pt x="296118" y="131723"/>
                    <a:pt x="290240" y="131105"/>
                    <a:pt x="285750" y="133350"/>
                  </a:cubicBezTo>
                  <a:cubicBezTo>
                    <a:pt x="280631" y="135910"/>
                    <a:pt x="276225" y="139700"/>
                    <a:pt x="271463" y="142875"/>
                  </a:cubicBezTo>
                  <a:cubicBezTo>
                    <a:pt x="268288" y="147637"/>
                    <a:pt x="265602" y="152765"/>
                    <a:pt x="261938" y="157162"/>
                  </a:cubicBezTo>
                  <a:cubicBezTo>
                    <a:pt x="248858" y="172857"/>
                    <a:pt x="248788" y="169957"/>
                    <a:pt x="233363" y="180975"/>
                  </a:cubicBezTo>
                  <a:cubicBezTo>
                    <a:pt x="192030" y="210499"/>
                    <a:pt x="233684" y="182348"/>
                    <a:pt x="200025" y="204787"/>
                  </a:cubicBezTo>
                  <a:cubicBezTo>
                    <a:pt x="189302" y="236962"/>
                    <a:pt x="204174" y="202088"/>
                    <a:pt x="180975" y="228600"/>
                  </a:cubicBezTo>
                  <a:cubicBezTo>
                    <a:pt x="173437" y="237215"/>
                    <a:pt x="168275" y="247650"/>
                    <a:pt x="161925" y="257175"/>
                  </a:cubicBezTo>
                  <a:lnTo>
                    <a:pt x="133350" y="300037"/>
                  </a:lnTo>
                  <a:cubicBezTo>
                    <a:pt x="130175" y="304800"/>
                    <a:pt x="127872" y="310278"/>
                    <a:pt x="123825" y="314325"/>
                  </a:cubicBezTo>
                  <a:lnTo>
                    <a:pt x="109538" y="328612"/>
                  </a:lnTo>
                  <a:cubicBezTo>
                    <a:pt x="96836" y="366715"/>
                    <a:pt x="115889" y="322261"/>
                    <a:pt x="90488" y="347662"/>
                  </a:cubicBezTo>
                  <a:cubicBezTo>
                    <a:pt x="86938" y="351212"/>
                    <a:pt x="88163" y="357561"/>
                    <a:pt x="85725" y="361950"/>
                  </a:cubicBezTo>
                  <a:cubicBezTo>
                    <a:pt x="71484" y="387584"/>
                    <a:pt x="69743" y="387457"/>
                    <a:pt x="52388" y="404812"/>
                  </a:cubicBezTo>
                  <a:cubicBezTo>
                    <a:pt x="35015" y="456928"/>
                    <a:pt x="62723" y="377986"/>
                    <a:pt x="38100" y="433387"/>
                  </a:cubicBezTo>
                  <a:cubicBezTo>
                    <a:pt x="34022" y="442562"/>
                    <a:pt x="33065" y="452982"/>
                    <a:pt x="28575" y="461962"/>
                  </a:cubicBezTo>
                  <a:lnTo>
                    <a:pt x="19050" y="481012"/>
                  </a:lnTo>
                  <a:cubicBezTo>
                    <a:pt x="17463" y="493712"/>
                    <a:pt x="16098" y="506442"/>
                    <a:pt x="14288" y="519112"/>
                  </a:cubicBezTo>
                  <a:cubicBezTo>
                    <a:pt x="12922" y="528671"/>
                    <a:pt x="10891" y="538128"/>
                    <a:pt x="9525" y="547687"/>
                  </a:cubicBezTo>
                  <a:cubicBezTo>
                    <a:pt x="874" y="608242"/>
                    <a:pt x="9098" y="564115"/>
                    <a:pt x="0" y="609600"/>
                  </a:cubicBezTo>
                  <a:cubicBezTo>
                    <a:pt x="1588" y="669925"/>
                    <a:pt x="1823" y="730301"/>
                    <a:pt x="4763" y="790575"/>
                  </a:cubicBezTo>
                  <a:cubicBezTo>
                    <a:pt x="5008" y="795589"/>
                    <a:pt x="8307" y="799992"/>
                    <a:pt x="9525" y="804862"/>
                  </a:cubicBezTo>
                  <a:cubicBezTo>
                    <a:pt x="11488" y="812715"/>
                    <a:pt x="12158" y="820865"/>
                    <a:pt x="14288" y="828675"/>
                  </a:cubicBezTo>
                  <a:cubicBezTo>
                    <a:pt x="16930" y="838361"/>
                    <a:pt x="18244" y="848896"/>
                    <a:pt x="23813" y="857250"/>
                  </a:cubicBezTo>
                  <a:cubicBezTo>
                    <a:pt x="87949" y="953454"/>
                    <a:pt x="7786" y="834354"/>
                    <a:pt x="57150" y="904875"/>
                  </a:cubicBezTo>
                  <a:cubicBezTo>
                    <a:pt x="66997" y="918942"/>
                    <a:pt x="76200" y="933450"/>
                    <a:pt x="85725" y="947737"/>
                  </a:cubicBezTo>
                  <a:cubicBezTo>
                    <a:pt x="88900" y="952500"/>
                    <a:pt x="90487" y="958850"/>
                    <a:pt x="95250" y="962025"/>
                  </a:cubicBezTo>
                  <a:lnTo>
                    <a:pt x="109538" y="971550"/>
                  </a:lnTo>
                  <a:lnTo>
                    <a:pt x="138113" y="1014412"/>
                  </a:lnTo>
                  <a:cubicBezTo>
                    <a:pt x="141288" y="1019175"/>
                    <a:pt x="142875" y="1025525"/>
                    <a:pt x="147638" y="1028700"/>
                  </a:cubicBezTo>
                  <a:cubicBezTo>
                    <a:pt x="166102" y="1041010"/>
                    <a:pt x="156495" y="1036415"/>
                    <a:pt x="176213" y="1042987"/>
                  </a:cubicBezTo>
                  <a:cubicBezTo>
                    <a:pt x="179388" y="1047750"/>
                    <a:pt x="181430" y="1053506"/>
                    <a:pt x="185738" y="1057275"/>
                  </a:cubicBezTo>
                  <a:cubicBezTo>
                    <a:pt x="207668" y="1076464"/>
                    <a:pt x="211858" y="1073561"/>
                    <a:pt x="233363" y="1085850"/>
                  </a:cubicBezTo>
                  <a:cubicBezTo>
                    <a:pt x="238333" y="1088690"/>
                    <a:pt x="242420" y="1093050"/>
                    <a:pt x="247650" y="1095375"/>
                  </a:cubicBezTo>
                  <a:cubicBezTo>
                    <a:pt x="269136" y="1104924"/>
                    <a:pt x="272626" y="1102507"/>
                    <a:pt x="290513" y="1109662"/>
                  </a:cubicBezTo>
                  <a:cubicBezTo>
                    <a:pt x="298450" y="1112837"/>
                    <a:pt x="306065" y="1116984"/>
                    <a:pt x="314325" y="1119187"/>
                  </a:cubicBezTo>
                  <a:cubicBezTo>
                    <a:pt x="329968" y="1123358"/>
                    <a:pt x="361950" y="1128712"/>
                    <a:pt x="361950" y="1128712"/>
                  </a:cubicBezTo>
                  <a:cubicBezTo>
                    <a:pt x="442913" y="1127125"/>
                    <a:pt x="523972" y="1128206"/>
                    <a:pt x="604838" y="1123950"/>
                  </a:cubicBezTo>
                  <a:cubicBezTo>
                    <a:pt x="614864" y="1123422"/>
                    <a:pt x="623888" y="1117600"/>
                    <a:pt x="633413" y="1114425"/>
                  </a:cubicBezTo>
                  <a:lnTo>
                    <a:pt x="661988" y="1104900"/>
                  </a:lnTo>
                  <a:lnTo>
                    <a:pt x="676275" y="1100137"/>
                  </a:lnTo>
                  <a:lnTo>
                    <a:pt x="690563" y="1095375"/>
                  </a:lnTo>
                  <a:cubicBezTo>
                    <a:pt x="731506" y="1068079"/>
                    <a:pt x="679704" y="1100805"/>
                    <a:pt x="719138" y="1081087"/>
                  </a:cubicBezTo>
                  <a:cubicBezTo>
                    <a:pt x="726876" y="1077218"/>
                    <a:pt x="747087" y="1061047"/>
                    <a:pt x="752475" y="1057275"/>
                  </a:cubicBezTo>
                  <a:cubicBezTo>
                    <a:pt x="752508" y="1057252"/>
                    <a:pt x="788177" y="1033474"/>
                    <a:pt x="795338" y="1028700"/>
                  </a:cubicBezTo>
                  <a:lnTo>
                    <a:pt x="823913" y="1009650"/>
                  </a:lnTo>
                  <a:cubicBezTo>
                    <a:pt x="828675" y="1006475"/>
                    <a:pt x="832886" y="1002251"/>
                    <a:pt x="838200" y="1000125"/>
                  </a:cubicBezTo>
                  <a:cubicBezTo>
                    <a:pt x="846138" y="996950"/>
                    <a:pt x="854540" y="994752"/>
                    <a:pt x="862013" y="990600"/>
                  </a:cubicBezTo>
                  <a:cubicBezTo>
                    <a:pt x="868952" y="986745"/>
                    <a:pt x="874604" y="980926"/>
                    <a:pt x="881063" y="976312"/>
                  </a:cubicBezTo>
                  <a:cubicBezTo>
                    <a:pt x="885720" y="972985"/>
                    <a:pt x="890953" y="970451"/>
                    <a:pt x="895350" y="966787"/>
                  </a:cubicBezTo>
                  <a:cubicBezTo>
                    <a:pt x="900524" y="962475"/>
                    <a:pt x="904322" y="956635"/>
                    <a:pt x="909638" y="952500"/>
                  </a:cubicBezTo>
                  <a:cubicBezTo>
                    <a:pt x="918674" y="945472"/>
                    <a:pt x="930118" y="941545"/>
                    <a:pt x="938213" y="933450"/>
                  </a:cubicBezTo>
                  <a:cubicBezTo>
                    <a:pt x="944563" y="927100"/>
                    <a:pt x="950505" y="920314"/>
                    <a:pt x="957263" y="914400"/>
                  </a:cubicBezTo>
                  <a:cubicBezTo>
                    <a:pt x="963237" y="909173"/>
                    <a:pt x="971040" y="906045"/>
                    <a:pt x="976313" y="900112"/>
                  </a:cubicBezTo>
                  <a:cubicBezTo>
                    <a:pt x="983918" y="891556"/>
                    <a:pt x="989013" y="881062"/>
                    <a:pt x="995363" y="871537"/>
                  </a:cubicBezTo>
                  <a:cubicBezTo>
                    <a:pt x="998538" y="866775"/>
                    <a:pt x="1000841" y="861297"/>
                    <a:pt x="1004888" y="857250"/>
                  </a:cubicBezTo>
                  <a:cubicBezTo>
                    <a:pt x="1032126" y="830010"/>
                    <a:pt x="1007803" y="857347"/>
                    <a:pt x="1028700" y="823912"/>
                  </a:cubicBezTo>
                  <a:cubicBezTo>
                    <a:pt x="1032907" y="817181"/>
                    <a:pt x="1038585" y="811466"/>
                    <a:pt x="1042988" y="804862"/>
                  </a:cubicBezTo>
                  <a:cubicBezTo>
                    <a:pt x="1048123" y="797160"/>
                    <a:pt x="1052513" y="788987"/>
                    <a:pt x="1057275" y="781050"/>
                  </a:cubicBezTo>
                  <a:cubicBezTo>
                    <a:pt x="1067348" y="740761"/>
                    <a:pt x="1053627" y="781759"/>
                    <a:pt x="1076325" y="747712"/>
                  </a:cubicBezTo>
                  <a:cubicBezTo>
                    <a:pt x="1079110" y="743535"/>
                    <a:pt x="1078650" y="737813"/>
                    <a:pt x="1081088" y="733425"/>
                  </a:cubicBezTo>
                  <a:cubicBezTo>
                    <a:pt x="1097431" y="704009"/>
                    <a:pt x="1093554" y="709239"/>
                    <a:pt x="1114425" y="695325"/>
                  </a:cubicBezTo>
                  <a:cubicBezTo>
                    <a:pt x="1117600" y="690562"/>
                    <a:pt x="1120286" y="685434"/>
                    <a:pt x="1123950" y="681037"/>
                  </a:cubicBezTo>
                  <a:cubicBezTo>
                    <a:pt x="1135407" y="667288"/>
                    <a:pt x="1138479" y="666589"/>
                    <a:pt x="1152525" y="657225"/>
                  </a:cubicBezTo>
                  <a:cubicBezTo>
                    <a:pt x="1160908" y="632077"/>
                    <a:pt x="1154503" y="647113"/>
                    <a:pt x="1176338" y="614362"/>
                  </a:cubicBezTo>
                  <a:lnTo>
                    <a:pt x="1185863" y="600075"/>
                  </a:lnTo>
                  <a:cubicBezTo>
                    <a:pt x="1189038" y="590550"/>
                    <a:pt x="1192953" y="581241"/>
                    <a:pt x="1195388" y="571500"/>
                  </a:cubicBezTo>
                  <a:cubicBezTo>
                    <a:pt x="1196975" y="565150"/>
                    <a:pt x="1197223" y="558304"/>
                    <a:pt x="1200150" y="552450"/>
                  </a:cubicBezTo>
                  <a:cubicBezTo>
                    <a:pt x="1205269" y="542211"/>
                    <a:pt x="1215580" y="534735"/>
                    <a:pt x="1219200" y="523875"/>
                  </a:cubicBezTo>
                  <a:lnTo>
                    <a:pt x="1228725" y="495300"/>
                  </a:lnTo>
                  <a:lnTo>
                    <a:pt x="1233488" y="481012"/>
                  </a:lnTo>
                  <a:cubicBezTo>
                    <a:pt x="1231900" y="442912"/>
                    <a:pt x="1231442" y="404748"/>
                    <a:pt x="1228725" y="366712"/>
                  </a:cubicBezTo>
                  <a:cubicBezTo>
                    <a:pt x="1228259" y="360183"/>
                    <a:pt x="1225844" y="353931"/>
                    <a:pt x="1223963" y="347662"/>
                  </a:cubicBezTo>
                  <a:cubicBezTo>
                    <a:pt x="1221078" y="338045"/>
                    <a:pt x="1216873" y="328827"/>
                    <a:pt x="1214438" y="319087"/>
                  </a:cubicBezTo>
                  <a:cubicBezTo>
                    <a:pt x="1212850" y="312737"/>
                    <a:pt x="1211973" y="306166"/>
                    <a:pt x="1209675" y="300037"/>
                  </a:cubicBezTo>
                  <a:cubicBezTo>
                    <a:pt x="1207182" y="293390"/>
                    <a:pt x="1202787" y="287579"/>
                    <a:pt x="1200150" y="280987"/>
                  </a:cubicBezTo>
                  <a:cubicBezTo>
                    <a:pt x="1193235" y="263698"/>
                    <a:pt x="1189091" y="235515"/>
                    <a:pt x="1171575" y="223837"/>
                  </a:cubicBezTo>
                  <a:lnTo>
                    <a:pt x="1157288" y="214312"/>
                  </a:lnTo>
                  <a:cubicBezTo>
                    <a:pt x="1154113" y="209550"/>
                    <a:pt x="1152232" y="203601"/>
                    <a:pt x="1147763" y="200025"/>
                  </a:cubicBezTo>
                  <a:cubicBezTo>
                    <a:pt x="1143843" y="196889"/>
                    <a:pt x="1137965" y="197507"/>
                    <a:pt x="1133475" y="195262"/>
                  </a:cubicBezTo>
                  <a:cubicBezTo>
                    <a:pt x="1096553" y="176801"/>
                    <a:pt x="1140807" y="192942"/>
                    <a:pt x="1104900" y="180975"/>
                  </a:cubicBezTo>
                  <a:cubicBezTo>
                    <a:pt x="1079500" y="142874"/>
                    <a:pt x="1095375" y="158751"/>
                    <a:pt x="1057275" y="133350"/>
                  </a:cubicBezTo>
                  <a:cubicBezTo>
                    <a:pt x="1052513" y="130175"/>
                    <a:pt x="1048654" y="124635"/>
                    <a:pt x="1042988" y="123825"/>
                  </a:cubicBezTo>
                  <a:lnTo>
                    <a:pt x="1009650" y="119062"/>
                  </a:lnTo>
                  <a:lnTo>
                    <a:pt x="1028700" y="114300"/>
                  </a:lnTo>
                  <a:close/>
                </a:path>
              </a:pathLst>
            </a:custGeom>
            <a:solidFill>
              <a:srgbClr val="92D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8" name="Freeform 3107"/>
            <p:cNvSpPr/>
            <p:nvPr/>
          </p:nvSpPr>
          <p:spPr>
            <a:xfrm>
              <a:off x="1706598" y="3270609"/>
              <a:ext cx="1341402" cy="1620479"/>
            </a:xfrm>
            <a:custGeom>
              <a:avLst/>
              <a:gdLst>
                <a:gd name="connsiteX0" fmla="*/ 831815 w 1341402"/>
                <a:gd name="connsiteY0" fmla="*/ 1229 h 1620479"/>
                <a:gd name="connsiteX1" fmla="*/ 803240 w 1341402"/>
                <a:gd name="connsiteY1" fmla="*/ 10754 h 1620479"/>
                <a:gd name="connsiteX2" fmla="*/ 760377 w 1341402"/>
                <a:gd name="connsiteY2" fmla="*/ 20279 h 1620479"/>
                <a:gd name="connsiteX3" fmla="*/ 731802 w 1341402"/>
                <a:gd name="connsiteY3" fmla="*/ 29804 h 1620479"/>
                <a:gd name="connsiteX4" fmla="*/ 703227 w 1341402"/>
                <a:gd name="connsiteY4" fmla="*/ 44091 h 1620479"/>
                <a:gd name="connsiteX5" fmla="*/ 688940 w 1341402"/>
                <a:gd name="connsiteY5" fmla="*/ 53616 h 1620479"/>
                <a:gd name="connsiteX6" fmla="*/ 660365 w 1341402"/>
                <a:gd name="connsiteY6" fmla="*/ 63141 h 1620479"/>
                <a:gd name="connsiteX7" fmla="*/ 631790 w 1341402"/>
                <a:gd name="connsiteY7" fmla="*/ 77429 h 1620479"/>
                <a:gd name="connsiteX8" fmla="*/ 579402 w 1341402"/>
                <a:gd name="connsiteY8" fmla="*/ 101241 h 1620479"/>
                <a:gd name="connsiteX9" fmla="*/ 565115 w 1341402"/>
                <a:gd name="connsiteY9" fmla="*/ 110766 h 1620479"/>
                <a:gd name="connsiteX10" fmla="*/ 536540 w 1341402"/>
                <a:gd name="connsiteY10" fmla="*/ 125054 h 1620479"/>
                <a:gd name="connsiteX11" fmla="*/ 507965 w 1341402"/>
                <a:gd name="connsiteY11" fmla="*/ 153629 h 1620479"/>
                <a:gd name="connsiteX12" fmla="*/ 479390 w 1341402"/>
                <a:gd name="connsiteY12" fmla="*/ 177441 h 1620479"/>
                <a:gd name="connsiteX13" fmla="*/ 469865 w 1341402"/>
                <a:gd name="connsiteY13" fmla="*/ 191729 h 1620479"/>
                <a:gd name="connsiteX14" fmla="*/ 455577 w 1341402"/>
                <a:gd name="connsiteY14" fmla="*/ 201254 h 1620479"/>
                <a:gd name="connsiteX15" fmla="*/ 450815 w 1341402"/>
                <a:gd name="connsiteY15" fmla="*/ 215541 h 1620479"/>
                <a:gd name="connsiteX16" fmla="*/ 441290 w 1341402"/>
                <a:gd name="connsiteY16" fmla="*/ 229829 h 1620479"/>
                <a:gd name="connsiteX17" fmla="*/ 412715 w 1341402"/>
                <a:gd name="connsiteY17" fmla="*/ 258404 h 1620479"/>
                <a:gd name="connsiteX18" fmla="*/ 403190 w 1341402"/>
                <a:gd name="connsiteY18" fmla="*/ 272691 h 1620479"/>
                <a:gd name="connsiteX19" fmla="*/ 384140 w 1341402"/>
                <a:gd name="connsiteY19" fmla="*/ 306029 h 1620479"/>
                <a:gd name="connsiteX20" fmla="*/ 369852 w 1341402"/>
                <a:gd name="connsiteY20" fmla="*/ 315554 h 1620479"/>
                <a:gd name="connsiteX21" fmla="*/ 355565 w 1341402"/>
                <a:gd name="connsiteY21" fmla="*/ 329841 h 1620479"/>
                <a:gd name="connsiteX22" fmla="*/ 350802 w 1341402"/>
                <a:gd name="connsiteY22" fmla="*/ 344129 h 1620479"/>
                <a:gd name="connsiteX23" fmla="*/ 322227 w 1341402"/>
                <a:gd name="connsiteY23" fmla="*/ 367941 h 1620479"/>
                <a:gd name="connsiteX24" fmla="*/ 312702 w 1341402"/>
                <a:gd name="connsiteY24" fmla="*/ 382229 h 1620479"/>
                <a:gd name="connsiteX25" fmla="*/ 298415 w 1341402"/>
                <a:gd name="connsiteY25" fmla="*/ 391754 h 1620479"/>
                <a:gd name="connsiteX26" fmla="*/ 293652 w 1341402"/>
                <a:gd name="connsiteY26" fmla="*/ 406041 h 1620479"/>
                <a:gd name="connsiteX27" fmla="*/ 274602 w 1341402"/>
                <a:gd name="connsiteY27" fmla="*/ 434616 h 1620479"/>
                <a:gd name="connsiteX28" fmla="*/ 255552 w 1341402"/>
                <a:gd name="connsiteY28" fmla="*/ 463191 h 1620479"/>
                <a:gd name="connsiteX29" fmla="*/ 246027 w 1341402"/>
                <a:gd name="connsiteY29" fmla="*/ 477479 h 1620479"/>
                <a:gd name="connsiteX30" fmla="*/ 226977 w 1341402"/>
                <a:gd name="connsiteY30" fmla="*/ 506054 h 1620479"/>
                <a:gd name="connsiteX31" fmla="*/ 198402 w 1341402"/>
                <a:gd name="connsiteY31" fmla="*/ 548916 h 1620479"/>
                <a:gd name="connsiteX32" fmla="*/ 184115 w 1341402"/>
                <a:gd name="connsiteY32" fmla="*/ 567966 h 1620479"/>
                <a:gd name="connsiteX33" fmla="*/ 169827 w 1341402"/>
                <a:gd name="connsiteY33" fmla="*/ 582254 h 1620479"/>
                <a:gd name="connsiteX34" fmla="*/ 136490 w 1341402"/>
                <a:gd name="connsiteY34" fmla="*/ 625116 h 1620479"/>
                <a:gd name="connsiteX35" fmla="*/ 131727 w 1341402"/>
                <a:gd name="connsiteY35" fmla="*/ 639404 h 1620479"/>
                <a:gd name="connsiteX36" fmla="*/ 112677 w 1341402"/>
                <a:gd name="connsiteY36" fmla="*/ 667979 h 1620479"/>
                <a:gd name="connsiteX37" fmla="*/ 98390 w 1341402"/>
                <a:gd name="connsiteY37" fmla="*/ 710841 h 1620479"/>
                <a:gd name="connsiteX38" fmla="*/ 93627 w 1341402"/>
                <a:gd name="connsiteY38" fmla="*/ 725129 h 1620479"/>
                <a:gd name="connsiteX39" fmla="*/ 84102 w 1341402"/>
                <a:gd name="connsiteY39" fmla="*/ 739416 h 1620479"/>
                <a:gd name="connsiteX40" fmla="*/ 74577 w 1341402"/>
                <a:gd name="connsiteY40" fmla="*/ 767991 h 1620479"/>
                <a:gd name="connsiteX41" fmla="*/ 69815 w 1341402"/>
                <a:gd name="connsiteY41" fmla="*/ 782279 h 1620479"/>
                <a:gd name="connsiteX42" fmla="*/ 50765 w 1341402"/>
                <a:gd name="connsiteY42" fmla="*/ 810854 h 1620479"/>
                <a:gd name="connsiteX43" fmla="*/ 31715 w 1341402"/>
                <a:gd name="connsiteY43" fmla="*/ 863241 h 1620479"/>
                <a:gd name="connsiteX44" fmla="*/ 22190 w 1341402"/>
                <a:gd name="connsiteY44" fmla="*/ 906104 h 1620479"/>
                <a:gd name="connsiteX45" fmla="*/ 12665 w 1341402"/>
                <a:gd name="connsiteY45" fmla="*/ 1020404 h 1620479"/>
                <a:gd name="connsiteX46" fmla="*/ 7902 w 1341402"/>
                <a:gd name="connsiteY46" fmla="*/ 1044216 h 1620479"/>
                <a:gd name="connsiteX47" fmla="*/ 7902 w 1341402"/>
                <a:gd name="connsiteY47" fmla="*/ 1329966 h 1620479"/>
                <a:gd name="connsiteX48" fmla="*/ 17427 w 1341402"/>
                <a:gd name="connsiteY48" fmla="*/ 1358541 h 1620479"/>
                <a:gd name="connsiteX49" fmla="*/ 41240 w 1341402"/>
                <a:gd name="connsiteY49" fmla="*/ 1387116 h 1620479"/>
                <a:gd name="connsiteX50" fmla="*/ 60290 w 1341402"/>
                <a:gd name="connsiteY50" fmla="*/ 1415691 h 1620479"/>
                <a:gd name="connsiteX51" fmla="*/ 93627 w 1341402"/>
                <a:gd name="connsiteY51" fmla="*/ 1458554 h 1620479"/>
                <a:gd name="connsiteX52" fmla="*/ 107915 w 1341402"/>
                <a:gd name="connsiteY52" fmla="*/ 1491891 h 1620479"/>
                <a:gd name="connsiteX53" fmla="*/ 126965 w 1341402"/>
                <a:gd name="connsiteY53" fmla="*/ 1520466 h 1620479"/>
                <a:gd name="connsiteX54" fmla="*/ 136490 w 1341402"/>
                <a:gd name="connsiteY54" fmla="*/ 1534754 h 1620479"/>
                <a:gd name="connsiteX55" fmla="*/ 150777 w 1341402"/>
                <a:gd name="connsiteY55" fmla="*/ 1544279 h 1620479"/>
                <a:gd name="connsiteX56" fmla="*/ 155540 w 1341402"/>
                <a:gd name="connsiteY56" fmla="*/ 1558566 h 1620479"/>
                <a:gd name="connsiteX57" fmla="*/ 212690 w 1341402"/>
                <a:gd name="connsiteY57" fmla="*/ 1606191 h 1620479"/>
                <a:gd name="connsiteX58" fmla="*/ 226977 w 1341402"/>
                <a:gd name="connsiteY58" fmla="*/ 1620479 h 1620479"/>
                <a:gd name="connsiteX59" fmla="*/ 331752 w 1341402"/>
                <a:gd name="connsiteY59" fmla="*/ 1615716 h 1620479"/>
                <a:gd name="connsiteX60" fmla="*/ 369852 w 1341402"/>
                <a:gd name="connsiteY60" fmla="*/ 1610954 h 1620479"/>
                <a:gd name="connsiteX61" fmla="*/ 403190 w 1341402"/>
                <a:gd name="connsiteY61" fmla="*/ 1606191 h 1620479"/>
                <a:gd name="connsiteX62" fmla="*/ 541302 w 1341402"/>
                <a:gd name="connsiteY62" fmla="*/ 1601429 h 1620479"/>
                <a:gd name="connsiteX63" fmla="*/ 569877 w 1341402"/>
                <a:gd name="connsiteY63" fmla="*/ 1587141 h 1620479"/>
                <a:gd name="connsiteX64" fmla="*/ 584165 w 1341402"/>
                <a:gd name="connsiteY64" fmla="*/ 1582379 h 1620479"/>
                <a:gd name="connsiteX65" fmla="*/ 598452 w 1341402"/>
                <a:gd name="connsiteY65" fmla="*/ 1572854 h 1620479"/>
                <a:gd name="connsiteX66" fmla="*/ 612740 w 1341402"/>
                <a:gd name="connsiteY66" fmla="*/ 1568091 h 1620479"/>
                <a:gd name="connsiteX67" fmla="*/ 627027 w 1341402"/>
                <a:gd name="connsiteY67" fmla="*/ 1553804 h 1620479"/>
                <a:gd name="connsiteX68" fmla="*/ 641315 w 1341402"/>
                <a:gd name="connsiteY68" fmla="*/ 1549041 h 1620479"/>
                <a:gd name="connsiteX69" fmla="*/ 674652 w 1341402"/>
                <a:gd name="connsiteY69" fmla="*/ 1534754 h 1620479"/>
                <a:gd name="connsiteX70" fmla="*/ 693702 w 1341402"/>
                <a:gd name="connsiteY70" fmla="*/ 1520466 h 1620479"/>
                <a:gd name="connsiteX71" fmla="*/ 712752 w 1341402"/>
                <a:gd name="connsiteY71" fmla="*/ 1510941 h 1620479"/>
                <a:gd name="connsiteX72" fmla="*/ 722277 w 1341402"/>
                <a:gd name="connsiteY72" fmla="*/ 1496654 h 1620479"/>
                <a:gd name="connsiteX73" fmla="*/ 765140 w 1341402"/>
                <a:gd name="connsiteY73" fmla="*/ 1463316 h 1620479"/>
                <a:gd name="connsiteX74" fmla="*/ 793715 w 1341402"/>
                <a:gd name="connsiteY74" fmla="*/ 1415691 h 1620479"/>
                <a:gd name="connsiteX75" fmla="*/ 803240 w 1341402"/>
                <a:gd name="connsiteY75" fmla="*/ 1401404 h 1620479"/>
                <a:gd name="connsiteX76" fmla="*/ 822290 w 1341402"/>
                <a:gd name="connsiteY76" fmla="*/ 1377591 h 1620479"/>
                <a:gd name="connsiteX77" fmla="*/ 831815 w 1341402"/>
                <a:gd name="connsiteY77" fmla="*/ 1363304 h 1620479"/>
                <a:gd name="connsiteX78" fmla="*/ 860390 w 1341402"/>
                <a:gd name="connsiteY78" fmla="*/ 1339491 h 1620479"/>
                <a:gd name="connsiteX79" fmla="*/ 898490 w 1341402"/>
                <a:gd name="connsiteY79" fmla="*/ 1291866 h 1620479"/>
                <a:gd name="connsiteX80" fmla="*/ 927065 w 1341402"/>
                <a:gd name="connsiteY80" fmla="*/ 1253766 h 1620479"/>
                <a:gd name="connsiteX81" fmla="*/ 936590 w 1341402"/>
                <a:gd name="connsiteY81" fmla="*/ 1239479 h 1620479"/>
                <a:gd name="connsiteX82" fmla="*/ 950877 w 1341402"/>
                <a:gd name="connsiteY82" fmla="*/ 1229954 h 1620479"/>
                <a:gd name="connsiteX83" fmla="*/ 974690 w 1341402"/>
                <a:gd name="connsiteY83" fmla="*/ 1187091 h 1620479"/>
                <a:gd name="connsiteX84" fmla="*/ 988977 w 1341402"/>
                <a:gd name="connsiteY84" fmla="*/ 1182329 h 1620479"/>
                <a:gd name="connsiteX85" fmla="*/ 1031840 w 1341402"/>
                <a:gd name="connsiteY85" fmla="*/ 1144229 h 1620479"/>
                <a:gd name="connsiteX86" fmla="*/ 1036602 w 1341402"/>
                <a:gd name="connsiteY86" fmla="*/ 1129941 h 1620479"/>
                <a:gd name="connsiteX87" fmla="*/ 1065177 w 1341402"/>
                <a:gd name="connsiteY87" fmla="*/ 1101366 h 1620479"/>
                <a:gd name="connsiteX88" fmla="*/ 1084227 w 1341402"/>
                <a:gd name="connsiteY88" fmla="*/ 1072791 h 1620479"/>
                <a:gd name="connsiteX89" fmla="*/ 1088990 w 1341402"/>
                <a:gd name="connsiteY89" fmla="*/ 1058504 h 1620479"/>
                <a:gd name="connsiteX90" fmla="*/ 1098515 w 1341402"/>
                <a:gd name="connsiteY90" fmla="*/ 1044216 h 1620479"/>
                <a:gd name="connsiteX91" fmla="*/ 1108040 w 1341402"/>
                <a:gd name="connsiteY91" fmla="*/ 1015641 h 1620479"/>
                <a:gd name="connsiteX92" fmla="*/ 1112802 w 1341402"/>
                <a:gd name="connsiteY92" fmla="*/ 996591 h 1620479"/>
                <a:gd name="connsiteX93" fmla="*/ 1122327 w 1341402"/>
                <a:gd name="connsiteY93" fmla="*/ 977541 h 1620479"/>
                <a:gd name="connsiteX94" fmla="*/ 1131852 w 1341402"/>
                <a:gd name="connsiteY94" fmla="*/ 948966 h 1620479"/>
                <a:gd name="connsiteX95" fmla="*/ 1136615 w 1341402"/>
                <a:gd name="connsiteY95" fmla="*/ 934679 h 1620479"/>
                <a:gd name="connsiteX96" fmla="*/ 1150902 w 1341402"/>
                <a:gd name="connsiteY96" fmla="*/ 910866 h 1620479"/>
                <a:gd name="connsiteX97" fmla="*/ 1160427 w 1341402"/>
                <a:gd name="connsiteY97" fmla="*/ 891816 h 1620479"/>
                <a:gd name="connsiteX98" fmla="*/ 1169952 w 1341402"/>
                <a:gd name="connsiteY98" fmla="*/ 877529 h 1620479"/>
                <a:gd name="connsiteX99" fmla="*/ 1174715 w 1341402"/>
                <a:gd name="connsiteY99" fmla="*/ 863241 h 1620479"/>
                <a:gd name="connsiteX100" fmla="*/ 1184240 w 1341402"/>
                <a:gd name="connsiteY100" fmla="*/ 848954 h 1620479"/>
                <a:gd name="connsiteX101" fmla="*/ 1203290 w 1341402"/>
                <a:gd name="connsiteY101" fmla="*/ 815616 h 1620479"/>
                <a:gd name="connsiteX102" fmla="*/ 1208052 w 1341402"/>
                <a:gd name="connsiteY102" fmla="*/ 782279 h 1620479"/>
                <a:gd name="connsiteX103" fmla="*/ 1212815 w 1341402"/>
                <a:gd name="connsiteY103" fmla="*/ 767991 h 1620479"/>
                <a:gd name="connsiteX104" fmla="*/ 1222340 w 1341402"/>
                <a:gd name="connsiteY104" fmla="*/ 715604 h 1620479"/>
                <a:gd name="connsiteX105" fmla="*/ 1227102 w 1341402"/>
                <a:gd name="connsiteY105" fmla="*/ 701316 h 1620479"/>
                <a:gd name="connsiteX106" fmla="*/ 1241390 w 1341402"/>
                <a:gd name="connsiteY106" fmla="*/ 648929 h 1620479"/>
                <a:gd name="connsiteX107" fmla="*/ 1246152 w 1341402"/>
                <a:gd name="connsiteY107" fmla="*/ 620354 h 1620479"/>
                <a:gd name="connsiteX108" fmla="*/ 1250915 w 1341402"/>
                <a:gd name="connsiteY108" fmla="*/ 606066 h 1620479"/>
                <a:gd name="connsiteX109" fmla="*/ 1265202 w 1341402"/>
                <a:gd name="connsiteY109" fmla="*/ 544154 h 1620479"/>
                <a:gd name="connsiteX110" fmla="*/ 1274727 w 1341402"/>
                <a:gd name="connsiteY110" fmla="*/ 515579 h 1620479"/>
                <a:gd name="connsiteX111" fmla="*/ 1279490 w 1341402"/>
                <a:gd name="connsiteY111" fmla="*/ 501291 h 1620479"/>
                <a:gd name="connsiteX112" fmla="*/ 1289015 w 1341402"/>
                <a:gd name="connsiteY112" fmla="*/ 487004 h 1620479"/>
                <a:gd name="connsiteX113" fmla="*/ 1308065 w 1341402"/>
                <a:gd name="connsiteY113" fmla="*/ 453666 h 1620479"/>
                <a:gd name="connsiteX114" fmla="*/ 1317590 w 1341402"/>
                <a:gd name="connsiteY114" fmla="*/ 425091 h 1620479"/>
                <a:gd name="connsiteX115" fmla="*/ 1322352 w 1341402"/>
                <a:gd name="connsiteY115" fmla="*/ 410804 h 1620479"/>
                <a:gd name="connsiteX116" fmla="*/ 1331877 w 1341402"/>
                <a:gd name="connsiteY116" fmla="*/ 391754 h 1620479"/>
                <a:gd name="connsiteX117" fmla="*/ 1341402 w 1341402"/>
                <a:gd name="connsiteY117" fmla="*/ 353654 h 1620479"/>
                <a:gd name="connsiteX118" fmla="*/ 1331877 w 1341402"/>
                <a:gd name="connsiteY118" fmla="*/ 210779 h 1620479"/>
                <a:gd name="connsiteX119" fmla="*/ 1322352 w 1341402"/>
                <a:gd name="connsiteY119" fmla="*/ 182204 h 1620479"/>
                <a:gd name="connsiteX120" fmla="*/ 1312827 w 1341402"/>
                <a:gd name="connsiteY120" fmla="*/ 167916 h 1620479"/>
                <a:gd name="connsiteX121" fmla="*/ 1303302 w 1341402"/>
                <a:gd name="connsiteY121" fmla="*/ 120291 h 1620479"/>
                <a:gd name="connsiteX122" fmla="*/ 1293777 w 1341402"/>
                <a:gd name="connsiteY122" fmla="*/ 106004 h 1620479"/>
                <a:gd name="connsiteX123" fmla="*/ 1279490 w 1341402"/>
                <a:gd name="connsiteY123" fmla="*/ 58379 h 1620479"/>
                <a:gd name="connsiteX124" fmla="*/ 1265202 w 1341402"/>
                <a:gd name="connsiteY124" fmla="*/ 44091 h 1620479"/>
                <a:gd name="connsiteX125" fmla="*/ 1250915 w 1341402"/>
                <a:gd name="connsiteY125" fmla="*/ 34566 h 1620479"/>
                <a:gd name="connsiteX126" fmla="*/ 1236627 w 1341402"/>
                <a:gd name="connsiteY126" fmla="*/ 29804 h 1620479"/>
                <a:gd name="connsiteX127" fmla="*/ 1222340 w 1341402"/>
                <a:gd name="connsiteY127" fmla="*/ 20279 h 1620479"/>
                <a:gd name="connsiteX128" fmla="*/ 1169952 w 1341402"/>
                <a:gd name="connsiteY128" fmla="*/ 10754 h 1620479"/>
                <a:gd name="connsiteX129" fmla="*/ 1155665 w 1341402"/>
                <a:gd name="connsiteY129" fmla="*/ 5991 h 1620479"/>
                <a:gd name="connsiteX130" fmla="*/ 831815 w 1341402"/>
                <a:gd name="connsiteY130" fmla="*/ 1229 h 162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1341402" h="1620479">
                  <a:moveTo>
                    <a:pt x="831815" y="1229"/>
                  </a:moveTo>
                  <a:cubicBezTo>
                    <a:pt x="773078" y="2023"/>
                    <a:pt x="812926" y="8112"/>
                    <a:pt x="803240" y="10754"/>
                  </a:cubicBezTo>
                  <a:cubicBezTo>
                    <a:pt x="753371" y="24354"/>
                    <a:pt x="803159" y="7444"/>
                    <a:pt x="760377" y="20279"/>
                  </a:cubicBezTo>
                  <a:cubicBezTo>
                    <a:pt x="750760" y="23164"/>
                    <a:pt x="740156" y="24235"/>
                    <a:pt x="731802" y="29804"/>
                  </a:cubicBezTo>
                  <a:cubicBezTo>
                    <a:pt x="713338" y="42114"/>
                    <a:pt x="722945" y="37519"/>
                    <a:pt x="703227" y="44091"/>
                  </a:cubicBezTo>
                  <a:cubicBezTo>
                    <a:pt x="698465" y="47266"/>
                    <a:pt x="694170" y="51291"/>
                    <a:pt x="688940" y="53616"/>
                  </a:cubicBezTo>
                  <a:cubicBezTo>
                    <a:pt x="679765" y="57694"/>
                    <a:pt x="660365" y="63141"/>
                    <a:pt x="660365" y="63141"/>
                  </a:cubicBezTo>
                  <a:cubicBezTo>
                    <a:pt x="629054" y="84014"/>
                    <a:pt x="662773" y="63345"/>
                    <a:pt x="631790" y="77429"/>
                  </a:cubicBezTo>
                  <a:cubicBezTo>
                    <a:pt x="573241" y="104043"/>
                    <a:pt x="612803" y="90109"/>
                    <a:pt x="579402" y="101241"/>
                  </a:cubicBezTo>
                  <a:cubicBezTo>
                    <a:pt x="574640" y="104416"/>
                    <a:pt x="570234" y="108206"/>
                    <a:pt x="565115" y="110766"/>
                  </a:cubicBezTo>
                  <a:cubicBezTo>
                    <a:pt x="525681" y="130484"/>
                    <a:pt x="577483" y="97758"/>
                    <a:pt x="536540" y="125054"/>
                  </a:cubicBezTo>
                  <a:cubicBezTo>
                    <a:pt x="519773" y="150204"/>
                    <a:pt x="535531" y="130001"/>
                    <a:pt x="507965" y="153629"/>
                  </a:cubicBezTo>
                  <a:cubicBezTo>
                    <a:pt x="475881" y="181129"/>
                    <a:pt x="510965" y="156390"/>
                    <a:pt x="479390" y="177441"/>
                  </a:cubicBezTo>
                  <a:cubicBezTo>
                    <a:pt x="476215" y="182204"/>
                    <a:pt x="473912" y="187682"/>
                    <a:pt x="469865" y="191729"/>
                  </a:cubicBezTo>
                  <a:cubicBezTo>
                    <a:pt x="465818" y="195776"/>
                    <a:pt x="459153" y="196784"/>
                    <a:pt x="455577" y="201254"/>
                  </a:cubicBezTo>
                  <a:cubicBezTo>
                    <a:pt x="452441" y="205174"/>
                    <a:pt x="453060" y="211051"/>
                    <a:pt x="450815" y="215541"/>
                  </a:cubicBezTo>
                  <a:cubicBezTo>
                    <a:pt x="448255" y="220661"/>
                    <a:pt x="445093" y="225551"/>
                    <a:pt x="441290" y="229829"/>
                  </a:cubicBezTo>
                  <a:cubicBezTo>
                    <a:pt x="432341" y="239897"/>
                    <a:pt x="420187" y="247196"/>
                    <a:pt x="412715" y="258404"/>
                  </a:cubicBezTo>
                  <a:cubicBezTo>
                    <a:pt x="409540" y="263166"/>
                    <a:pt x="406030" y="267721"/>
                    <a:pt x="403190" y="272691"/>
                  </a:cubicBezTo>
                  <a:cubicBezTo>
                    <a:pt x="398210" y="281406"/>
                    <a:pt x="391875" y="298294"/>
                    <a:pt x="384140" y="306029"/>
                  </a:cubicBezTo>
                  <a:cubicBezTo>
                    <a:pt x="380093" y="310076"/>
                    <a:pt x="374249" y="311890"/>
                    <a:pt x="369852" y="315554"/>
                  </a:cubicBezTo>
                  <a:cubicBezTo>
                    <a:pt x="364678" y="319866"/>
                    <a:pt x="360327" y="325079"/>
                    <a:pt x="355565" y="329841"/>
                  </a:cubicBezTo>
                  <a:cubicBezTo>
                    <a:pt x="353977" y="334604"/>
                    <a:pt x="353587" y="339952"/>
                    <a:pt x="350802" y="344129"/>
                  </a:cubicBezTo>
                  <a:cubicBezTo>
                    <a:pt x="343468" y="355130"/>
                    <a:pt x="332770" y="360913"/>
                    <a:pt x="322227" y="367941"/>
                  </a:cubicBezTo>
                  <a:cubicBezTo>
                    <a:pt x="319052" y="372704"/>
                    <a:pt x="316749" y="378181"/>
                    <a:pt x="312702" y="382229"/>
                  </a:cubicBezTo>
                  <a:cubicBezTo>
                    <a:pt x="308655" y="386276"/>
                    <a:pt x="301991" y="387285"/>
                    <a:pt x="298415" y="391754"/>
                  </a:cubicBezTo>
                  <a:cubicBezTo>
                    <a:pt x="295279" y="395674"/>
                    <a:pt x="296090" y="401653"/>
                    <a:pt x="293652" y="406041"/>
                  </a:cubicBezTo>
                  <a:cubicBezTo>
                    <a:pt x="288092" y="416048"/>
                    <a:pt x="280952" y="425091"/>
                    <a:pt x="274602" y="434616"/>
                  </a:cubicBezTo>
                  <a:lnTo>
                    <a:pt x="255552" y="463191"/>
                  </a:lnTo>
                  <a:lnTo>
                    <a:pt x="246027" y="477479"/>
                  </a:lnTo>
                  <a:cubicBezTo>
                    <a:pt x="236920" y="504803"/>
                    <a:pt x="247787" y="479298"/>
                    <a:pt x="226977" y="506054"/>
                  </a:cubicBezTo>
                  <a:cubicBezTo>
                    <a:pt x="193715" y="548819"/>
                    <a:pt x="219795" y="520391"/>
                    <a:pt x="198402" y="548916"/>
                  </a:cubicBezTo>
                  <a:cubicBezTo>
                    <a:pt x="193640" y="555266"/>
                    <a:pt x="189281" y="561939"/>
                    <a:pt x="184115" y="567966"/>
                  </a:cubicBezTo>
                  <a:cubicBezTo>
                    <a:pt x="179732" y="573080"/>
                    <a:pt x="173962" y="576937"/>
                    <a:pt x="169827" y="582254"/>
                  </a:cubicBezTo>
                  <a:cubicBezTo>
                    <a:pt x="129951" y="633523"/>
                    <a:pt x="168926" y="592680"/>
                    <a:pt x="136490" y="625116"/>
                  </a:cubicBezTo>
                  <a:cubicBezTo>
                    <a:pt x="134902" y="629879"/>
                    <a:pt x="134165" y="635015"/>
                    <a:pt x="131727" y="639404"/>
                  </a:cubicBezTo>
                  <a:cubicBezTo>
                    <a:pt x="126168" y="649411"/>
                    <a:pt x="112677" y="667979"/>
                    <a:pt x="112677" y="667979"/>
                  </a:cubicBezTo>
                  <a:lnTo>
                    <a:pt x="98390" y="710841"/>
                  </a:lnTo>
                  <a:cubicBezTo>
                    <a:pt x="96802" y="715604"/>
                    <a:pt x="96412" y="720952"/>
                    <a:pt x="93627" y="725129"/>
                  </a:cubicBezTo>
                  <a:lnTo>
                    <a:pt x="84102" y="739416"/>
                  </a:lnTo>
                  <a:lnTo>
                    <a:pt x="74577" y="767991"/>
                  </a:lnTo>
                  <a:cubicBezTo>
                    <a:pt x="72990" y="772754"/>
                    <a:pt x="72600" y="778102"/>
                    <a:pt x="69815" y="782279"/>
                  </a:cubicBezTo>
                  <a:cubicBezTo>
                    <a:pt x="63465" y="791804"/>
                    <a:pt x="55017" y="800225"/>
                    <a:pt x="50765" y="810854"/>
                  </a:cubicBezTo>
                  <a:cubicBezTo>
                    <a:pt x="45840" y="823166"/>
                    <a:pt x="34161" y="851011"/>
                    <a:pt x="31715" y="863241"/>
                  </a:cubicBezTo>
                  <a:cubicBezTo>
                    <a:pt x="25668" y="893472"/>
                    <a:pt x="28915" y="879201"/>
                    <a:pt x="22190" y="906104"/>
                  </a:cubicBezTo>
                  <a:cubicBezTo>
                    <a:pt x="20041" y="936181"/>
                    <a:pt x="16958" y="988207"/>
                    <a:pt x="12665" y="1020404"/>
                  </a:cubicBezTo>
                  <a:cubicBezTo>
                    <a:pt x="11595" y="1028428"/>
                    <a:pt x="9490" y="1036279"/>
                    <a:pt x="7902" y="1044216"/>
                  </a:cubicBezTo>
                  <a:cubicBezTo>
                    <a:pt x="-2697" y="1160816"/>
                    <a:pt x="-2571" y="1137961"/>
                    <a:pt x="7902" y="1329966"/>
                  </a:cubicBezTo>
                  <a:cubicBezTo>
                    <a:pt x="8449" y="1339991"/>
                    <a:pt x="11858" y="1350187"/>
                    <a:pt x="17427" y="1358541"/>
                  </a:cubicBezTo>
                  <a:cubicBezTo>
                    <a:pt x="51459" y="1409591"/>
                    <a:pt x="-1536" y="1332120"/>
                    <a:pt x="41240" y="1387116"/>
                  </a:cubicBezTo>
                  <a:cubicBezTo>
                    <a:pt x="48268" y="1396152"/>
                    <a:pt x="52196" y="1407596"/>
                    <a:pt x="60290" y="1415691"/>
                  </a:cubicBezTo>
                  <a:cubicBezTo>
                    <a:pt x="72617" y="1428019"/>
                    <a:pt x="87930" y="1441465"/>
                    <a:pt x="93627" y="1458554"/>
                  </a:cubicBezTo>
                  <a:cubicBezTo>
                    <a:pt x="98554" y="1473333"/>
                    <a:pt x="99088" y="1477180"/>
                    <a:pt x="107915" y="1491891"/>
                  </a:cubicBezTo>
                  <a:cubicBezTo>
                    <a:pt x="113805" y="1501707"/>
                    <a:pt x="120615" y="1510941"/>
                    <a:pt x="126965" y="1520466"/>
                  </a:cubicBezTo>
                  <a:cubicBezTo>
                    <a:pt x="130140" y="1525229"/>
                    <a:pt x="131727" y="1531579"/>
                    <a:pt x="136490" y="1534754"/>
                  </a:cubicBezTo>
                  <a:lnTo>
                    <a:pt x="150777" y="1544279"/>
                  </a:lnTo>
                  <a:cubicBezTo>
                    <a:pt x="152365" y="1549041"/>
                    <a:pt x="152458" y="1554603"/>
                    <a:pt x="155540" y="1558566"/>
                  </a:cubicBezTo>
                  <a:cubicBezTo>
                    <a:pt x="210177" y="1628812"/>
                    <a:pt x="157638" y="1551135"/>
                    <a:pt x="212690" y="1606191"/>
                  </a:cubicBezTo>
                  <a:lnTo>
                    <a:pt x="226977" y="1620479"/>
                  </a:lnTo>
                  <a:cubicBezTo>
                    <a:pt x="261902" y="1618891"/>
                    <a:pt x="296868" y="1618042"/>
                    <a:pt x="331752" y="1615716"/>
                  </a:cubicBezTo>
                  <a:cubicBezTo>
                    <a:pt x="344522" y="1614865"/>
                    <a:pt x="357165" y="1612646"/>
                    <a:pt x="369852" y="1610954"/>
                  </a:cubicBezTo>
                  <a:cubicBezTo>
                    <a:pt x="380979" y="1609470"/>
                    <a:pt x="391982" y="1606814"/>
                    <a:pt x="403190" y="1606191"/>
                  </a:cubicBezTo>
                  <a:cubicBezTo>
                    <a:pt x="449184" y="1603636"/>
                    <a:pt x="495265" y="1603016"/>
                    <a:pt x="541302" y="1601429"/>
                  </a:cubicBezTo>
                  <a:cubicBezTo>
                    <a:pt x="577223" y="1589454"/>
                    <a:pt x="532940" y="1605609"/>
                    <a:pt x="569877" y="1587141"/>
                  </a:cubicBezTo>
                  <a:cubicBezTo>
                    <a:pt x="574367" y="1584896"/>
                    <a:pt x="579402" y="1583966"/>
                    <a:pt x="584165" y="1582379"/>
                  </a:cubicBezTo>
                  <a:cubicBezTo>
                    <a:pt x="588927" y="1579204"/>
                    <a:pt x="593333" y="1575414"/>
                    <a:pt x="598452" y="1572854"/>
                  </a:cubicBezTo>
                  <a:cubicBezTo>
                    <a:pt x="602942" y="1570609"/>
                    <a:pt x="608563" y="1570876"/>
                    <a:pt x="612740" y="1568091"/>
                  </a:cubicBezTo>
                  <a:cubicBezTo>
                    <a:pt x="618344" y="1564355"/>
                    <a:pt x="621423" y="1557540"/>
                    <a:pt x="627027" y="1553804"/>
                  </a:cubicBezTo>
                  <a:cubicBezTo>
                    <a:pt x="631204" y="1551019"/>
                    <a:pt x="636701" y="1551019"/>
                    <a:pt x="641315" y="1549041"/>
                  </a:cubicBezTo>
                  <a:cubicBezTo>
                    <a:pt x="682502" y="1531389"/>
                    <a:pt x="641152" y="1545920"/>
                    <a:pt x="674652" y="1534754"/>
                  </a:cubicBezTo>
                  <a:cubicBezTo>
                    <a:pt x="681002" y="1529991"/>
                    <a:pt x="686971" y="1524673"/>
                    <a:pt x="693702" y="1520466"/>
                  </a:cubicBezTo>
                  <a:cubicBezTo>
                    <a:pt x="699722" y="1516703"/>
                    <a:pt x="707298" y="1515486"/>
                    <a:pt x="712752" y="1510941"/>
                  </a:cubicBezTo>
                  <a:cubicBezTo>
                    <a:pt x="717149" y="1507277"/>
                    <a:pt x="717969" y="1500423"/>
                    <a:pt x="722277" y="1496654"/>
                  </a:cubicBezTo>
                  <a:cubicBezTo>
                    <a:pt x="747329" y="1474734"/>
                    <a:pt x="748127" y="1485189"/>
                    <a:pt x="765140" y="1463316"/>
                  </a:cubicBezTo>
                  <a:cubicBezTo>
                    <a:pt x="790234" y="1431052"/>
                    <a:pt x="777764" y="1443605"/>
                    <a:pt x="793715" y="1415691"/>
                  </a:cubicBezTo>
                  <a:cubicBezTo>
                    <a:pt x="796555" y="1410721"/>
                    <a:pt x="800065" y="1406166"/>
                    <a:pt x="803240" y="1401404"/>
                  </a:cubicBezTo>
                  <a:cubicBezTo>
                    <a:pt x="812510" y="1373589"/>
                    <a:pt x="800748" y="1399132"/>
                    <a:pt x="822290" y="1377591"/>
                  </a:cubicBezTo>
                  <a:cubicBezTo>
                    <a:pt x="826337" y="1373544"/>
                    <a:pt x="828151" y="1367701"/>
                    <a:pt x="831815" y="1363304"/>
                  </a:cubicBezTo>
                  <a:cubicBezTo>
                    <a:pt x="843276" y="1349550"/>
                    <a:pt x="846339" y="1348858"/>
                    <a:pt x="860390" y="1339491"/>
                  </a:cubicBezTo>
                  <a:cubicBezTo>
                    <a:pt x="907490" y="1268841"/>
                    <a:pt x="853249" y="1346155"/>
                    <a:pt x="898490" y="1291866"/>
                  </a:cubicBezTo>
                  <a:cubicBezTo>
                    <a:pt x="908653" y="1279670"/>
                    <a:pt x="918259" y="1266975"/>
                    <a:pt x="927065" y="1253766"/>
                  </a:cubicBezTo>
                  <a:cubicBezTo>
                    <a:pt x="930240" y="1249004"/>
                    <a:pt x="932543" y="1243526"/>
                    <a:pt x="936590" y="1239479"/>
                  </a:cubicBezTo>
                  <a:cubicBezTo>
                    <a:pt x="940637" y="1235432"/>
                    <a:pt x="946115" y="1233129"/>
                    <a:pt x="950877" y="1229954"/>
                  </a:cubicBezTo>
                  <a:cubicBezTo>
                    <a:pt x="955071" y="1217374"/>
                    <a:pt x="962409" y="1191184"/>
                    <a:pt x="974690" y="1187091"/>
                  </a:cubicBezTo>
                  <a:lnTo>
                    <a:pt x="988977" y="1182329"/>
                  </a:lnTo>
                  <a:cubicBezTo>
                    <a:pt x="1021599" y="1149707"/>
                    <a:pt x="1006344" y="1161226"/>
                    <a:pt x="1031840" y="1144229"/>
                  </a:cubicBezTo>
                  <a:cubicBezTo>
                    <a:pt x="1033427" y="1139466"/>
                    <a:pt x="1033520" y="1133904"/>
                    <a:pt x="1036602" y="1129941"/>
                  </a:cubicBezTo>
                  <a:cubicBezTo>
                    <a:pt x="1044872" y="1119308"/>
                    <a:pt x="1065177" y="1101366"/>
                    <a:pt x="1065177" y="1101366"/>
                  </a:cubicBezTo>
                  <a:cubicBezTo>
                    <a:pt x="1076502" y="1067395"/>
                    <a:pt x="1060444" y="1108465"/>
                    <a:pt x="1084227" y="1072791"/>
                  </a:cubicBezTo>
                  <a:cubicBezTo>
                    <a:pt x="1087012" y="1068614"/>
                    <a:pt x="1086745" y="1062994"/>
                    <a:pt x="1088990" y="1058504"/>
                  </a:cubicBezTo>
                  <a:cubicBezTo>
                    <a:pt x="1091550" y="1053384"/>
                    <a:pt x="1095340" y="1048979"/>
                    <a:pt x="1098515" y="1044216"/>
                  </a:cubicBezTo>
                  <a:cubicBezTo>
                    <a:pt x="1101690" y="1034691"/>
                    <a:pt x="1105605" y="1025382"/>
                    <a:pt x="1108040" y="1015641"/>
                  </a:cubicBezTo>
                  <a:cubicBezTo>
                    <a:pt x="1109627" y="1009291"/>
                    <a:pt x="1110504" y="1002720"/>
                    <a:pt x="1112802" y="996591"/>
                  </a:cubicBezTo>
                  <a:cubicBezTo>
                    <a:pt x="1115295" y="989943"/>
                    <a:pt x="1119690" y="984133"/>
                    <a:pt x="1122327" y="977541"/>
                  </a:cubicBezTo>
                  <a:cubicBezTo>
                    <a:pt x="1126056" y="968219"/>
                    <a:pt x="1128677" y="958491"/>
                    <a:pt x="1131852" y="948966"/>
                  </a:cubicBezTo>
                  <a:cubicBezTo>
                    <a:pt x="1133440" y="944204"/>
                    <a:pt x="1134032" y="938984"/>
                    <a:pt x="1136615" y="934679"/>
                  </a:cubicBezTo>
                  <a:cubicBezTo>
                    <a:pt x="1141377" y="926741"/>
                    <a:pt x="1146407" y="918958"/>
                    <a:pt x="1150902" y="910866"/>
                  </a:cubicBezTo>
                  <a:cubicBezTo>
                    <a:pt x="1154350" y="904660"/>
                    <a:pt x="1156905" y="897980"/>
                    <a:pt x="1160427" y="891816"/>
                  </a:cubicBezTo>
                  <a:cubicBezTo>
                    <a:pt x="1163267" y="886846"/>
                    <a:pt x="1167392" y="882648"/>
                    <a:pt x="1169952" y="877529"/>
                  </a:cubicBezTo>
                  <a:cubicBezTo>
                    <a:pt x="1172197" y="873039"/>
                    <a:pt x="1172470" y="867731"/>
                    <a:pt x="1174715" y="863241"/>
                  </a:cubicBezTo>
                  <a:cubicBezTo>
                    <a:pt x="1177275" y="858122"/>
                    <a:pt x="1181400" y="853924"/>
                    <a:pt x="1184240" y="848954"/>
                  </a:cubicBezTo>
                  <a:cubicBezTo>
                    <a:pt x="1208415" y="806649"/>
                    <a:pt x="1180080" y="850433"/>
                    <a:pt x="1203290" y="815616"/>
                  </a:cubicBezTo>
                  <a:cubicBezTo>
                    <a:pt x="1204877" y="804504"/>
                    <a:pt x="1205851" y="793286"/>
                    <a:pt x="1208052" y="782279"/>
                  </a:cubicBezTo>
                  <a:cubicBezTo>
                    <a:pt x="1209037" y="777356"/>
                    <a:pt x="1211726" y="772892"/>
                    <a:pt x="1212815" y="767991"/>
                  </a:cubicBezTo>
                  <a:cubicBezTo>
                    <a:pt x="1221319" y="729721"/>
                    <a:pt x="1213661" y="750319"/>
                    <a:pt x="1222340" y="715604"/>
                  </a:cubicBezTo>
                  <a:cubicBezTo>
                    <a:pt x="1223558" y="710734"/>
                    <a:pt x="1225781" y="706159"/>
                    <a:pt x="1227102" y="701316"/>
                  </a:cubicBezTo>
                  <a:cubicBezTo>
                    <a:pt x="1243208" y="642256"/>
                    <a:pt x="1230430" y="681805"/>
                    <a:pt x="1241390" y="648929"/>
                  </a:cubicBezTo>
                  <a:cubicBezTo>
                    <a:pt x="1242977" y="639404"/>
                    <a:pt x="1244057" y="629780"/>
                    <a:pt x="1246152" y="620354"/>
                  </a:cubicBezTo>
                  <a:cubicBezTo>
                    <a:pt x="1247241" y="615453"/>
                    <a:pt x="1249930" y="610989"/>
                    <a:pt x="1250915" y="606066"/>
                  </a:cubicBezTo>
                  <a:cubicBezTo>
                    <a:pt x="1263280" y="544242"/>
                    <a:pt x="1246597" y="599968"/>
                    <a:pt x="1265202" y="544154"/>
                  </a:cubicBezTo>
                  <a:lnTo>
                    <a:pt x="1274727" y="515579"/>
                  </a:lnTo>
                  <a:cubicBezTo>
                    <a:pt x="1276315" y="510816"/>
                    <a:pt x="1276705" y="505468"/>
                    <a:pt x="1279490" y="501291"/>
                  </a:cubicBezTo>
                  <a:cubicBezTo>
                    <a:pt x="1282665" y="496529"/>
                    <a:pt x="1286175" y="491974"/>
                    <a:pt x="1289015" y="487004"/>
                  </a:cubicBezTo>
                  <a:cubicBezTo>
                    <a:pt x="1313190" y="444699"/>
                    <a:pt x="1284855" y="488483"/>
                    <a:pt x="1308065" y="453666"/>
                  </a:cubicBezTo>
                  <a:lnTo>
                    <a:pt x="1317590" y="425091"/>
                  </a:lnTo>
                  <a:cubicBezTo>
                    <a:pt x="1319177" y="420329"/>
                    <a:pt x="1320107" y="415294"/>
                    <a:pt x="1322352" y="410804"/>
                  </a:cubicBezTo>
                  <a:cubicBezTo>
                    <a:pt x="1325527" y="404454"/>
                    <a:pt x="1329080" y="398279"/>
                    <a:pt x="1331877" y="391754"/>
                  </a:cubicBezTo>
                  <a:cubicBezTo>
                    <a:pt x="1337370" y="378937"/>
                    <a:pt x="1338606" y="367635"/>
                    <a:pt x="1341402" y="353654"/>
                  </a:cubicBezTo>
                  <a:cubicBezTo>
                    <a:pt x="1340593" y="334240"/>
                    <a:pt x="1341807" y="250497"/>
                    <a:pt x="1331877" y="210779"/>
                  </a:cubicBezTo>
                  <a:cubicBezTo>
                    <a:pt x="1329442" y="201039"/>
                    <a:pt x="1327921" y="190558"/>
                    <a:pt x="1322352" y="182204"/>
                  </a:cubicBezTo>
                  <a:lnTo>
                    <a:pt x="1312827" y="167916"/>
                  </a:lnTo>
                  <a:cubicBezTo>
                    <a:pt x="1311752" y="161464"/>
                    <a:pt x="1307179" y="129336"/>
                    <a:pt x="1303302" y="120291"/>
                  </a:cubicBezTo>
                  <a:cubicBezTo>
                    <a:pt x="1301047" y="115030"/>
                    <a:pt x="1296952" y="110766"/>
                    <a:pt x="1293777" y="106004"/>
                  </a:cubicBezTo>
                  <a:cubicBezTo>
                    <a:pt x="1291619" y="97370"/>
                    <a:pt x="1283356" y="62245"/>
                    <a:pt x="1279490" y="58379"/>
                  </a:cubicBezTo>
                  <a:cubicBezTo>
                    <a:pt x="1274727" y="53616"/>
                    <a:pt x="1270376" y="48403"/>
                    <a:pt x="1265202" y="44091"/>
                  </a:cubicBezTo>
                  <a:cubicBezTo>
                    <a:pt x="1260805" y="40427"/>
                    <a:pt x="1256034" y="37126"/>
                    <a:pt x="1250915" y="34566"/>
                  </a:cubicBezTo>
                  <a:cubicBezTo>
                    <a:pt x="1246425" y="32321"/>
                    <a:pt x="1241390" y="31391"/>
                    <a:pt x="1236627" y="29804"/>
                  </a:cubicBezTo>
                  <a:cubicBezTo>
                    <a:pt x="1231865" y="26629"/>
                    <a:pt x="1227699" y="22289"/>
                    <a:pt x="1222340" y="20279"/>
                  </a:cubicBezTo>
                  <a:cubicBezTo>
                    <a:pt x="1217010" y="18280"/>
                    <a:pt x="1173168" y="11290"/>
                    <a:pt x="1169952" y="10754"/>
                  </a:cubicBezTo>
                  <a:cubicBezTo>
                    <a:pt x="1165190" y="9166"/>
                    <a:pt x="1160664" y="6445"/>
                    <a:pt x="1155665" y="5991"/>
                  </a:cubicBezTo>
                  <a:cubicBezTo>
                    <a:pt x="1059233" y="-2776"/>
                    <a:pt x="890552" y="435"/>
                    <a:pt x="831815" y="1229"/>
                  </a:cubicBezTo>
                  <a:close/>
                </a:path>
              </a:pathLst>
            </a:custGeom>
            <a:solidFill>
              <a:srgbClr val="92D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09" name="TextBox 3108"/>
          <p:cNvSpPr txBox="1"/>
          <p:nvPr/>
        </p:nvSpPr>
        <p:spPr>
          <a:xfrm>
            <a:off x="152400" y="2441814"/>
            <a:ext cx="1940033" cy="1077218"/>
          </a:xfrm>
          <a:prstGeom prst="rect">
            <a:avLst/>
          </a:prstGeom>
          <a:solidFill>
            <a:schemeClr val="bg2">
              <a:alpha val="84000"/>
            </a:schemeClr>
          </a:solidFill>
        </p:spPr>
        <p:txBody>
          <a:bodyPr wrap="square" rtlCol="0">
            <a:spAutoFit/>
          </a:bodyPr>
          <a:lstStyle/>
          <a:p>
            <a:r>
              <a:rPr lang="en-US" sz="1600" dirty="0"/>
              <a:t>Both pictures are of chloroplasts in plant cells at different magnifications.</a:t>
            </a:r>
          </a:p>
        </p:txBody>
      </p:sp>
      <p:grpSp>
        <p:nvGrpSpPr>
          <p:cNvPr id="58" name="Group 57"/>
          <p:cNvGrpSpPr/>
          <p:nvPr/>
        </p:nvGrpSpPr>
        <p:grpSpPr>
          <a:xfrm>
            <a:off x="7487767" y="2028706"/>
            <a:ext cx="742950" cy="2262434"/>
            <a:chOff x="7487767" y="2028706"/>
            <a:chExt cx="742950" cy="2262434"/>
          </a:xfrm>
        </p:grpSpPr>
        <p:sp>
          <p:nvSpPr>
            <p:cNvPr id="87" name="Rectangle 86"/>
            <p:cNvSpPr/>
            <p:nvPr/>
          </p:nvSpPr>
          <p:spPr>
            <a:xfrm>
              <a:off x="7487767" y="3959341"/>
              <a:ext cx="742950" cy="331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flipV="1">
              <a:off x="7848600" y="2028706"/>
              <a:ext cx="0" cy="1930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3019601" y="2959100"/>
            <a:ext cx="1714500" cy="461665"/>
          </a:xfrm>
          <a:prstGeom prst="rect">
            <a:avLst/>
          </a:prstGeom>
          <a:noFill/>
        </p:spPr>
        <p:txBody>
          <a:bodyPr wrap="square" rtlCol="0">
            <a:spAutoFit/>
          </a:bodyPr>
          <a:lstStyle/>
          <a:p>
            <a:r>
              <a:rPr lang="en-US" sz="2400" dirty="0">
                <a:solidFill>
                  <a:srgbClr val="00B050"/>
                </a:solidFill>
              </a:rPr>
              <a:t>Chloroplast</a:t>
            </a:r>
            <a:endParaRPr lang="en-US" dirty="0">
              <a:solidFill>
                <a:srgbClr val="00B050"/>
              </a:solidFill>
            </a:endParaRPr>
          </a:p>
        </p:txBody>
      </p:sp>
      <p:grpSp>
        <p:nvGrpSpPr>
          <p:cNvPr id="2" name="Group 1"/>
          <p:cNvGrpSpPr/>
          <p:nvPr/>
        </p:nvGrpSpPr>
        <p:grpSpPr>
          <a:xfrm>
            <a:off x="7683500" y="5058919"/>
            <a:ext cx="1460500" cy="1723790"/>
            <a:chOff x="7683500" y="5058919"/>
            <a:chExt cx="1460500" cy="1723790"/>
          </a:xfrm>
        </p:grpSpPr>
        <p:cxnSp>
          <p:nvCxnSpPr>
            <p:cNvPr id="67" name="Straight Connector 66"/>
            <p:cNvCxnSpPr/>
            <p:nvPr/>
          </p:nvCxnSpPr>
          <p:spPr>
            <a:xfrm>
              <a:off x="8382000" y="5058919"/>
              <a:ext cx="0" cy="8428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683500" y="5859379"/>
              <a:ext cx="1460500" cy="923330"/>
            </a:xfrm>
            <a:prstGeom prst="rect">
              <a:avLst/>
            </a:prstGeom>
            <a:noFill/>
          </p:spPr>
          <p:txBody>
            <a:bodyPr wrap="square" rtlCol="0">
              <a:spAutoFit/>
            </a:bodyPr>
            <a:lstStyle/>
            <a:p>
              <a:r>
                <a:rPr lang="en-US" b="1" dirty="0" err="1"/>
                <a:t>Stroma</a:t>
              </a:r>
              <a:r>
                <a:rPr lang="en-US" dirty="0"/>
                <a:t> is the space inside chloroplasts</a:t>
              </a:r>
            </a:p>
          </p:txBody>
        </p:sp>
      </p:grpSp>
    </p:spTree>
    <p:extLst>
      <p:ext uri="{BB962C8B-B14F-4D97-AF65-F5344CB8AC3E}">
        <p14:creationId xmlns:p14="http://schemas.microsoft.com/office/powerpoint/2010/main" val="369134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V:\PEER2\NSF FELLOWS\Undergraduates\Graham, Jennifer\DLC\Photosynthesis &amp; Respiration DLC 1394\Photosyn&amp;Resp Photos\chloroplast endosy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21" y="1295400"/>
            <a:ext cx="4816232" cy="33080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hlinkClick r:id="rId4"/>
          </p:cNvPr>
          <p:cNvSpPr txBox="1"/>
          <p:nvPr/>
        </p:nvSpPr>
        <p:spPr>
          <a:xfrm>
            <a:off x="459402" y="381000"/>
            <a:ext cx="5791200" cy="523220"/>
          </a:xfrm>
          <a:prstGeom prst="rect">
            <a:avLst/>
          </a:prstGeom>
          <a:noFill/>
        </p:spPr>
        <p:txBody>
          <a:bodyPr wrap="square" rtlCol="0">
            <a:spAutoFit/>
          </a:bodyPr>
          <a:lstStyle/>
          <a:p>
            <a:r>
              <a:rPr lang="en-US" sz="2800" dirty="0">
                <a:hlinkClick r:id="rId4"/>
              </a:rPr>
              <a:t>Where did chloroplasts come from? </a:t>
            </a:r>
            <a:endParaRPr lang="en-US" sz="2800" dirty="0"/>
          </a:p>
        </p:txBody>
      </p:sp>
      <p:sp>
        <p:nvSpPr>
          <p:cNvPr id="6" name="TextBox 5"/>
          <p:cNvSpPr txBox="1"/>
          <p:nvPr/>
        </p:nvSpPr>
        <p:spPr>
          <a:xfrm>
            <a:off x="5257800" y="1295400"/>
            <a:ext cx="3733800" cy="2031325"/>
          </a:xfrm>
          <a:prstGeom prst="rect">
            <a:avLst/>
          </a:prstGeom>
          <a:noFill/>
        </p:spPr>
        <p:txBody>
          <a:bodyPr wrap="square" rtlCol="0">
            <a:spAutoFit/>
          </a:bodyPr>
          <a:lstStyle/>
          <a:p>
            <a:r>
              <a:rPr lang="en-US" dirty="0"/>
              <a:t>A very long time ago, plant cells were once ancient eukaryotic cells that had enveloped a cyanobacteria. Eventually, the cyanobacteria became a part of the cell and dependent upon it for life which in turn gave the cell the ability to photosynthesize. </a:t>
            </a:r>
          </a:p>
        </p:txBody>
      </p:sp>
      <p:sp>
        <p:nvSpPr>
          <p:cNvPr id="10" name="TextBox 9"/>
          <p:cNvSpPr txBox="1"/>
          <p:nvPr/>
        </p:nvSpPr>
        <p:spPr>
          <a:xfrm>
            <a:off x="4849318" y="3781692"/>
            <a:ext cx="4191000" cy="646331"/>
          </a:xfrm>
          <a:prstGeom prst="rect">
            <a:avLst/>
          </a:prstGeom>
          <a:noFill/>
        </p:spPr>
        <p:txBody>
          <a:bodyPr wrap="square" rtlCol="0">
            <a:spAutoFit/>
          </a:bodyPr>
          <a:lstStyle/>
          <a:p>
            <a:r>
              <a:rPr lang="en-US" dirty="0"/>
              <a:t>This is called the </a:t>
            </a:r>
            <a:r>
              <a:rPr lang="en-US" b="1" dirty="0" err="1"/>
              <a:t>endosymbiotic</a:t>
            </a:r>
            <a:r>
              <a:rPr lang="en-US" b="1" dirty="0"/>
              <a:t> theory</a:t>
            </a:r>
            <a:r>
              <a:rPr lang="en-US" dirty="0"/>
              <a:t>.</a:t>
            </a:r>
          </a:p>
          <a:p>
            <a:r>
              <a:rPr lang="en-US" dirty="0"/>
              <a:t>                               (</a:t>
            </a:r>
            <a:r>
              <a:rPr lang="en-US" i="1" dirty="0" err="1"/>
              <a:t>endo</a:t>
            </a:r>
            <a:r>
              <a:rPr lang="en-US" dirty="0"/>
              <a:t> = inside) </a:t>
            </a:r>
          </a:p>
        </p:txBody>
      </p:sp>
      <p:sp>
        <p:nvSpPr>
          <p:cNvPr id="11" name="TextBox 10"/>
          <p:cNvSpPr txBox="1"/>
          <p:nvPr/>
        </p:nvSpPr>
        <p:spPr>
          <a:xfrm>
            <a:off x="5229224" y="5070808"/>
            <a:ext cx="3914776" cy="1477328"/>
          </a:xfrm>
          <a:prstGeom prst="rect">
            <a:avLst/>
          </a:prstGeom>
          <a:noFill/>
        </p:spPr>
        <p:txBody>
          <a:bodyPr wrap="square" rtlCol="0">
            <a:spAutoFit/>
          </a:bodyPr>
          <a:lstStyle/>
          <a:p>
            <a:r>
              <a:rPr lang="en-US" dirty="0"/>
              <a:t>There are many reasons why scientists believe this theory.</a:t>
            </a:r>
          </a:p>
          <a:p>
            <a:r>
              <a:rPr lang="en-US" dirty="0"/>
              <a:t>One is that chloroplasts have their own DNA that is different from plant DNA but similar to bacterial DNA. </a:t>
            </a:r>
          </a:p>
        </p:txBody>
      </p:sp>
      <p:sp>
        <p:nvSpPr>
          <p:cNvPr id="19" name="TextBox 18"/>
          <p:cNvSpPr txBox="1"/>
          <p:nvPr/>
        </p:nvSpPr>
        <p:spPr>
          <a:xfrm>
            <a:off x="202621" y="3689359"/>
            <a:ext cx="2692979" cy="1477328"/>
          </a:xfrm>
          <a:prstGeom prst="rect">
            <a:avLst/>
          </a:prstGeom>
          <a:noFill/>
        </p:spPr>
        <p:txBody>
          <a:bodyPr wrap="square" rtlCol="0">
            <a:spAutoFit/>
          </a:bodyPr>
          <a:lstStyle/>
          <a:p>
            <a:r>
              <a:rPr lang="en-US" dirty="0"/>
              <a:t>Mitochondria are also believed to have been engulfed by ancient eukaryotic cells through endosymbiosis.</a:t>
            </a:r>
          </a:p>
        </p:txBody>
      </p:sp>
      <p:grpSp>
        <p:nvGrpSpPr>
          <p:cNvPr id="46" name="Group 45"/>
          <p:cNvGrpSpPr/>
          <p:nvPr/>
        </p:nvGrpSpPr>
        <p:grpSpPr>
          <a:xfrm>
            <a:off x="91374" y="5295181"/>
            <a:ext cx="3513002" cy="1458338"/>
            <a:chOff x="76200" y="5323462"/>
            <a:chExt cx="3513002" cy="1458338"/>
          </a:xfrm>
        </p:grpSpPr>
        <p:sp>
          <p:nvSpPr>
            <p:cNvPr id="2" name="Oval 1"/>
            <p:cNvSpPr/>
            <p:nvPr/>
          </p:nvSpPr>
          <p:spPr>
            <a:xfrm>
              <a:off x="76200" y="5858470"/>
              <a:ext cx="1676400" cy="923330"/>
            </a:xfrm>
            <a:prstGeom prst="ellipse">
              <a:avLst/>
            </a:prstGeom>
            <a:solidFill>
              <a:schemeClr val="accent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2400" y="5896570"/>
              <a:ext cx="1524000" cy="847130"/>
            </a:xfrm>
            <a:prstGeom prst="ellipse">
              <a:avLst/>
            </a:prstGeom>
            <a:solidFill>
              <a:schemeClr val="tx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1123951" y="6039147"/>
              <a:ext cx="457200" cy="466725"/>
            </a:xfrm>
            <a:custGeom>
              <a:avLst/>
              <a:gdLst>
                <a:gd name="connsiteX0" fmla="*/ 238125 w 457200"/>
                <a:gd name="connsiteY0" fmla="*/ 228600 h 466725"/>
                <a:gd name="connsiteX1" fmla="*/ 228600 w 457200"/>
                <a:gd name="connsiteY1" fmla="*/ 123825 h 466725"/>
                <a:gd name="connsiteX2" fmla="*/ 171450 w 457200"/>
                <a:gd name="connsiteY2" fmla="*/ 104775 h 466725"/>
                <a:gd name="connsiteX3" fmla="*/ 133350 w 457200"/>
                <a:gd name="connsiteY3" fmla="*/ 114300 h 466725"/>
                <a:gd name="connsiteX4" fmla="*/ 76200 w 457200"/>
                <a:gd name="connsiteY4" fmla="*/ 171450 h 466725"/>
                <a:gd name="connsiteX5" fmla="*/ 66675 w 457200"/>
                <a:gd name="connsiteY5" fmla="*/ 200025 h 466725"/>
                <a:gd name="connsiteX6" fmla="*/ 76200 w 457200"/>
                <a:gd name="connsiteY6" fmla="*/ 304800 h 466725"/>
                <a:gd name="connsiteX7" fmla="*/ 238125 w 457200"/>
                <a:gd name="connsiteY7" fmla="*/ 295275 h 466725"/>
                <a:gd name="connsiteX8" fmla="*/ 219075 w 457200"/>
                <a:gd name="connsiteY8" fmla="*/ 333375 h 466725"/>
                <a:gd name="connsiteX9" fmla="*/ 190500 w 457200"/>
                <a:gd name="connsiteY9" fmla="*/ 361950 h 466725"/>
                <a:gd name="connsiteX10" fmla="*/ 171450 w 457200"/>
                <a:gd name="connsiteY10" fmla="*/ 390525 h 466725"/>
                <a:gd name="connsiteX11" fmla="*/ 161925 w 457200"/>
                <a:gd name="connsiteY11" fmla="*/ 419100 h 466725"/>
                <a:gd name="connsiteX12" fmla="*/ 133350 w 457200"/>
                <a:gd name="connsiteY12" fmla="*/ 428625 h 466725"/>
                <a:gd name="connsiteX13" fmla="*/ 95250 w 457200"/>
                <a:gd name="connsiteY13" fmla="*/ 323850 h 466725"/>
                <a:gd name="connsiteX14" fmla="*/ 123825 w 457200"/>
                <a:gd name="connsiteY14" fmla="*/ 304800 h 466725"/>
                <a:gd name="connsiteX15" fmla="*/ 190500 w 457200"/>
                <a:gd name="connsiteY15" fmla="*/ 295275 h 466725"/>
                <a:gd name="connsiteX16" fmla="*/ 257175 w 457200"/>
                <a:gd name="connsiteY16" fmla="*/ 304800 h 466725"/>
                <a:gd name="connsiteX17" fmla="*/ 285750 w 457200"/>
                <a:gd name="connsiteY17" fmla="*/ 333375 h 466725"/>
                <a:gd name="connsiteX18" fmla="*/ 323850 w 457200"/>
                <a:gd name="connsiteY18" fmla="*/ 342900 h 466725"/>
                <a:gd name="connsiteX19" fmla="*/ 361950 w 457200"/>
                <a:gd name="connsiteY19" fmla="*/ 333375 h 466725"/>
                <a:gd name="connsiteX20" fmla="*/ 333375 w 457200"/>
                <a:gd name="connsiteY20" fmla="*/ 171450 h 466725"/>
                <a:gd name="connsiteX21" fmla="*/ 304800 w 457200"/>
                <a:gd name="connsiteY21" fmla="*/ 142875 h 466725"/>
                <a:gd name="connsiteX22" fmla="*/ 276225 w 457200"/>
                <a:gd name="connsiteY22" fmla="*/ 123825 h 466725"/>
                <a:gd name="connsiteX23" fmla="*/ 142875 w 457200"/>
                <a:gd name="connsiteY23" fmla="*/ 171450 h 466725"/>
                <a:gd name="connsiteX24" fmla="*/ 152400 w 457200"/>
                <a:gd name="connsiteY24" fmla="*/ 238125 h 466725"/>
                <a:gd name="connsiteX25" fmla="*/ 295275 w 457200"/>
                <a:gd name="connsiteY25" fmla="*/ 228600 h 466725"/>
                <a:gd name="connsiteX26" fmla="*/ 276225 w 457200"/>
                <a:gd name="connsiteY26" fmla="*/ 66675 h 466725"/>
                <a:gd name="connsiteX27" fmla="*/ 266700 w 457200"/>
                <a:gd name="connsiteY27" fmla="*/ 9525 h 466725"/>
                <a:gd name="connsiteX28" fmla="*/ 238125 w 457200"/>
                <a:gd name="connsiteY28" fmla="*/ 0 h 466725"/>
                <a:gd name="connsiteX29" fmla="*/ 180975 w 457200"/>
                <a:gd name="connsiteY29" fmla="*/ 19050 h 466725"/>
                <a:gd name="connsiteX30" fmla="*/ 95250 w 457200"/>
                <a:gd name="connsiteY30" fmla="*/ 114300 h 466725"/>
                <a:gd name="connsiteX31" fmla="*/ 28575 w 457200"/>
                <a:gd name="connsiteY31" fmla="*/ 190500 h 466725"/>
                <a:gd name="connsiteX32" fmla="*/ 19050 w 457200"/>
                <a:gd name="connsiteY32" fmla="*/ 219075 h 466725"/>
                <a:gd name="connsiteX33" fmla="*/ 47625 w 457200"/>
                <a:gd name="connsiteY33" fmla="*/ 228600 h 466725"/>
                <a:gd name="connsiteX34" fmla="*/ 85725 w 457200"/>
                <a:gd name="connsiteY34" fmla="*/ 238125 h 466725"/>
                <a:gd name="connsiteX35" fmla="*/ 285750 w 457200"/>
                <a:gd name="connsiteY35" fmla="*/ 209550 h 466725"/>
                <a:gd name="connsiteX36" fmla="*/ 304800 w 457200"/>
                <a:gd name="connsiteY36" fmla="*/ 180975 h 466725"/>
                <a:gd name="connsiteX37" fmla="*/ 314325 w 457200"/>
                <a:gd name="connsiteY37" fmla="*/ 133350 h 466725"/>
                <a:gd name="connsiteX38" fmla="*/ 142875 w 457200"/>
                <a:gd name="connsiteY38" fmla="*/ 114300 h 466725"/>
                <a:gd name="connsiteX39" fmla="*/ 114300 w 457200"/>
                <a:gd name="connsiteY39" fmla="*/ 142875 h 466725"/>
                <a:gd name="connsiteX40" fmla="*/ 76200 w 457200"/>
                <a:gd name="connsiteY40" fmla="*/ 171450 h 466725"/>
                <a:gd name="connsiteX41" fmla="*/ 28575 w 457200"/>
                <a:gd name="connsiteY41" fmla="*/ 228600 h 466725"/>
                <a:gd name="connsiteX42" fmla="*/ 9525 w 457200"/>
                <a:gd name="connsiteY42" fmla="*/ 285750 h 466725"/>
                <a:gd name="connsiteX43" fmla="*/ 0 w 457200"/>
                <a:gd name="connsiteY43" fmla="*/ 314325 h 466725"/>
                <a:gd name="connsiteX44" fmla="*/ 9525 w 457200"/>
                <a:gd name="connsiteY44" fmla="*/ 352425 h 466725"/>
                <a:gd name="connsiteX45" fmla="*/ 38100 w 457200"/>
                <a:gd name="connsiteY45" fmla="*/ 361950 h 466725"/>
                <a:gd name="connsiteX46" fmla="*/ 142875 w 457200"/>
                <a:gd name="connsiteY46" fmla="*/ 371475 h 466725"/>
                <a:gd name="connsiteX47" fmla="*/ 352425 w 457200"/>
                <a:gd name="connsiteY47" fmla="*/ 371475 h 466725"/>
                <a:gd name="connsiteX48" fmla="*/ 390525 w 457200"/>
                <a:gd name="connsiteY48" fmla="*/ 342900 h 466725"/>
                <a:gd name="connsiteX49" fmla="*/ 371475 w 457200"/>
                <a:gd name="connsiteY49" fmla="*/ 304800 h 466725"/>
                <a:gd name="connsiteX50" fmla="*/ 123825 w 457200"/>
                <a:gd name="connsiteY50" fmla="*/ 314325 h 466725"/>
                <a:gd name="connsiteX51" fmla="*/ 123825 w 457200"/>
                <a:gd name="connsiteY51" fmla="*/ 438150 h 466725"/>
                <a:gd name="connsiteX52" fmla="*/ 200025 w 457200"/>
                <a:gd name="connsiteY52" fmla="*/ 457200 h 466725"/>
                <a:gd name="connsiteX53" fmla="*/ 238125 w 457200"/>
                <a:gd name="connsiteY53" fmla="*/ 466725 h 466725"/>
                <a:gd name="connsiteX54" fmla="*/ 333375 w 457200"/>
                <a:gd name="connsiteY54" fmla="*/ 457200 h 466725"/>
                <a:gd name="connsiteX55" fmla="*/ 342900 w 457200"/>
                <a:gd name="connsiteY55" fmla="*/ 428625 h 466725"/>
                <a:gd name="connsiteX56" fmla="*/ 361950 w 457200"/>
                <a:gd name="connsiteY56" fmla="*/ 390525 h 466725"/>
                <a:gd name="connsiteX57" fmla="*/ 400050 w 457200"/>
                <a:gd name="connsiteY57" fmla="*/ 295275 h 466725"/>
                <a:gd name="connsiteX58" fmla="*/ 438150 w 457200"/>
                <a:gd name="connsiteY58" fmla="*/ 238125 h 466725"/>
                <a:gd name="connsiteX59" fmla="*/ 457200 w 457200"/>
                <a:gd name="connsiteY59" fmla="*/ 209550 h 466725"/>
                <a:gd name="connsiteX60" fmla="*/ 428625 w 457200"/>
                <a:gd name="connsiteY60" fmla="*/ 180975 h 466725"/>
                <a:gd name="connsiteX61" fmla="*/ 352425 w 457200"/>
                <a:gd name="connsiteY61" fmla="*/ 152400 h 466725"/>
                <a:gd name="connsiteX62" fmla="*/ 238125 w 457200"/>
                <a:gd name="connsiteY62" fmla="*/ 161925 h 466725"/>
                <a:gd name="connsiteX63" fmla="*/ 228600 w 457200"/>
                <a:gd name="connsiteY63" fmla="*/ 190500 h 466725"/>
                <a:gd name="connsiteX64" fmla="*/ 257175 w 457200"/>
                <a:gd name="connsiteY64" fmla="*/ 219075 h 466725"/>
                <a:gd name="connsiteX65" fmla="*/ 314325 w 457200"/>
                <a:gd name="connsiteY65" fmla="*/ 2190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57200" h="466725">
                  <a:moveTo>
                    <a:pt x="238125" y="228600"/>
                  </a:moveTo>
                  <a:cubicBezTo>
                    <a:pt x="234950" y="193675"/>
                    <a:pt x="245226" y="154702"/>
                    <a:pt x="228600" y="123825"/>
                  </a:cubicBezTo>
                  <a:cubicBezTo>
                    <a:pt x="219080" y="106145"/>
                    <a:pt x="171450" y="104775"/>
                    <a:pt x="171450" y="104775"/>
                  </a:cubicBezTo>
                  <a:cubicBezTo>
                    <a:pt x="158750" y="107950"/>
                    <a:pt x="145059" y="108446"/>
                    <a:pt x="133350" y="114300"/>
                  </a:cubicBezTo>
                  <a:cubicBezTo>
                    <a:pt x="106845" y="127553"/>
                    <a:pt x="89091" y="145668"/>
                    <a:pt x="76200" y="171450"/>
                  </a:cubicBezTo>
                  <a:cubicBezTo>
                    <a:pt x="71710" y="180430"/>
                    <a:pt x="69850" y="190500"/>
                    <a:pt x="66675" y="200025"/>
                  </a:cubicBezTo>
                  <a:cubicBezTo>
                    <a:pt x="69850" y="234950"/>
                    <a:pt x="45544" y="287769"/>
                    <a:pt x="76200" y="304800"/>
                  </a:cubicBezTo>
                  <a:cubicBezTo>
                    <a:pt x="123464" y="331058"/>
                    <a:pt x="185107" y="284671"/>
                    <a:pt x="238125" y="295275"/>
                  </a:cubicBezTo>
                  <a:cubicBezTo>
                    <a:pt x="252048" y="298060"/>
                    <a:pt x="227328" y="321821"/>
                    <a:pt x="219075" y="333375"/>
                  </a:cubicBezTo>
                  <a:cubicBezTo>
                    <a:pt x="211245" y="344336"/>
                    <a:pt x="199124" y="351602"/>
                    <a:pt x="190500" y="361950"/>
                  </a:cubicBezTo>
                  <a:cubicBezTo>
                    <a:pt x="183171" y="370744"/>
                    <a:pt x="176570" y="380286"/>
                    <a:pt x="171450" y="390525"/>
                  </a:cubicBezTo>
                  <a:cubicBezTo>
                    <a:pt x="166960" y="399505"/>
                    <a:pt x="169025" y="412000"/>
                    <a:pt x="161925" y="419100"/>
                  </a:cubicBezTo>
                  <a:cubicBezTo>
                    <a:pt x="154825" y="426200"/>
                    <a:pt x="142875" y="425450"/>
                    <a:pt x="133350" y="428625"/>
                  </a:cubicBezTo>
                  <a:cubicBezTo>
                    <a:pt x="82870" y="411798"/>
                    <a:pt x="79187" y="420228"/>
                    <a:pt x="95250" y="323850"/>
                  </a:cubicBezTo>
                  <a:cubicBezTo>
                    <a:pt x="97132" y="312558"/>
                    <a:pt x="112860" y="308089"/>
                    <a:pt x="123825" y="304800"/>
                  </a:cubicBezTo>
                  <a:cubicBezTo>
                    <a:pt x="145329" y="298349"/>
                    <a:pt x="168275" y="298450"/>
                    <a:pt x="190500" y="295275"/>
                  </a:cubicBezTo>
                  <a:cubicBezTo>
                    <a:pt x="212725" y="298450"/>
                    <a:pt x="236330" y="296462"/>
                    <a:pt x="257175" y="304800"/>
                  </a:cubicBezTo>
                  <a:cubicBezTo>
                    <a:pt x="269682" y="309803"/>
                    <a:pt x="274054" y="326692"/>
                    <a:pt x="285750" y="333375"/>
                  </a:cubicBezTo>
                  <a:cubicBezTo>
                    <a:pt x="297116" y="339870"/>
                    <a:pt x="311150" y="339725"/>
                    <a:pt x="323850" y="342900"/>
                  </a:cubicBezTo>
                  <a:cubicBezTo>
                    <a:pt x="336550" y="339725"/>
                    <a:pt x="359383" y="346212"/>
                    <a:pt x="361950" y="333375"/>
                  </a:cubicBezTo>
                  <a:cubicBezTo>
                    <a:pt x="375054" y="267855"/>
                    <a:pt x="371122" y="216746"/>
                    <a:pt x="333375" y="171450"/>
                  </a:cubicBezTo>
                  <a:cubicBezTo>
                    <a:pt x="324751" y="161102"/>
                    <a:pt x="315148" y="151499"/>
                    <a:pt x="304800" y="142875"/>
                  </a:cubicBezTo>
                  <a:cubicBezTo>
                    <a:pt x="296006" y="135546"/>
                    <a:pt x="285750" y="130175"/>
                    <a:pt x="276225" y="123825"/>
                  </a:cubicBezTo>
                  <a:cubicBezTo>
                    <a:pt x="275625" y="123934"/>
                    <a:pt x="151990" y="125876"/>
                    <a:pt x="142875" y="171450"/>
                  </a:cubicBezTo>
                  <a:cubicBezTo>
                    <a:pt x="138472" y="193465"/>
                    <a:pt x="149225" y="215900"/>
                    <a:pt x="152400" y="238125"/>
                  </a:cubicBezTo>
                  <a:cubicBezTo>
                    <a:pt x="200025" y="234950"/>
                    <a:pt x="260298" y="261078"/>
                    <a:pt x="295275" y="228600"/>
                  </a:cubicBezTo>
                  <a:cubicBezTo>
                    <a:pt x="309392" y="215491"/>
                    <a:pt x="282667" y="102108"/>
                    <a:pt x="276225" y="66675"/>
                  </a:cubicBezTo>
                  <a:cubicBezTo>
                    <a:pt x="272770" y="47674"/>
                    <a:pt x="276282" y="26293"/>
                    <a:pt x="266700" y="9525"/>
                  </a:cubicBezTo>
                  <a:cubicBezTo>
                    <a:pt x="261719" y="808"/>
                    <a:pt x="247650" y="3175"/>
                    <a:pt x="238125" y="0"/>
                  </a:cubicBezTo>
                  <a:cubicBezTo>
                    <a:pt x="219075" y="6350"/>
                    <a:pt x="197485" y="7620"/>
                    <a:pt x="180975" y="19050"/>
                  </a:cubicBezTo>
                  <a:cubicBezTo>
                    <a:pt x="84312" y="85970"/>
                    <a:pt x="139708" y="62432"/>
                    <a:pt x="95250" y="114300"/>
                  </a:cubicBezTo>
                  <a:cubicBezTo>
                    <a:pt x="-3401" y="229392"/>
                    <a:pt x="111524" y="79901"/>
                    <a:pt x="28575" y="190500"/>
                  </a:cubicBezTo>
                  <a:cubicBezTo>
                    <a:pt x="25400" y="200025"/>
                    <a:pt x="14560" y="210095"/>
                    <a:pt x="19050" y="219075"/>
                  </a:cubicBezTo>
                  <a:cubicBezTo>
                    <a:pt x="23540" y="228055"/>
                    <a:pt x="37971" y="225842"/>
                    <a:pt x="47625" y="228600"/>
                  </a:cubicBezTo>
                  <a:cubicBezTo>
                    <a:pt x="60212" y="232196"/>
                    <a:pt x="73025" y="234950"/>
                    <a:pt x="85725" y="238125"/>
                  </a:cubicBezTo>
                  <a:cubicBezTo>
                    <a:pt x="134134" y="235436"/>
                    <a:pt x="236444" y="258856"/>
                    <a:pt x="285750" y="209550"/>
                  </a:cubicBezTo>
                  <a:cubicBezTo>
                    <a:pt x="293845" y="201455"/>
                    <a:pt x="298450" y="190500"/>
                    <a:pt x="304800" y="180975"/>
                  </a:cubicBezTo>
                  <a:cubicBezTo>
                    <a:pt x="307975" y="165100"/>
                    <a:pt x="314325" y="149539"/>
                    <a:pt x="314325" y="133350"/>
                  </a:cubicBezTo>
                  <a:cubicBezTo>
                    <a:pt x="314325" y="39854"/>
                    <a:pt x="223536" y="104811"/>
                    <a:pt x="142875" y="114300"/>
                  </a:cubicBezTo>
                  <a:cubicBezTo>
                    <a:pt x="133350" y="123825"/>
                    <a:pt x="124527" y="134109"/>
                    <a:pt x="114300" y="142875"/>
                  </a:cubicBezTo>
                  <a:cubicBezTo>
                    <a:pt x="102247" y="153206"/>
                    <a:pt x="86531" y="159397"/>
                    <a:pt x="76200" y="171450"/>
                  </a:cubicBezTo>
                  <a:cubicBezTo>
                    <a:pt x="11748" y="246644"/>
                    <a:pt x="101441" y="180023"/>
                    <a:pt x="28575" y="228600"/>
                  </a:cubicBezTo>
                  <a:lnTo>
                    <a:pt x="9525" y="285750"/>
                  </a:lnTo>
                  <a:lnTo>
                    <a:pt x="0" y="314325"/>
                  </a:lnTo>
                  <a:cubicBezTo>
                    <a:pt x="3175" y="327025"/>
                    <a:pt x="1347" y="342203"/>
                    <a:pt x="9525" y="352425"/>
                  </a:cubicBezTo>
                  <a:cubicBezTo>
                    <a:pt x="15797" y="360265"/>
                    <a:pt x="28161" y="360530"/>
                    <a:pt x="38100" y="361950"/>
                  </a:cubicBezTo>
                  <a:cubicBezTo>
                    <a:pt x="72817" y="366910"/>
                    <a:pt x="107950" y="368300"/>
                    <a:pt x="142875" y="371475"/>
                  </a:cubicBezTo>
                  <a:cubicBezTo>
                    <a:pt x="221168" y="397573"/>
                    <a:pt x="207092" y="396750"/>
                    <a:pt x="352425" y="371475"/>
                  </a:cubicBezTo>
                  <a:cubicBezTo>
                    <a:pt x="368065" y="368755"/>
                    <a:pt x="377825" y="352425"/>
                    <a:pt x="390525" y="342900"/>
                  </a:cubicBezTo>
                  <a:cubicBezTo>
                    <a:pt x="398992" y="317500"/>
                    <a:pt x="413808" y="304800"/>
                    <a:pt x="371475" y="304800"/>
                  </a:cubicBezTo>
                  <a:cubicBezTo>
                    <a:pt x="288864" y="304800"/>
                    <a:pt x="206375" y="311150"/>
                    <a:pt x="123825" y="314325"/>
                  </a:cubicBezTo>
                  <a:cubicBezTo>
                    <a:pt x="110833" y="353302"/>
                    <a:pt x="92253" y="396054"/>
                    <a:pt x="123825" y="438150"/>
                  </a:cubicBezTo>
                  <a:cubicBezTo>
                    <a:pt x="139534" y="459095"/>
                    <a:pt x="174625" y="450850"/>
                    <a:pt x="200025" y="457200"/>
                  </a:cubicBezTo>
                  <a:lnTo>
                    <a:pt x="238125" y="466725"/>
                  </a:lnTo>
                  <a:cubicBezTo>
                    <a:pt x="269875" y="463550"/>
                    <a:pt x="303388" y="468104"/>
                    <a:pt x="333375" y="457200"/>
                  </a:cubicBezTo>
                  <a:cubicBezTo>
                    <a:pt x="342811" y="453769"/>
                    <a:pt x="338945" y="437853"/>
                    <a:pt x="342900" y="428625"/>
                  </a:cubicBezTo>
                  <a:cubicBezTo>
                    <a:pt x="348493" y="415574"/>
                    <a:pt x="356677" y="403708"/>
                    <a:pt x="361950" y="390525"/>
                  </a:cubicBezTo>
                  <a:cubicBezTo>
                    <a:pt x="383758" y="336005"/>
                    <a:pt x="373245" y="339951"/>
                    <a:pt x="400050" y="295275"/>
                  </a:cubicBezTo>
                  <a:cubicBezTo>
                    <a:pt x="411830" y="275642"/>
                    <a:pt x="425450" y="257175"/>
                    <a:pt x="438150" y="238125"/>
                  </a:cubicBezTo>
                  <a:lnTo>
                    <a:pt x="457200" y="209550"/>
                  </a:lnTo>
                  <a:cubicBezTo>
                    <a:pt x="447675" y="200025"/>
                    <a:pt x="440048" y="188114"/>
                    <a:pt x="428625" y="180975"/>
                  </a:cubicBezTo>
                  <a:cubicBezTo>
                    <a:pt x="415609" y="172840"/>
                    <a:pt x="371424" y="158733"/>
                    <a:pt x="352425" y="152400"/>
                  </a:cubicBezTo>
                  <a:cubicBezTo>
                    <a:pt x="314325" y="155575"/>
                    <a:pt x="274666" y="150681"/>
                    <a:pt x="238125" y="161925"/>
                  </a:cubicBezTo>
                  <a:cubicBezTo>
                    <a:pt x="228529" y="164878"/>
                    <a:pt x="225425" y="180975"/>
                    <a:pt x="228600" y="190500"/>
                  </a:cubicBezTo>
                  <a:cubicBezTo>
                    <a:pt x="232860" y="203279"/>
                    <a:pt x="244396" y="214815"/>
                    <a:pt x="257175" y="219075"/>
                  </a:cubicBezTo>
                  <a:cubicBezTo>
                    <a:pt x="275247" y="225099"/>
                    <a:pt x="295275" y="219075"/>
                    <a:pt x="314325" y="219075"/>
                  </a:cubicBez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95475" y="5848945"/>
              <a:ext cx="1676400" cy="923330"/>
            </a:xfrm>
            <a:prstGeom prst="ellipse">
              <a:avLst/>
            </a:prstGeom>
            <a:solidFill>
              <a:schemeClr val="accent3">
                <a:lumMod val="75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71675" y="5877817"/>
              <a:ext cx="1524000" cy="847130"/>
            </a:xfrm>
            <a:prstGeom prst="ellipse">
              <a:avLst/>
            </a:prstGeom>
            <a:solidFill>
              <a:schemeClr val="accent3">
                <a:lumMod val="60000"/>
                <a:lumOff val="4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2113727" y="6122196"/>
              <a:ext cx="457200" cy="466725"/>
            </a:xfrm>
            <a:custGeom>
              <a:avLst/>
              <a:gdLst>
                <a:gd name="connsiteX0" fmla="*/ 238125 w 457200"/>
                <a:gd name="connsiteY0" fmla="*/ 228600 h 466725"/>
                <a:gd name="connsiteX1" fmla="*/ 228600 w 457200"/>
                <a:gd name="connsiteY1" fmla="*/ 123825 h 466725"/>
                <a:gd name="connsiteX2" fmla="*/ 171450 w 457200"/>
                <a:gd name="connsiteY2" fmla="*/ 104775 h 466725"/>
                <a:gd name="connsiteX3" fmla="*/ 133350 w 457200"/>
                <a:gd name="connsiteY3" fmla="*/ 114300 h 466725"/>
                <a:gd name="connsiteX4" fmla="*/ 76200 w 457200"/>
                <a:gd name="connsiteY4" fmla="*/ 171450 h 466725"/>
                <a:gd name="connsiteX5" fmla="*/ 66675 w 457200"/>
                <a:gd name="connsiteY5" fmla="*/ 200025 h 466725"/>
                <a:gd name="connsiteX6" fmla="*/ 76200 w 457200"/>
                <a:gd name="connsiteY6" fmla="*/ 304800 h 466725"/>
                <a:gd name="connsiteX7" fmla="*/ 238125 w 457200"/>
                <a:gd name="connsiteY7" fmla="*/ 295275 h 466725"/>
                <a:gd name="connsiteX8" fmla="*/ 219075 w 457200"/>
                <a:gd name="connsiteY8" fmla="*/ 333375 h 466725"/>
                <a:gd name="connsiteX9" fmla="*/ 190500 w 457200"/>
                <a:gd name="connsiteY9" fmla="*/ 361950 h 466725"/>
                <a:gd name="connsiteX10" fmla="*/ 171450 w 457200"/>
                <a:gd name="connsiteY10" fmla="*/ 390525 h 466725"/>
                <a:gd name="connsiteX11" fmla="*/ 161925 w 457200"/>
                <a:gd name="connsiteY11" fmla="*/ 419100 h 466725"/>
                <a:gd name="connsiteX12" fmla="*/ 133350 w 457200"/>
                <a:gd name="connsiteY12" fmla="*/ 428625 h 466725"/>
                <a:gd name="connsiteX13" fmla="*/ 95250 w 457200"/>
                <a:gd name="connsiteY13" fmla="*/ 323850 h 466725"/>
                <a:gd name="connsiteX14" fmla="*/ 123825 w 457200"/>
                <a:gd name="connsiteY14" fmla="*/ 304800 h 466725"/>
                <a:gd name="connsiteX15" fmla="*/ 190500 w 457200"/>
                <a:gd name="connsiteY15" fmla="*/ 295275 h 466725"/>
                <a:gd name="connsiteX16" fmla="*/ 257175 w 457200"/>
                <a:gd name="connsiteY16" fmla="*/ 304800 h 466725"/>
                <a:gd name="connsiteX17" fmla="*/ 285750 w 457200"/>
                <a:gd name="connsiteY17" fmla="*/ 333375 h 466725"/>
                <a:gd name="connsiteX18" fmla="*/ 323850 w 457200"/>
                <a:gd name="connsiteY18" fmla="*/ 342900 h 466725"/>
                <a:gd name="connsiteX19" fmla="*/ 361950 w 457200"/>
                <a:gd name="connsiteY19" fmla="*/ 333375 h 466725"/>
                <a:gd name="connsiteX20" fmla="*/ 333375 w 457200"/>
                <a:gd name="connsiteY20" fmla="*/ 171450 h 466725"/>
                <a:gd name="connsiteX21" fmla="*/ 304800 w 457200"/>
                <a:gd name="connsiteY21" fmla="*/ 142875 h 466725"/>
                <a:gd name="connsiteX22" fmla="*/ 276225 w 457200"/>
                <a:gd name="connsiteY22" fmla="*/ 123825 h 466725"/>
                <a:gd name="connsiteX23" fmla="*/ 142875 w 457200"/>
                <a:gd name="connsiteY23" fmla="*/ 171450 h 466725"/>
                <a:gd name="connsiteX24" fmla="*/ 152400 w 457200"/>
                <a:gd name="connsiteY24" fmla="*/ 238125 h 466725"/>
                <a:gd name="connsiteX25" fmla="*/ 295275 w 457200"/>
                <a:gd name="connsiteY25" fmla="*/ 228600 h 466725"/>
                <a:gd name="connsiteX26" fmla="*/ 276225 w 457200"/>
                <a:gd name="connsiteY26" fmla="*/ 66675 h 466725"/>
                <a:gd name="connsiteX27" fmla="*/ 266700 w 457200"/>
                <a:gd name="connsiteY27" fmla="*/ 9525 h 466725"/>
                <a:gd name="connsiteX28" fmla="*/ 238125 w 457200"/>
                <a:gd name="connsiteY28" fmla="*/ 0 h 466725"/>
                <a:gd name="connsiteX29" fmla="*/ 180975 w 457200"/>
                <a:gd name="connsiteY29" fmla="*/ 19050 h 466725"/>
                <a:gd name="connsiteX30" fmla="*/ 95250 w 457200"/>
                <a:gd name="connsiteY30" fmla="*/ 114300 h 466725"/>
                <a:gd name="connsiteX31" fmla="*/ 28575 w 457200"/>
                <a:gd name="connsiteY31" fmla="*/ 190500 h 466725"/>
                <a:gd name="connsiteX32" fmla="*/ 19050 w 457200"/>
                <a:gd name="connsiteY32" fmla="*/ 219075 h 466725"/>
                <a:gd name="connsiteX33" fmla="*/ 47625 w 457200"/>
                <a:gd name="connsiteY33" fmla="*/ 228600 h 466725"/>
                <a:gd name="connsiteX34" fmla="*/ 85725 w 457200"/>
                <a:gd name="connsiteY34" fmla="*/ 238125 h 466725"/>
                <a:gd name="connsiteX35" fmla="*/ 285750 w 457200"/>
                <a:gd name="connsiteY35" fmla="*/ 209550 h 466725"/>
                <a:gd name="connsiteX36" fmla="*/ 304800 w 457200"/>
                <a:gd name="connsiteY36" fmla="*/ 180975 h 466725"/>
                <a:gd name="connsiteX37" fmla="*/ 314325 w 457200"/>
                <a:gd name="connsiteY37" fmla="*/ 133350 h 466725"/>
                <a:gd name="connsiteX38" fmla="*/ 142875 w 457200"/>
                <a:gd name="connsiteY38" fmla="*/ 114300 h 466725"/>
                <a:gd name="connsiteX39" fmla="*/ 114300 w 457200"/>
                <a:gd name="connsiteY39" fmla="*/ 142875 h 466725"/>
                <a:gd name="connsiteX40" fmla="*/ 76200 w 457200"/>
                <a:gd name="connsiteY40" fmla="*/ 171450 h 466725"/>
                <a:gd name="connsiteX41" fmla="*/ 28575 w 457200"/>
                <a:gd name="connsiteY41" fmla="*/ 228600 h 466725"/>
                <a:gd name="connsiteX42" fmla="*/ 9525 w 457200"/>
                <a:gd name="connsiteY42" fmla="*/ 285750 h 466725"/>
                <a:gd name="connsiteX43" fmla="*/ 0 w 457200"/>
                <a:gd name="connsiteY43" fmla="*/ 314325 h 466725"/>
                <a:gd name="connsiteX44" fmla="*/ 9525 w 457200"/>
                <a:gd name="connsiteY44" fmla="*/ 352425 h 466725"/>
                <a:gd name="connsiteX45" fmla="*/ 38100 w 457200"/>
                <a:gd name="connsiteY45" fmla="*/ 361950 h 466725"/>
                <a:gd name="connsiteX46" fmla="*/ 142875 w 457200"/>
                <a:gd name="connsiteY46" fmla="*/ 371475 h 466725"/>
                <a:gd name="connsiteX47" fmla="*/ 352425 w 457200"/>
                <a:gd name="connsiteY47" fmla="*/ 371475 h 466725"/>
                <a:gd name="connsiteX48" fmla="*/ 390525 w 457200"/>
                <a:gd name="connsiteY48" fmla="*/ 342900 h 466725"/>
                <a:gd name="connsiteX49" fmla="*/ 371475 w 457200"/>
                <a:gd name="connsiteY49" fmla="*/ 304800 h 466725"/>
                <a:gd name="connsiteX50" fmla="*/ 123825 w 457200"/>
                <a:gd name="connsiteY50" fmla="*/ 314325 h 466725"/>
                <a:gd name="connsiteX51" fmla="*/ 123825 w 457200"/>
                <a:gd name="connsiteY51" fmla="*/ 438150 h 466725"/>
                <a:gd name="connsiteX52" fmla="*/ 200025 w 457200"/>
                <a:gd name="connsiteY52" fmla="*/ 457200 h 466725"/>
                <a:gd name="connsiteX53" fmla="*/ 238125 w 457200"/>
                <a:gd name="connsiteY53" fmla="*/ 466725 h 466725"/>
                <a:gd name="connsiteX54" fmla="*/ 333375 w 457200"/>
                <a:gd name="connsiteY54" fmla="*/ 457200 h 466725"/>
                <a:gd name="connsiteX55" fmla="*/ 342900 w 457200"/>
                <a:gd name="connsiteY55" fmla="*/ 428625 h 466725"/>
                <a:gd name="connsiteX56" fmla="*/ 361950 w 457200"/>
                <a:gd name="connsiteY56" fmla="*/ 390525 h 466725"/>
                <a:gd name="connsiteX57" fmla="*/ 400050 w 457200"/>
                <a:gd name="connsiteY57" fmla="*/ 295275 h 466725"/>
                <a:gd name="connsiteX58" fmla="*/ 438150 w 457200"/>
                <a:gd name="connsiteY58" fmla="*/ 238125 h 466725"/>
                <a:gd name="connsiteX59" fmla="*/ 457200 w 457200"/>
                <a:gd name="connsiteY59" fmla="*/ 209550 h 466725"/>
                <a:gd name="connsiteX60" fmla="*/ 428625 w 457200"/>
                <a:gd name="connsiteY60" fmla="*/ 180975 h 466725"/>
                <a:gd name="connsiteX61" fmla="*/ 352425 w 457200"/>
                <a:gd name="connsiteY61" fmla="*/ 152400 h 466725"/>
                <a:gd name="connsiteX62" fmla="*/ 238125 w 457200"/>
                <a:gd name="connsiteY62" fmla="*/ 161925 h 466725"/>
                <a:gd name="connsiteX63" fmla="*/ 228600 w 457200"/>
                <a:gd name="connsiteY63" fmla="*/ 190500 h 466725"/>
                <a:gd name="connsiteX64" fmla="*/ 257175 w 457200"/>
                <a:gd name="connsiteY64" fmla="*/ 219075 h 466725"/>
                <a:gd name="connsiteX65" fmla="*/ 314325 w 457200"/>
                <a:gd name="connsiteY65" fmla="*/ 2190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57200" h="466725">
                  <a:moveTo>
                    <a:pt x="238125" y="228600"/>
                  </a:moveTo>
                  <a:cubicBezTo>
                    <a:pt x="234950" y="193675"/>
                    <a:pt x="245226" y="154702"/>
                    <a:pt x="228600" y="123825"/>
                  </a:cubicBezTo>
                  <a:cubicBezTo>
                    <a:pt x="219080" y="106145"/>
                    <a:pt x="171450" y="104775"/>
                    <a:pt x="171450" y="104775"/>
                  </a:cubicBezTo>
                  <a:cubicBezTo>
                    <a:pt x="158750" y="107950"/>
                    <a:pt x="145059" y="108446"/>
                    <a:pt x="133350" y="114300"/>
                  </a:cubicBezTo>
                  <a:cubicBezTo>
                    <a:pt x="106845" y="127553"/>
                    <a:pt x="89091" y="145668"/>
                    <a:pt x="76200" y="171450"/>
                  </a:cubicBezTo>
                  <a:cubicBezTo>
                    <a:pt x="71710" y="180430"/>
                    <a:pt x="69850" y="190500"/>
                    <a:pt x="66675" y="200025"/>
                  </a:cubicBezTo>
                  <a:cubicBezTo>
                    <a:pt x="69850" y="234950"/>
                    <a:pt x="45544" y="287769"/>
                    <a:pt x="76200" y="304800"/>
                  </a:cubicBezTo>
                  <a:cubicBezTo>
                    <a:pt x="123464" y="331058"/>
                    <a:pt x="185107" y="284671"/>
                    <a:pt x="238125" y="295275"/>
                  </a:cubicBezTo>
                  <a:cubicBezTo>
                    <a:pt x="252048" y="298060"/>
                    <a:pt x="227328" y="321821"/>
                    <a:pt x="219075" y="333375"/>
                  </a:cubicBezTo>
                  <a:cubicBezTo>
                    <a:pt x="211245" y="344336"/>
                    <a:pt x="199124" y="351602"/>
                    <a:pt x="190500" y="361950"/>
                  </a:cubicBezTo>
                  <a:cubicBezTo>
                    <a:pt x="183171" y="370744"/>
                    <a:pt x="176570" y="380286"/>
                    <a:pt x="171450" y="390525"/>
                  </a:cubicBezTo>
                  <a:cubicBezTo>
                    <a:pt x="166960" y="399505"/>
                    <a:pt x="169025" y="412000"/>
                    <a:pt x="161925" y="419100"/>
                  </a:cubicBezTo>
                  <a:cubicBezTo>
                    <a:pt x="154825" y="426200"/>
                    <a:pt x="142875" y="425450"/>
                    <a:pt x="133350" y="428625"/>
                  </a:cubicBezTo>
                  <a:cubicBezTo>
                    <a:pt x="82870" y="411798"/>
                    <a:pt x="79187" y="420228"/>
                    <a:pt x="95250" y="323850"/>
                  </a:cubicBezTo>
                  <a:cubicBezTo>
                    <a:pt x="97132" y="312558"/>
                    <a:pt x="112860" y="308089"/>
                    <a:pt x="123825" y="304800"/>
                  </a:cubicBezTo>
                  <a:cubicBezTo>
                    <a:pt x="145329" y="298349"/>
                    <a:pt x="168275" y="298450"/>
                    <a:pt x="190500" y="295275"/>
                  </a:cubicBezTo>
                  <a:cubicBezTo>
                    <a:pt x="212725" y="298450"/>
                    <a:pt x="236330" y="296462"/>
                    <a:pt x="257175" y="304800"/>
                  </a:cubicBezTo>
                  <a:cubicBezTo>
                    <a:pt x="269682" y="309803"/>
                    <a:pt x="274054" y="326692"/>
                    <a:pt x="285750" y="333375"/>
                  </a:cubicBezTo>
                  <a:cubicBezTo>
                    <a:pt x="297116" y="339870"/>
                    <a:pt x="311150" y="339725"/>
                    <a:pt x="323850" y="342900"/>
                  </a:cubicBezTo>
                  <a:cubicBezTo>
                    <a:pt x="336550" y="339725"/>
                    <a:pt x="359383" y="346212"/>
                    <a:pt x="361950" y="333375"/>
                  </a:cubicBezTo>
                  <a:cubicBezTo>
                    <a:pt x="375054" y="267855"/>
                    <a:pt x="371122" y="216746"/>
                    <a:pt x="333375" y="171450"/>
                  </a:cubicBezTo>
                  <a:cubicBezTo>
                    <a:pt x="324751" y="161102"/>
                    <a:pt x="315148" y="151499"/>
                    <a:pt x="304800" y="142875"/>
                  </a:cubicBezTo>
                  <a:cubicBezTo>
                    <a:pt x="296006" y="135546"/>
                    <a:pt x="285750" y="130175"/>
                    <a:pt x="276225" y="123825"/>
                  </a:cubicBezTo>
                  <a:cubicBezTo>
                    <a:pt x="275625" y="123934"/>
                    <a:pt x="151990" y="125876"/>
                    <a:pt x="142875" y="171450"/>
                  </a:cubicBezTo>
                  <a:cubicBezTo>
                    <a:pt x="138472" y="193465"/>
                    <a:pt x="149225" y="215900"/>
                    <a:pt x="152400" y="238125"/>
                  </a:cubicBezTo>
                  <a:cubicBezTo>
                    <a:pt x="200025" y="234950"/>
                    <a:pt x="260298" y="261078"/>
                    <a:pt x="295275" y="228600"/>
                  </a:cubicBezTo>
                  <a:cubicBezTo>
                    <a:pt x="309392" y="215491"/>
                    <a:pt x="282667" y="102108"/>
                    <a:pt x="276225" y="66675"/>
                  </a:cubicBezTo>
                  <a:cubicBezTo>
                    <a:pt x="272770" y="47674"/>
                    <a:pt x="276282" y="26293"/>
                    <a:pt x="266700" y="9525"/>
                  </a:cubicBezTo>
                  <a:cubicBezTo>
                    <a:pt x="261719" y="808"/>
                    <a:pt x="247650" y="3175"/>
                    <a:pt x="238125" y="0"/>
                  </a:cubicBezTo>
                  <a:cubicBezTo>
                    <a:pt x="219075" y="6350"/>
                    <a:pt x="197485" y="7620"/>
                    <a:pt x="180975" y="19050"/>
                  </a:cubicBezTo>
                  <a:cubicBezTo>
                    <a:pt x="84312" y="85970"/>
                    <a:pt x="139708" y="62432"/>
                    <a:pt x="95250" y="114300"/>
                  </a:cubicBezTo>
                  <a:cubicBezTo>
                    <a:pt x="-3401" y="229392"/>
                    <a:pt x="111524" y="79901"/>
                    <a:pt x="28575" y="190500"/>
                  </a:cubicBezTo>
                  <a:cubicBezTo>
                    <a:pt x="25400" y="200025"/>
                    <a:pt x="14560" y="210095"/>
                    <a:pt x="19050" y="219075"/>
                  </a:cubicBezTo>
                  <a:cubicBezTo>
                    <a:pt x="23540" y="228055"/>
                    <a:pt x="37971" y="225842"/>
                    <a:pt x="47625" y="228600"/>
                  </a:cubicBezTo>
                  <a:cubicBezTo>
                    <a:pt x="60212" y="232196"/>
                    <a:pt x="73025" y="234950"/>
                    <a:pt x="85725" y="238125"/>
                  </a:cubicBezTo>
                  <a:cubicBezTo>
                    <a:pt x="134134" y="235436"/>
                    <a:pt x="236444" y="258856"/>
                    <a:pt x="285750" y="209550"/>
                  </a:cubicBezTo>
                  <a:cubicBezTo>
                    <a:pt x="293845" y="201455"/>
                    <a:pt x="298450" y="190500"/>
                    <a:pt x="304800" y="180975"/>
                  </a:cubicBezTo>
                  <a:cubicBezTo>
                    <a:pt x="307975" y="165100"/>
                    <a:pt x="314325" y="149539"/>
                    <a:pt x="314325" y="133350"/>
                  </a:cubicBezTo>
                  <a:cubicBezTo>
                    <a:pt x="314325" y="39854"/>
                    <a:pt x="223536" y="104811"/>
                    <a:pt x="142875" y="114300"/>
                  </a:cubicBezTo>
                  <a:cubicBezTo>
                    <a:pt x="133350" y="123825"/>
                    <a:pt x="124527" y="134109"/>
                    <a:pt x="114300" y="142875"/>
                  </a:cubicBezTo>
                  <a:cubicBezTo>
                    <a:pt x="102247" y="153206"/>
                    <a:pt x="86531" y="159397"/>
                    <a:pt x="76200" y="171450"/>
                  </a:cubicBezTo>
                  <a:cubicBezTo>
                    <a:pt x="11748" y="246644"/>
                    <a:pt x="101441" y="180023"/>
                    <a:pt x="28575" y="228600"/>
                  </a:cubicBezTo>
                  <a:lnTo>
                    <a:pt x="9525" y="285750"/>
                  </a:lnTo>
                  <a:lnTo>
                    <a:pt x="0" y="314325"/>
                  </a:lnTo>
                  <a:cubicBezTo>
                    <a:pt x="3175" y="327025"/>
                    <a:pt x="1347" y="342203"/>
                    <a:pt x="9525" y="352425"/>
                  </a:cubicBezTo>
                  <a:cubicBezTo>
                    <a:pt x="15797" y="360265"/>
                    <a:pt x="28161" y="360530"/>
                    <a:pt x="38100" y="361950"/>
                  </a:cubicBezTo>
                  <a:cubicBezTo>
                    <a:pt x="72817" y="366910"/>
                    <a:pt x="107950" y="368300"/>
                    <a:pt x="142875" y="371475"/>
                  </a:cubicBezTo>
                  <a:cubicBezTo>
                    <a:pt x="221168" y="397573"/>
                    <a:pt x="207092" y="396750"/>
                    <a:pt x="352425" y="371475"/>
                  </a:cubicBezTo>
                  <a:cubicBezTo>
                    <a:pt x="368065" y="368755"/>
                    <a:pt x="377825" y="352425"/>
                    <a:pt x="390525" y="342900"/>
                  </a:cubicBezTo>
                  <a:cubicBezTo>
                    <a:pt x="398992" y="317500"/>
                    <a:pt x="413808" y="304800"/>
                    <a:pt x="371475" y="304800"/>
                  </a:cubicBezTo>
                  <a:cubicBezTo>
                    <a:pt x="288864" y="304800"/>
                    <a:pt x="206375" y="311150"/>
                    <a:pt x="123825" y="314325"/>
                  </a:cubicBezTo>
                  <a:cubicBezTo>
                    <a:pt x="110833" y="353302"/>
                    <a:pt x="92253" y="396054"/>
                    <a:pt x="123825" y="438150"/>
                  </a:cubicBezTo>
                  <a:cubicBezTo>
                    <a:pt x="139534" y="459095"/>
                    <a:pt x="174625" y="450850"/>
                    <a:pt x="200025" y="457200"/>
                  </a:cubicBezTo>
                  <a:lnTo>
                    <a:pt x="238125" y="466725"/>
                  </a:lnTo>
                  <a:cubicBezTo>
                    <a:pt x="269875" y="463550"/>
                    <a:pt x="303388" y="468104"/>
                    <a:pt x="333375" y="457200"/>
                  </a:cubicBezTo>
                  <a:cubicBezTo>
                    <a:pt x="342811" y="453769"/>
                    <a:pt x="338945" y="437853"/>
                    <a:pt x="342900" y="428625"/>
                  </a:cubicBezTo>
                  <a:cubicBezTo>
                    <a:pt x="348493" y="415574"/>
                    <a:pt x="356677" y="403708"/>
                    <a:pt x="361950" y="390525"/>
                  </a:cubicBezTo>
                  <a:cubicBezTo>
                    <a:pt x="383758" y="336005"/>
                    <a:pt x="373245" y="339951"/>
                    <a:pt x="400050" y="295275"/>
                  </a:cubicBezTo>
                  <a:cubicBezTo>
                    <a:pt x="411830" y="275642"/>
                    <a:pt x="425450" y="257175"/>
                    <a:pt x="438150" y="238125"/>
                  </a:cubicBezTo>
                  <a:lnTo>
                    <a:pt x="457200" y="209550"/>
                  </a:lnTo>
                  <a:cubicBezTo>
                    <a:pt x="447675" y="200025"/>
                    <a:pt x="440048" y="188114"/>
                    <a:pt x="428625" y="180975"/>
                  </a:cubicBezTo>
                  <a:cubicBezTo>
                    <a:pt x="415609" y="172840"/>
                    <a:pt x="371424" y="158733"/>
                    <a:pt x="352425" y="152400"/>
                  </a:cubicBezTo>
                  <a:cubicBezTo>
                    <a:pt x="314325" y="155575"/>
                    <a:pt x="274666" y="150681"/>
                    <a:pt x="238125" y="161925"/>
                  </a:cubicBezTo>
                  <a:cubicBezTo>
                    <a:pt x="228529" y="164878"/>
                    <a:pt x="225425" y="180975"/>
                    <a:pt x="228600" y="190500"/>
                  </a:cubicBezTo>
                  <a:cubicBezTo>
                    <a:pt x="232860" y="203279"/>
                    <a:pt x="244396" y="214815"/>
                    <a:pt x="257175" y="219075"/>
                  </a:cubicBezTo>
                  <a:cubicBezTo>
                    <a:pt x="275247" y="225099"/>
                    <a:pt x="295275" y="219075"/>
                    <a:pt x="314325" y="219075"/>
                  </a:cubicBezTo>
                </a:path>
              </a:pathLst>
            </a:cu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690812" y="6018011"/>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43212" y="6170411"/>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21589" y="6091830"/>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873989" y="6244230"/>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21639" y="6272510"/>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142890" y="6355851"/>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67000" y="6322811"/>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697777" y="6396630"/>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45427" y="6424910"/>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966678" y="6508251"/>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77374" y="5946573"/>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398625" y="6029914"/>
              <a:ext cx="314325" cy="71438"/>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6701" y="5323462"/>
              <a:ext cx="1524000" cy="338554"/>
            </a:xfrm>
            <a:prstGeom prst="rect">
              <a:avLst/>
            </a:prstGeom>
            <a:noFill/>
          </p:spPr>
          <p:txBody>
            <a:bodyPr wrap="square" rtlCol="0">
              <a:spAutoFit/>
            </a:bodyPr>
            <a:lstStyle/>
            <a:p>
              <a:r>
                <a:rPr lang="en-US" sz="1600" dirty="0"/>
                <a:t>Bacterial DNA</a:t>
              </a:r>
            </a:p>
          </p:txBody>
        </p:sp>
        <p:sp>
          <p:nvSpPr>
            <p:cNvPr id="28" name="TextBox 27"/>
            <p:cNvSpPr txBox="1"/>
            <p:nvPr/>
          </p:nvSpPr>
          <p:spPr>
            <a:xfrm>
              <a:off x="1806352" y="5323462"/>
              <a:ext cx="1782850" cy="338554"/>
            </a:xfrm>
            <a:prstGeom prst="rect">
              <a:avLst/>
            </a:prstGeom>
            <a:noFill/>
          </p:spPr>
          <p:txBody>
            <a:bodyPr wrap="square" rtlCol="0">
              <a:spAutoFit/>
            </a:bodyPr>
            <a:lstStyle/>
            <a:p>
              <a:r>
                <a:rPr lang="en-US" sz="1600" dirty="0"/>
                <a:t>Chloroplast DNA</a:t>
              </a:r>
            </a:p>
          </p:txBody>
        </p:sp>
        <p:cxnSp>
          <p:nvCxnSpPr>
            <p:cNvPr id="8" name="Straight Arrow Connector 7"/>
            <p:cNvCxnSpPr/>
            <p:nvPr/>
          </p:nvCxnSpPr>
          <p:spPr>
            <a:xfrm flipH="1">
              <a:off x="1472910" y="5565750"/>
              <a:ext cx="279690" cy="59751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752600" y="5565750"/>
              <a:ext cx="445079" cy="5738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886200" y="5061317"/>
            <a:ext cx="1329130" cy="1710958"/>
            <a:chOff x="3886200" y="5061317"/>
            <a:chExt cx="1329130" cy="1710958"/>
          </a:xfrm>
        </p:grpSpPr>
        <p:sp>
          <p:nvSpPr>
            <p:cNvPr id="35" name="Rounded Rectangle 34"/>
            <p:cNvSpPr/>
            <p:nvPr/>
          </p:nvSpPr>
          <p:spPr>
            <a:xfrm>
              <a:off x="3886200" y="5399871"/>
              <a:ext cx="1219200" cy="1372404"/>
            </a:xfrm>
            <a:prstGeom prst="roundRect">
              <a:avLst/>
            </a:prstGeom>
            <a:solidFill>
              <a:schemeClr val="accent3">
                <a:lumMod val="60000"/>
                <a:lumOff val="40000"/>
              </a:schemeClr>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979807" y="5061317"/>
              <a:ext cx="1235523" cy="338554"/>
            </a:xfrm>
            <a:prstGeom prst="rect">
              <a:avLst/>
            </a:prstGeom>
            <a:noFill/>
          </p:spPr>
          <p:txBody>
            <a:bodyPr wrap="square" rtlCol="0">
              <a:spAutoFit/>
            </a:bodyPr>
            <a:lstStyle/>
            <a:p>
              <a:r>
                <a:rPr lang="en-US" sz="1600" dirty="0"/>
                <a:t>Plant DNA</a:t>
              </a:r>
            </a:p>
          </p:txBody>
        </p:sp>
        <p:sp>
          <p:nvSpPr>
            <p:cNvPr id="36" name="Oval 35"/>
            <p:cNvSpPr/>
            <p:nvPr/>
          </p:nvSpPr>
          <p:spPr>
            <a:xfrm>
              <a:off x="4343400" y="5478068"/>
              <a:ext cx="685800" cy="547382"/>
            </a:xfrm>
            <a:prstGeom prst="ellipse">
              <a:avLst/>
            </a:prstGeom>
            <a:solidFill>
              <a:schemeClr val="accent4">
                <a:lumMod val="60000"/>
                <a:lumOff val="40000"/>
              </a:schemeClr>
            </a:solidFill>
            <a:ln w="158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4495800" y="5569151"/>
              <a:ext cx="492574" cy="349141"/>
            </a:xfrm>
            <a:custGeom>
              <a:avLst/>
              <a:gdLst>
                <a:gd name="connsiteX0" fmla="*/ 0 w 533400"/>
                <a:gd name="connsiteY0" fmla="*/ 123825 h 447675"/>
                <a:gd name="connsiteX1" fmla="*/ 57150 w 533400"/>
                <a:gd name="connsiteY1" fmla="*/ 114300 h 447675"/>
                <a:gd name="connsiteX2" fmla="*/ 76200 w 533400"/>
                <a:gd name="connsiteY2" fmla="*/ 66675 h 447675"/>
                <a:gd name="connsiteX3" fmla="*/ 85725 w 533400"/>
                <a:gd name="connsiteY3" fmla="*/ 219075 h 447675"/>
                <a:gd name="connsiteX4" fmla="*/ 133350 w 533400"/>
                <a:gd name="connsiteY4" fmla="*/ 209550 h 447675"/>
                <a:gd name="connsiteX5" fmla="*/ 152400 w 533400"/>
                <a:gd name="connsiteY5" fmla="*/ 180975 h 447675"/>
                <a:gd name="connsiteX6" fmla="*/ 180975 w 533400"/>
                <a:gd name="connsiteY6" fmla="*/ 142875 h 447675"/>
                <a:gd name="connsiteX7" fmla="*/ 200025 w 533400"/>
                <a:gd name="connsiteY7" fmla="*/ 57150 h 447675"/>
                <a:gd name="connsiteX8" fmla="*/ 190500 w 533400"/>
                <a:gd name="connsiteY8" fmla="*/ 9525 h 447675"/>
                <a:gd name="connsiteX9" fmla="*/ 161925 w 533400"/>
                <a:gd name="connsiteY9" fmla="*/ 285750 h 447675"/>
                <a:gd name="connsiteX10" fmla="*/ 152400 w 533400"/>
                <a:gd name="connsiteY10" fmla="*/ 314325 h 447675"/>
                <a:gd name="connsiteX11" fmla="*/ 76200 w 533400"/>
                <a:gd name="connsiteY11" fmla="*/ 419100 h 447675"/>
                <a:gd name="connsiteX12" fmla="*/ 57150 w 533400"/>
                <a:gd name="connsiteY12" fmla="*/ 447675 h 447675"/>
                <a:gd name="connsiteX13" fmla="*/ 57150 w 533400"/>
                <a:gd name="connsiteY13" fmla="*/ 238125 h 447675"/>
                <a:gd name="connsiteX14" fmla="*/ 66675 w 533400"/>
                <a:gd name="connsiteY14" fmla="*/ 171450 h 447675"/>
                <a:gd name="connsiteX15" fmla="*/ 104775 w 533400"/>
                <a:gd name="connsiteY15" fmla="*/ 161925 h 447675"/>
                <a:gd name="connsiteX16" fmla="*/ 171450 w 533400"/>
                <a:gd name="connsiteY16" fmla="*/ 190500 h 447675"/>
                <a:gd name="connsiteX17" fmla="*/ 200025 w 533400"/>
                <a:gd name="connsiteY17" fmla="*/ 219075 h 447675"/>
                <a:gd name="connsiteX18" fmla="*/ 257175 w 533400"/>
                <a:gd name="connsiteY18" fmla="*/ 276225 h 447675"/>
                <a:gd name="connsiteX19" fmla="*/ 295275 w 533400"/>
                <a:gd name="connsiteY19" fmla="*/ 209550 h 447675"/>
                <a:gd name="connsiteX20" fmla="*/ 304800 w 533400"/>
                <a:gd name="connsiteY20" fmla="*/ 161925 h 447675"/>
                <a:gd name="connsiteX21" fmla="*/ 266700 w 533400"/>
                <a:gd name="connsiteY21" fmla="*/ 85725 h 447675"/>
                <a:gd name="connsiteX22" fmla="*/ 228600 w 533400"/>
                <a:gd name="connsiteY22" fmla="*/ 104775 h 447675"/>
                <a:gd name="connsiteX23" fmla="*/ 238125 w 533400"/>
                <a:gd name="connsiteY23" fmla="*/ 257175 h 447675"/>
                <a:gd name="connsiteX24" fmla="*/ 285750 w 533400"/>
                <a:gd name="connsiteY24" fmla="*/ 295275 h 447675"/>
                <a:gd name="connsiteX25" fmla="*/ 342900 w 533400"/>
                <a:gd name="connsiteY25" fmla="*/ 314325 h 447675"/>
                <a:gd name="connsiteX26" fmla="*/ 352425 w 533400"/>
                <a:gd name="connsiteY26" fmla="*/ 342900 h 447675"/>
                <a:gd name="connsiteX27" fmla="*/ 323850 w 533400"/>
                <a:gd name="connsiteY27" fmla="*/ 352425 h 447675"/>
                <a:gd name="connsiteX28" fmla="*/ 180975 w 533400"/>
                <a:gd name="connsiteY28" fmla="*/ 342900 h 447675"/>
                <a:gd name="connsiteX29" fmla="*/ 209550 w 533400"/>
                <a:gd name="connsiteY29" fmla="*/ 333375 h 447675"/>
                <a:gd name="connsiteX30" fmla="*/ 257175 w 533400"/>
                <a:gd name="connsiteY30" fmla="*/ 314325 h 447675"/>
                <a:gd name="connsiteX31" fmla="*/ 390525 w 533400"/>
                <a:gd name="connsiteY31" fmla="*/ 295275 h 447675"/>
                <a:gd name="connsiteX32" fmla="*/ 428625 w 533400"/>
                <a:gd name="connsiteY32" fmla="*/ 285750 h 447675"/>
                <a:gd name="connsiteX33" fmla="*/ 457200 w 533400"/>
                <a:gd name="connsiteY33" fmla="*/ 276225 h 447675"/>
                <a:gd name="connsiteX34" fmla="*/ 523875 w 533400"/>
                <a:gd name="connsiteY34" fmla="*/ 266700 h 447675"/>
                <a:gd name="connsiteX35" fmla="*/ 533400 w 533400"/>
                <a:gd name="connsiteY35" fmla="*/ 238125 h 447675"/>
                <a:gd name="connsiteX36" fmla="*/ 495300 w 533400"/>
                <a:gd name="connsiteY36" fmla="*/ 161925 h 447675"/>
                <a:gd name="connsiteX37" fmla="*/ 447675 w 533400"/>
                <a:gd name="connsiteY37" fmla="*/ 133350 h 447675"/>
                <a:gd name="connsiteX38" fmla="*/ 419100 w 533400"/>
                <a:gd name="connsiteY38" fmla="*/ 114300 h 447675"/>
                <a:gd name="connsiteX39" fmla="*/ 352425 w 533400"/>
                <a:gd name="connsiteY39" fmla="*/ 85725 h 447675"/>
                <a:gd name="connsiteX40" fmla="*/ 304800 w 533400"/>
                <a:gd name="connsiteY40" fmla="*/ 95250 h 447675"/>
                <a:gd name="connsiteX41" fmla="*/ 266700 w 533400"/>
                <a:gd name="connsiteY41" fmla="*/ 161925 h 447675"/>
                <a:gd name="connsiteX42" fmla="*/ 266700 w 533400"/>
                <a:gd name="connsiteY42" fmla="*/ 276225 h 447675"/>
                <a:gd name="connsiteX43" fmla="*/ 295275 w 533400"/>
                <a:gd name="connsiteY43" fmla="*/ 266700 h 447675"/>
                <a:gd name="connsiteX44" fmla="*/ 352425 w 533400"/>
                <a:gd name="connsiteY44" fmla="*/ 228600 h 447675"/>
                <a:gd name="connsiteX45" fmla="*/ 400050 w 533400"/>
                <a:gd name="connsiteY45" fmla="*/ 152400 h 447675"/>
                <a:gd name="connsiteX46" fmla="*/ 428625 w 533400"/>
                <a:gd name="connsiteY46" fmla="*/ 76200 h 447675"/>
                <a:gd name="connsiteX47" fmla="*/ 419100 w 533400"/>
                <a:gd name="connsiteY47" fmla="*/ 28575 h 447675"/>
                <a:gd name="connsiteX48" fmla="*/ 361950 w 533400"/>
                <a:gd name="connsiteY48" fmla="*/ 9525 h 447675"/>
                <a:gd name="connsiteX49" fmla="*/ 219075 w 533400"/>
                <a:gd name="connsiteY49" fmla="*/ 0 h 447675"/>
                <a:gd name="connsiteX50" fmla="*/ 152400 w 533400"/>
                <a:gd name="connsiteY50" fmla="*/ 38100 h 447675"/>
                <a:gd name="connsiteX51" fmla="*/ 152400 w 533400"/>
                <a:gd name="connsiteY51" fmla="*/ 571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33400" h="447675">
                  <a:moveTo>
                    <a:pt x="0" y="123825"/>
                  </a:moveTo>
                  <a:cubicBezTo>
                    <a:pt x="19050" y="120650"/>
                    <a:pt x="45293" y="129545"/>
                    <a:pt x="57150" y="114300"/>
                  </a:cubicBezTo>
                  <a:cubicBezTo>
                    <a:pt x="84794" y="78758"/>
                    <a:pt x="51962" y="-6039"/>
                    <a:pt x="76200" y="66675"/>
                  </a:cubicBezTo>
                  <a:cubicBezTo>
                    <a:pt x="79375" y="117475"/>
                    <a:pt x="66822" y="171816"/>
                    <a:pt x="85725" y="219075"/>
                  </a:cubicBezTo>
                  <a:cubicBezTo>
                    <a:pt x="91738" y="234106"/>
                    <a:pt x="119294" y="217582"/>
                    <a:pt x="133350" y="209550"/>
                  </a:cubicBezTo>
                  <a:cubicBezTo>
                    <a:pt x="143289" y="203870"/>
                    <a:pt x="145746" y="190290"/>
                    <a:pt x="152400" y="180975"/>
                  </a:cubicBezTo>
                  <a:cubicBezTo>
                    <a:pt x="161627" y="168057"/>
                    <a:pt x="171450" y="155575"/>
                    <a:pt x="180975" y="142875"/>
                  </a:cubicBezTo>
                  <a:cubicBezTo>
                    <a:pt x="190797" y="113408"/>
                    <a:pt x="200025" y="90677"/>
                    <a:pt x="200025" y="57150"/>
                  </a:cubicBezTo>
                  <a:cubicBezTo>
                    <a:pt x="200025" y="40961"/>
                    <a:pt x="193675" y="25400"/>
                    <a:pt x="190500" y="9525"/>
                  </a:cubicBezTo>
                  <a:cubicBezTo>
                    <a:pt x="180975" y="101600"/>
                    <a:pt x="173406" y="193898"/>
                    <a:pt x="161925" y="285750"/>
                  </a:cubicBezTo>
                  <a:cubicBezTo>
                    <a:pt x="160680" y="295713"/>
                    <a:pt x="157829" y="305879"/>
                    <a:pt x="152400" y="314325"/>
                  </a:cubicBezTo>
                  <a:cubicBezTo>
                    <a:pt x="129048" y="350651"/>
                    <a:pt x="101301" y="383959"/>
                    <a:pt x="76200" y="419100"/>
                  </a:cubicBezTo>
                  <a:cubicBezTo>
                    <a:pt x="69546" y="428415"/>
                    <a:pt x="57150" y="447675"/>
                    <a:pt x="57150" y="447675"/>
                  </a:cubicBezTo>
                  <a:cubicBezTo>
                    <a:pt x="82902" y="344668"/>
                    <a:pt x="57150" y="463650"/>
                    <a:pt x="57150" y="238125"/>
                  </a:cubicBezTo>
                  <a:cubicBezTo>
                    <a:pt x="57150" y="215674"/>
                    <a:pt x="54776" y="190488"/>
                    <a:pt x="66675" y="171450"/>
                  </a:cubicBezTo>
                  <a:cubicBezTo>
                    <a:pt x="73613" y="160349"/>
                    <a:pt x="92075" y="165100"/>
                    <a:pt x="104775" y="161925"/>
                  </a:cubicBezTo>
                  <a:cubicBezTo>
                    <a:pt x="128094" y="169698"/>
                    <a:pt x="150852" y="175787"/>
                    <a:pt x="171450" y="190500"/>
                  </a:cubicBezTo>
                  <a:cubicBezTo>
                    <a:pt x="182411" y="198330"/>
                    <a:pt x="189677" y="210451"/>
                    <a:pt x="200025" y="219075"/>
                  </a:cubicBezTo>
                  <a:cubicBezTo>
                    <a:pt x="255737" y="265501"/>
                    <a:pt x="202417" y="203214"/>
                    <a:pt x="257175" y="276225"/>
                  </a:cubicBezTo>
                  <a:cubicBezTo>
                    <a:pt x="271110" y="255322"/>
                    <a:pt x="287218" y="233720"/>
                    <a:pt x="295275" y="209550"/>
                  </a:cubicBezTo>
                  <a:cubicBezTo>
                    <a:pt x="300395" y="194191"/>
                    <a:pt x="301625" y="177800"/>
                    <a:pt x="304800" y="161925"/>
                  </a:cubicBezTo>
                  <a:cubicBezTo>
                    <a:pt x="301290" y="137354"/>
                    <a:pt x="313249" y="79075"/>
                    <a:pt x="266700" y="85725"/>
                  </a:cubicBezTo>
                  <a:cubicBezTo>
                    <a:pt x="252644" y="87733"/>
                    <a:pt x="241300" y="98425"/>
                    <a:pt x="228600" y="104775"/>
                  </a:cubicBezTo>
                  <a:cubicBezTo>
                    <a:pt x="209579" y="161837"/>
                    <a:pt x="202116" y="169724"/>
                    <a:pt x="238125" y="257175"/>
                  </a:cubicBezTo>
                  <a:cubicBezTo>
                    <a:pt x="245866" y="275974"/>
                    <a:pt x="267902" y="285540"/>
                    <a:pt x="285750" y="295275"/>
                  </a:cubicBezTo>
                  <a:cubicBezTo>
                    <a:pt x="303379" y="304891"/>
                    <a:pt x="342900" y="314325"/>
                    <a:pt x="342900" y="314325"/>
                  </a:cubicBezTo>
                  <a:cubicBezTo>
                    <a:pt x="346075" y="323850"/>
                    <a:pt x="356915" y="333920"/>
                    <a:pt x="352425" y="342900"/>
                  </a:cubicBezTo>
                  <a:cubicBezTo>
                    <a:pt x="347935" y="351880"/>
                    <a:pt x="333890" y="352425"/>
                    <a:pt x="323850" y="352425"/>
                  </a:cubicBezTo>
                  <a:cubicBezTo>
                    <a:pt x="276119" y="352425"/>
                    <a:pt x="228600" y="346075"/>
                    <a:pt x="180975" y="342900"/>
                  </a:cubicBezTo>
                  <a:cubicBezTo>
                    <a:pt x="190500" y="339725"/>
                    <a:pt x="200149" y="336900"/>
                    <a:pt x="209550" y="333375"/>
                  </a:cubicBezTo>
                  <a:cubicBezTo>
                    <a:pt x="225559" y="327372"/>
                    <a:pt x="240444" y="317847"/>
                    <a:pt x="257175" y="314325"/>
                  </a:cubicBezTo>
                  <a:cubicBezTo>
                    <a:pt x="301113" y="305075"/>
                    <a:pt x="346964" y="306165"/>
                    <a:pt x="390525" y="295275"/>
                  </a:cubicBezTo>
                  <a:cubicBezTo>
                    <a:pt x="403225" y="292100"/>
                    <a:pt x="416038" y="289346"/>
                    <a:pt x="428625" y="285750"/>
                  </a:cubicBezTo>
                  <a:cubicBezTo>
                    <a:pt x="438279" y="282992"/>
                    <a:pt x="447355" y="278194"/>
                    <a:pt x="457200" y="276225"/>
                  </a:cubicBezTo>
                  <a:cubicBezTo>
                    <a:pt x="479215" y="271822"/>
                    <a:pt x="501650" y="269875"/>
                    <a:pt x="523875" y="266700"/>
                  </a:cubicBezTo>
                  <a:cubicBezTo>
                    <a:pt x="527050" y="257175"/>
                    <a:pt x="533400" y="248165"/>
                    <a:pt x="533400" y="238125"/>
                  </a:cubicBezTo>
                  <a:cubicBezTo>
                    <a:pt x="533400" y="210096"/>
                    <a:pt x="515510" y="179608"/>
                    <a:pt x="495300" y="161925"/>
                  </a:cubicBezTo>
                  <a:cubicBezTo>
                    <a:pt x="481367" y="149734"/>
                    <a:pt x="463374" y="143162"/>
                    <a:pt x="447675" y="133350"/>
                  </a:cubicBezTo>
                  <a:cubicBezTo>
                    <a:pt x="437967" y="127283"/>
                    <a:pt x="429039" y="119980"/>
                    <a:pt x="419100" y="114300"/>
                  </a:cubicBezTo>
                  <a:cubicBezTo>
                    <a:pt x="386144" y="95468"/>
                    <a:pt x="384483" y="96411"/>
                    <a:pt x="352425" y="85725"/>
                  </a:cubicBezTo>
                  <a:cubicBezTo>
                    <a:pt x="336550" y="88900"/>
                    <a:pt x="318856" y="87218"/>
                    <a:pt x="304800" y="95250"/>
                  </a:cubicBezTo>
                  <a:cubicBezTo>
                    <a:pt x="295376" y="100635"/>
                    <a:pt x="269161" y="157003"/>
                    <a:pt x="266700" y="161925"/>
                  </a:cubicBezTo>
                  <a:cubicBezTo>
                    <a:pt x="259981" y="195520"/>
                    <a:pt x="244889" y="243508"/>
                    <a:pt x="266700" y="276225"/>
                  </a:cubicBezTo>
                  <a:cubicBezTo>
                    <a:pt x="272269" y="284579"/>
                    <a:pt x="286498" y="271576"/>
                    <a:pt x="295275" y="266700"/>
                  </a:cubicBezTo>
                  <a:cubicBezTo>
                    <a:pt x="315289" y="255581"/>
                    <a:pt x="352425" y="228600"/>
                    <a:pt x="352425" y="228600"/>
                  </a:cubicBezTo>
                  <a:cubicBezTo>
                    <a:pt x="367537" y="205932"/>
                    <a:pt x="388562" y="175377"/>
                    <a:pt x="400050" y="152400"/>
                  </a:cubicBezTo>
                  <a:cubicBezTo>
                    <a:pt x="411439" y="129621"/>
                    <a:pt x="420381" y="100931"/>
                    <a:pt x="428625" y="76200"/>
                  </a:cubicBezTo>
                  <a:cubicBezTo>
                    <a:pt x="425450" y="60325"/>
                    <a:pt x="430548" y="40023"/>
                    <a:pt x="419100" y="28575"/>
                  </a:cubicBezTo>
                  <a:cubicBezTo>
                    <a:pt x="404901" y="14376"/>
                    <a:pt x="381986" y="10861"/>
                    <a:pt x="361950" y="9525"/>
                  </a:cubicBezTo>
                  <a:lnTo>
                    <a:pt x="219075" y="0"/>
                  </a:lnTo>
                  <a:cubicBezTo>
                    <a:pt x="164464" y="9102"/>
                    <a:pt x="161564" y="-7719"/>
                    <a:pt x="152400" y="38100"/>
                  </a:cubicBezTo>
                  <a:cubicBezTo>
                    <a:pt x="151155" y="44327"/>
                    <a:pt x="152400" y="50800"/>
                    <a:pt x="152400" y="571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717883" y="6496348"/>
              <a:ext cx="300970" cy="128584"/>
            </a:xfrm>
            <a:prstGeom prst="ellipse">
              <a:avLst/>
            </a:prstGeom>
            <a:solidFill>
              <a:srgbClr val="92D050"/>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rot="2996009">
              <a:off x="4471076" y="5576041"/>
              <a:ext cx="430012" cy="361103"/>
            </a:xfrm>
            <a:custGeom>
              <a:avLst/>
              <a:gdLst>
                <a:gd name="connsiteX0" fmla="*/ 0 w 533400"/>
                <a:gd name="connsiteY0" fmla="*/ 123825 h 447675"/>
                <a:gd name="connsiteX1" fmla="*/ 57150 w 533400"/>
                <a:gd name="connsiteY1" fmla="*/ 114300 h 447675"/>
                <a:gd name="connsiteX2" fmla="*/ 76200 w 533400"/>
                <a:gd name="connsiteY2" fmla="*/ 66675 h 447675"/>
                <a:gd name="connsiteX3" fmla="*/ 85725 w 533400"/>
                <a:gd name="connsiteY3" fmla="*/ 219075 h 447675"/>
                <a:gd name="connsiteX4" fmla="*/ 133350 w 533400"/>
                <a:gd name="connsiteY4" fmla="*/ 209550 h 447675"/>
                <a:gd name="connsiteX5" fmla="*/ 152400 w 533400"/>
                <a:gd name="connsiteY5" fmla="*/ 180975 h 447675"/>
                <a:gd name="connsiteX6" fmla="*/ 180975 w 533400"/>
                <a:gd name="connsiteY6" fmla="*/ 142875 h 447675"/>
                <a:gd name="connsiteX7" fmla="*/ 200025 w 533400"/>
                <a:gd name="connsiteY7" fmla="*/ 57150 h 447675"/>
                <a:gd name="connsiteX8" fmla="*/ 190500 w 533400"/>
                <a:gd name="connsiteY8" fmla="*/ 9525 h 447675"/>
                <a:gd name="connsiteX9" fmla="*/ 161925 w 533400"/>
                <a:gd name="connsiteY9" fmla="*/ 285750 h 447675"/>
                <a:gd name="connsiteX10" fmla="*/ 152400 w 533400"/>
                <a:gd name="connsiteY10" fmla="*/ 314325 h 447675"/>
                <a:gd name="connsiteX11" fmla="*/ 76200 w 533400"/>
                <a:gd name="connsiteY11" fmla="*/ 419100 h 447675"/>
                <a:gd name="connsiteX12" fmla="*/ 57150 w 533400"/>
                <a:gd name="connsiteY12" fmla="*/ 447675 h 447675"/>
                <a:gd name="connsiteX13" fmla="*/ 57150 w 533400"/>
                <a:gd name="connsiteY13" fmla="*/ 238125 h 447675"/>
                <a:gd name="connsiteX14" fmla="*/ 66675 w 533400"/>
                <a:gd name="connsiteY14" fmla="*/ 171450 h 447675"/>
                <a:gd name="connsiteX15" fmla="*/ 104775 w 533400"/>
                <a:gd name="connsiteY15" fmla="*/ 161925 h 447675"/>
                <a:gd name="connsiteX16" fmla="*/ 171450 w 533400"/>
                <a:gd name="connsiteY16" fmla="*/ 190500 h 447675"/>
                <a:gd name="connsiteX17" fmla="*/ 200025 w 533400"/>
                <a:gd name="connsiteY17" fmla="*/ 219075 h 447675"/>
                <a:gd name="connsiteX18" fmla="*/ 257175 w 533400"/>
                <a:gd name="connsiteY18" fmla="*/ 276225 h 447675"/>
                <a:gd name="connsiteX19" fmla="*/ 295275 w 533400"/>
                <a:gd name="connsiteY19" fmla="*/ 209550 h 447675"/>
                <a:gd name="connsiteX20" fmla="*/ 304800 w 533400"/>
                <a:gd name="connsiteY20" fmla="*/ 161925 h 447675"/>
                <a:gd name="connsiteX21" fmla="*/ 266700 w 533400"/>
                <a:gd name="connsiteY21" fmla="*/ 85725 h 447675"/>
                <a:gd name="connsiteX22" fmla="*/ 228600 w 533400"/>
                <a:gd name="connsiteY22" fmla="*/ 104775 h 447675"/>
                <a:gd name="connsiteX23" fmla="*/ 238125 w 533400"/>
                <a:gd name="connsiteY23" fmla="*/ 257175 h 447675"/>
                <a:gd name="connsiteX24" fmla="*/ 285750 w 533400"/>
                <a:gd name="connsiteY24" fmla="*/ 295275 h 447675"/>
                <a:gd name="connsiteX25" fmla="*/ 342900 w 533400"/>
                <a:gd name="connsiteY25" fmla="*/ 314325 h 447675"/>
                <a:gd name="connsiteX26" fmla="*/ 352425 w 533400"/>
                <a:gd name="connsiteY26" fmla="*/ 342900 h 447675"/>
                <a:gd name="connsiteX27" fmla="*/ 323850 w 533400"/>
                <a:gd name="connsiteY27" fmla="*/ 352425 h 447675"/>
                <a:gd name="connsiteX28" fmla="*/ 180975 w 533400"/>
                <a:gd name="connsiteY28" fmla="*/ 342900 h 447675"/>
                <a:gd name="connsiteX29" fmla="*/ 209550 w 533400"/>
                <a:gd name="connsiteY29" fmla="*/ 333375 h 447675"/>
                <a:gd name="connsiteX30" fmla="*/ 257175 w 533400"/>
                <a:gd name="connsiteY30" fmla="*/ 314325 h 447675"/>
                <a:gd name="connsiteX31" fmla="*/ 390525 w 533400"/>
                <a:gd name="connsiteY31" fmla="*/ 295275 h 447675"/>
                <a:gd name="connsiteX32" fmla="*/ 428625 w 533400"/>
                <a:gd name="connsiteY32" fmla="*/ 285750 h 447675"/>
                <a:gd name="connsiteX33" fmla="*/ 457200 w 533400"/>
                <a:gd name="connsiteY33" fmla="*/ 276225 h 447675"/>
                <a:gd name="connsiteX34" fmla="*/ 523875 w 533400"/>
                <a:gd name="connsiteY34" fmla="*/ 266700 h 447675"/>
                <a:gd name="connsiteX35" fmla="*/ 533400 w 533400"/>
                <a:gd name="connsiteY35" fmla="*/ 238125 h 447675"/>
                <a:gd name="connsiteX36" fmla="*/ 495300 w 533400"/>
                <a:gd name="connsiteY36" fmla="*/ 161925 h 447675"/>
                <a:gd name="connsiteX37" fmla="*/ 447675 w 533400"/>
                <a:gd name="connsiteY37" fmla="*/ 133350 h 447675"/>
                <a:gd name="connsiteX38" fmla="*/ 419100 w 533400"/>
                <a:gd name="connsiteY38" fmla="*/ 114300 h 447675"/>
                <a:gd name="connsiteX39" fmla="*/ 352425 w 533400"/>
                <a:gd name="connsiteY39" fmla="*/ 85725 h 447675"/>
                <a:gd name="connsiteX40" fmla="*/ 304800 w 533400"/>
                <a:gd name="connsiteY40" fmla="*/ 95250 h 447675"/>
                <a:gd name="connsiteX41" fmla="*/ 266700 w 533400"/>
                <a:gd name="connsiteY41" fmla="*/ 161925 h 447675"/>
                <a:gd name="connsiteX42" fmla="*/ 266700 w 533400"/>
                <a:gd name="connsiteY42" fmla="*/ 276225 h 447675"/>
                <a:gd name="connsiteX43" fmla="*/ 295275 w 533400"/>
                <a:gd name="connsiteY43" fmla="*/ 266700 h 447675"/>
                <a:gd name="connsiteX44" fmla="*/ 352425 w 533400"/>
                <a:gd name="connsiteY44" fmla="*/ 228600 h 447675"/>
                <a:gd name="connsiteX45" fmla="*/ 400050 w 533400"/>
                <a:gd name="connsiteY45" fmla="*/ 152400 h 447675"/>
                <a:gd name="connsiteX46" fmla="*/ 428625 w 533400"/>
                <a:gd name="connsiteY46" fmla="*/ 76200 h 447675"/>
                <a:gd name="connsiteX47" fmla="*/ 419100 w 533400"/>
                <a:gd name="connsiteY47" fmla="*/ 28575 h 447675"/>
                <a:gd name="connsiteX48" fmla="*/ 361950 w 533400"/>
                <a:gd name="connsiteY48" fmla="*/ 9525 h 447675"/>
                <a:gd name="connsiteX49" fmla="*/ 219075 w 533400"/>
                <a:gd name="connsiteY49" fmla="*/ 0 h 447675"/>
                <a:gd name="connsiteX50" fmla="*/ 152400 w 533400"/>
                <a:gd name="connsiteY50" fmla="*/ 38100 h 447675"/>
                <a:gd name="connsiteX51" fmla="*/ 152400 w 533400"/>
                <a:gd name="connsiteY51" fmla="*/ 571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33400" h="447675">
                  <a:moveTo>
                    <a:pt x="0" y="123825"/>
                  </a:moveTo>
                  <a:cubicBezTo>
                    <a:pt x="19050" y="120650"/>
                    <a:pt x="45293" y="129545"/>
                    <a:pt x="57150" y="114300"/>
                  </a:cubicBezTo>
                  <a:cubicBezTo>
                    <a:pt x="84794" y="78758"/>
                    <a:pt x="51962" y="-6039"/>
                    <a:pt x="76200" y="66675"/>
                  </a:cubicBezTo>
                  <a:cubicBezTo>
                    <a:pt x="79375" y="117475"/>
                    <a:pt x="66822" y="171816"/>
                    <a:pt x="85725" y="219075"/>
                  </a:cubicBezTo>
                  <a:cubicBezTo>
                    <a:pt x="91738" y="234106"/>
                    <a:pt x="119294" y="217582"/>
                    <a:pt x="133350" y="209550"/>
                  </a:cubicBezTo>
                  <a:cubicBezTo>
                    <a:pt x="143289" y="203870"/>
                    <a:pt x="145746" y="190290"/>
                    <a:pt x="152400" y="180975"/>
                  </a:cubicBezTo>
                  <a:cubicBezTo>
                    <a:pt x="161627" y="168057"/>
                    <a:pt x="171450" y="155575"/>
                    <a:pt x="180975" y="142875"/>
                  </a:cubicBezTo>
                  <a:cubicBezTo>
                    <a:pt x="190797" y="113408"/>
                    <a:pt x="200025" y="90677"/>
                    <a:pt x="200025" y="57150"/>
                  </a:cubicBezTo>
                  <a:cubicBezTo>
                    <a:pt x="200025" y="40961"/>
                    <a:pt x="193675" y="25400"/>
                    <a:pt x="190500" y="9525"/>
                  </a:cubicBezTo>
                  <a:cubicBezTo>
                    <a:pt x="180975" y="101600"/>
                    <a:pt x="173406" y="193898"/>
                    <a:pt x="161925" y="285750"/>
                  </a:cubicBezTo>
                  <a:cubicBezTo>
                    <a:pt x="160680" y="295713"/>
                    <a:pt x="157829" y="305879"/>
                    <a:pt x="152400" y="314325"/>
                  </a:cubicBezTo>
                  <a:cubicBezTo>
                    <a:pt x="129048" y="350651"/>
                    <a:pt x="101301" y="383959"/>
                    <a:pt x="76200" y="419100"/>
                  </a:cubicBezTo>
                  <a:cubicBezTo>
                    <a:pt x="69546" y="428415"/>
                    <a:pt x="57150" y="447675"/>
                    <a:pt x="57150" y="447675"/>
                  </a:cubicBezTo>
                  <a:cubicBezTo>
                    <a:pt x="82902" y="344668"/>
                    <a:pt x="57150" y="463650"/>
                    <a:pt x="57150" y="238125"/>
                  </a:cubicBezTo>
                  <a:cubicBezTo>
                    <a:pt x="57150" y="215674"/>
                    <a:pt x="54776" y="190488"/>
                    <a:pt x="66675" y="171450"/>
                  </a:cubicBezTo>
                  <a:cubicBezTo>
                    <a:pt x="73613" y="160349"/>
                    <a:pt x="92075" y="165100"/>
                    <a:pt x="104775" y="161925"/>
                  </a:cubicBezTo>
                  <a:cubicBezTo>
                    <a:pt x="128094" y="169698"/>
                    <a:pt x="150852" y="175787"/>
                    <a:pt x="171450" y="190500"/>
                  </a:cubicBezTo>
                  <a:cubicBezTo>
                    <a:pt x="182411" y="198330"/>
                    <a:pt x="189677" y="210451"/>
                    <a:pt x="200025" y="219075"/>
                  </a:cubicBezTo>
                  <a:cubicBezTo>
                    <a:pt x="255737" y="265501"/>
                    <a:pt x="202417" y="203214"/>
                    <a:pt x="257175" y="276225"/>
                  </a:cubicBezTo>
                  <a:cubicBezTo>
                    <a:pt x="271110" y="255322"/>
                    <a:pt x="287218" y="233720"/>
                    <a:pt x="295275" y="209550"/>
                  </a:cubicBezTo>
                  <a:cubicBezTo>
                    <a:pt x="300395" y="194191"/>
                    <a:pt x="301625" y="177800"/>
                    <a:pt x="304800" y="161925"/>
                  </a:cubicBezTo>
                  <a:cubicBezTo>
                    <a:pt x="301290" y="137354"/>
                    <a:pt x="313249" y="79075"/>
                    <a:pt x="266700" y="85725"/>
                  </a:cubicBezTo>
                  <a:cubicBezTo>
                    <a:pt x="252644" y="87733"/>
                    <a:pt x="241300" y="98425"/>
                    <a:pt x="228600" y="104775"/>
                  </a:cubicBezTo>
                  <a:cubicBezTo>
                    <a:pt x="209579" y="161837"/>
                    <a:pt x="202116" y="169724"/>
                    <a:pt x="238125" y="257175"/>
                  </a:cubicBezTo>
                  <a:cubicBezTo>
                    <a:pt x="245866" y="275974"/>
                    <a:pt x="267902" y="285540"/>
                    <a:pt x="285750" y="295275"/>
                  </a:cubicBezTo>
                  <a:cubicBezTo>
                    <a:pt x="303379" y="304891"/>
                    <a:pt x="342900" y="314325"/>
                    <a:pt x="342900" y="314325"/>
                  </a:cubicBezTo>
                  <a:cubicBezTo>
                    <a:pt x="346075" y="323850"/>
                    <a:pt x="356915" y="333920"/>
                    <a:pt x="352425" y="342900"/>
                  </a:cubicBezTo>
                  <a:cubicBezTo>
                    <a:pt x="347935" y="351880"/>
                    <a:pt x="333890" y="352425"/>
                    <a:pt x="323850" y="352425"/>
                  </a:cubicBezTo>
                  <a:cubicBezTo>
                    <a:pt x="276119" y="352425"/>
                    <a:pt x="228600" y="346075"/>
                    <a:pt x="180975" y="342900"/>
                  </a:cubicBezTo>
                  <a:cubicBezTo>
                    <a:pt x="190500" y="339725"/>
                    <a:pt x="200149" y="336900"/>
                    <a:pt x="209550" y="333375"/>
                  </a:cubicBezTo>
                  <a:cubicBezTo>
                    <a:pt x="225559" y="327372"/>
                    <a:pt x="240444" y="317847"/>
                    <a:pt x="257175" y="314325"/>
                  </a:cubicBezTo>
                  <a:cubicBezTo>
                    <a:pt x="301113" y="305075"/>
                    <a:pt x="346964" y="306165"/>
                    <a:pt x="390525" y="295275"/>
                  </a:cubicBezTo>
                  <a:cubicBezTo>
                    <a:pt x="403225" y="292100"/>
                    <a:pt x="416038" y="289346"/>
                    <a:pt x="428625" y="285750"/>
                  </a:cubicBezTo>
                  <a:cubicBezTo>
                    <a:pt x="438279" y="282992"/>
                    <a:pt x="447355" y="278194"/>
                    <a:pt x="457200" y="276225"/>
                  </a:cubicBezTo>
                  <a:cubicBezTo>
                    <a:pt x="479215" y="271822"/>
                    <a:pt x="501650" y="269875"/>
                    <a:pt x="523875" y="266700"/>
                  </a:cubicBezTo>
                  <a:cubicBezTo>
                    <a:pt x="527050" y="257175"/>
                    <a:pt x="533400" y="248165"/>
                    <a:pt x="533400" y="238125"/>
                  </a:cubicBezTo>
                  <a:cubicBezTo>
                    <a:pt x="533400" y="210096"/>
                    <a:pt x="515510" y="179608"/>
                    <a:pt x="495300" y="161925"/>
                  </a:cubicBezTo>
                  <a:cubicBezTo>
                    <a:pt x="481367" y="149734"/>
                    <a:pt x="463374" y="143162"/>
                    <a:pt x="447675" y="133350"/>
                  </a:cubicBezTo>
                  <a:cubicBezTo>
                    <a:pt x="437967" y="127283"/>
                    <a:pt x="429039" y="119980"/>
                    <a:pt x="419100" y="114300"/>
                  </a:cubicBezTo>
                  <a:cubicBezTo>
                    <a:pt x="386144" y="95468"/>
                    <a:pt x="384483" y="96411"/>
                    <a:pt x="352425" y="85725"/>
                  </a:cubicBezTo>
                  <a:cubicBezTo>
                    <a:pt x="336550" y="88900"/>
                    <a:pt x="318856" y="87218"/>
                    <a:pt x="304800" y="95250"/>
                  </a:cubicBezTo>
                  <a:cubicBezTo>
                    <a:pt x="295376" y="100635"/>
                    <a:pt x="269161" y="157003"/>
                    <a:pt x="266700" y="161925"/>
                  </a:cubicBezTo>
                  <a:cubicBezTo>
                    <a:pt x="259981" y="195520"/>
                    <a:pt x="244889" y="243508"/>
                    <a:pt x="266700" y="276225"/>
                  </a:cubicBezTo>
                  <a:cubicBezTo>
                    <a:pt x="272269" y="284579"/>
                    <a:pt x="286498" y="271576"/>
                    <a:pt x="295275" y="266700"/>
                  </a:cubicBezTo>
                  <a:cubicBezTo>
                    <a:pt x="315289" y="255581"/>
                    <a:pt x="352425" y="228600"/>
                    <a:pt x="352425" y="228600"/>
                  </a:cubicBezTo>
                  <a:cubicBezTo>
                    <a:pt x="367537" y="205932"/>
                    <a:pt x="388562" y="175377"/>
                    <a:pt x="400050" y="152400"/>
                  </a:cubicBezTo>
                  <a:cubicBezTo>
                    <a:pt x="411439" y="129621"/>
                    <a:pt x="420381" y="100931"/>
                    <a:pt x="428625" y="76200"/>
                  </a:cubicBezTo>
                  <a:cubicBezTo>
                    <a:pt x="425450" y="60325"/>
                    <a:pt x="430548" y="40023"/>
                    <a:pt x="419100" y="28575"/>
                  </a:cubicBezTo>
                  <a:cubicBezTo>
                    <a:pt x="404901" y="14376"/>
                    <a:pt x="381986" y="10861"/>
                    <a:pt x="361950" y="9525"/>
                  </a:cubicBezTo>
                  <a:lnTo>
                    <a:pt x="219075" y="0"/>
                  </a:lnTo>
                  <a:cubicBezTo>
                    <a:pt x="164464" y="9102"/>
                    <a:pt x="161564" y="-7719"/>
                    <a:pt x="152400" y="38100"/>
                  </a:cubicBezTo>
                  <a:cubicBezTo>
                    <a:pt x="151155" y="44327"/>
                    <a:pt x="152400" y="50800"/>
                    <a:pt x="152400" y="571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41" idx="14"/>
            </p:cNvCxnSpPr>
            <p:nvPr/>
          </p:nvCxnSpPr>
          <p:spPr>
            <a:xfrm>
              <a:off x="4316188" y="5323462"/>
              <a:ext cx="298437" cy="2825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3993701" y="6127549"/>
              <a:ext cx="644974" cy="597398"/>
            </a:xfrm>
            <a:prstGeom prst="roundRect">
              <a:avLst/>
            </a:prstGeom>
            <a:solidFill>
              <a:srgbClr val="00B0F0"/>
            </a:solidFill>
            <a:ln w="19050">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rot="16967962">
              <a:off x="3888954" y="5733913"/>
              <a:ext cx="300970" cy="128584"/>
            </a:xfrm>
            <a:prstGeom prst="ellipse">
              <a:avLst/>
            </a:prstGeom>
            <a:solidFill>
              <a:srgbClr val="92D050"/>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728230" y="6199288"/>
              <a:ext cx="300970" cy="128584"/>
            </a:xfrm>
            <a:prstGeom prst="ellipse">
              <a:avLst/>
            </a:prstGeom>
            <a:solidFill>
              <a:srgbClr val="FFC000"/>
            </a:solid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781550" y="6217664"/>
              <a:ext cx="191548" cy="79623"/>
            </a:xfrm>
            <a:custGeom>
              <a:avLst/>
              <a:gdLst>
                <a:gd name="connsiteX0" fmla="*/ 0 w 191548"/>
                <a:gd name="connsiteY0" fmla="*/ 232 h 79623"/>
                <a:gd name="connsiteX1" fmla="*/ 9525 w 191548"/>
                <a:gd name="connsiteY1" fmla="*/ 76432 h 79623"/>
                <a:gd name="connsiteX2" fmla="*/ 38100 w 191548"/>
                <a:gd name="connsiteY2" fmla="*/ 66907 h 79623"/>
                <a:gd name="connsiteX3" fmla="*/ 57150 w 191548"/>
                <a:gd name="connsiteY3" fmla="*/ 232 h 79623"/>
                <a:gd name="connsiteX4" fmla="*/ 85725 w 191548"/>
                <a:gd name="connsiteY4" fmla="*/ 9757 h 79623"/>
                <a:gd name="connsiteX5" fmla="*/ 123825 w 191548"/>
                <a:gd name="connsiteY5" fmla="*/ 47857 h 79623"/>
                <a:gd name="connsiteX6" fmla="*/ 171450 w 191548"/>
                <a:gd name="connsiteY6" fmla="*/ 232 h 79623"/>
                <a:gd name="connsiteX7" fmla="*/ 190500 w 191548"/>
                <a:gd name="connsiteY7" fmla="*/ 28807 h 79623"/>
                <a:gd name="connsiteX8" fmla="*/ 190500 w 191548"/>
                <a:gd name="connsiteY8" fmla="*/ 47857 h 7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548" h="79623">
                  <a:moveTo>
                    <a:pt x="0" y="232"/>
                  </a:moveTo>
                  <a:cubicBezTo>
                    <a:pt x="3175" y="25632"/>
                    <a:pt x="-3175" y="54207"/>
                    <a:pt x="9525" y="76432"/>
                  </a:cubicBezTo>
                  <a:cubicBezTo>
                    <a:pt x="14506" y="85149"/>
                    <a:pt x="31000" y="74007"/>
                    <a:pt x="38100" y="66907"/>
                  </a:cubicBezTo>
                  <a:cubicBezTo>
                    <a:pt x="42655" y="62352"/>
                    <a:pt x="57068" y="562"/>
                    <a:pt x="57150" y="232"/>
                  </a:cubicBezTo>
                  <a:cubicBezTo>
                    <a:pt x="66675" y="3407"/>
                    <a:pt x="78625" y="2657"/>
                    <a:pt x="85725" y="9757"/>
                  </a:cubicBezTo>
                  <a:cubicBezTo>
                    <a:pt x="136525" y="60557"/>
                    <a:pt x="47625" y="22457"/>
                    <a:pt x="123825" y="47857"/>
                  </a:cubicBezTo>
                  <a:cubicBezTo>
                    <a:pt x="129801" y="38892"/>
                    <a:pt x="152774" y="-3503"/>
                    <a:pt x="171450" y="232"/>
                  </a:cubicBezTo>
                  <a:cubicBezTo>
                    <a:pt x="182675" y="2477"/>
                    <a:pt x="186248" y="18178"/>
                    <a:pt x="190500" y="28807"/>
                  </a:cubicBezTo>
                  <a:cubicBezTo>
                    <a:pt x="192858" y="34703"/>
                    <a:pt x="190500" y="41507"/>
                    <a:pt x="190500" y="47857"/>
                  </a:cubicBezTo>
                </a:path>
              </a:pathLst>
            </a:custGeom>
            <a:noFill/>
            <a:ln w="158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Oval 51"/>
          <p:cNvSpPr/>
          <p:nvPr/>
        </p:nvSpPr>
        <p:spPr>
          <a:xfrm>
            <a:off x="411481" y="6172200"/>
            <a:ext cx="45719" cy="4571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63881" y="6355081"/>
            <a:ext cx="45719" cy="4571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16281" y="6096000"/>
            <a:ext cx="45719" cy="4571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92481" y="6507481"/>
            <a:ext cx="45719" cy="45719"/>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49" idx="6"/>
            <a:endCxn id="12" idx="0"/>
          </p:cNvCxnSpPr>
          <p:nvPr/>
        </p:nvCxnSpPr>
        <p:spPr>
          <a:xfrm flipH="1">
            <a:off x="2748849" y="5651459"/>
            <a:ext cx="1323928" cy="16920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3477179" y="5929158"/>
            <a:ext cx="545464" cy="57832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7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9" grpId="0"/>
      <p:bldP spid="52" grpId="0" animBg="1"/>
      <p:bldP spid="54" grpId="0" animBg="1"/>
      <p:bldP spid="55"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5410200" cy="685800"/>
          </a:xfrm>
        </p:spPr>
        <p:txBody>
          <a:bodyPr>
            <a:normAutofit/>
          </a:bodyPr>
          <a:lstStyle/>
          <a:p>
            <a:pPr algn="l"/>
            <a:r>
              <a:rPr lang="en-US" sz="3200" dirty="0"/>
              <a:t>Cyanobacteria Today</a:t>
            </a:r>
          </a:p>
        </p:txBody>
      </p:sp>
      <p:sp>
        <p:nvSpPr>
          <p:cNvPr id="3" name="Content Placeholder 2"/>
          <p:cNvSpPr>
            <a:spLocks noGrp="1"/>
          </p:cNvSpPr>
          <p:nvPr>
            <p:ph idx="1"/>
          </p:nvPr>
        </p:nvSpPr>
        <p:spPr>
          <a:xfrm>
            <a:off x="304800" y="1315495"/>
            <a:ext cx="5867400" cy="4267199"/>
          </a:xfrm>
        </p:spPr>
        <p:txBody>
          <a:bodyPr>
            <a:noAutofit/>
          </a:bodyPr>
          <a:lstStyle/>
          <a:p>
            <a:pPr marL="0" indent="0">
              <a:buNone/>
            </a:pPr>
            <a:r>
              <a:rPr lang="en-US" sz="1800" dirty="0"/>
              <a:t>Cyan comes from the Greek word </a:t>
            </a:r>
            <a:r>
              <a:rPr lang="en-US" sz="1800" i="1" dirty="0" err="1"/>
              <a:t>cyanin</a:t>
            </a:r>
            <a:r>
              <a:rPr lang="en-US" sz="1800" dirty="0"/>
              <a:t> which              means </a:t>
            </a:r>
            <a:r>
              <a:rPr lang="en-US" sz="1800" dirty="0">
                <a:solidFill>
                  <a:srgbClr val="00FFCC"/>
                </a:solidFill>
              </a:rPr>
              <a:t>aqua</a:t>
            </a:r>
            <a:r>
              <a:rPr lang="en-US" sz="1800" dirty="0"/>
              <a:t> colored.</a:t>
            </a:r>
          </a:p>
          <a:p>
            <a:pPr marL="0" indent="0">
              <a:buNone/>
            </a:pPr>
            <a:endParaRPr lang="en-US" sz="1800" dirty="0"/>
          </a:p>
          <a:p>
            <a:pPr marL="0" indent="0">
              <a:buNone/>
            </a:pPr>
            <a:r>
              <a:rPr lang="en-US" sz="1800" dirty="0"/>
              <a:t>Not all bacteria that undergo photosynthesis are cyanobacteria but all cyanobacteria are photosynthetic bacteria e.g. purple bacteria are not cyanobacteria but were the first bacteria discovered that can photosynthesize.</a:t>
            </a:r>
          </a:p>
          <a:p>
            <a:pPr marL="0" indent="0">
              <a:buNone/>
            </a:pPr>
            <a:endParaRPr lang="en-US" sz="1800" dirty="0"/>
          </a:p>
          <a:p>
            <a:pPr marL="0" indent="0">
              <a:buNone/>
            </a:pPr>
            <a:r>
              <a:rPr lang="en-US" sz="1800" dirty="0"/>
              <a:t>Cyanobacteria undergo photosynthesis in lakes, ponds, and oceans.</a:t>
            </a:r>
          </a:p>
          <a:p>
            <a:pPr marL="0" indent="0">
              <a:buNone/>
            </a:pPr>
            <a:endParaRPr lang="en-US" sz="1800" dirty="0"/>
          </a:p>
          <a:p>
            <a:pPr marL="0" indent="0">
              <a:buNone/>
            </a:pPr>
            <a:r>
              <a:rPr lang="en-US" sz="1800" dirty="0"/>
              <a:t>Cyanobacteria lack chloroplasts - why do you think that is?</a:t>
            </a:r>
          </a:p>
        </p:txBody>
      </p:sp>
      <p:grpSp>
        <p:nvGrpSpPr>
          <p:cNvPr id="10" name="Group 9"/>
          <p:cNvGrpSpPr/>
          <p:nvPr/>
        </p:nvGrpSpPr>
        <p:grpSpPr>
          <a:xfrm>
            <a:off x="6248400" y="228600"/>
            <a:ext cx="2692206" cy="6096000"/>
            <a:chOff x="6248400" y="76200"/>
            <a:chExt cx="2692206" cy="609600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328068" y="508252"/>
              <a:ext cx="1899706" cy="13096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587314" y="2818908"/>
              <a:ext cx="4014378" cy="2692206"/>
            </a:xfrm>
            <a:prstGeom prst="rect">
              <a:avLst/>
            </a:prstGeom>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tretch>
              <a:fillRect/>
            </a:stretch>
          </p:blipFill>
          <p:spPr>
            <a:xfrm>
              <a:off x="6248400" y="213243"/>
              <a:ext cx="1335024" cy="1899706"/>
            </a:xfrm>
            <a:prstGeom prst="rect">
              <a:avLst/>
            </a:prstGeom>
          </p:spPr>
        </p:pic>
        <p:sp>
          <p:nvSpPr>
            <p:cNvPr id="9" name="Rectangle 8"/>
            <p:cNvSpPr/>
            <p:nvPr/>
          </p:nvSpPr>
          <p:spPr>
            <a:xfrm>
              <a:off x="7583424" y="76200"/>
              <a:ext cx="45719"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671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4080</TotalTime>
  <Words>3441</Words>
  <Application>Microsoft Office PowerPoint</Application>
  <PresentationFormat>On-screen Show (4:3)</PresentationFormat>
  <Paragraphs>344</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Photosynthesis</vt:lpstr>
      <vt:lpstr>PowerPoint Presentation</vt:lpstr>
      <vt:lpstr>PowerPoint Presentation</vt:lpstr>
      <vt:lpstr>Glucose</vt:lpstr>
      <vt:lpstr>Glucose in Plants</vt:lpstr>
      <vt:lpstr>PowerPoint Presentation</vt:lpstr>
      <vt:lpstr>PowerPoint Presentation</vt:lpstr>
      <vt:lpstr>PowerPoint Presentation</vt:lpstr>
      <vt:lpstr>Cyanobacteria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Go Out and Thank a Tree!</vt:lpstr>
    </vt:vector>
  </TitlesOfParts>
  <Company>College of Veterinary Medicine - Texas A&amp;M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Ljlab</dc:creator>
  <cp:lastModifiedBy>MAARIF</cp:lastModifiedBy>
  <cp:revision>293</cp:revision>
  <dcterms:created xsi:type="dcterms:W3CDTF">2012-09-27T19:01:17Z</dcterms:created>
  <dcterms:modified xsi:type="dcterms:W3CDTF">2023-10-08T07:28:58Z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2300135</vt:lpwstr>
  </property>
  <property fmtid="{D5CDD505-2E9C-101B-9397-08002B2CF9AE}" pid="3" name="NXPowerLiteSettings">
    <vt:lpwstr>F6000400038000</vt:lpwstr>
  </property>
  <property fmtid="{D5CDD505-2E9C-101B-9397-08002B2CF9AE}" pid="4" name="NXPowerLiteVersion">
    <vt:lpwstr>D4.3.1</vt:lpwstr>
  </property>
</Properties>
</file>