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87" r:id="rId3"/>
    <p:sldId id="288" r:id="rId4"/>
    <p:sldId id="300" r:id="rId5"/>
    <p:sldId id="285" r:id="rId6"/>
    <p:sldId id="289" r:id="rId7"/>
    <p:sldId id="290" r:id="rId8"/>
    <p:sldId id="291" r:id="rId9"/>
    <p:sldId id="292" r:id="rId10"/>
    <p:sldId id="293" r:id="rId11"/>
    <p:sldId id="265" r:id="rId12"/>
    <p:sldId id="269" r:id="rId13"/>
    <p:sldId id="294" r:id="rId14"/>
    <p:sldId id="295" r:id="rId15"/>
    <p:sldId id="296" r:id="rId16"/>
    <p:sldId id="297" r:id="rId17"/>
    <p:sldId id="298" r:id="rId18"/>
    <p:sldId id="301" r:id="rId19"/>
    <p:sldId id="260" r:id="rId20"/>
    <p:sldId id="259" r:id="rId21"/>
    <p:sldId id="258" r:id="rId22"/>
    <p:sldId id="270" r:id="rId23"/>
    <p:sldId id="299" r:id="rId24"/>
    <p:sldId id="274" r:id="rId25"/>
    <p:sldId id="272" r:id="rId26"/>
    <p:sldId id="273" r:id="rId27"/>
    <p:sldId id="275" r:id="rId28"/>
    <p:sldId id="276" r:id="rId29"/>
    <p:sldId id="277" r:id="rId30"/>
    <p:sldId id="278" r:id="rId31"/>
    <p:sldId id="279" r:id="rId32"/>
    <p:sldId id="280" r:id="rId33"/>
    <p:sldId id="281" r:id="rId34"/>
    <p:sldId id="282" r:id="rId35"/>
    <p:sldId id="283" r:id="rId36"/>
    <p:sldId id="284" r:id="rId37"/>
    <p:sldId id="266" r:id="rId38"/>
    <p:sldId id="286"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4" autoAdjust="0"/>
    <p:restoredTop sz="80126" autoAdjust="0"/>
  </p:normalViewPr>
  <p:slideViewPr>
    <p:cSldViewPr>
      <p:cViewPr varScale="1">
        <p:scale>
          <a:sx n="84" d="100"/>
          <a:sy n="84" d="100"/>
        </p:scale>
        <p:origin x="-72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19B41D-D5AB-4321-9F86-7B4FC4803542}" type="datetimeFigureOut">
              <a:rPr lang="zh-CN" altLang="en-US" smtClean="0"/>
              <a:pPr/>
              <a:t>2012/12/17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02A9C0-1390-4C4D-BC1B-878530BEB1A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902A9C0-1390-4C4D-BC1B-878530BEB1A4}"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902A9C0-1390-4C4D-BC1B-878530BEB1A4}" type="slidenum">
              <a:rPr lang="zh-CN" altLang="en-US" smtClean="0"/>
              <a:pPr/>
              <a:t>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902A9C0-1390-4C4D-BC1B-878530BEB1A4}" type="slidenum">
              <a:rPr lang="zh-CN" altLang="en-US" smtClean="0"/>
              <a:pPr/>
              <a:t>14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As you probably know, the underlying theme of REST is to embrace the key protocols of the web.  The means in which a successful or failed call is conveyed to the requestor in HTTP is via an HTTP status code.  We are all familiar with at least a few of these: 200: OK, 404: Not Found: 400: Bad Request and 500: Internal Server Error.  What you may not know is that the codes are logically grouped as follows:</a:t>
            </a:r>
          </a:p>
          <a:p>
            <a:r>
              <a:rPr lang="en-US" sz="1200" b="0" i="0" kern="1200" dirty="0" smtClean="0">
                <a:solidFill>
                  <a:schemeClr val="tx1"/>
                </a:solidFill>
                <a:latin typeface="+mn-lt"/>
                <a:ea typeface="+mn-ea"/>
                <a:cs typeface="+mn-cs"/>
              </a:rPr>
              <a:t>100-199 – Informational</a:t>
            </a:r>
          </a:p>
          <a:p>
            <a:r>
              <a:rPr lang="en-US" sz="1200" b="0" i="0" kern="1200" dirty="0" smtClean="0">
                <a:solidFill>
                  <a:schemeClr val="tx1"/>
                </a:solidFill>
                <a:latin typeface="+mn-lt"/>
                <a:ea typeface="+mn-ea"/>
                <a:cs typeface="+mn-cs"/>
              </a:rPr>
              <a:t>200-299 – Client request successful</a:t>
            </a:r>
          </a:p>
          <a:p>
            <a:r>
              <a:rPr lang="en-US" sz="1200" b="0" i="0" kern="1200" dirty="0" smtClean="0">
                <a:solidFill>
                  <a:schemeClr val="tx1"/>
                </a:solidFill>
                <a:latin typeface="+mn-lt"/>
                <a:ea typeface="+mn-ea"/>
                <a:cs typeface="+mn-cs"/>
              </a:rPr>
              <a:t>300-399 – Client request redirected, further action necessary</a:t>
            </a:r>
          </a:p>
          <a:p>
            <a:r>
              <a:rPr lang="en-US" sz="1200" b="0" i="0" kern="1200" dirty="0" smtClean="0">
                <a:solidFill>
                  <a:schemeClr val="tx1"/>
                </a:solidFill>
                <a:latin typeface="+mn-lt"/>
                <a:ea typeface="+mn-ea"/>
                <a:cs typeface="+mn-cs"/>
              </a:rPr>
              <a:t>400-499 – Client request incomplete</a:t>
            </a:r>
          </a:p>
          <a:p>
            <a:r>
              <a:rPr lang="en-US" sz="1200" b="0" i="0" kern="1200" dirty="0" smtClean="0">
                <a:solidFill>
                  <a:schemeClr val="tx1"/>
                </a:solidFill>
                <a:latin typeface="+mn-lt"/>
                <a:ea typeface="+mn-ea"/>
                <a:cs typeface="+mn-cs"/>
              </a:rPr>
              <a:t>500-599 – Server error</a:t>
            </a:r>
          </a:p>
          <a:p>
            <a:r>
              <a:rPr lang="en-US" sz="1200" b="0" i="0" kern="1200" dirty="0" smtClean="0">
                <a:solidFill>
                  <a:schemeClr val="tx1"/>
                </a:solidFill>
                <a:latin typeface="+mn-lt"/>
                <a:ea typeface="+mn-ea"/>
                <a:cs typeface="+mn-cs"/>
              </a:rPr>
              <a:t>The appropriate status code is returned to the requestor as an HTTP header, allowing the requestor to determine the result of the call.  The response can optionally contain additional information in the response body.  We will see some examples of this in this post.</a:t>
            </a:r>
          </a:p>
          <a:p>
            <a:r>
              <a:rPr lang="en-US" sz="1200" b="0" i="0" kern="1200" dirty="0" smtClean="0">
                <a:solidFill>
                  <a:schemeClr val="tx1"/>
                </a:solidFill>
                <a:latin typeface="+mn-lt"/>
                <a:ea typeface="+mn-ea"/>
                <a:cs typeface="+mn-cs"/>
              </a:rPr>
              <a:t> </a:t>
            </a:r>
          </a:p>
          <a:p>
            <a:endParaRPr lang="zh-CN" altLang="en-US" dirty="0"/>
          </a:p>
        </p:txBody>
      </p:sp>
      <p:sp>
        <p:nvSpPr>
          <p:cNvPr id="4" name="灯片编号占位符 3"/>
          <p:cNvSpPr>
            <a:spLocks noGrp="1"/>
          </p:cNvSpPr>
          <p:nvPr>
            <p:ph type="sldNum" sz="quarter" idx="10"/>
          </p:nvPr>
        </p:nvSpPr>
        <p:spPr/>
        <p:txBody>
          <a:bodyPr/>
          <a:lstStyle/>
          <a:p>
            <a:fld id="{5902A9C0-1390-4C4D-BC1B-878530BEB1A4}" type="slidenum">
              <a:rPr lang="zh-CN" altLang="en-US" smtClean="0"/>
              <a:pPr/>
              <a:t>23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C2F3834-0DF4-4BE2-91AF-A7B4551F15E2}" type="datetimeFigureOut">
              <a:rPr lang="zh-CN" altLang="en-US" smtClean="0"/>
              <a:pPr/>
              <a:t>2012/12/17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D07ABD-F6D2-4D79-9BA3-12DC51EC466D}"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2F3834-0DF4-4BE2-91AF-A7B4551F15E2}" type="datetimeFigureOut">
              <a:rPr lang="zh-CN" altLang="en-US" smtClean="0"/>
              <a:pPr/>
              <a:t>2012/12/17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D07ABD-F6D2-4D79-9BA3-12DC51EC466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2F3834-0DF4-4BE2-91AF-A7B4551F15E2}" type="datetimeFigureOut">
              <a:rPr lang="zh-CN" altLang="en-US" smtClean="0"/>
              <a:pPr/>
              <a:t>2012/12/17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D07ABD-F6D2-4D79-9BA3-12DC51EC466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2F3834-0DF4-4BE2-91AF-A7B4551F15E2}" type="datetimeFigureOut">
              <a:rPr lang="zh-CN" altLang="en-US" smtClean="0"/>
              <a:pPr/>
              <a:t>2012/12/17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D07ABD-F6D2-4D79-9BA3-12DC51EC466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C2F3834-0DF4-4BE2-91AF-A7B4551F15E2}" type="datetimeFigureOut">
              <a:rPr lang="zh-CN" altLang="en-US" smtClean="0"/>
              <a:pPr/>
              <a:t>2012/12/17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D07ABD-F6D2-4D79-9BA3-12DC51EC466D}"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C2F3834-0DF4-4BE2-91AF-A7B4551F15E2}" type="datetimeFigureOut">
              <a:rPr lang="zh-CN" altLang="en-US" smtClean="0"/>
              <a:pPr/>
              <a:t>2012/12/17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D07ABD-F6D2-4D79-9BA3-12DC51EC466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C2F3834-0DF4-4BE2-91AF-A7B4551F15E2}" type="datetimeFigureOut">
              <a:rPr lang="zh-CN" altLang="en-US" smtClean="0"/>
              <a:pPr/>
              <a:t>2012/12/17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CD07ABD-F6D2-4D79-9BA3-12DC51EC466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C2F3834-0DF4-4BE2-91AF-A7B4551F15E2}" type="datetimeFigureOut">
              <a:rPr lang="zh-CN" altLang="en-US" smtClean="0"/>
              <a:pPr/>
              <a:t>2012/12/17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CD07ABD-F6D2-4D79-9BA3-12DC51EC466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2F3834-0DF4-4BE2-91AF-A7B4551F15E2}" type="datetimeFigureOut">
              <a:rPr lang="zh-CN" altLang="en-US" smtClean="0"/>
              <a:pPr/>
              <a:t>2012/12/17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CD07ABD-F6D2-4D79-9BA3-12DC51EC466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C2F3834-0DF4-4BE2-91AF-A7B4551F15E2}" type="datetimeFigureOut">
              <a:rPr lang="zh-CN" altLang="en-US" smtClean="0"/>
              <a:pPr/>
              <a:t>2012/12/17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D07ABD-F6D2-4D79-9BA3-12DC51EC466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C2F3834-0DF4-4BE2-91AF-A7B4551F15E2}" type="datetimeFigureOut">
              <a:rPr lang="zh-CN" altLang="en-US" smtClean="0"/>
              <a:pPr/>
              <a:t>2012/12/17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D07ABD-F6D2-4D79-9BA3-12DC51EC466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F3834-0DF4-4BE2-91AF-A7B4551F15E2}" type="datetimeFigureOut">
              <a:rPr lang="zh-CN" altLang="en-US" smtClean="0"/>
              <a:pPr/>
              <a:t>2012/12/17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D07ABD-F6D2-4D79-9BA3-12DC51EC466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api.jquery.com/category/css/" TargetMode="External"/><Relationship Id="rId13" Type="http://schemas.openxmlformats.org/officeDocument/2006/relationships/hyperlink" Target="http://api.jquery.com/category/effects/" TargetMode="External"/><Relationship Id="rId3" Type="http://schemas.openxmlformats.org/officeDocument/2006/relationships/hyperlink" Target="http://docs.jquery.com/Downloading_jQuery" TargetMode="External"/><Relationship Id="rId7" Type="http://schemas.openxmlformats.org/officeDocument/2006/relationships/hyperlink" Target="http://api.jquery.com/category/manipulation/" TargetMode="External"/><Relationship Id="rId12" Type="http://schemas.openxmlformats.org/officeDocument/2006/relationships/hyperlink" Target="http://jqueryui.com/" TargetMode="External"/><Relationship Id="rId2" Type="http://schemas.openxmlformats.org/officeDocument/2006/relationships/hyperlink" Target="http://ejohn.org/about/" TargetMode="External"/><Relationship Id="rId1" Type="http://schemas.openxmlformats.org/officeDocument/2006/relationships/slideLayout" Target="../slideLayouts/slideLayout2.xml"/><Relationship Id="rId6" Type="http://schemas.openxmlformats.org/officeDocument/2006/relationships/hyperlink" Target="http://api.jquery.com/category/traversing/" TargetMode="External"/><Relationship Id="rId11" Type="http://schemas.openxmlformats.org/officeDocument/2006/relationships/hyperlink" Target="http://api.jquery.com/category/utilities/" TargetMode="External"/><Relationship Id="rId5" Type="http://schemas.openxmlformats.org/officeDocument/2006/relationships/hyperlink" Target="http://api.jquery.com/browser/" TargetMode="External"/><Relationship Id="rId10" Type="http://schemas.openxmlformats.org/officeDocument/2006/relationships/hyperlink" Target="http://api.jquery.com/category/ajax/" TargetMode="External"/><Relationship Id="rId4" Type="http://schemas.openxmlformats.org/officeDocument/2006/relationships/hyperlink" Target="http://trends.builtwith.com/javascript/JQuery" TargetMode="External"/><Relationship Id="rId9" Type="http://schemas.openxmlformats.org/officeDocument/2006/relationships/hyperlink" Target="http://api.jquery.com/category/events/" TargetMode="External"/><Relationship Id="rId14" Type="http://schemas.openxmlformats.org/officeDocument/2006/relationships/hyperlink" Target="http://api.jquery.com/category/selectors/"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api.jquery.com/category/manipulation/copying/" TargetMode="External"/><Relationship Id="rId3" Type="http://schemas.openxmlformats.org/officeDocument/2006/relationships/hyperlink" Target="http://api.jquery.com/category/traversing/tree-traversal/" TargetMode="External"/><Relationship Id="rId7" Type="http://schemas.openxmlformats.org/officeDocument/2006/relationships/hyperlink" Target="http://api.jquery.com/category/manipulation/dom-removal/" TargetMode="External"/><Relationship Id="rId2" Type="http://schemas.openxmlformats.org/officeDocument/2006/relationships/hyperlink" Target="http://api.jquery.com/category/traversing/filtering/" TargetMode="External"/><Relationship Id="rId1" Type="http://schemas.openxmlformats.org/officeDocument/2006/relationships/slideLayout" Target="../slideLayouts/slideLayout2.xml"/><Relationship Id="rId6" Type="http://schemas.openxmlformats.org/officeDocument/2006/relationships/hyperlink" Target="http://api.jquery.com/category/manipulation/dom-replacement/" TargetMode="External"/><Relationship Id="rId5" Type="http://schemas.openxmlformats.org/officeDocument/2006/relationships/hyperlink" Target="http://api.jquery.com/category/manipulation/dom-insertion-around/" TargetMode="External"/><Relationship Id="rId4" Type="http://schemas.openxmlformats.org/officeDocument/2006/relationships/hyperlink" Target="http://api.jquery.com/category/manipulation/dom-insertion-insid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localhost:8081/ProductSys.WebAPI/api/order/insertwith?type=%22insertwith"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localhost:8081/ProductSys.WebAPI/api/order/4"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MVC </a:t>
            </a:r>
            <a:r>
              <a:rPr lang="en-US" altLang="zh-CN" dirty="0" err="1" smtClean="0"/>
              <a:t>WebAPI</a:t>
            </a:r>
            <a:r>
              <a:rPr lang="en-US" altLang="zh-CN" dirty="0" smtClean="0"/>
              <a:t> </a:t>
            </a:r>
            <a:br>
              <a:rPr lang="en-US" altLang="zh-CN" dirty="0" smtClean="0"/>
            </a:br>
            <a:r>
              <a:rPr lang="en-US" altLang="zh-CN" dirty="0" smtClean="0"/>
              <a:t>3</a:t>
            </a:r>
            <a:r>
              <a:rPr lang="zh-CN" altLang="en-US" dirty="0" smtClean="0"/>
              <a:t>层分布式框架开发</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动态加载插件</a:t>
            </a:r>
            <a:endParaRPr lang="zh-CN" altLang="en-US" sz="3600" dirty="0"/>
          </a:p>
        </p:txBody>
      </p:sp>
      <p:sp>
        <p:nvSpPr>
          <p:cNvPr id="3" name="内容占位符 2"/>
          <p:cNvSpPr>
            <a:spLocks noGrp="1"/>
          </p:cNvSpPr>
          <p:nvPr>
            <p:ph idx="1"/>
          </p:nvPr>
        </p:nvSpPr>
        <p:spPr/>
        <p:txBody>
          <a:bodyPr/>
          <a:lstStyle/>
          <a:p>
            <a:r>
              <a:rPr lang="zh-CN" altLang="en-US" dirty="0" smtClean="0"/>
              <a:t>系统的扩展性</a:t>
            </a:r>
            <a:endParaRPr lang="en-US" altLang="zh-CN" dirty="0" smtClean="0"/>
          </a:p>
          <a:p>
            <a:r>
              <a:rPr lang="zh-CN" altLang="en-US" dirty="0" smtClean="0"/>
              <a:t>系统的变化性</a:t>
            </a:r>
            <a:endParaRPr lang="en-US" altLang="zh-CN" dirty="0" smtClean="0"/>
          </a:p>
          <a:p>
            <a:r>
              <a:rPr lang="zh-CN" altLang="en-US" dirty="0" smtClean="0"/>
              <a:t>客户二次开发</a:t>
            </a:r>
            <a:endParaRPr lang="en-US" altLang="zh-CN" dirty="0" smtClean="0"/>
          </a:p>
          <a:p>
            <a:r>
              <a:rPr lang="en-US" altLang="zh-CN" dirty="0" smtClean="0"/>
              <a:t>MEF</a:t>
            </a:r>
          </a:p>
          <a:p>
            <a:pPr lvl="1"/>
            <a:r>
              <a:rPr lang="zh-CN" altLang="en-US" dirty="0" smtClean="0"/>
              <a:t>运行时加载</a:t>
            </a:r>
            <a:endParaRPr lang="zh-CN" altLang="en-US" dirty="0"/>
          </a:p>
        </p:txBody>
      </p:sp>
      <p:pic>
        <p:nvPicPr>
          <p:cNvPr id="4" name="图片 3"/>
          <p:cNvPicPr/>
          <p:nvPr/>
        </p:nvPicPr>
        <p:blipFill>
          <a:blip r:embed="rId2" cstate="print"/>
          <a:srcRect/>
          <a:stretch>
            <a:fillRect/>
          </a:stretch>
        </p:blipFill>
        <p:spPr bwMode="auto">
          <a:xfrm>
            <a:off x="3923928" y="2132856"/>
            <a:ext cx="4680520" cy="3816424"/>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err="1" smtClean="0"/>
              <a:t>AutoMapper</a:t>
            </a:r>
            <a:r>
              <a:rPr lang="en-US" altLang="zh-CN" sz="3600" dirty="0" smtClean="0"/>
              <a:t>—</a:t>
            </a:r>
            <a:r>
              <a:rPr lang="zh-CN" altLang="en-US" sz="3600" dirty="0" smtClean="0"/>
              <a:t>实体对象之间转换</a:t>
            </a:r>
            <a:endParaRPr lang="zh-CN" altLang="en-US" sz="3600" dirty="0"/>
          </a:p>
        </p:txBody>
      </p:sp>
      <p:sp>
        <p:nvSpPr>
          <p:cNvPr id="3" name="内容占位符 2"/>
          <p:cNvSpPr>
            <a:spLocks noGrp="1"/>
          </p:cNvSpPr>
          <p:nvPr>
            <p:ph idx="1"/>
          </p:nvPr>
        </p:nvSpPr>
        <p:spPr>
          <a:xfrm>
            <a:off x="395536" y="1628800"/>
            <a:ext cx="8229600" cy="4525963"/>
          </a:xfrm>
        </p:spPr>
        <p:txBody>
          <a:bodyPr>
            <a:normAutofit fontScale="92500"/>
          </a:bodyPr>
          <a:lstStyle/>
          <a:p>
            <a:r>
              <a:rPr lang="zh-CN" altLang="en-US" dirty="0" smtClean="0"/>
              <a:t>两个实体类</a:t>
            </a:r>
            <a:endParaRPr lang="en-US" altLang="zh-CN" dirty="0" smtClean="0"/>
          </a:p>
          <a:p>
            <a:pPr lvl="1"/>
            <a:r>
              <a:rPr lang="en-US" altLang="zh-CN" dirty="0" err="1" smtClean="0"/>
              <a:t>EPProduct</a:t>
            </a:r>
            <a:r>
              <a:rPr lang="en-US" altLang="zh-CN" dirty="0" smtClean="0"/>
              <a:t> – </a:t>
            </a:r>
            <a:r>
              <a:rPr lang="zh-CN" altLang="en-US" dirty="0" smtClean="0">
                <a:solidFill>
                  <a:srgbClr val="FF0000"/>
                </a:solidFill>
              </a:rPr>
              <a:t>数据实体</a:t>
            </a:r>
            <a:endParaRPr lang="en-US" altLang="zh-CN" dirty="0" smtClean="0">
              <a:solidFill>
                <a:srgbClr val="FF0000"/>
              </a:solidFill>
            </a:endParaRPr>
          </a:p>
          <a:p>
            <a:pPr lvl="1"/>
            <a:r>
              <a:rPr lang="en-US" altLang="zh-CN" dirty="0" smtClean="0"/>
              <a:t>Product – </a:t>
            </a:r>
            <a:r>
              <a:rPr lang="zh-CN" altLang="en-US" dirty="0" smtClean="0">
                <a:solidFill>
                  <a:srgbClr val="FF0000"/>
                </a:solidFill>
              </a:rPr>
              <a:t>业务实体</a:t>
            </a:r>
            <a:endParaRPr lang="en-US" altLang="zh-CN" dirty="0" smtClean="0">
              <a:solidFill>
                <a:srgbClr val="FF0000"/>
              </a:solidFill>
            </a:endParaRPr>
          </a:p>
          <a:p>
            <a:pPr marL="342900" lvl="1" indent="-342900">
              <a:buFont typeface="Arial" pitchFamily="34" charset="0"/>
              <a:buChar char="•"/>
            </a:pPr>
            <a:r>
              <a:rPr lang="zh-CN" altLang="en-US" sz="3200" dirty="0" smtClean="0"/>
              <a:t>转化示例代码</a:t>
            </a:r>
            <a:endParaRPr lang="en-US" altLang="zh-CN" sz="3200" dirty="0" smtClean="0"/>
          </a:p>
          <a:p>
            <a:pPr lvl="1"/>
            <a:r>
              <a:rPr lang="en-US" altLang="zh-CN" i="1" dirty="0" err="1" smtClean="0">
                <a:solidFill>
                  <a:srgbClr val="00B050"/>
                </a:solidFill>
              </a:rPr>
              <a:t>EPProduct</a:t>
            </a:r>
            <a:r>
              <a:rPr lang="en-US" altLang="zh-CN" i="1" dirty="0" smtClean="0">
                <a:solidFill>
                  <a:srgbClr val="00B050"/>
                </a:solidFill>
              </a:rPr>
              <a:t> p = </a:t>
            </a:r>
            <a:r>
              <a:rPr lang="en-US" altLang="zh-CN" i="1" dirty="0" err="1" smtClean="0">
                <a:solidFill>
                  <a:srgbClr val="00B050"/>
                </a:solidFill>
              </a:rPr>
              <a:t>ProductRepository.Get</a:t>
            </a:r>
            <a:r>
              <a:rPr lang="en-US" altLang="zh-CN" i="1" dirty="0" smtClean="0">
                <a:solidFill>
                  <a:srgbClr val="00B050"/>
                </a:solidFill>
              </a:rPr>
              <a:t>(</a:t>
            </a:r>
            <a:r>
              <a:rPr lang="en-US" altLang="zh-CN" i="1" dirty="0" err="1" smtClean="0">
                <a:solidFill>
                  <a:srgbClr val="00B050"/>
                </a:solidFill>
              </a:rPr>
              <a:t>long.Parse</a:t>
            </a:r>
            <a:r>
              <a:rPr lang="en-US" altLang="zh-CN" i="1" dirty="0" smtClean="0">
                <a:solidFill>
                  <a:srgbClr val="00B050"/>
                </a:solidFill>
              </a:rPr>
              <a:t>(id));</a:t>
            </a:r>
          </a:p>
          <a:p>
            <a:pPr lvl="1"/>
            <a:r>
              <a:rPr lang="en-US" altLang="zh-CN" i="1" dirty="0" err="1" smtClean="0">
                <a:solidFill>
                  <a:srgbClr val="FF0000"/>
                </a:solidFill>
              </a:rPr>
              <a:t>AutoMapper.Mapper.CreateMap</a:t>
            </a:r>
            <a:r>
              <a:rPr lang="en-US" altLang="zh-CN" i="1" dirty="0" smtClean="0">
                <a:solidFill>
                  <a:srgbClr val="00B050"/>
                </a:solidFill>
              </a:rPr>
              <a:t>&lt;</a:t>
            </a:r>
            <a:r>
              <a:rPr lang="en-US" altLang="zh-CN" i="1" dirty="0" err="1" smtClean="0">
                <a:solidFill>
                  <a:srgbClr val="00B050"/>
                </a:solidFill>
              </a:rPr>
              <a:t>EPProduct</a:t>
            </a:r>
            <a:r>
              <a:rPr lang="en-US" altLang="zh-CN" i="1" dirty="0" smtClean="0">
                <a:solidFill>
                  <a:srgbClr val="00B050"/>
                </a:solidFill>
              </a:rPr>
              <a:t>, Product&gt;();</a:t>
            </a:r>
          </a:p>
          <a:p>
            <a:pPr lvl="1"/>
            <a:r>
              <a:rPr lang="en-US" altLang="zh-CN" i="1" dirty="0" smtClean="0">
                <a:solidFill>
                  <a:srgbClr val="00B050"/>
                </a:solidFill>
              </a:rPr>
              <a:t>Product entity = </a:t>
            </a:r>
            <a:r>
              <a:rPr lang="en-US" altLang="zh-CN" i="1" dirty="0" err="1" smtClean="0">
                <a:solidFill>
                  <a:srgbClr val="FF0000"/>
                </a:solidFill>
              </a:rPr>
              <a:t>AutoMapper.Mapper.Map</a:t>
            </a:r>
            <a:r>
              <a:rPr lang="en-US" altLang="zh-CN" i="1" dirty="0" smtClean="0">
                <a:solidFill>
                  <a:srgbClr val="00B050"/>
                </a:solidFill>
              </a:rPr>
              <a:t>&lt;</a:t>
            </a:r>
            <a:r>
              <a:rPr lang="en-US" altLang="zh-CN" i="1" dirty="0" err="1" smtClean="0">
                <a:solidFill>
                  <a:srgbClr val="00B050"/>
                </a:solidFill>
              </a:rPr>
              <a:t>EPProduct</a:t>
            </a:r>
            <a:r>
              <a:rPr lang="en-US" altLang="zh-CN" i="1" dirty="0" smtClean="0">
                <a:solidFill>
                  <a:srgbClr val="00B050"/>
                </a:solidFill>
              </a:rPr>
              <a:t>, Product&gt;(p)</a:t>
            </a:r>
            <a:endParaRPr lang="zh-CN" altLang="en-US" i="1" dirty="0" smtClean="0">
              <a:solidFill>
                <a:srgbClr val="00B05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面向接口编程</a:t>
            </a:r>
            <a:r>
              <a:rPr lang="en-US" altLang="zh-CN" sz="3600" dirty="0" smtClean="0"/>
              <a:t>--</a:t>
            </a:r>
            <a:r>
              <a:rPr lang="en-US" altLang="zh-CN" sz="3600" dirty="0" err="1" smtClean="0"/>
              <a:t>Ioc</a:t>
            </a:r>
            <a:r>
              <a:rPr lang="zh-CN" altLang="en-US" sz="3600" dirty="0" smtClean="0"/>
              <a:t>框架</a:t>
            </a:r>
            <a:endParaRPr lang="zh-CN" altLang="en-US" sz="3600" dirty="0"/>
          </a:p>
        </p:txBody>
      </p:sp>
      <p:sp>
        <p:nvSpPr>
          <p:cNvPr id="3" name="内容占位符 2"/>
          <p:cNvSpPr>
            <a:spLocks noGrp="1"/>
          </p:cNvSpPr>
          <p:nvPr>
            <p:ph idx="1"/>
          </p:nvPr>
        </p:nvSpPr>
        <p:spPr/>
        <p:txBody>
          <a:bodyPr/>
          <a:lstStyle/>
          <a:p>
            <a:r>
              <a:rPr lang="en-US" altLang="zh-CN" dirty="0" err="1" smtClean="0"/>
              <a:t>SimpleInjector</a:t>
            </a:r>
            <a:endParaRPr lang="en-US" altLang="zh-CN" dirty="0" smtClean="0"/>
          </a:p>
          <a:p>
            <a:pPr lvl="1"/>
            <a:r>
              <a:rPr lang="zh-CN" altLang="en-US" dirty="0" smtClean="0"/>
              <a:t>静态类型</a:t>
            </a:r>
            <a:endParaRPr lang="en-US" altLang="zh-CN" dirty="0" smtClean="0"/>
          </a:p>
          <a:p>
            <a:pPr lvl="1"/>
            <a:r>
              <a:rPr lang="zh-CN" altLang="en-US" dirty="0" smtClean="0"/>
              <a:t>编译阶段</a:t>
            </a:r>
            <a:endParaRPr lang="en-US" altLang="zh-CN" dirty="0" smtClean="0"/>
          </a:p>
          <a:p>
            <a:r>
              <a:rPr lang="en-US" altLang="zh-CN" dirty="0" smtClean="0"/>
              <a:t>MEF</a:t>
            </a:r>
          </a:p>
          <a:p>
            <a:pPr lvl="1"/>
            <a:r>
              <a:rPr lang="zh-CN" altLang="en-US" dirty="0" smtClean="0"/>
              <a:t>动态类型</a:t>
            </a:r>
            <a:endParaRPr lang="en-US" altLang="zh-CN" dirty="0" smtClean="0"/>
          </a:p>
          <a:p>
            <a:pPr lvl="1"/>
            <a:r>
              <a:rPr lang="zh-CN" altLang="en-US" dirty="0" smtClean="0"/>
              <a:t>运行时阶段</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smtClean="0"/>
              <a:t>Jquery</a:t>
            </a:r>
            <a:r>
              <a:rPr lang="zh-CN" altLang="en-US" dirty="0" smtClean="0"/>
              <a:t>插件</a:t>
            </a:r>
            <a:endParaRPr lang="zh-CN" altLang="en-US" dirty="0"/>
          </a:p>
        </p:txBody>
      </p:sp>
      <p:sp>
        <p:nvSpPr>
          <p:cNvPr id="3" name="内容占位符 2"/>
          <p:cNvSpPr>
            <a:spLocks noGrp="1"/>
          </p:cNvSpPr>
          <p:nvPr>
            <p:ph idx="1"/>
          </p:nvPr>
        </p:nvSpPr>
        <p:spPr/>
        <p:txBody>
          <a:bodyPr/>
          <a:lstStyle/>
          <a:p>
            <a:r>
              <a:rPr lang="en-US" altLang="zh-CN" dirty="0" err="1" smtClean="0"/>
              <a:t>DataGrid</a:t>
            </a:r>
            <a:r>
              <a:rPr lang="en-US" altLang="zh-CN" dirty="0" smtClean="0"/>
              <a:t> – </a:t>
            </a:r>
            <a:r>
              <a:rPr lang="en-US" altLang="zh-CN" dirty="0" err="1" smtClean="0"/>
              <a:t>SlickGrid</a:t>
            </a:r>
            <a:r>
              <a:rPr lang="en-US" altLang="zh-CN" dirty="0" smtClean="0"/>
              <a:t> –</a:t>
            </a:r>
            <a:r>
              <a:rPr lang="zh-CN" altLang="en-US" dirty="0" smtClean="0"/>
              <a:t>第三方开源</a:t>
            </a:r>
            <a:endParaRPr lang="en-US" altLang="zh-CN" dirty="0" smtClean="0"/>
          </a:p>
          <a:p>
            <a:r>
              <a:rPr lang="en-US" altLang="zh-CN" dirty="0" smtClean="0"/>
              <a:t>Tree – </a:t>
            </a:r>
            <a:r>
              <a:rPr lang="en-US" altLang="zh-CN" dirty="0" err="1" smtClean="0"/>
              <a:t>Jstree</a:t>
            </a:r>
            <a:r>
              <a:rPr lang="en-US" altLang="zh-CN" dirty="0" smtClean="0"/>
              <a:t> –</a:t>
            </a:r>
            <a:r>
              <a:rPr lang="zh-CN" altLang="en-US" dirty="0" smtClean="0"/>
              <a:t>第三方开源</a:t>
            </a:r>
            <a:endParaRPr lang="en-US" altLang="zh-CN" dirty="0" smtClean="0"/>
          </a:p>
          <a:p>
            <a:r>
              <a:rPr lang="en-US" altLang="zh-CN" dirty="0" smtClean="0"/>
              <a:t>Tab – </a:t>
            </a:r>
            <a:r>
              <a:rPr lang="en-US" altLang="zh-CN" dirty="0" err="1" smtClean="0"/>
              <a:t>cuteTab</a:t>
            </a:r>
            <a:r>
              <a:rPr lang="en-US" altLang="zh-CN" dirty="0" smtClean="0"/>
              <a:t> – </a:t>
            </a:r>
            <a:r>
              <a:rPr lang="zh-CN" altLang="en-US" dirty="0" smtClean="0"/>
              <a:t>自己封装</a:t>
            </a:r>
            <a:endParaRPr lang="en-US" altLang="zh-CN" dirty="0" smtClean="0"/>
          </a:p>
          <a:p>
            <a:r>
              <a:rPr lang="en-US" altLang="zh-CN" dirty="0" smtClean="0"/>
              <a:t>Toolbar – </a:t>
            </a:r>
            <a:r>
              <a:rPr lang="en-US" altLang="zh-CN" dirty="0" err="1" smtClean="0"/>
              <a:t>cuteToolbar</a:t>
            </a:r>
            <a:r>
              <a:rPr lang="en-US" altLang="zh-CN" dirty="0" smtClean="0"/>
              <a:t> – </a:t>
            </a:r>
            <a:r>
              <a:rPr lang="zh-CN" altLang="en-US" dirty="0" smtClean="0"/>
              <a:t>自己封装</a:t>
            </a:r>
            <a:endParaRPr lang="en-US" altLang="zh-CN" dirty="0" smtClean="0"/>
          </a:p>
          <a:p>
            <a:r>
              <a:rPr lang="en-US" altLang="zh-CN" dirty="0" smtClean="0"/>
              <a:t>Dialog – </a:t>
            </a:r>
            <a:r>
              <a:rPr lang="en-US" altLang="zh-CN" dirty="0" err="1" smtClean="0"/>
              <a:t>FancyBox</a:t>
            </a:r>
            <a:r>
              <a:rPr lang="en-US" altLang="zh-CN" dirty="0" smtClean="0"/>
              <a:t> – </a:t>
            </a:r>
            <a:r>
              <a:rPr lang="zh-CN" altLang="en-US" dirty="0" smtClean="0"/>
              <a:t>第三方开源</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主界面示意图</a:t>
            </a:r>
            <a:endParaRPr lang="zh-CN" altLang="en-US" sz="3600" dirty="0"/>
          </a:p>
        </p:txBody>
      </p:sp>
      <p:pic>
        <p:nvPicPr>
          <p:cNvPr id="4" name="内容占位符 3" descr="main layout.png"/>
          <p:cNvPicPr>
            <a:picLocks noGrp="1" noChangeAspect="1"/>
          </p:cNvPicPr>
          <p:nvPr>
            <p:ph idx="1"/>
          </p:nvPr>
        </p:nvPicPr>
        <p:blipFill>
          <a:blip r:embed="rId3" cstate="print"/>
          <a:stretch>
            <a:fillRect/>
          </a:stretch>
        </p:blipFill>
        <p:spPr>
          <a:xfrm>
            <a:off x="1111658" y="1600200"/>
            <a:ext cx="6920683" cy="4525963"/>
          </a:xfrm>
          <a:ln>
            <a:solidFill>
              <a:schemeClr val="accent1"/>
            </a:solid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smtClean="0"/>
              <a:t>Asp.NET MVC </a:t>
            </a:r>
            <a:r>
              <a:rPr lang="zh-CN" altLang="en-US" sz="3600" dirty="0" smtClean="0"/>
              <a:t>富客户端开发</a:t>
            </a:r>
            <a:endParaRPr lang="zh-CN" altLang="en-US" sz="3600" dirty="0"/>
          </a:p>
        </p:txBody>
      </p:sp>
      <p:sp>
        <p:nvSpPr>
          <p:cNvPr id="3" name="内容占位符 2"/>
          <p:cNvSpPr>
            <a:spLocks noGrp="1"/>
          </p:cNvSpPr>
          <p:nvPr>
            <p:ph idx="1"/>
          </p:nvPr>
        </p:nvSpPr>
        <p:spPr/>
        <p:txBody>
          <a:bodyPr>
            <a:normAutofit fontScale="85000" lnSpcReduction="20000"/>
          </a:bodyPr>
          <a:lstStyle/>
          <a:p>
            <a:r>
              <a:rPr lang="en-US" altLang="zh-CN" dirty="0" smtClean="0"/>
              <a:t>Model </a:t>
            </a:r>
          </a:p>
          <a:p>
            <a:pPr lvl="1"/>
            <a:r>
              <a:rPr lang="en-US" altLang="zh-CN" dirty="0" smtClean="0"/>
              <a:t>Web API (</a:t>
            </a:r>
            <a:r>
              <a:rPr lang="zh-CN" altLang="en-US" dirty="0" smtClean="0"/>
              <a:t>服务接口</a:t>
            </a:r>
            <a:r>
              <a:rPr lang="en-US" altLang="zh-CN" dirty="0" smtClean="0"/>
              <a:t>)</a:t>
            </a:r>
          </a:p>
          <a:p>
            <a:r>
              <a:rPr lang="en-US" altLang="zh-CN" dirty="0" smtClean="0"/>
              <a:t>Controller</a:t>
            </a:r>
          </a:p>
          <a:p>
            <a:pPr lvl="1"/>
            <a:r>
              <a:rPr lang="zh-CN" altLang="en-US" dirty="0" smtClean="0"/>
              <a:t>路由</a:t>
            </a:r>
            <a:endParaRPr lang="en-US" altLang="zh-CN" dirty="0" smtClean="0"/>
          </a:p>
          <a:p>
            <a:pPr marL="342900" lvl="1" indent="-342900">
              <a:buFont typeface="Arial" pitchFamily="34" charset="0"/>
              <a:buChar char="•"/>
            </a:pPr>
            <a:r>
              <a:rPr lang="en-US" altLang="zh-CN" sz="3200" dirty="0" smtClean="0"/>
              <a:t>View</a:t>
            </a:r>
          </a:p>
          <a:p>
            <a:pPr lvl="1"/>
            <a:r>
              <a:rPr lang="zh-CN" altLang="en-US" dirty="0" smtClean="0"/>
              <a:t>页面</a:t>
            </a:r>
            <a:endParaRPr lang="en-US" altLang="zh-CN" dirty="0" smtClean="0"/>
          </a:p>
          <a:p>
            <a:pPr lvl="1"/>
            <a:endParaRPr lang="en-US" altLang="zh-CN" dirty="0" smtClean="0"/>
          </a:p>
          <a:p>
            <a:pPr marL="342900" lvl="1" indent="-342900">
              <a:buFont typeface="Arial" pitchFamily="34" charset="0"/>
              <a:buChar char="•"/>
            </a:pPr>
            <a:r>
              <a:rPr lang="zh-CN" altLang="en-US" sz="3200" dirty="0" smtClean="0"/>
              <a:t>富客户端</a:t>
            </a:r>
            <a:endParaRPr lang="en-US" altLang="zh-CN" sz="3200" dirty="0" smtClean="0"/>
          </a:p>
          <a:p>
            <a:pPr lvl="1"/>
            <a:r>
              <a:rPr lang="en-US" altLang="zh-CN" dirty="0" smtClean="0"/>
              <a:t> Ajax </a:t>
            </a:r>
            <a:r>
              <a:rPr lang="zh-CN" altLang="en-US" dirty="0" smtClean="0"/>
              <a:t>局部刷新</a:t>
            </a:r>
            <a:endParaRPr lang="en-US" altLang="zh-CN" dirty="0" smtClean="0"/>
          </a:p>
          <a:p>
            <a:pPr lvl="1"/>
            <a:r>
              <a:rPr lang="en-US" altLang="zh-CN" dirty="0" smtClean="0"/>
              <a:t> </a:t>
            </a:r>
            <a:r>
              <a:rPr lang="zh-CN" altLang="en-US" dirty="0" smtClean="0"/>
              <a:t>鼠标、键盘响应事件等</a:t>
            </a:r>
            <a:endParaRPr lang="en-US" altLang="zh-CN" dirty="0" smtClean="0"/>
          </a:p>
          <a:p>
            <a:pPr lvl="1"/>
            <a:r>
              <a:rPr lang="zh-CN" altLang="en-US" dirty="0" smtClean="0"/>
              <a:t>如</a:t>
            </a:r>
            <a:r>
              <a:rPr lang="en-US" altLang="zh-CN" dirty="0" smtClean="0"/>
              <a:t>Gmail</a:t>
            </a:r>
            <a:r>
              <a:rPr lang="zh-CN" altLang="en-US" dirty="0" smtClean="0"/>
              <a:t>邮箱等应用示例</a:t>
            </a:r>
            <a:endParaRPr lang="en-US" altLang="zh-CN" dirty="0" smtClean="0"/>
          </a:p>
          <a:p>
            <a:pPr lvl="1"/>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smtClean="0"/>
              <a:t>Jquery</a:t>
            </a:r>
            <a:r>
              <a:rPr lang="en-US" altLang="zh-CN" dirty="0" smtClean="0"/>
              <a:t>(1)</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err="1" smtClean="0"/>
              <a:t>jQuery</a:t>
            </a:r>
            <a:r>
              <a:rPr lang="zh-CN" altLang="en-US" dirty="0" smtClean="0"/>
              <a:t>项目是由</a:t>
            </a:r>
            <a:r>
              <a:rPr lang="en-US" altLang="zh-CN" u="sng" dirty="0" smtClean="0">
                <a:hlinkClick r:id="rId2"/>
              </a:rPr>
              <a:t>John </a:t>
            </a:r>
            <a:r>
              <a:rPr lang="en-US" altLang="zh-CN" u="sng" dirty="0" err="1" smtClean="0">
                <a:hlinkClick r:id="rId2"/>
              </a:rPr>
              <a:t>Resig</a:t>
            </a:r>
            <a:r>
              <a:rPr lang="zh-CN" altLang="en-US" dirty="0" smtClean="0"/>
              <a:t>在</a:t>
            </a:r>
            <a:r>
              <a:rPr lang="en-US" altLang="zh-CN" dirty="0" smtClean="0"/>
              <a:t>2005</a:t>
            </a:r>
            <a:r>
              <a:rPr lang="zh-CN" altLang="en-US" dirty="0" smtClean="0"/>
              <a:t>年创建的，最初的想法是实现跨浏览器的</a:t>
            </a:r>
            <a:r>
              <a:rPr lang="en-US" altLang="zh-CN" dirty="0" smtClean="0"/>
              <a:t>DOM</a:t>
            </a:r>
            <a:r>
              <a:rPr lang="zh-CN" altLang="en-US" dirty="0" smtClean="0"/>
              <a:t>遍历和操纵。目前的</a:t>
            </a:r>
            <a:r>
              <a:rPr lang="en-US" altLang="zh-CN" u="sng" dirty="0" err="1" smtClean="0">
                <a:hlinkClick r:id="rId3"/>
              </a:rPr>
              <a:t>jQuery</a:t>
            </a:r>
            <a:r>
              <a:rPr lang="en-US" altLang="zh-CN" u="sng" dirty="0" smtClean="0">
                <a:hlinkClick r:id="rId3"/>
              </a:rPr>
              <a:t> 1.4.2</a:t>
            </a:r>
            <a:r>
              <a:rPr lang="zh-CN" altLang="en-US" dirty="0" smtClean="0"/>
              <a:t>中包含了越来越多的工具以简化</a:t>
            </a:r>
            <a:r>
              <a:rPr lang="en-US" altLang="zh-CN" dirty="0" smtClean="0"/>
              <a:t>JavaScript</a:t>
            </a:r>
            <a:r>
              <a:rPr lang="zh-CN" altLang="en-US" dirty="0" smtClean="0"/>
              <a:t>的开发工作。根据</a:t>
            </a:r>
            <a:r>
              <a:rPr lang="en-US" altLang="zh-CN" u="sng" dirty="0" err="1" smtClean="0">
                <a:hlinkClick r:id="rId4" tooltip="BuiltWith的使用统计"/>
              </a:rPr>
              <a:t>BuiltWith</a:t>
            </a:r>
            <a:r>
              <a:rPr lang="zh-CN" altLang="en-US" u="sng" dirty="0" smtClean="0">
                <a:hlinkClick r:id="rId4" tooltip="BuiltWith的使用统计"/>
              </a:rPr>
              <a:t>的使用统计</a:t>
            </a:r>
            <a:r>
              <a:rPr lang="zh-CN" altLang="en-US" dirty="0" smtClean="0"/>
              <a:t>，开源项目</a:t>
            </a:r>
            <a:r>
              <a:rPr lang="en-US" altLang="zh-CN" dirty="0" err="1" smtClean="0"/>
              <a:t>jQuery</a:t>
            </a:r>
            <a:r>
              <a:rPr lang="zh-CN" altLang="en-US" dirty="0" smtClean="0"/>
              <a:t>在世界前</a:t>
            </a:r>
            <a:r>
              <a:rPr lang="en-US" altLang="zh-CN" dirty="0" smtClean="0"/>
              <a:t>10,000</a:t>
            </a:r>
            <a:r>
              <a:rPr lang="zh-CN" altLang="en-US" dirty="0" smtClean="0"/>
              <a:t>名站点中的使用率超过了</a:t>
            </a:r>
            <a:r>
              <a:rPr lang="en-US" altLang="zh-CN" dirty="0" smtClean="0"/>
              <a:t>30%</a:t>
            </a:r>
            <a:r>
              <a:rPr lang="zh-CN" altLang="en-US" dirty="0" smtClean="0"/>
              <a:t>。</a:t>
            </a:r>
          </a:p>
          <a:p>
            <a:r>
              <a:rPr lang="en-US" altLang="zh-CN" u="sng" dirty="0" err="1" smtClean="0">
                <a:hlinkClick r:id="rId5"/>
              </a:rPr>
              <a:t>jQuery</a:t>
            </a:r>
            <a:r>
              <a:rPr lang="en-US" altLang="zh-CN" u="sng" dirty="0" smtClean="0">
                <a:hlinkClick r:id="rId5"/>
              </a:rPr>
              <a:t> API</a:t>
            </a:r>
            <a:r>
              <a:rPr lang="zh-CN" altLang="en-US" dirty="0" smtClean="0"/>
              <a:t>的设计初衷就是简单与直观，可以实现如下功能：</a:t>
            </a:r>
          </a:p>
          <a:p>
            <a:r>
              <a:rPr lang="zh-CN" altLang="en-US" u="sng" dirty="0" smtClean="0">
                <a:hlinkClick r:id="rId6" tooltip="遍历"/>
              </a:rPr>
              <a:t>遍历</a:t>
            </a:r>
            <a:r>
              <a:rPr lang="en-US" altLang="zh-CN" dirty="0" smtClean="0"/>
              <a:t>DOM</a:t>
            </a:r>
          </a:p>
          <a:p>
            <a:r>
              <a:rPr lang="zh-CN" altLang="en-US" u="sng" dirty="0" smtClean="0">
                <a:hlinkClick r:id="rId7" tooltip="操纵"/>
              </a:rPr>
              <a:t>操纵</a:t>
            </a:r>
            <a:r>
              <a:rPr lang="en-US" altLang="zh-CN" dirty="0" smtClean="0"/>
              <a:t>DOM</a:t>
            </a:r>
            <a:r>
              <a:rPr lang="zh-CN" altLang="en-US" dirty="0" smtClean="0"/>
              <a:t>元素</a:t>
            </a:r>
          </a:p>
          <a:p>
            <a:r>
              <a:rPr lang="zh-CN" altLang="en-US" dirty="0" smtClean="0"/>
              <a:t>处理</a:t>
            </a:r>
            <a:r>
              <a:rPr lang="en-US" altLang="zh-CN" u="sng" dirty="0" smtClean="0">
                <a:hlinkClick r:id="rId8"/>
              </a:rPr>
              <a:t>CSS</a:t>
            </a:r>
            <a:endParaRPr lang="zh-CN" altLang="en-US" dirty="0" smtClean="0"/>
          </a:p>
          <a:p>
            <a:r>
              <a:rPr lang="zh-CN" altLang="en-US" dirty="0" smtClean="0"/>
              <a:t>处理</a:t>
            </a:r>
            <a:r>
              <a:rPr lang="zh-CN" altLang="en-US" u="sng" dirty="0" smtClean="0">
                <a:hlinkClick r:id="rId9" tooltip="事件"/>
              </a:rPr>
              <a:t>事件</a:t>
            </a:r>
            <a:endParaRPr lang="zh-CN" altLang="en-US" dirty="0" smtClean="0"/>
          </a:p>
          <a:p>
            <a:r>
              <a:rPr lang="en-US" altLang="zh-CN" u="sng" dirty="0" smtClean="0">
                <a:hlinkClick r:id="rId10"/>
              </a:rPr>
              <a:t>Ajax</a:t>
            </a:r>
            <a:r>
              <a:rPr lang="zh-CN" altLang="en-US" dirty="0" smtClean="0"/>
              <a:t>交互</a:t>
            </a:r>
          </a:p>
          <a:p>
            <a:r>
              <a:rPr lang="zh-CN" altLang="en-US" u="sng" dirty="0" smtClean="0">
                <a:hlinkClick r:id="rId11" tooltip="辅助"/>
              </a:rPr>
              <a:t>辅助</a:t>
            </a:r>
            <a:r>
              <a:rPr lang="zh-CN" altLang="en-US" dirty="0" smtClean="0"/>
              <a:t>功能</a:t>
            </a:r>
          </a:p>
          <a:p>
            <a:r>
              <a:rPr lang="zh-CN" altLang="en-US" dirty="0" smtClean="0"/>
              <a:t>一个</a:t>
            </a:r>
            <a:r>
              <a:rPr lang="en-US" altLang="zh-CN" u="sng" dirty="0" smtClean="0">
                <a:hlinkClick r:id="rId12"/>
              </a:rPr>
              <a:t>UI</a:t>
            </a:r>
            <a:r>
              <a:rPr lang="zh-CN" altLang="en-US" dirty="0" smtClean="0"/>
              <a:t>库</a:t>
            </a:r>
          </a:p>
          <a:p>
            <a:r>
              <a:rPr lang="zh-CN" altLang="en-US" dirty="0" smtClean="0"/>
              <a:t>一个</a:t>
            </a:r>
            <a:r>
              <a:rPr lang="zh-CN" altLang="en-US" u="sng" dirty="0" smtClean="0">
                <a:hlinkClick r:id="rId13" tooltip="效果"/>
              </a:rPr>
              <a:t>效果</a:t>
            </a:r>
            <a:r>
              <a:rPr lang="zh-CN" altLang="en-US" dirty="0" smtClean="0"/>
              <a:t>库</a:t>
            </a:r>
          </a:p>
          <a:p>
            <a:r>
              <a:rPr lang="en-US" altLang="zh-CN" dirty="0" err="1" smtClean="0"/>
              <a:t>jQuery</a:t>
            </a:r>
            <a:r>
              <a:rPr lang="zh-CN" altLang="en-US" dirty="0" smtClean="0"/>
              <a:t>框架使用了简单的</a:t>
            </a:r>
            <a:r>
              <a:rPr lang="zh-CN" altLang="en-US" u="sng" dirty="0" smtClean="0">
                <a:hlinkClick r:id="rId14" tooltip="选择器"/>
              </a:rPr>
              <a:t>选择器</a:t>
            </a:r>
            <a:r>
              <a:rPr lang="zh-CN" altLang="en-US" dirty="0" smtClean="0"/>
              <a:t>来获取并操纵</a:t>
            </a:r>
            <a:r>
              <a:rPr lang="en-US" altLang="zh-CN" dirty="0" smtClean="0"/>
              <a:t>DOM</a:t>
            </a:r>
            <a:r>
              <a:rPr lang="zh-CN" altLang="en-US" dirty="0" smtClean="0"/>
              <a:t>元素。一旦获得</a:t>
            </a:r>
            <a:r>
              <a:rPr lang="en-US" altLang="zh-CN" dirty="0" smtClean="0"/>
              <a:t>DOM</a:t>
            </a:r>
            <a:r>
              <a:rPr lang="zh-CN" altLang="en-US" dirty="0" smtClean="0"/>
              <a:t>中的某个元素，它就成为一个</a:t>
            </a:r>
            <a:r>
              <a:rPr lang="en-US" altLang="zh-CN" dirty="0" err="1" smtClean="0"/>
              <a:t>jQuery</a:t>
            </a:r>
            <a:r>
              <a:rPr lang="zh-CN" altLang="en-US" dirty="0" smtClean="0"/>
              <a:t>对象，可以使用库中的任何方法来操纵该对象。</a:t>
            </a:r>
            <a:r>
              <a:rPr lang="en-US" altLang="zh-CN" dirty="0" err="1" smtClean="0"/>
              <a:t>jQuery</a:t>
            </a:r>
            <a:r>
              <a:rPr lang="zh-CN" altLang="en-US" dirty="0" smtClean="0"/>
              <a:t>框架还支持使用复杂的选择器，比如基于父子关系、属性和过滤器的元素等。</a:t>
            </a:r>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smtClean="0"/>
              <a:t>Jquery</a:t>
            </a:r>
            <a:r>
              <a:rPr lang="en-US" altLang="zh-CN" dirty="0" smtClean="0"/>
              <a:t>(2)</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dirty="0" smtClean="0"/>
              <a:t>Traversing</a:t>
            </a:r>
            <a:r>
              <a:rPr lang="zh-CN" altLang="en-US" dirty="0" smtClean="0"/>
              <a:t>（或是在</a:t>
            </a:r>
            <a:r>
              <a:rPr lang="en-US" altLang="zh-CN" dirty="0" smtClean="0"/>
              <a:t>DOM</a:t>
            </a:r>
            <a:r>
              <a:rPr lang="zh-CN" altLang="en-US" dirty="0" smtClean="0"/>
              <a:t>元素中导航）</a:t>
            </a:r>
            <a:r>
              <a:rPr lang="en-US" altLang="zh-CN" dirty="0" smtClean="0"/>
              <a:t>API</a:t>
            </a:r>
            <a:r>
              <a:rPr lang="zh-CN" altLang="en-US" dirty="0" smtClean="0"/>
              <a:t>包含的方法可以</a:t>
            </a:r>
            <a:r>
              <a:rPr lang="zh-CN" altLang="en-US" u="sng" dirty="0" smtClean="0">
                <a:hlinkClick r:id="rId2" tooltip="过滤"/>
              </a:rPr>
              <a:t>过滤</a:t>
            </a:r>
            <a:r>
              <a:rPr lang="zh-CN" altLang="en-US" dirty="0" smtClean="0"/>
              <a:t>已选择的元素集合，如</a:t>
            </a:r>
            <a:r>
              <a:rPr lang="en-US" altLang="zh-CN" dirty="0" smtClean="0"/>
              <a:t>filter()</a:t>
            </a:r>
            <a:r>
              <a:rPr lang="zh-CN" altLang="en-US" dirty="0" smtClean="0"/>
              <a:t>、</a:t>
            </a:r>
            <a:r>
              <a:rPr lang="en-US" altLang="zh-CN" dirty="0" smtClean="0"/>
              <a:t>is()</a:t>
            </a:r>
            <a:r>
              <a:rPr lang="zh-CN" altLang="en-US" dirty="0" smtClean="0"/>
              <a:t>、</a:t>
            </a:r>
            <a:r>
              <a:rPr lang="en-US" altLang="zh-CN" dirty="0" smtClean="0"/>
              <a:t>not()</a:t>
            </a:r>
            <a:r>
              <a:rPr lang="zh-CN" altLang="en-US" dirty="0" smtClean="0"/>
              <a:t>和</a:t>
            </a:r>
            <a:r>
              <a:rPr lang="en-US" altLang="zh-CN" dirty="0" smtClean="0"/>
              <a:t>slice()</a:t>
            </a:r>
            <a:r>
              <a:rPr lang="zh-CN" altLang="en-US" dirty="0" smtClean="0"/>
              <a:t>等。</a:t>
            </a:r>
          </a:p>
          <a:p>
            <a:r>
              <a:rPr lang="zh-CN" altLang="en-US" u="sng" dirty="0" smtClean="0">
                <a:hlinkClick r:id="rId3" tooltip="还有一些Traversing API"/>
              </a:rPr>
              <a:t>还有一些</a:t>
            </a:r>
            <a:r>
              <a:rPr lang="en-US" altLang="zh-CN" u="sng" dirty="0" smtClean="0">
                <a:hlinkClick r:id="rId3" tooltip="还有一些Traversing API"/>
              </a:rPr>
              <a:t>Traversing API</a:t>
            </a:r>
            <a:r>
              <a:rPr lang="zh-CN" altLang="en-US" dirty="0" smtClean="0"/>
              <a:t>可以根据元素之间的关系（这一点不同于使用</a:t>
            </a:r>
            <a:r>
              <a:rPr lang="en-US" altLang="zh-CN" dirty="0" smtClean="0"/>
              <a:t>id</a:t>
            </a:r>
            <a:r>
              <a:rPr lang="zh-CN" altLang="en-US" dirty="0" smtClean="0"/>
              <a:t>或</a:t>
            </a:r>
            <a:r>
              <a:rPr lang="en-US" altLang="zh-CN" dirty="0" smtClean="0"/>
              <a:t>class</a:t>
            </a:r>
            <a:r>
              <a:rPr lang="zh-CN" altLang="en-US" dirty="0" smtClean="0"/>
              <a:t>选择器）找到特定的元素，比如</a:t>
            </a:r>
            <a:r>
              <a:rPr lang="en-US" altLang="zh-CN" dirty="0" smtClean="0"/>
              <a:t>children()</a:t>
            </a:r>
            <a:r>
              <a:rPr lang="zh-CN" altLang="en-US" dirty="0" smtClean="0"/>
              <a:t>、</a:t>
            </a:r>
            <a:r>
              <a:rPr lang="en-US" altLang="zh-CN" dirty="0" smtClean="0"/>
              <a:t>find()</a:t>
            </a:r>
            <a:r>
              <a:rPr lang="zh-CN" altLang="en-US" dirty="0" smtClean="0"/>
              <a:t>、</a:t>
            </a:r>
            <a:r>
              <a:rPr lang="en-US" altLang="zh-CN" dirty="0" smtClean="0"/>
              <a:t>contents()</a:t>
            </a:r>
            <a:r>
              <a:rPr lang="zh-CN" altLang="en-US" dirty="0" smtClean="0"/>
              <a:t>、</a:t>
            </a:r>
            <a:r>
              <a:rPr lang="en-US" altLang="zh-CN" dirty="0" smtClean="0"/>
              <a:t>next()</a:t>
            </a:r>
            <a:r>
              <a:rPr lang="zh-CN" altLang="en-US" dirty="0" smtClean="0"/>
              <a:t>、</a:t>
            </a:r>
            <a:r>
              <a:rPr lang="en-US" altLang="zh-CN" dirty="0" err="1" smtClean="0"/>
              <a:t>prev</a:t>
            </a:r>
            <a:r>
              <a:rPr lang="en-US" altLang="zh-CN" dirty="0" smtClean="0"/>
              <a:t>()</a:t>
            </a:r>
            <a:r>
              <a:rPr lang="zh-CN" altLang="en-US" dirty="0" smtClean="0"/>
              <a:t>、</a:t>
            </a:r>
            <a:r>
              <a:rPr lang="en-US" altLang="zh-CN" dirty="0" smtClean="0"/>
              <a:t>parents()</a:t>
            </a:r>
            <a:r>
              <a:rPr lang="zh-CN" altLang="en-US" dirty="0" smtClean="0"/>
              <a:t>和</a:t>
            </a:r>
            <a:r>
              <a:rPr lang="en-US" altLang="zh-CN" dirty="0" smtClean="0"/>
              <a:t>siblings()</a:t>
            </a:r>
            <a:r>
              <a:rPr lang="zh-CN" altLang="en-US" dirty="0" smtClean="0"/>
              <a:t>等，这些方法能够极大简化元素的查找操作。</a:t>
            </a:r>
          </a:p>
          <a:p>
            <a:r>
              <a:rPr lang="zh-CN" altLang="en-US" dirty="0" smtClean="0"/>
              <a:t>一旦选择了</a:t>
            </a:r>
            <a:r>
              <a:rPr lang="en-US" altLang="zh-CN" dirty="0" smtClean="0"/>
              <a:t>DOM</a:t>
            </a:r>
            <a:r>
              <a:rPr lang="zh-CN" altLang="en-US" dirty="0" smtClean="0"/>
              <a:t>元素（要么选择，要么创建），接下来就可以使用</a:t>
            </a:r>
            <a:r>
              <a:rPr lang="en-US" altLang="zh-CN" dirty="0" err="1" smtClean="0"/>
              <a:t>jQuery</a:t>
            </a:r>
            <a:r>
              <a:rPr lang="zh-CN" altLang="en-US" dirty="0" smtClean="0"/>
              <a:t>来操纵这些元素了，这些操作有：</a:t>
            </a:r>
          </a:p>
          <a:p>
            <a:r>
              <a:rPr lang="zh-CN" altLang="en-US" u="sng" dirty="0" smtClean="0">
                <a:hlinkClick r:id="rId4" tooltip="向文档中插入元素"/>
              </a:rPr>
              <a:t>向文档中插入元素</a:t>
            </a:r>
            <a:endParaRPr lang="zh-CN" altLang="en-US" dirty="0" smtClean="0"/>
          </a:p>
          <a:p>
            <a:r>
              <a:rPr lang="zh-CN" altLang="en-US" u="sng" dirty="0" smtClean="0">
                <a:hlinkClick r:id="rId5" tooltip="设定inner HTML或Text、在其他元素的首或尾、前或后以及周围插入内容"/>
              </a:rPr>
              <a:t>设定</a:t>
            </a:r>
            <a:r>
              <a:rPr lang="en-US" altLang="zh-CN" u="sng" dirty="0" smtClean="0">
                <a:hlinkClick r:id="rId5" tooltip="设定inner HTML或Text、在其他元素的首或尾、前或后以及周围插入内容"/>
              </a:rPr>
              <a:t>inner HTML</a:t>
            </a:r>
            <a:r>
              <a:rPr lang="zh-CN" altLang="en-US" u="sng" dirty="0" smtClean="0">
                <a:hlinkClick r:id="rId5" tooltip="设定inner HTML或Text、在其他元素的首或尾、前或后以及周围插入内容"/>
              </a:rPr>
              <a:t>或</a:t>
            </a:r>
            <a:r>
              <a:rPr lang="en-US" altLang="zh-CN" u="sng" dirty="0" smtClean="0">
                <a:hlinkClick r:id="rId5" tooltip="设定inner HTML或Text、在其他元素的首或尾、前或后以及周围插入内容"/>
              </a:rPr>
              <a:t>Text</a:t>
            </a:r>
            <a:r>
              <a:rPr lang="zh-CN" altLang="en-US" u="sng" dirty="0" smtClean="0">
                <a:hlinkClick r:id="rId5" tooltip="设定inner HTML或Text、在其他元素的首或尾、前或后以及周围插入内容"/>
              </a:rPr>
              <a:t>、在其他元素的首或尾、前或后以及周围插入内容</a:t>
            </a:r>
            <a:endParaRPr lang="zh-CN" altLang="en-US" dirty="0" smtClean="0"/>
          </a:p>
          <a:p>
            <a:r>
              <a:rPr lang="zh-CN" altLang="en-US" u="sng" dirty="0" smtClean="0">
                <a:hlinkClick r:id="rId6" tooltip="替换匹配的元素"/>
              </a:rPr>
              <a:t>替换匹配的元素</a:t>
            </a:r>
            <a:endParaRPr lang="zh-CN" altLang="en-US" dirty="0" smtClean="0"/>
          </a:p>
          <a:p>
            <a:r>
              <a:rPr lang="zh-CN" altLang="en-US" u="sng" dirty="0" smtClean="0">
                <a:hlinkClick r:id="rId7" tooltip="移除元素"/>
              </a:rPr>
              <a:t>移除元素</a:t>
            </a:r>
            <a:endParaRPr lang="zh-CN" altLang="en-US" dirty="0" smtClean="0"/>
          </a:p>
          <a:p>
            <a:r>
              <a:rPr lang="zh-CN" altLang="en-US" u="sng" dirty="0" smtClean="0">
                <a:hlinkClick r:id="rId8" tooltip="克隆元素"/>
              </a:rPr>
              <a:t>克隆元素</a:t>
            </a:r>
            <a:endParaRPr lang="zh-CN" altLang="en-US" dirty="0" smtClean="0"/>
          </a:p>
          <a:p>
            <a:r>
              <a:rPr lang="en-US" altLang="zh-CN" dirty="0" smtClean="0"/>
              <a:t>CSS</a:t>
            </a:r>
            <a:r>
              <a:rPr lang="zh-CN" altLang="en-US" dirty="0" smtClean="0"/>
              <a:t>组件提供了一套工具来获取和设定任何元素或元素集合的</a:t>
            </a:r>
            <a:r>
              <a:rPr lang="en-US" altLang="zh-CN" dirty="0" smtClean="0"/>
              <a:t>CSS</a:t>
            </a:r>
            <a:r>
              <a:rPr lang="zh-CN" altLang="en-US" dirty="0" smtClean="0"/>
              <a:t>属性。该类别中的工具还有</a:t>
            </a:r>
            <a:r>
              <a:rPr lang="en-US" altLang="zh-CN" dirty="0" smtClean="0"/>
              <a:t>width()</a:t>
            </a:r>
            <a:r>
              <a:rPr lang="zh-CN" altLang="en-US" dirty="0" smtClean="0"/>
              <a:t>和</a:t>
            </a:r>
            <a:r>
              <a:rPr lang="en-US" altLang="zh-CN" dirty="0" smtClean="0"/>
              <a:t>height()</a:t>
            </a:r>
            <a:r>
              <a:rPr lang="zh-CN" altLang="en-US" dirty="0" smtClean="0"/>
              <a:t>方法以及用于获取任意指定元素相对偏移量的</a:t>
            </a:r>
            <a:r>
              <a:rPr lang="en-US" altLang="zh-CN" dirty="0" smtClean="0"/>
              <a:t>offset()</a:t>
            </a:r>
            <a:r>
              <a:rPr lang="zh-CN" altLang="en-US" dirty="0" smtClean="0"/>
              <a:t>方法。</a:t>
            </a:r>
          </a:p>
          <a:p>
            <a:r>
              <a:rPr lang="en-US" altLang="zh-CN" dirty="0" err="1" smtClean="0"/>
              <a:t>jQuery</a:t>
            </a:r>
            <a:r>
              <a:rPr lang="zh-CN" altLang="en-US" dirty="0" smtClean="0"/>
              <a:t>框架为事件处理提供了跨浏览器的实现，提供了定义与触发客户化事件的方法，还可以绑定到标准的</a:t>
            </a:r>
            <a:r>
              <a:rPr lang="en-US" altLang="zh-CN" dirty="0" smtClean="0"/>
              <a:t>DOM</a:t>
            </a:r>
            <a:r>
              <a:rPr lang="zh-CN" altLang="en-US" dirty="0" smtClean="0"/>
              <a:t>事件上。它还提供了大量的事件辅助方法，可以用</a:t>
            </a:r>
            <a:r>
              <a:rPr lang="en-US" altLang="zh-CN" dirty="0" err="1" smtClean="0"/>
              <a:t>jQuery</a:t>
            </a:r>
            <a:r>
              <a:rPr lang="zh-CN" altLang="en-US" dirty="0" smtClean="0"/>
              <a:t>函数包装标准的</a:t>
            </a:r>
            <a:r>
              <a:rPr lang="en-US" altLang="zh-CN" dirty="0" smtClean="0"/>
              <a:t>DOM</a:t>
            </a:r>
            <a:r>
              <a:rPr lang="zh-CN" altLang="en-US" dirty="0" smtClean="0"/>
              <a:t>元素，开发者可以通过这些函数用最少的代码响应特定元素的事件，如</a:t>
            </a:r>
            <a:r>
              <a:rPr lang="en-US" altLang="zh-CN" dirty="0" smtClean="0"/>
              <a:t>click</a:t>
            </a:r>
            <a:r>
              <a:rPr lang="zh-CN" altLang="en-US" dirty="0" smtClean="0"/>
              <a:t>等，而且无需检测浏览器。</a:t>
            </a:r>
          </a:p>
          <a:p>
            <a:r>
              <a:rPr lang="en-US" altLang="zh-CN" dirty="0" err="1" smtClean="0"/>
              <a:t>jQuery</a:t>
            </a:r>
            <a:r>
              <a:rPr lang="en-US" altLang="zh-CN" dirty="0" smtClean="0"/>
              <a:t> Ajax API</a:t>
            </a:r>
            <a:r>
              <a:rPr lang="zh-CN" altLang="en-US" dirty="0" smtClean="0"/>
              <a:t>所包含的方法可以通过</a:t>
            </a:r>
            <a:r>
              <a:rPr lang="en-US" altLang="zh-CN" dirty="0" smtClean="0"/>
              <a:t>get</a:t>
            </a:r>
            <a:r>
              <a:rPr lang="zh-CN" altLang="en-US" dirty="0" smtClean="0"/>
              <a:t>或</a:t>
            </a:r>
            <a:r>
              <a:rPr lang="en-US" altLang="zh-CN" dirty="0" smtClean="0"/>
              <a:t>post</a:t>
            </a:r>
            <a:r>
              <a:rPr lang="zh-CN" altLang="en-US" dirty="0" smtClean="0"/>
              <a:t>请求加载远程页面、数据和脚本，可以轻松访问</a:t>
            </a:r>
            <a:r>
              <a:rPr lang="en-US" altLang="zh-CN" dirty="0" smtClean="0"/>
              <a:t>JSON</a:t>
            </a:r>
            <a:r>
              <a:rPr lang="zh-CN" altLang="en-US" dirty="0" smtClean="0"/>
              <a:t>数据，此外还有一套客户化的</a:t>
            </a:r>
            <a:r>
              <a:rPr lang="en-US" altLang="zh-CN" dirty="0" smtClean="0"/>
              <a:t>AJAX</a:t>
            </a:r>
            <a:r>
              <a:rPr lang="zh-CN" altLang="en-US" dirty="0" smtClean="0"/>
              <a:t>事件来处理</a:t>
            </a:r>
            <a:r>
              <a:rPr lang="en-US" altLang="zh-CN" dirty="0" smtClean="0"/>
              <a:t>success</a:t>
            </a:r>
            <a:r>
              <a:rPr lang="zh-CN" altLang="en-US" dirty="0" smtClean="0"/>
              <a:t>、</a:t>
            </a:r>
            <a:r>
              <a:rPr lang="en-US" altLang="zh-CN" dirty="0" smtClean="0"/>
              <a:t>complete</a:t>
            </a:r>
            <a:r>
              <a:rPr lang="zh-CN" altLang="en-US" dirty="0" smtClean="0"/>
              <a:t>、</a:t>
            </a:r>
            <a:r>
              <a:rPr lang="en-US" altLang="zh-CN" dirty="0" smtClean="0"/>
              <a:t>start</a:t>
            </a:r>
            <a:r>
              <a:rPr lang="zh-CN" altLang="en-US" dirty="0" smtClean="0"/>
              <a:t>、</a:t>
            </a:r>
            <a:r>
              <a:rPr lang="en-US" altLang="zh-CN" dirty="0" smtClean="0"/>
              <a:t>stop</a:t>
            </a:r>
            <a:r>
              <a:rPr lang="zh-CN" altLang="en-US" dirty="0" smtClean="0"/>
              <a:t>和</a:t>
            </a:r>
            <a:r>
              <a:rPr lang="en-US" altLang="zh-CN" dirty="0" smtClean="0"/>
              <a:t>error</a:t>
            </a:r>
            <a:r>
              <a:rPr lang="zh-CN" altLang="en-US" dirty="0" smtClean="0"/>
              <a:t>事件。</a:t>
            </a:r>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sz="3600" dirty="0" smtClean="0"/>
              <a:t>前端页面</a:t>
            </a:r>
            <a:r>
              <a:rPr lang="en-US" altLang="zh-CN" sz="3600" dirty="0" smtClean="0"/>
              <a:t>Ajax</a:t>
            </a:r>
            <a:r>
              <a:rPr lang="zh-CN" altLang="en-US" sz="3600" dirty="0" smtClean="0"/>
              <a:t>调用：</a:t>
            </a:r>
            <a:r>
              <a:rPr lang="en-US" altLang="zh-CN" sz="3600" dirty="0" smtClean="0"/>
              <a:t/>
            </a:r>
            <a:br>
              <a:rPr lang="en-US" altLang="zh-CN" sz="3600" dirty="0" smtClean="0"/>
            </a:br>
            <a:r>
              <a:rPr lang="en-US" altLang="zh-CN" sz="3600" dirty="0" smtClean="0"/>
              <a:t>GET/POST/PUT/DELETE</a:t>
            </a:r>
            <a:endParaRPr lang="zh-CN" altLang="en-US" sz="3600" dirty="0"/>
          </a:p>
        </p:txBody>
      </p:sp>
      <p:sp>
        <p:nvSpPr>
          <p:cNvPr id="3" name="内容占位符 2"/>
          <p:cNvSpPr>
            <a:spLocks noGrp="1"/>
          </p:cNvSpPr>
          <p:nvPr>
            <p:ph idx="1"/>
          </p:nvPr>
        </p:nvSpPr>
        <p:spPr>
          <a:ln>
            <a:solidFill>
              <a:schemeClr val="accent1"/>
            </a:solidFill>
          </a:ln>
        </p:spPr>
        <p:txBody>
          <a:bodyPr>
            <a:noAutofit/>
          </a:bodyPr>
          <a:lstStyle/>
          <a:p>
            <a:endParaRPr lang="zh-CN" altLang="en-US" sz="1050" dirty="0" smtClean="0"/>
          </a:p>
          <a:p>
            <a:r>
              <a:rPr lang="en-US" altLang="zh-CN" sz="1050" dirty="0" smtClean="0"/>
              <a:t>    function </a:t>
            </a:r>
            <a:r>
              <a:rPr lang="en-US" altLang="zh-CN" sz="1050" dirty="0" err="1" smtClean="0"/>
              <a:t>onDelete</a:t>
            </a:r>
            <a:r>
              <a:rPr lang="en-US" altLang="zh-CN" sz="1050" dirty="0" smtClean="0"/>
              <a:t>() {</a:t>
            </a:r>
          </a:p>
          <a:p>
            <a:r>
              <a:rPr lang="en-US" altLang="zh-CN" sz="1050" dirty="0" smtClean="0"/>
              <a:t>        </a:t>
            </a:r>
            <a:r>
              <a:rPr lang="en-US" altLang="zh-CN" sz="1050" dirty="0" err="1" smtClean="0"/>
              <a:t>var</a:t>
            </a:r>
            <a:r>
              <a:rPr lang="en-US" altLang="zh-CN" sz="1050" dirty="0" smtClean="0"/>
              <a:t> </a:t>
            </a:r>
            <a:r>
              <a:rPr lang="en-US" altLang="zh-CN" sz="1050" dirty="0" err="1" smtClean="0"/>
              <a:t>jsonOrder</a:t>
            </a:r>
            <a:r>
              <a:rPr lang="en-US" altLang="zh-CN" sz="1050" dirty="0" smtClean="0"/>
              <a:t> = </a:t>
            </a:r>
            <a:r>
              <a:rPr lang="en-US" altLang="zh-CN" sz="1050" dirty="0" err="1" smtClean="0"/>
              <a:t>JSON.stringify</a:t>
            </a:r>
            <a:r>
              <a:rPr lang="en-US" altLang="zh-CN" sz="1050" dirty="0" smtClean="0"/>
              <a:t>(</a:t>
            </a:r>
            <a:r>
              <a:rPr lang="en-US" altLang="zh-CN" sz="1050" dirty="0" err="1" smtClean="0"/>
              <a:t>deletedData</a:t>
            </a:r>
            <a:r>
              <a:rPr lang="en-US" altLang="zh-CN" sz="1050" dirty="0" smtClean="0"/>
              <a:t>);</a:t>
            </a:r>
          </a:p>
          <a:p>
            <a:r>
              <a:rPr lang="en-US" altLang="zh-CN" sz="1050" dirty="0" smtClean="0">
                <a:solidFill>
                  <a:srgbClr val="C00000"/>
                </a:solidFill>
              </a:rPr>
              <a:t>        $.</a:t>
            </a:r>
            <a:r>
              <a:rPr lang="en-US" altLang="zh-CN" sz="1050" dirty="0" err="1" smtClean="0">
                <a:solidFill>
                  <a:srgbClr val="C00000"/>
                </a:solidFill>
              </a:rPr>
              <a:t>ajax</a:t>
            </a:r>
            <a:r>
              <a:rPr lang="en-US" altLang="zh-CN" sz="1050" dirty="0" smtClean="0">
                <a:solidFill>
                  <a:srgbClr val="C00000"/>
                </a:solidFill>
              </a:rPr>
              <a:t>({</a:t>
            </a:r>
          </a:p>
          <a:p>
            <a:r>
              <a:rPr lang="en-US" altLang="zh-CN" sz="1050" dirty="0" smtClean="0">
                <a:solidFill>
                  <a:srgbClr val="C00000"/>
                </a:solidFill>
              </a:rPr>
              <a:t>            </a:t>
            </a:r>
            <a:r>
              <a:rPr lang="en-US" altLang="zh-CN" sz="1050" dirty="0" err="1" smtClean="0">
                <a:solidFill>
                  <a:srgbClr val="C00000"/>
                </a:solidFill>
              </a:rPr>
              <a:t>url</a:t>
            </a:r>
            <a:r>
              <a:rPr lang="en-US" altLang="zh-CN" sz="1050" dirty="0" smtClean="0">
                <a:solidFill>
                  <a:srgbClr val="C00000"/>
                </a:solidFill>
              </a:rPr>
              <a:t>: '</a:t>
            </a:r>
            <a:r>
              <a:rPr lang="en-US" altLang="zh-CN" sz="1050" dirty="0" err="1" smtClean="0">
                <a:solidFill>
                  <a:srgbClr val="C00000"/>
                </a:solidFill>
              </a:rPr>
              <a:t>ProductSys.WebAPI</a:t>
            </a:r>
            <a:r>
              <a:rPr lang="en-US" altLang="zh-CN" sz="1050" dirty="0" smtClean="0">
                <a:solidFill>
                  <a:srgbClr val="C00000"/>
                </a:solidFill>
              </a:rPr>
              <a:t>/</a:t>
            </a:r>
            <a:r>
              <a:rPr lang="en-US" altLang="zh-CN" sz="1050" dirty="0" err="1" smtClean="0">
                <a:solidFill>
                  <a:srgbClr val="C00000"/>
                </a:solidFill>
              </a:rPr>
              <a:t>api</a:t>
            </a:r>
            <a:r>
              <a:rPr lang="en-US" altLang="zh-CN" sz="1050" dirty="0" smtClean="0">
                <a:solidFill>
                  <a:srgbClr val="C00000"/>
                </a:solidFill>
              </a:rPr>
              <a:t>/</a:t>
            </a:r>
            <a:r>
              <a:rPr lang="en-US" altLang="zh-CN" sz="1050" dirty="0" err="1" smtClean="0">
                <a:solidFill>
                  <a:srgbClr val="C00000"/>
                </a:solidFill>
              </a:rPr>
              <a:t>OrderView</a:t>
            </a:r>
            <a:r>
              <a:rPr lang="en-US" altLang="zh-CN" sz="1050" dirty="0" smtClean="0">
                <a:solidFill>
                  <a:srgbClr val="C00000"/>
                </a:solidFill>
              </a:rPr>
              <a:t>',</a:t>
            </a:r>
          </a:p>
          <a:p>
            <a:r>
              <a:rPr lang="en-US" altLang="zh-CN" sz="1050" dirty="0" smtClean="0">
                <a:solidFill>
                  <a:srgbClr val="C00000"/>
                </a:solidFill>
              </a:rPr>
              <a:t>            type: </a:t>
            </a:r>
            <a:r>
              <a:rPr lang="en-US" altLang="zh-CN" sz="1050" dirty="0" smtClean="0">
                <a:solidFill>
                  <a:srgbClr val="00B050"/>
                </a:solidFill>
              </a:rPr>
              <a:t>'DELETE</a:t>
            </a:r>
            <a:r>
              <a:rPr lang="en-US" altLang="zh-CN" sz="1050" dirty="0" smtClean="0">
                <a:solidFill>
                  <a:srgbClr val="C00000"/>
                </a:solidFill>
              </a:rPr>
              <a:t>',</a:t>
            </a:r>
          </a:p>
          <a:p>
            <a:r>
              <a:rPr lang="en-US" altLang="zh-CN" sz="1050" dirty="0" smtClean="0">
                <a:solidFill>
                  <a:srgbClr val="C00000"/>
                </a:solidFill>
              </a:rPr>
              <a:t>            data: </a:t>
            </a:r>
            <a:r>
              <a:rPr lang="en-US" altLang="zh-CN" sz="1050" dirty="0" err="1" smtClean="0">
                <a:solidFill>
                  <a:srgbClr val="C00000"/>
                </a:solidFill>
              </a:rPr>
              <a:t>jsonOrder</a:t>
            </a:r>
            <a:r>
              <a:rPr lang="en-US" altLang="zh-CN" sz="1050" dirty="0" smtClean="0">
                <a:solidFill>
                  <a:srgbClr val="C00000"/>
                </a:solidFill>
              </a:rPr>
              <a:t>,</a:t>
            </a:r>
          </a:p>
          <a:p>
            <a:r>
              <a:rPr lang="en-US" altLang="zh-CN" sz="1050" dirty="0" smtClean="0">
                <a:solidFill>
                  <a:srgbClr val="C00000"/>
                </a:solidFill>
              </a:rPr>
              <a:t>            success: function (data) {</a:t>
            </a:r>
          </a:p>
          <a:p>
            <a:r>
              <a:rPr lang="en-US" altLang="zh-CN" sz="1050" dirty="0" smtClean="0">
                <a:solidFill>
                  <a:srgbClr val="C00000"/>
                </a:solidFill>
              </a:rPr>
              <a:t>                alert(data);</a:t>
            </a:r>
          </a:p>
          <a:p>
            <a:r>
              <a:rPr lang="zh-CN" altLang="en-US" sz="1050" dirty="0" smtClean="0">
                <a:solidFill>
                  <a:srgbClr val="C00000"/>
                </a:solidFill>
              </a:rPr>
              <a:t>            </a:t>
            </a:r>
            <a:r>
              <a:rPr lang="en-US" altLang="zh-CN" sz="1050" dirty="0" smtClean="0">
                <a:solidFill>
                  <a:srgbClr val="C00000"/>
                </a:solidFill>
              </a:rPr>
              <a:t>}</a:t>
            </a:r>
          </a:p>
          <a:p>
            <a:r>
              <a:rPr lang="zh-CN" altLang="en-US" sz="1050" dirty="0" smtClean="0">
                <a:solidFill>
                  <a:srgbClr val="C00000"/>
                </a:solidFill>
              </a:rPr>
              <a:t>        </a:t>
            </a:r>
            <a:r>
              <a:rPr lang="en-US" altLang="zh-CN" sz="1050" dirty="0" smtClean="0">
                <a:solidFill>
                  <a:srgbClr val="C00000"/>
                </a:solidFill>
              </a:rPr>
              <a:t>});</a:t>
            </a:r>
          </a:p>
          <a:p>
            <a:r>
              <a:rPr lang="zh-CN" altLang="en-US" sz="1050" dirty="0" smtClean="0"/>
              <a:t>    </a:t>
            </a:r>
            <a:r>
              <a:rPr lang="en-US" altLang="zh-CN" sz="1050" dirty="0" smtClean="0"/>
              <a:t>}</a:t>
            </a:r>
          </a:p>
          <a:p>
            <a:endParaRPr lang="zh-CN" altLang="en-US" sz="1050" dirty="0" smtClean="0"/>
          </a:p>
          <a:p>
            <a:r>
              <a:rPr lang="en-US" altLang="zh-CN" sz="1050" dirty="0" smtClean="0"/>
              <a:t>    function </a:t>
            </a:r>
            <a:r>
              <a:rPr lang="en-US" altLang="zh-CN" sz="1050" dirty="0" err="1" smtClean="0"/>
              <a:t>onSave</a:t>
            </a:r>
            <a:r>
              <a:rPr lang="en-US" altLang="zh-CN" sz="1050" dirty="0" smtClean="0"/>
              <a:t>() {</a:t>
            </a:r>
          </a:p>
          <a:p>
            <a:r>
              <a:rPr lang="en-US" altLang="zh-CN" sz="1050" dirty="0" smtClean="0"/>
              <a:t>        </a:t>
            </a:r>
            <a:r>
              <a:rPr lang="en-US" altLang="zh-CN" sz="1050" dirty="0" err="1" smtClean="0"/>
              <a:t>var</a:t>
            </a:r>
            <a:r>
              <a:rPr lang="en-US" altLang="zh-CN" sz="1050" dirty="0" smtClean="0"/>
              <a:t> </a:t>
            </a:r>
            <a:r>
              <a:rPr lang="en-US" altLang="zh-CN" sz="1050" dirty="0" err="1" smtClean="0"/>
              <a:t>jsonOrder</a:t>
            </a:r>
            <a:r>
              <a:rPr lang="en-US" altLang="zh-CN" sz="1050" dirty="0" smtClean="0"/>
              <a:t> = </a:t>
            </a:r>
            <a:r>
              <a:rPr lang="en-US" altLang="zh-CN" sz="1050" dirty="0" err="1" smtClean="0"/>
              <a:t>JSON.stringify</a:t>
            </a:r>
            <a:r>
              <a:rPr lang="en-US" altLang="zh-CN" sz="1050" dirty="0" smtClean="0"/>
              <a:t>(</a:t>
            </a:r>
            <a:r>
              <a:rPr lang="en-US" altLang="zh-CN" sz="1050" dirty="0" err="1" smtClean="0"/>
              <a:t>changedData</a:t>
            </a:r>
            <a:r>
              <a:rPr lang="en-US" altLang="zh-CN" sz="1050" dirty="0" smtClean="0"/>
              <a:t>);</a:t>
            </a:r>
          </a:p>
          <a:p>
            <a:r>
              <a:rPr lang="en-US" altLang="zh-CN" sz="1050" dirty="0" smtClean="0">
                <a:solidFill>
                  <a:srgbClr val="C00000"/>
                </a:solidFill>
              </a:rPr>
              <a:t>        $.</a:t>
            </a:r>
            <a:r>
              <a:rPr lang="en-US" altLang="zh-CN" sz="1050" dirty="0" err="1" smtClean="0">
                <a:solidFill>
                  <a:srgbClr val="C00000"/>
                </a:solidFill>
              </a:rPr>
              <a:t>ajax</a:t>
            </a:r>
            <a:r>
              <a:rPr lang="en-US" altLang="zh-CN" sz="1050" dirty="0" smtClean="0">
                <a:solidFill>
                  <a:srgbClr val="C00000"/>
                </a:solidFill>
              </a:rPr>
              <a:t>({</a:t>
            </a:r>
          </a:p>
          <a:p>
            <a:r>
              <a:rPr lang="en-US" altLang="zh-CN" sz="1050" dirty="0" smtClean="0">
                <a:solidFill>
                  <a:srgbClr val="C00000"/>
                </a:solidFill>
              </a:rPr>
              <a:t>            </a:t>
            </a:r>
            <a:r>
              <a:rPr lang="en-US" altLang="zh-CN" sz="1050" dirty="0" err="1" smtClean="0">
                <a:solidFill>
                  <a:srgbClr val="C00000"/>
                </a:solidFill>
              </a:rPr>
              <a:t>url</a:t>
            </a:r>
            <a:r>
              <a:rPr lang="en-US" altLang="zh-CN" sz="1050" dirty="0" smtClean="0">
                <a:solidFill>
                  <a:srgbClr val="C00000"/>
                </a:solidFill>
              </a:rPr>
              <a:t>: '</a:t>
            </a:r>
            <a:r>
              <a:rPr lang="en-US" altLang="zh-CN" sz="1050" dirty="0" err="1" smtClean="0">
                <a:solidFill>
                  <a:srgbClr val="C00000"/>
                </a:solidFill>
              </a:rPr>
              <a:t>ProductSys.WebAPI</a:t>
            </a:r>
            <a:r>
              <a:rPr lang="en-US" altLang="zh-CN" sz="1050" dirty="0" smtClean="0">
                <a:solidFill>
                  <a:srgbClr val="C00000"/>
                </a:solidFill>
              </a:rPr>
              <a:t>/</a:t>
            </a:r>
            <a:r>
              <a:rPr lang="en-US" altLang="zh-CN" sz="1050" dirty="0" err="1" smtClean="0">
                <a:solidFill>
                  <a:srgbClr val="C00000"/>
                </a:solidFill>
              </a:rPr>
              <a:t>api</a:t>
            </a:r>
            <a:r>
              <a:rPr lang="en-US" altLang="zh-CN" sz="1050" dirty="0" smtClean="0">
                <a:solidFill>
                  <a:srgbClr val="C00000"/>
                </a:solidFill>
              </a:rPr>
              <a:t>/</a:t>
            </a:r>
            <a:r>
              <a:rPr lang="en-US" altLang="zh-CN" sz="1050" dirty="0" err="1" smtClean="0">
                <a:solidFill>
                  <a:srgbClr val="C00000"/>
                </a:solidFill>
              </a:rPr>
              <a:t>OrderView</a:t>
            </a:r>
            <a:r>
              <a:rPr lang="en-US" altLang="zh-CN" sz="1050" dirty="0" smtClean="0">
                <a:solidFill>
                  <a:srgbClr val="C00000"/>
                </a:solidFill>
              </a:rPr>
              <a:t>',</a:t>
            </a:r>
          </a:p>
          <a:p>
            <a:r>
              <a:rPr lang="en-US" altLang="zh-CN" sz="1050" dirty="0" smtClean="0">
                <a:solidFill>
                  <a:srgbClr val="C00000"/>
                </a:solidFill>
              </a:rPr>
              <a:t>            type: </a:t>
            </a:r>
            <a:r>
              <a:rPr lang="en-US" altLang="zh-CN" sz="1050" dirty="0" smtClean="0">
                <a:solidFill>
                  <a:srgbClr val="00B050"/>
                </a:solidFill>
              </a:rPr>
              <a:t>'PUT</a:t>
            </a:r>
            <a:r>
              <a:rPr lang="en-US" altLang="zh-CN" sz="1050" dirty="0" smtClean="0">
                <a:solidFill>
                  <a:srgbClr val="C00000"/>
                </a:solidFill>
              </a:rPr>
              <a:t>',</a:t>
            </a:r>
          </a:p>
          <a:p>
            <a:r>
              <a:rPr lang="en-US" altLang="zh-CN" sz="1050" dirty="0" smtClean="0">
                <a:solidFill>
                  <a:srgbClr val="C00000"/>
                </a:solidFill>
              </a:rPr>
              <a:t>            data: </a:t>
            </a:r>
            <a:r>
              <a:rPr lang="en-US" altLang="zh-CN" sz="1050" dirty="0" err="1" smtClean="0">
                <a:solidFill>
                  <a:srgbClr val="C00000"/>
                </a:solidFill>
              </a:rPr>
              <a:t>jsonOrder</a:t>
            </a:r>
            <a:r>
              <a:rPr lang="en-US" altLang="zh-CN" sz="1050" dirty="0" smtClean="0">
                <a:solidFill>
                  <a:srgbClr val="C00000"/>
                </a:solidFill>
              </a:rPr>
              <a:t>,</a:t>
            </a:r>
          </a:p>
          <a:p>
            <a:r>
              <a:rPr lang="en-US" altLang="zh-CN" sz="1050" dirty="0" smtClean="0">
                <a:solidFill>
                  <a:srgbClr val="C00000"/>
                </a:solidFill>
              </a:rPr>
              <a:t>            success: function (data) {</a:t>
            </a:r>
          </a:p>
          <a:p>
            <a:r>
              <a:rPr lang="en-US" altLang="zh-CN" sz="1050" dirty="0" smtClean="0">
                <a:solidFill>
                  <a:srgbClr val="C00000"/>
                </a:solidFill>
              </a:rPr>
              <a:t>                alert(data);</a:t>
            </a:r>
          </a:p>
          <a:p>
            <a:r>
              <a:rPr lang="zh-CN" altLang="en-US" sz="1050" dirty="0" smtClean="0">
                <a:solidFill>
                  <a:srgbClr val="C00000"/>
                </a:solidFill>
              </a:rPr>
              <a:t>            </a:t>
            </a:r>
            <a:r>
              <a:rPr lang="en-US" altLang="zh-CN" sz="1050" dirty="0" smtClean="0">
                <a:solidFill>
                  <a:srgbClr val="C00000"/>
                </a:solidFill>
              </a:rPr>
              <a:t>}</a:t>
            </a:r>
          </a:p>
          <a:p>
            <a:r>
              <a:rPr lang="zh-CN" altLang="en-US" sz="1050" dirty="0" smtClean="0">
                <a:solidFill>
                  <a:srgbClr val="C00000"/>
                </a:solidFill>
              </a:rPr>
              <a:t>        </a:t>
            </a:r>
            <a:r>
              <a:rPr lang="en-US" altLang="zh-CN" sz="1050" dirty="0" smtClean="0">
                <a:solidFill>
                  <a:srgbClr val="C00000"/>
                </a:solidFill>
              </a:rPr>
              <a:t>});</a:t>
            </a:r>
          </a:p>
          <a:p>
            <a:r>
              <a:rPr lang="zh-CN" altLang="en-US" sz="1050" dirty="0" smtClean="0"/>
              <a:t>    </a:t>
            </a:r>
            <a:r>
              <a:rPr lang="en-US" altLang="zh-CN" sz="1050" dirty="0" smtClean="0"/>
              <a:t>}</a:t>
            </a:r>
            <a:endParaRPr lang="zh-CN" altLang="en-US" sz="105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如何调试</a:t>
            </a:r>
            <a:r>
              <a:rPr lang="en-US" altLang="zh-CN" sz="3600" dirty="0" smtClean="0"/>
              <a:t>(1)</a:t>
            </a:r>
            <a:r>
              <a:rPr lang="zh-CN" altLang="en-US" sz="3600" dirty="0" smtClean="0"/>
              <a:t>？</a:t>
            </a:r>
            <a:endParaRPr lang="zh-CN" altLang="en-US" sz="3600" dirty="0">
              <a:solidFill>
                <a:srgbClr val="FF0000"/>
              </a:solidFill>
            </a:endParaRPr>
          </a:p>
        </p:txBody>
      </p:sp>
      <p:sp>
        <p:nvSpPr>
          <p:cNvPr id="3" name="内容占位符 2"/>
          <p:cNvSpPr>
            <a:spLocks noGrp="1"/>
          </p:cNvSpPr>
          <p:nvPr>
            <p:ph idx="1"/>
          </p:nvPr>
        </p:nvSpPr>
        <p:spPr/>
        <p:txBody>
          <a:bodyPr/>
          <a:lstStyle/>
          <a:p>
            <a:r>
              <a:rPr lang="en-US" altLang="zh-CN" dirty="0" smtClean="0"/>
              <a:t>Fiddler--</a:t>
            </a:r>
            <a:r>
              <a:rPr lang="en-US" altLang="zh-CN" dirty="0" smtClean="0">
                <a:solidFill>
                  <a:srgbClr val="FF0000"/>
                </a:solidFill>
              </a:rPr>
              <a:t>*****5star</a:t>
            </a:r>
            <a:endParaRPr lang="zh-CN" altLang="en-US" dirty="0"/>
          </a:p>
        </p:txBody>
      </p:sp>
      <p:pic>
        <p:nvPicPr>
          <p:cNvPr id="4" name="图片 3" descr="fiddler.png"/>
          <p:cNvPicPr>
            <a:picLocks noChangeAspect="1"/>
          </p:cNvPicPr>
          <p:nvPr/>
        </p:nvPicPr>
        <p:blipFill>
          <a:blip r:embed="rId2" cstate="print"/>
          <a:stretch>
            <a:fillRect/>
          </a:stretch>
        </p:blipFill>
        <p:spPr>
          <a:xfrm>
            <a:off x="928662" y="2247900"/>
            <a:ext cx="6505575" cy="439581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229600" cy="1143000"/>
          </a:xfrm>
        </p:spPr>
        <p:txBody>
          <a:bodyPr>
            <a:normAutofit/>
          </a:bodyPr>
          <a:lstStyle/>
          <a:p>
            <a:pPr algn="l"/>
            <a:r>
              <a:rPr lang="zh-CN" altLang="en-US" sz="3600" dirty="0" smtClean="0"/>
              <a:t>系统分层体系架构设计</a:t>
            </a:r>
            <a:endParaRPr lang="zh-CN" altLang="en-US" sz="3600" dirty="0"/>
          </a:p>
        </p:txBody>
      </p:sp>
      <p:sp>
        <p:nvSpPr>
          <p:cNvPr id="4" name="内容占位符 3"/>
          <p:cNvSpPr>
            <a:spLocks noGrp="1"/>
          </p:cNvSpPr>
          <p:nvPr>
            <p:ph idx="1"/>
          </p:nvPr>
        </p:nvSpPr>
        <p:spPr/>
        <p:txBody>
          <a:bodyPr/>
          <a:lstStyle/>
          <a:p>
            <a:r>
              <a:rPr lang="zh-CN" altLang="en-US" dirty="0" smtClean="0"/>
              <a:t>数据存储层</a:t>
            </a:r>
            <a:endParaRPr lang="en-US" altLang="zh-CN" dirty="0" smtClean="0"/>
          </a:p>
          <a:p>
            <a:r>
              <a:rPr lang="zh-CN" altLang="en-US" dirty="0" smtClean="0"/>
              <a:t>数据访问层</a:t>
            </a:r>
            <a:endParaRPr lang="en-US" altLang="zh-CN" dirty="0" smtClean="0"/>
          </a:p>
          <a:p>
            <a:r>
              <a:rPr lang="zh-CN" altLang="en-US" dirty="0" smtClean="0"/>
              <a:t>服务层</a:t>
            </a:r>
            <a:endParaRPr lang="en-US" altLang="zh-CN" dirty="0" smtClean="0"/>
          </a:p>
          <a:p>
            <a:r>
              <a:rPr lang="en-US" altLang="zh-CN" dirty="0" smtClean="0"/>
              <a:t>Web</a:t>
            </a:r>
            <a:r>
              <a:rPr lang="zh-CN" altLang="en-US" dirty="0" smtClean="0"/>
              <a:t>展现层</a:t>
            </a:r>
            <a:endParaRPr lang="en-US" altLang="zh-CN" dirty="0" smtClean="0"/>
          </a:p>
          <a:p>
            <a:r>
              <a:rPr lang="zh-CN" altLang="en-US" dirty="0" smtClean="0"/>
              <a:t>浏览器</a:t>
            </a:r>
            <a:endParaRPr lang="zh-CN" altLang="en-US" dirty="0"/>
          </a:p>
        </p:txBody>
      </p:sp>
      <p:pic>
        <p:nvPicPr>
          <p:cNvPr id="3" name="Picture 2"/>
          <p:cNvPicPr>
            <a:picLocks noChangeAspect="1" noChangeArrowheads="1"/>
          </p:cNvPicPr>
          <p:nvPr/>
        </p:nvPicPr>
        <p:blipFill>
          <a:blip r:embed="rId2" cstate="print"/>
          <a:srcRect/>
          <a:stretch>
            <a:fillRect/>
          </a:stretch>
        </p:blipFill>
        <p:spPr bwMode="auto">
          <a:xfrm>
            <a:off x="3707904" y="1412776"/>
            <a:ext cx="5247680" cy="5040559"/>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如何调试</a:t>
            </a:r>
            <a:r>
              <a:rPr lang="en-US" altLang="zh-CN" sz="3600" dirty="0" smtClean="0"/>
              <a:t>(2)</a:t>
            </a:r>
            <a:endParaRPr lang="zh-CN" altLang="en-US" sz="3600" dirty="0"/>
          </a:p>
        </p:txBody>
      </p:sp>
      <p:sp>
        <p:nvSpPr>
          <p:cNvPr id="3" name="内容占位符 2"/>
          <p:cNvSpPr>
            <a:spLocks noGrp="1"/>
          </p:cNvSpPr>
          <p:nvPr>
            <p:ph idx="1"/>
          </p:nvPr>
        </p:nvSpPr>
        <p:spPr/>
        <p:txBody>
          <a:bodyPr>
            <a:normAutofit/>
          </a:bodyPr>
          <a:lstStyle/>
          <a:p>
            <a:pPr>
              <a:buNone/>
            </a:pPr>
            <a:r>
              <a:rPr lang="en-US" altLang="zh-CN" sz="2800" dirty="0" err="1" smtClean="0">
                <a:solidFill>
                  <a:srgbClr val="FF0000"/>
                </a:solidFill>
              </a:rPr>
              <a:t>FireBug</a:t>
            </a:r>
            <a:r>
              <a:rPr lang="en-US" altLang="zh-CN" sz="2800" dirty="0" smtClean="0">
                <a:solidFill>
                  <a:srgbClr val="FF0000"/>
                </a:solidFill>
              </a:rPr>
              <a:t> for Firefox</a:t>
            </a:r>
          </a:p>
          <a:p>
            <a:r>
              <a:rPr lang="zh-CN" altLang="en-US" sz="2400" dirty="0" smtClean="0"/>
              <a:t>查看</a:t>
            </a:r>
            <a:r>
              <a:rPr lang="en-US" altLang="zh-CN" sz="2400" dirty="0" err="1" smtClean="0"/>
              <a:t>HTML,CSS,Javascript</a:t>
            </a:r>
            <a:r>
              <a:rPr lang="zh-CN" altLang="en-US" sz="2400" dirty="0" smtClean="0"/>
              <a:t>等</a:t>
            </a:r>
            <a:endParaRPr lang="en-US" altLang="zh-CN" sz="2400" dirty="0" smtClean="0"/>
          </a:p>
          <a:p>
            <a:r>
              <a:rPr lang="zh-CN" altLang="en-US" sz="2400" dirty="0" smtClean="0"/>
              <a:t>监控下载图片资源时间线</a:t>
            </a:r>
            <a:endParaRPr lang="en-US" altLang="zh-CN" sz="2400" dirty="0" smtClean="0"/>
          </a:p>
          <a:p>
            <a:r>
              <a:rPr lang="zh-CN" altLang="en-US" sz="2400" dirty="0" smtClean="0"/>
              <a:t>完善友好的调试</a:t>
            </a:r>
            <a:endParaRPr lang="zh-CN" altLang="en-US" sz="2400" dirty="0"/>
          </a:p>
        </p:txBody>
      </p:sp>
      <p:pic>
        <p:nvPicPr>
          <p:cNvPr id="4" name="图片 3" descr="firebug-screenshot.png"/>
          <p:cNvPicPr>
            <a:picLocks noChangeAspect="1"/>
          </p:cNvPicPr>
          <p:nvPr/>
        </p:nvPicPr>
        <p:blipFill>
          <a:blip r:embed="rId2" cstate="print"/>
          <a:stretch>
            <a:fillRect/>
          </a:stretch>
        </p:blipFill>
        <p:spPr>
          <a:xfrm>
            <a:off x="4357687" y="357166"/>
            <a:ext cx="4786314" cy="3214686"/>
          </a:xfrm>
          <a:prstGeom prst="rect">
            <a:avLst/>
          </a:prstGeom>
        </p:spPr>
      </p:pic>
      <p:pic>
        <p:nvPicPr>
          <p:cNvPr id="5" name="图片 4" descr="firebug_network_performance.png"/>
          <p:cNvPicPr>
            <a:picLocks noChangeAspect="1"/>
          </p:cNvPicPr>
          <p:nvPr/>
        </p:nvPicPr>
        <p:blipFill>
          <a:blip r:embed="rId3" cstate="print"/>
          <a:stretch>
            <a:fillRect/>
          </a:stretch>
        </p:blipFill>
        <p:spPr>
          <a:xfrm>
            <a:off x="642910" y="3571876"/>
            <a:ext cx="6667500" cy="314325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如何调试</a:t>
            </a:r>
            <a:r>
              <a:rPr lang="en-US" altLang="zh-CN" sz="3600" dirty="0" smtClean="0"/>
              <a:t>(3)?</a:t>
            </a:r>
            <a:endParaRPr lang="zh-CN" altLang="en-US" sz="3600" dirty="0"/>
          </a:p>
        </p:txBody>
      </p:sp>
      <p:sp>
        <p:nvSpPr>
          <p:cNvPr id="5" name="TextBox 4"/>
          <p:cNvSpPr txBox="1"/>
          <p:nvPr/>
        </p:nvSpPr>
        <p:spPr>
          <a:xfrm>
            <a:off x="755576" y="1340768"/>
            <a:ext cx="8136904" cy="2677656"/>
          </a:xfrm>
          <a:prstGeom prst="rect">
            <a:avLst/>
          </a:prstGeom>
          <a:noFill/>
        </p:spPr>
        <p:txBody>
          <a:bodyPr wrap="square" rtlCol="0">
            <a:spAutoFit/>
          </a:bodyPr>
          <a:lstStyle/>
          <a:p>
            <a:pPr marL="342900" indent="-342900"/>
            <a:r>
              <a:rPr lang="en-US" altLang="zh-CN" sz="2800" dirty="0" smtClean="0"/>
              <a:t>Firefox</a:t>
            </a:r>
            <a:r>
              <a:rPr lang="zh-CN" altLang="en-US" sz="2800" dirty="0" smtClean="0"/>
              <a:t>的</a:t>
            </a:r>
            <a:r>
              <a:rPr lang="en-US" altLang="zh-CN" sz="2800" dirty="0" err="1" smtClean="0"/>
              <a:t>RestClient</a:t>
            </a:r>
            <a:r>
              <a:rPr lang="zh-CN" altLang="en-US" sz="2800" dirty="0" smtClean="0"/>
              <a:t>插件</a:t>
            </a:r>
            <a:r>
              <a:rPr lang="en-US" altLang="zh-CN" sz="2800" dirty="0" smtClean="0"/>
              <a:t>—Rest Client </a:t>
            </a:r>
            <a:r>
              <a:rPr lang="zh-CN" altLang="en-US" sz="2800" dirty="0" smtClean="0"/>
              <a:t>测试插件</a:t>
            </a:r>
            <a:endParaRPr lang="en-US" altLang="zh-CN" sz="2800" dirty="0" smtClean="0"/>
          </a:p>
          <a:p>
            <a:pPr marL="342900" indent="-342900"/>
            <a:r>
              <a:rPr lang="en-US" altLang="zh-CN" sz="2800" dirty="0" smtClean="0">
                <a:hlinkClick r:id="rId2"/>
              </a:rPr>
              <a:t>http://localhost:8081/ProductSys.WebAPI/api/order/insertwith?type="insertwith</a:t>
            </a:r>
            <a:r>
              <a:rPr lang="en-US" altLang="zh-CN" sz="2800" dirty="0" smtClean="0"/>
              <a:t>“</a:t>
            </a:r>
          </a:p>
          <a:p>
            <a:r>
              <a:rPr lang="en-US" altLang="zh-CN" sz="2800" dirty="0" smtClean="0"/>
              <a:t> [</a:t>
            </a:r>
            <a:r>
              <a:rPr lang="en-US" altLang="zh-CN" sz="2800" dirty="0" err="1" smtClean="0"/>
              <a:t>HttpPost</a:t>
            </a:r>
            <a:r>
              <a:rPr lang="en-US" altLang="zh-CN" sz="2800" dirty="0" smtClean="0"/>
              <a:t>]</a:t>
            </a:r>
          </a:p>
          <a:p>
            <a:r>
              <a:rPr lang="en-US" altLang="zh-CN" sz="2800" dirty="0" smtClean="0"/>
              <a:t>public </a:t>
            </a:r>
            <a:r>
              <a:rPr lang="en-US" altLang="zh-CN" sz="2800" dirty="0" err="1" smtClean="0"/>
              <a:t>HttpResponseMessage</a:t>
            </a:r>
            <a:r>
              <a:rPr lang="en-US" altLang="zh-CN" sz="2800" dirty="0" smtClean="0"/>
              <a:t> </a:t>
            </a:r>
            <a:r>
              <a:rPr lang="en-US" altLang="zh-CN" sz="2800" dirty="0" err="1" smtClean="0"/>
              <a:t>InsertWith</a:t>
            </a:r>
            <a:r>
              <a:rPr lang="en-US" altLang="zh-CN" sz="2800" dirty="0" smtClean="0"/>
              <a:t>(Order entity, string type)</a:t>
            </a:r>
          </a:p>
        </p:txBody>
      </p:sp>
      <p:pic>
        <p:nvPicPr>
          <p:cNvPr id="1026" name="Picture 2"/>
          <p:cNvPicPr>
            <a:picLocks noGrp="1" noChangeAspect="1" noChangeArrowheads="1"/>
          </p:cNvPicPr>
          <p:nvPr>
            <p:ph idx="1"/>
          </p:nvPr>
        </p:nvPicPr>
        <p:blipFill>
          <a:blip r:embed="rId3" cstate="print"/>
          <a:srcRect/>
          <a:stretch>
            <a:fillRect/>
          </a:stretch>
        </p:blipFill>
        <p:spPr bwMode="auto">
          <a:xfrm>
            <a:off x="2987824" y="3717032"/>
            <a:ext cx="5429288" cy="29546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smtClean="0"/>
              <a:t>Delete– </a:t>
            </a:r>
            <a:r>
              <a:rPr lang="zh-CN" altLang="en-US" sz="3600" dirty="0" smtClean="0"/>
              <a:t>利用</a:t>
            </a:r>
            <a:r>
              <a:rPr lang="en-US" altLang="zh-CN" sz="3600" dirty="0" err="1" smtClean="0"/>
              <a:t>RestClient</a:t>
            </a:r>
            <a:endParaRPr lang="zh-CN" altLang="en-US" sz="36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071538" y="2500306"/>
            <a:ext cx="5839952" cy="3811607"/>
          </a:xfrm>
          <a:prstGeom prst="rect">
            <a:avLst/>
          </a:prstGeom>
          <a:noFill/>
          <a:ln w="9525">
            <a:noFill/>
            <a:miter lim="800000"/>
            <a:headEnd/>
            <a:tailEnd/>
          </a:ln>
          <a:effectLst/>
        </p:spPr>
      </p:pic>
      <p:sp>
        <p:nvSpPr>
          <p:cNvPr id="5" name="TextBox 4"/>
          <p:cNvSpPr txBox="1"/>
          <p:nvPr/>
        </p:nvSpPr>
        <p:spPr>
          <a:xfrm>
            <a:off x="1000100" y="1500174"/>
            <a:ext cx="5275803" cy="923330"/>
          </a:xfrm>
          <a:prstGeom prst="rect">
            <a:avLst/>
          </a:prstGeom>
          <a:noFill/>
        </p:spPr>
        <p:txBody>
          <a:bodyPr wrap="none" rtlCol="0">
            <a:spAutoFit/>
          </a:bodyPr>
          <a:lstStyle/>
          <a:p>
            <a:r>
              <a:rPr lang="en-US" altLang="zh-CN" dirty="0" smtClean="0">
                <a:hlinkClick r:id="rId3"/>
              </a:rPr>
              <a:t>http://localhost:8081/ProductSys.WebAPI/api/order/4</a:t>
            </a:r>
            <a:endParaRPr lang="en-US" altLang="zh-CN" dirty="0" smtClean="0"/>
          </a:p>
          <a:p>
            <a:r>
              <a:rPr lang="en-US" altLang="zh-CN" dirty="0" smtClean="0"/>
              <a:t> [</a:t>
            </a:r>
            <a:r>
              <a:rPr lang="en-US" altLang="zh-CN" dirty="0" err="1" smtClean="0"/>
              <a:t>HttpDelete</a:t>
            </a:r>
            <a:r>
              <a:rPr lang="en-US" altLang="zh-CN" dirty="0" smtClean="0"/>
              <a:t>]</a:t>
            </a:r>
          </a:p>
          <a:p>
            <a:r>
              <a:rPr lang="en-US" altLang="zh-CN" dirty="0" smtClean="0"/>
              <a:t> public </a:t>
            </a:r>
            <a:r>
              <a:rPr lang="en-US" altLang="zh-CN" dirty="0" err="1" smtClean="0"/>
              <a:t>HttpResponseMessage</a:t>
            </a:r>
            <a:r>
              <a:rPr lang="en-US" altLang="zh-CN" dirty="0" smtClean="0"/>
              <a:t> Delete(string id)</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smtClean="0"/>
              <a:t>Web</a:t>
            </a:r>
            <a:r>
              <a:rPr lang="zh-CN" altLang="en-US" sz="3600" dirty="0" smtClean="0"/>
              <a:t>异常错误代码</a:t>
            </a:r>
            <a:endParaRPr lang="zh-CN" altLang="en-US" sz="3600" dirty="0"/>
          </a:p>
        </p:txBody>
      </p:sp>
      <p:sp>
        <p:nvSpPr>
          <p:cNvPr id="3" name="内容占位符 2"/>
          <p:cNvSpPr>
            <a:spLocks noGrp="1"/>
          </p:cNvSpPr>
          <p:nvPr>
            <p:ph idx="1"/>
          </p:nvPr>
        </p:nvSpPr>
        <p:spPr/>
        <p:txBody>
          <a:bodyPr/>
          <a:lstStyle/>
          <a:p>
            <a:r>
              <a:rPr lang="en-US" dirty="0" smtClean="0"/>
              <a:t>100-199 – Informational</a:t>
            </a:r>
          </a:p>
          <a:p>
            <a:r>
              <a:rPr lang="en-US" dirty="0" smtClean="0"/>
              <a:t>200-299 – Client request successful</a:t>
            </a:r>
          </a:p>
          <a:p>
            <a:r>
              <a:rPr lang="en-US" dirty="0" smtClean="0"/>
              <a:t>300-399 – Client request redirected, further action necessary</a:t>
            </a:r>
          </a:p>
          <a:p>
            <a:r>
              <a:rPr lang="en-US" dirty="0" smtClean="0"/>
              <a:t>400-499 – Client request incomplete</a:t>
            </a:r>
          </a:p>
          <a:p>
            <a:r>
              <a:rPr lang="en-US" dirty="0" smtClean="0"/>
              <a:t>500-599 – Server error</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err="1" smtClean="0"/>
              <a:t>Javascript</a:t>
            </a:r>
            <a:r>
              <a:rPr lang="en-US" altLang="zh-CN" sz="3600" dirty="0" smtClean="0"/>
              <a:t>  </a:t>
            </a:r>
            <a:endParaRPr lang="zh-CN" altLang="en-US" sz="3600" dirty="0"/>
          </a:p>
        </p:txBody>
      </p:sp>
      <p:sp>
        <p:nvSpPr>
          <p:cNvPr id="3" name="内容占位符 2"/>
          <p:cNvSpPr>
            <a:spLocks noGrp="1"/>
          </p:cNvSpPr>
          <p:nvPr>
            <p:ph idx="1"/>
          </p:nvPr>
        </p:nvSpPr>
        <p:spPr/>
        <p:txBody>
          <a:bodyPr/>
          <a:lstStyle/>
          <a:p>
            <a:r>
              <a:rPr lang="en-US" altLang="zh-CN" dirty="0" smtClean="0"/>
              <a:t>Namespace (</a:t>
            </a:r>
            <a:r>
              <a:rPr lang="zh-CN" altLang="en-US" dirty="0" smtClean="0"/>
              <a:t>命名空间</a:t>
            </a:r>
            <a:r>
              <a:rPr lang="en-US" altLang="zh-CN" dirty="0" smtClean="0"/>
              <a:t>)</a:t>
            </a:r>
          </a:p>
          <a:p>
            <a:pPr lvl="1"/>
            <a:r>
              <a:rPr lang="zh-CN" altLang="en-US" dirty="0" smtClean="0"/>
              <a:t>默认为全局范围，有潜在类型冲突隐患</a:t>
            </a:r>
            <a:endParaRPr lang="en-US" altLang="zh-CN" dirty="0" smtClean="0"/>
          </a:p>
          <a:p>
            <a:r>
              <a:rPr lang="en-US" altLang="zh-CN" dirty="0" smtClean="0"/>
              <a:t>Self Executing </a:t>
            </a:r>
            <a:r>
              <a:rPr lang="en-US" altLang="zh-CN" dirty="0" err="1" smtClean="0"/>
              <a:t>Fuction</a:t>
            </a:r>
            <a:r>
              <a:rPr lang="en-US" altLang="zh-CN" dirty="0" smtClean="0"/>
              <a:t> (</a:t>
            </a:r>
            <a:r>
              <a:rPr lang="zh-CN" altLang="en-US" dirty="0" smtClean="0"/>
              <a:t>自执行匿名函数</a:t>
            </a:r>
            <a:r>
              <a:rPr lang="en-US" altLang="zh-CN" dirty="0" smtClean="0"/>
              <a:t>)</a:t>
            </a:r>
          </a:p>
          <a:p>
            <a:r>
              <a:rPr lang="en-US" altLang="zh-CN" dirty="0" smtClean="0"/>
              <a:t>Object and Array (</a:t>
            </a:r>
            <a:r>
              <a:rPr lang="zh-CN" altLang="en-US" dirty="0" smtClean="0"/>
              <a:t>对象和数组初始化</a:t>
            </a:r>
            <a:r>
              <a:rPr lang="en-US" altLang="zh-CN" dirty="0" smtClean="0"/>
              <a:t>)</a:t>
            </a:r>
          </a:p>
          <a:p>
            <a:pPr lvl="1"/>
            <a:r>
              <a:rPr lang="zh-CN" altLang="en-US" dirty="0" smtClean="0"/>
              <a:t>不要使用</a:t>
            </a:r>
            <a:r>
              <a:rPr lang="en-US" altLang="zh-CN" b="1" dirty="0" smtClean="0">
                <a:solidFill>
                  <a:srgbClr val="FF0000"/>
                </a:solidFill>
              </a:rPr>
              <a:t>new </a:t>
            </a:r>
            <a:r>
              <a:rPr lang="zh-CN" altLang="en-US" dirty="0" smtClean="0"/>
              <a:t>关键字</a:t>
            </a:r>
            <a:endParaRPr lang="en-US" altLang="zh-CN" dirty="0" smtClean="0"/>
          </a:p>
          <a:p>
            <a:pPr marL="342900" lvl="1" indent="-342900">
              <a:buFont typeface="Arial" pitchFamily="34" charset="0"/>
              <a:buChar char="•"/>
            </a:pPr>
            <a:r>
              <a:rPr lang="en-US" altLang="zh-CN" sz="3200" dirty="0" smtClean="0"/>
              <a:t>Null Or Empty (</a:t>
            </a:r>
            <a:r>
              <a:rPr lang="zh-CN" altLang="en-US" sz="3200" dirty="0" smtClean="0"/>
              <a:t>检查</a:t>
            </a:r>
            <a:r>
              <a:rPr lang="en-US" altLang="zh-CN" sz="3200" dirty="0" smtClean="0"/>
              <a:t>NULL)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err="1" smtClean="0"/>
              <a:t>Javascript</a:t>
            </a:r>
            <a:r>
              <a:rPr lang="en-US" altLang="zh-CN" sz="3600" dirty="0" smtClean="0"/>
              <a:t>-</a:t>
            </a:r>
            <a:r>
              <a:rPr lang="zh-CN" altLang="en-US" sz="3600" dirty="0" smtClean="0"/>
              <a:t>自执行匿名函数</a:t>
            </a:r>
            <a:r>
              <a:rPr lang="en-US" altLang="zh-CN" sz="3600" dirty="0" smtClean="0"/>
              <a:t>(1)</a:t>
            </a:r>
            <a:endParaRPr lang="zh-CN" altLang="en-US" sz="3600" dirty="0"/>
          </a:p>
        </p:txBody>
      </p:sp>
      <p:sp>
        <p:nvSpPr>
          <p:cNvPr id="3" name="内容占位符 2"/>
          <p:cNvSpPr>
            <a:spLocks noGrp="1"/>
          </p:cNvSpPr>
          <p:nvPr>
            <p:ph idx="1"/>
          </p:nvPr>
        </p:nvSpPr>
        <p:spPr/>
        <p:txBody>
          <a:bodyPr>
            <a:noAutofit/>
          </a:bodyPr>
          <a:lstStyle/>
          <a:p>
            <a:pPr fontAlgn="base"/>
            <a:r>
              <a:rPr lang="en-US" altLang="zh-CN" sz="1100" b="1" dirty="0" smtClean="0">
                <a:solidFill>
                  <a:schemeClr val="accent2"/>
                </a:solidFill>
              </a:rPr>
              <a:t>//Self-Executing Anonymous </a:t>
            </a:r>
            <a:r>
              <a:rPr lang="en-US" altLang="zh-CN" sz="1100" b="1" dirty="0" err="1" smtClean="0">
                <a:solidFill>
                  <a:schemeClr val="accent2"/>
                </a:solidFill>
              </a:rPr>
              <a:t>Func</a:t>
            </a:r>
            <a:r>
              <a:rPr lang="en-US" altLang="zh-CN" sz="1100" b="1" dirty="0" smtClean="0">
                <a:solidFill>
                  <a:schemeClr val="accent2"/>
                </a:solidFill>
              </a:rPr>
              <a:t>: Part 2 (Public &amp; Private)</a:t>
            </a:r>
          </a:p>
          <a:p>
            <a:pPr fontAlgn="base"/>
            <a:r>
              <a:rPr lang="en-US" altLang="zh-CN" sz="1100" b="1" dirty="0" smtClean="0">
                <a:solidFill>
                  <a:schemeClr val="accent2"/>
                </a:solidFill>
              </a:rPr>
              <a:t>(function( skillet, $, undefined ) {</a:t>
            </a:r>
          </a:p>
          <a:p>
            <a:pPr fontAlgn="base"/>
            <a:r>
              <a:rPr lang="en-US" altLang="zh-CN" sz="1100" b="1" dirty="0" smtClean="0">
                <a:solidFill>
                  <a:schemeClr val="accent2"/>
                </a:solidFill>
              </a:rPr>
              <a:t>   </a:t>
            </a:r>
            <a:r>
              <a:rPr lang="en-US" altLang="zh-CN" sz="1100" b="1" dirty="0" smtClean="0">
                <a:solidFill>
                  <a:srgbClr val="00B050"/>
                </a:solidFill>
              </a:rPr>
              <a:t> //Private Property</a:t>
            </a:r>
          </a:p>
          <a:p>
            <a:pPr fontAlgn="base"/>
            <a:r>
              <a:rPr lang="en-US" altLang="zh-CN" sz="1100" b="1" dirty="0" smtClean="0">
                <a:solidFill>
                  <a:schemeClr val="accent2"/>
                </a:solidFill>
              </a:rPr>
              <a:t>    </a:t>
            </a:r>
            <a:r>
              <a:rPr lang="en-US" altLang="zh-CN" sz="1100" b="1" dirty="0" err="1" smtClean="0">
                <a:solidFill>
                  <a:schemeClr val="accent2"/>
                </a:solidFill>
              </a:rPr>
              <a:t>var</a:t>
            </a:r>
            <a:r>
              <a:rPr lang="en-US" altLang="zh-CN" sz="1100" b="1" dirty="0" smtClean="0">
                <a:solidFill>
                  <a:schemeClr val="accent2"/>
                </a:solidFill>
              </a:rPr>
              <a:t> </a:t>
            </a:r>
            <a:r>
              <a:rPr lang="en-US" altLang="zh-CN" sz="1100" b="1" dirty="0" err="1" smtClean="0">
                <a:solidFill>
                  <a:schemeClr val="accent2"/>
                </a:solidFill>
              </a:rPr>
              <a:t>isHot</a:t>
            </a:r>
            <a:r>
              <a:rPr lang="en-US" altLang="zh-CN" sz="1100" b="1" dirty="0" smtClean="0">
                <a:solidFill>
                  <a:schemeClr val="accent2"/>
                </a:solidFill>
              </a:rPr>
              <a:t> = true;</a:t>
            </a:r>
          </a:p>
          <a:p>
            <a:pPr fontAlgn="base"/>
            <a:r>
              <a:rPr lang="en-US" altLang="zh-CN" sz="1100" b="1" dirty="0" smtClean="0">
                <a:solidFill>
                  <a:schemeClr val="accent2"/>
                </a:solidFill>
              </a:rPr>
              <a:t> </a:t>
            </a:r>
          </a:p>
          <a:p>
            <a:pPr fontAlgn="base"/>
            <a:r>
              <a:rPr lang="en-US" altLang="zh-CN" sz="1100" b="1" dirty="0" smtClean="0">
                <a:solidFill>
                  <a:schemeClr val="accent2"/>
                </a:solidFill>
              </a:rPr>
              <a:t>    //Public Property</a:t>
            </a:r>
          </a:p>
          <a:p>
            <a:pPr fontAlgn="base"/>
            <a:r>
              <a:rPr lang="en-US" altLang="zh-CN" sz="1100" b="1" dirty="0" smtClean="0">
                <a:solidFill>
                  <a:schemeClr val="accent2"/>
                </a:solidFill>
              </a:rPr>
              <a:t>    </a:t>
            </a:r>
            <a:r>
              <a:rPr lang="en-US" altLang="zh-CN" sz="1100" b="1" dirty="0" err="1" smtClean="0">
                <a:solidFill>
                  <a:schemeClr val="accent2"/>
                </a:solidFill>
              </a:rPr>
              <a:t>skillet.ingredient</a:t>
            </a:r>
            <a:r>
              <a:rPr lang="en-US" altLang="zh-CN" sz="1100" b="1" dirty="0" smtClean="0">
                <a:solidFill>
                  <a:schemeClr val="accent2"/>
                </a:solidFill>
              </a:rPr>
              <a:t> = "Bacon Strips";</a:t>
            </a:r>
          </a:p>
          <a:p>
            <a:pPr fontAlgn="base"/>
            <a:r>
              <a:rPr lang="en-US" altLang="zh-CN" sz="1100" b="1" dirty="0" smtClean="0">
                <a:solidFill>
                  <a:schemeClr val="accent2"/>
                </a:solidFill>
              </a:rPr>
              <a:t>     </a:t>
            </a:r>
          </a:p>
          <a:p>
            <a:pPr fontAlgn="base"/>
            <a:r>
              <a:rPr lang="en-US" altLang="zh-CN" sz="1100" b="1" dirty="0" smtClean="0">
                <a:solidFill>
                  <a:srgbClr val="00B050"/>
                </a:solidFill>
              </a:rPr>
              <a:t>    //Public Method</a:t>
            </a:r>
          </a:p>
          <a:p>
            <a:pPr fontAlgn="base"/>
            <a:r>
              <a:rPr lang="en-US" altLang="zh-CN" sz="1100" b="1" dirty="0" smtClean="0">
                <a:solidFill>
                  <a:schemeClr val="accent2"/>
                </a:solidFill>
              </a:rPr>
              <a:t>    skillet.fry = function() {</a:t>
            </a:r>
          </a:p>
          <a:p>
            <a:pPr fontAlgn="base"/>
            <a:r>
              <a:rPr lang="en-US" altLang="zh-CN" sz="1100" b="1" dirty="0" smtClean="0">
                <a:solidFill>
                  <a:schemeClr val="accent2"/>
                </a:solidFill>
              </a:rPr>
              <a:t>        </a:t>
            </a:r>
            <a:r>
              <a:rPr lang="en-US" altLang="zh-CN" sz="1100" b="1" dirty="0" err="1" smtClean="0">
                <a:solidFill>
                  <a:schemeClr val="accent2"/>
                </a:solidFill>
              </a:rPr>
              <a:t>var</a:t>
            </a:r>
            <a:r>
              <a:rPr lang="en-US" altLang="zh-CN" sz="1100" b="1" dirty="0" smtClean="0">
                <a:solidFill>
                  <a:schemeClr val="accent2"/>
                </a:solidFill>
              </a:rPr>
              <a:t> </a:t>
            </a:r>
            <a:r>
              <a:rPr lang="en-US" altLang="zh-CN" sz="1100" b="1" dirty="0" err="1" smtClean="0">
                <a:solidFill>
                  <a:schemeClr val="accent2"/>
                </a:solidFill>
              </a:rPr>
              <a:t>oliveOil</a:t>
            </a:r>
            <a:r>
              <a:rPr lang="en-US" altLang="zh-CN" sz="1100" b="1" dirty="0" smtClean="0">
                <a:solidFill>
                  <a:schemeClr val="accent2"/>
                </a:solidFill>
              </a:rPr>
              <a:t>;</a:t>
            </a:r>
          </a:p>
          <a:p>
            <a:pPr fontAlgn="base"/>
            <a:r>
              <a:rPr lang="en-US" altLang="zh-CN" sz="1100" b="1" dirty="0" smtClean="0">
                <a:solidFill>
                  <a:schemeClr val="accent2"/>
                </a:solidFill>
              </a:rPr>
              <a:t>         </a:t>
            </a:r>
          </a:p>
          <a:p>
            <a:pPr fontAlgn="base"/>
            <a:r>
              <a:rPr lang="en-US" altLang="zh-CN" sz="1100" b="1" dirty="0" smtClean="0">
                <a:solidFill>
                  <a:schemeClr val="accent2"/>
                </a:solidFill>
              </a:rPr>
              <a:t>        </a:t>
            </a:r>
            <a:r>
              <a:rPr lang="en-US" altLang="zh-CN" sz="1100" b="1" dirty="0" err="1" smtClean="0">
                <a:solidFill>
                  <a:schemeClr val="accent2"/>
                </a:solidFill>
              </a:rPr>
              <a:t>addItem</a:t>
            </a:r>
            <a:r>
              <a:rPr lang="en-US" altLang="zh-CN" sz="1100" b="1" dirty="0" smtClean="0">
                <a:solidFill>
                  <a:schemeClr val="accent2"/>
                </a:solidFill>
              </a:rPr>
              <a:t>( "\t\n Butter \n\t" );</a:t>
            </a:r>
          </a:p>
          <a:p>
            <a:pPr fontAlgn="base"/>
            <a:r>
              <a:rPr lang="en-US" altLang="zh-CN" sz="1100" b="1" dirty="0" smtClean="0">
                <a:solidFill>
                  <a:schemeClr val="accent2"/>
                </a:solidFill>
              </a:rPr>
              <a:t>        </a:t>
            </a:r>
            <a:r>
              <a:rPr lang="en-US" altLang="zh-CN" sz="1100" b="1" dirty="0" err="1" smtClean="0">
                <a:solidFill>
                  <a:schemeClr val="accent2"/>
                </a:solidFill>
              </a:rPr>
              <a:t>addItem</a:t>
            </a:r>
            <a:r>
              <a:rPr lang="en-US" altLang="zh-CN" sz="1100" b="1" dirty="0" smtClean="0">
                <a:solidFill>
                  <a:schemeClr val="accent2"/>
                </a:solidFill>
              </a:rPr>
              <a:t>( </a:t>
            </a:r>
            <a:r>
              <a:rPr lang="en-US" altLang="zh-CN" sz="1100" b="1" dirty="0" err="1" smtClean="0">
                <a:solidFill>
                  <a:schemeClr val="accent2"/>
                </a:solidFill>
              </a:rPr>
              <a:t>oliveOil</a:t>
            </a:r>
            <a:r>
              <a:rPr lang="en-US" altLang="zh-CN" sz="1100" b="1" dirty="0" smtClean="0">
                <a:solidFill>
                  <a:schemeClr val="accent2"/>
                </a:solidFill>
              </a:rPr>
              <a:t> );</a:t>
            </a:r>
          </a:p>
          <a:p>
            <a:pPr fontAlgn="base"/>
            <a:r>
              <a:rPr lang="en-US" altLang="zh-CN" sz="1100" b="1" dirty="0" smtClean="0">
                <a:solidFill>
                  <a:schemeClr val="accent2"/>
                </a:solidFill>
              </a:rPr>
              <a:t>        console.log( "Frying " + </a:t>
            </a:r>
            <a:r>
              <a:rPr lang="en-US" altLang="zh-CN" sz="1100" b="1" dirty="0" err="1" smtClean="0">
                <a:solidFill>
                  <a:schemeClr val="accent2"/>
                </a:solidFill>
              </a:rPr>
              <a:t>skillet.ingredient</a:t>
            </a:r>
            <a:r>
              <a:rPr lang="en-US" altLang="zh-CN" sz="1100" b="1" dirty="0" smtClean="0">
                <a:solidFill>
                  <a:schemeClr val="accent2"/>
                </a:solidFill>
              </a:rPr>
              <a:t> );</a:t>
            </a:r>
          </a:p>
          <a:p>
            <a:pPr fontAlgn="base"/>
            <a:r>
              <a:rPr lang="en-US" altLang="zh-CN" sz="1100" b="1" dirty="0" smtClean="0">
                <a:solidFill>
                  <a:schemeClr val="accent2"/>
                </a:solidFill>
              </a:rPr>
              <a:t>    };</a:t>
            </a:r>
          </a:p>
          <a:p>
            <a:pPr fontAlgn="base"/>
            <a:r>
              <a:rPr lang="en-US" altLang="zh-CN" sz="1100" b="1" dirty="0" smtClean="0">
                <a:solidFill>
                  <a:schemeClr val="accent2"/>
                </a:solidFill>
              </a:rPr>
              <a:t>     </a:t>
            </a:r>
          </a:p>
          <a:p>
            <a:pPr fontAlgn="base"/>
            <a:r>
              <a:rPr lang="en-US" altLang="zh-CN" sz="1100" b="1" dirty="0" smtClean="0">
                <a:solidFill>
                  <a:schemeClr val="accent2"/>
                </a:solidFill>
              </a:rPr>
              <a:t>    </a:t>
            </a:r>
            <a:r>
              <a:rPr lang="en-US" altLang="zh-CN" sz="1100" b="1" dirty="0" smtClean="0">
                <a:solidFill>
                  <a:srgbClr val="00B050"/>
                </a:solidFill>
              </a:rPr>
              <a:t>//Private Method</a:t>
            </a:r>
          </a:p>
          <a:p>
            <a:pPr fontAlgn="base"/>
            <a:r>
              <a:rPr lang="en-US" altLang="zh-CN" sz="1100" b="1" dirty="0" smtClean="0">
                <a:solidFill>
                  <a:schemeClr val="accent2"/>
                </a:solidFill>
              </a:rPr>
              <a:t>    function </a:t>
            </a:r>
            <a:r>
              <a:rPr lang="en-US" altLang="zh-CN" sz="1100" b="1" dirty="0" err="1" smtClean="0">
                <a:solidFill>
                  <a:schemeClr val="accent2"/>
                </a:solidFill>
              </a:rPr>
              <a:t>addItem</a:t>
            </a:r>
            <a:r>
              <a:rPr lang="en-US" altLang="zh-CN" sz="1100" b="1" dirty="0" smtClean="0">
                <a:solidFill>
                  <a:schemeClr val="accent2"/>
                </a:solidFill>
              </a:rPr>
              <a:t>( item ) {</a:t>
            </a:r>
          </a:p>
          <a:p>
            <a:pPr fontAlgn="base"/>
            <a:r>
              <a:rPr lang="en-US" altLang="zh-CN" sz="1100" b="1" dirty="0" smtClean="0">
                <a:solidFill>
                  <a:schemeClr val="accent2"/>
                </a:solidFill>
              </a:rPr>
              <a:t>        if ( item !== undefined ) {</a:t>
            </a:r>
          </a:p>
          <a:p>
            <a:pPr fontAlgn="base"/>
            <a:r>
              <a:rPr lang="en-US" altLang="zh-CN" sz="1100" b="1" dirty="0" smtClean="0">
                <a:solidFill>
                  <a:schemeClr val="accent2"/>
                </a:solidFill>
              </a:rPr>
              <a:t>            console.log( "Adding " + $.trim(item) );</a:t>
            </a:r>
          </a:p>
          <a:p>
            <a:pPr fontAlgn="base"/>
            <a:r>
              <a:rPr lang="en-US" altLang="zh-CN" sz="1100" b="1" dirty="0" smtClean="0">
                <a:solidFill>
                  <a:schemeClr val="accent2"/>
                </a:solidFill>
              </a:rPr>
              <a:t>        }</a:t>
            </a:r>
          </a:p>
          <a:p>
            <a:pPr fontAlgn="base"/>
            <a:r>
              <a:rPr lang="en-US" altLang="zh-CN" sz="1100" b="1" dirty="0" smtClean="0">
                <a:solidFill>
                  <a:schemeClr val="accent2"/>
                </a:solidFill>
              </a:rPr>
              <a:t>    }    </a:t>
            </a:r>
          </a:p>
          <a:p>
            <a:pPr fontAlgn="base"/>
            <a:r>
              <a:rPr lang="en-US" altLang="zh-CN" sz="1100" b="1" dirty="0" smtClean="0">
                <a:solidFill>
                  <a:schemeClr val="accent2"/>
                </a:solidFill>
              </a:rPr>
              <a:t>}( </a:t>
            </a:r>
            <a:r>
              <a:rPr lang="en-US" altLang="zh-CN" sz="1100" b="1" dirty="0" err="1" smtClean="0">
                <a:solidFill>
                  <a:srgbClr val="00B050"/>
                </a:solidFill>
              </a:rPr>
              <a:t>window.skillet</a:t>
            </a:r>
            <a:r>
              <a:rPr lang="en-US" altLang="zh-CN" sz="1100" b="1" dirty="0" smtClean="0">
                <a:solidFill>
                  <a:schemeClr val="accent2"/>
                </a:solidFill>
              </a:rPr>
              <a:t> = </a:t>
            </a:r>
            <a:r>
              <a:rPr lang="en-US" altLang="zh-CN" sz="1100" b="1" dirty="0" err="1" smtClean="0">
                <a:solidFill>
                  <a:schemeClr val="accent2"/>
                </a:solidFill>
              </a:rPr>
              <a:t>window.skillet</a:t>
            </a:r>
            <a:r>
              <a:rPr lang="en-US" altLang="zh-CN" sz="1100" b="1" dirty="0" smtClean="0">
                <a:solidFill>
                  <a:schemeClr val="accent2"/>
                </a:solidFill>
              </a:rPr>
              <a:t> || {}, </a:t>
            </a:r>
            <a:r>
              <a:rPr lang="en-US" altLang="zh-CN" sz="1100" b="1" dirty="0" err="1" smtClean="0">
                <a:solidFill>
                  <a:schemeClr val="accent2"/>
                </a:solidFill>
              </a:rPr>
              <a:t>jQuery</a:t>
            </a:r>
            <a:r>
              <a:rPr lang="en-US" altLang="zh-CN" sz="1100" b="1" dirty="0" smtClean="0">
                <a:solidFill>
                  <a:schemeClr val="accent2"/>
                </a:solidFill>
              </a:rPr>
              <a:t> ));</a:t>
            </a:r>
          </a:p>
          <a:p>
            <a:pPr fontAlgn="base"/>
            <a:r>
              <a:rPr lang="en-US" altLang="zh-CN" sz="1100" b="1" dirty="0" smtClean="0">
                <a:solidFill>
                  <a:schemeClr val="accent2"/>
                </a:solidFill>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600" dirty="0" err="1" smtClean="0"/>
              <a:t>Javascript</a:t>
            </a:r>
            <a:r>
              <a:rPr lang="en-US" altLang="zh-CN" sz="3600" dirty="0" smtClean="0"/>
              <a:t>-</a:t>
            </a:r>
            <a:r>
              <a:rPr lang="zh-CN" altLang="en-US" sz="3600" dirty="0" smtClean="0"/>
              <a:t>自执行匿名函数</a:t>
            </a:r>
            <a:r>
              <a:rPr lang="en-US" altLang="zh-CN" sz="3600" dirty="0" smtClean="0"/>
              <a:t>(2)</a:t>
            </a:r>
            <a:br>
              <a:rPr lang="en-US" altLang="zh-CN" sz="3600" dirty="0" smtClean="0"/>
            </a:br>
            <a:r>
              <a:rPr lang="zh-CN" altLang="en-US" sz="3600" dirty="0" smtClean="0"/>
              <a:t>外部调用方式示例</a:t>
            </a:r>
            <a:endParaRPr lang="zh-CN" altLang="en-US" sz="3600" dirty="0"/>
          </a:p>
        </p:txBody>
      </p:sp>
      <p:sp>
        <p:nvSpPr>
          <p:cNvPr id="3" name="内容占位符 2"/>
          <p:cNvSpPr>
            <a:spLocks noGrp="1"/>
          </p:cNvSpPr>
          <p:nvPr>
            <p:ph idx="1"/>
          </p:nvPr>
        </p:nvSpPr>
        <p:spPr/>
        <p:txBody>
          <a:bodyPr>
            <a:noAutofit/>
          </a:bodyPr>
          <a:lstStyle/>
          <a:p>
            <a:pPr fontAlgn="base"/>
            <a:r>
              <a:rPr lang="en-US" altLang="zh-CN" sz="900" b="1" dirty="0" smtClean="0">
                <a:solidFill>
                  <a:srgbClr val="00B050"/>
                </a:solidFill>
              </a:rPr>
              <a:t>//Public Properties</a:t>
            </a:r>
          </a:p>
          <a:p>
            <a:pPr fontAlgn="base"/>
            <a:r>
              <a:rPr lang="en-US" altLang="zh-CN" sz="900" b="1" dirty="0" smtClean="0">
                <a:solidFill>
                  <a:schemeClr val="accent2"/>
                </a:solidFill>
              </a:rPr>
              <a:t>console.log( </a:t>
            </a:r>
            <a:r>
              <a:rPr lang="en-US" altLang="zh-CN" sz="900" b="1" dirty="0" err="1" smtClean="0">
                <a:solidFill>
                  <a:schemeClr val="accent2"/>
                </a:solidFill>
              </a:rPr>
              <a:t>skillet.ingredient</a:t>
            </a:r>
            <a:r>
              <a:rPr lang="en-US" altLang="zh-CN" sz="900" b="1" dirty="0" smtClean="0">
                <a:solidFill>
                  <a:schemeClr val="accent2"/>
                </a:solidFill>
              </a:rPr>
              <a:t> ); //Bacon Strips</a:t>
            </a:r>
          </a:p>
          <a:p>
            <a:pPr fontAlgn="base"/>
            <a:r>
              <a:rPr lang="en-US" altLang="zh-CN" sz="900" b="1" dirty="0" smtClean="0">
                <a:solidFill>
                  <a:schemeClr val="accent2"/>
                </a:solidFill>
              </a:rPr>
              <a:t> </a:t>
            </a:r>
          </a:p>
          <a:p>
            <a:pPr fontAlgn="base"/>
            <a:r>
              <a:rPr lang="en-US" altLang="zh-CN" sz="900" b="1" dirty="0" smtClean="0">
                <a:solidFill>
                  <a:srgbClr val="00B050"/>
                </a:solidFill>
              </a:rPr>
              <a:t>//Public Methods</a:t>
            </a:r>
          </a:p>
          <a:p>
            <a:pPr fontAlgn="base"/>
            <a:r>
              <a:rPr lang="en-US" altLang="zh-CN" sz="900" b="1" dirty="0" smtClean="0">
                <a:solidFill>
                  <a:schemeClr val="accent2"/>
                </a:solidFill>
              </a:rPr>
              <a:t>skillet.fry(); //Adding Butter &amp; Fraying Bacon Strips</a:t>
            </a:r>
          </a:p>
          <a:p>
            <a:pPr fontAlgn="base"/>
            <a:r>
              <a:rPr lang="en-US" altLang="zh-CN" sz="900" b="1" dirty="0" smtClean="0">
                <a:solidFill>
                  <a:schemeClr val="accent2"/>
                </a:solidFill>
              </a:rPr>
              <a:t> </a:t>
            </a:r>
          </a:p>
          <a:p>
            <a:pPr fontAlgn="base"/>
            <a:r>
              <a:rPr lang="en-US" altLang="zh-CN" sz="900" b="1" dirty="0" smtClean="0">
                <a:solidFill>
                  <a:srgbClr val="00B050"/>
                </a:solidFill>
              </a:rPr>
              <a:t>//Adding a Public Property</a:t>
            </a:r>
          </a:p>
          <a:p>
            <a:pPr fontAlgn="base"/>
            <a:r>
              <a:rPr lang="en-US" altLang="zh-CN" sz="900" b="1" dirty="0" err="1" smtClean="0">
                <a:solidFill>
                  <a:schemeClr val="accent2"/>
                </a:solidFill>
              </a:rPr>
              <a:t>skillet.quantity</a:t>
            </a:r>
            <a:r>
              <a:rPr lang="en-US" altLang="zh-CN" sz="900" b="1" dirty="0" smtClean="0">
                <a:solidFill>
                  <a:schemeClr val="accent2"/>
                </a:solidFill>
              </a:rPr>
              <a:t> = "12";</a:t>
            </a:r>
          </a:p>
          <a:p>
            <a:pPr fontAlgn="base"/>
            <a:r>
              <a:rPr lang="en-US" altLang="zh-CN" sz="900" b="1" dirty="0" smtClean="0">
                <a:solidFill>
                  <a:schemeClr val="accent2"/>
                </a:solidFill>
              </a:rPr>
              <a:t>console.log( </a:t>
            </a:r>
            <a:r>
              <a:rPr lang="en-US" altLang="zh-CN" sz="900" b="1" dirty="0" err="1" smtClean="0">
                <a:solidFill>
                  <a:schemeClr val="accent2"/>
                </a:solidFill>
              </a:rPr>
              <a:t>skillet.quantity</a:t>
            </a:r>
            <a:r>
              <a:rPr lang="en-US" altLang="zh-CN" sz="900" b="1" dirty="0" smtClean="0">
                <a:solidFill>
                  <a:schemeClr val="accent2"/>
                </a:solidFill>
              </a:rPr>
              <a:t> ); //12</a:t>
            </a:r>
          </a:p>
          <a:p>
            <a:pPr fontAlgn="base"/>
            <a:r>
              <a:rPr lang="en-US" altLang="zh-CN" sz="900" b="1" dirty="0" smtClean="0">
                <a:solidFill>
                  <a:schemeClr val="accent2"/>
                </a:solidFill>
              </a:rPr>
              <a:t> </a:t>
            </a:r>
          </a:p>
          <a:p>
            <a:pPr fontAlgn="base"/>
            <a:r>
              <a:rPr lang="en-US" altLang="zh-CN" sz="900" b="1" dirty="0" smtClean="0">
                <a:solidFill>
                  <a:srgbClr val="00B050"/>
                </a:solidFill>
              </a:rPr>
              <a:t>//Adding New Functionality to the Skillet</a:t>
            </a:r>
          </a:p>
          <a:p>
            <a:pPr fontAlgn="base"/>
            <a:r>
              <a:rPr lang="en-US" altLang="zh-CN" sz="900" b="1" dirty="0" smtClean="0">
                <a:solidFill>
                  <a:schemeClr val="accent2"/>
                </a:solidFill>
              </a:rPr>
              <a:t>(function( skillet, $, undefined ) {</a:t>
            </a:r>
          </a:p>
          <a:p>
            <a:pPr fontAlgn="base"/>
            <a:r>
              <a:rPr lang="en-US" altLang="zh-CN" sz="900" b="1" dirty="0" smtClean="0">
                <a:solidFill>
                  <a:schemeClr val="accent2"/>
                </a:solidFill>
              </a:rPr>
              <a:t>    //Private Property</a:t>
            </a:r>
          </a:p>
          <a:p>
            <a:pPr fontAlgn="base"/>
            <a:r>
              <a:rPr lang="en-US" altLang="zh-CN" sz="900" b="1" dirty="0" smtClean="0">
                <a:solidFill>
                  <a:schemeClr val="accent2"/>
                </a:solidFill>
              </a:rPr>
              <a:t>    </a:t>
            </a:r>
            <a:r>
              <a:rPr lang="en-US" altLang="zh-CN" sz="900" b="1" dirty="0" err="1" smtClean="0">
                <a:solidFill>
                  <a:schemeClr val="accent2"/>
                </a:solidFill>
              </a:rPr>
              <a:t>var</a:t>
            </a:r>
            <a:r>
              <a:rPr lang="en-US" altLang="zh-CN" sz="900" b="1" dirty="0" smtClean="0">
                <a:solidFill>
                  <a:schemeClr val="accent2"/>
                </a:solidFill>
              </a:rPr>
              <a:t> </a:t>
            </a:r>
            <a:r>
              <a:rPr lang="en-US" altLang="zh-CN" sz="900" b="1" dirty="0" err="1" smtClean="0">
                <a:solidFill>
                  <a:schemeClr val="accent2"/>
                </a:solidFill>
              </a:rPr>
              <a:t>amountOfGrease</a:t>
            </a:r>
            <a:r>
              <a:rPr lang="en-US" altLang="zh-CN" sz="900" b="1" dirty="0" smtClean="0">
                <a:solidFill>
                  <a:schemeClr val="accent2"/>
                </a:solidFill>
              </a:rPr>
              <a:t> = "1 Cup";</a:t>
            </a:r>
          </a:p>
          <a:p>
            <a:pPr fontAlgn="base"/>
            <a:r>
              <a:rPr lang="en-US" altLang="zh-CN" sz="900" b="1" dirty="0" smtClean="0">
                <a:solidFill>
                  <a:schemeClr val="accent2"/>
                </a:solidFill>
              </a:rPr>
              <a:t>     </a:t>
            </a:r>
          </a:p>
          <a:p>
            <a:pPr fontAlgn="base"/>
            <a:r>
              <a:rPr lang="en-US" altLang="zh-CN" sz="900" b="1" dirty="0" smtClean="0">
                <a:solidFill>
                  <a:schemeClr val="accent2"/>
                </a:solidFill>
              </a:rPr>
              <a:t>    </a:t>
            </a:r>
            <a:r>
              <a:rPr lang="en-US" altLang="zh-CN" sz="900" b="1" dirty="0" smtClean="0">
                <a:solidFill>
                  <a:srgbClr val="00B050"/>
                </a:solidFill>
              </a:rPr>
              <a:t>//Public Method</a:t>
            </a:r>
          </a:p>
          <a:p>
            <a:pPr fontAlgn="base"/>
            <a:r>
              <a:rPr lang="en-US" altLang="zh-CN" sz="900" b="1" dirty="0" smtClean="0">
                <a:solidFill>
                  <a:schemeClr val="accent2"/>
                </a:solidFill>
              </a:rPr>
              <a:t>    </a:t>
            </a:r>
            <a:r>
              <a:rPr lang="en-US" altLang="zh-CN" sz="900" b="1" dirty="0" err="1" smtClean="0">
                <a:solidFill>
                  <a:schemeClr val="accent2"/>
                </a:solidFill>
              </a:rPr>
              <a:t>skillet.toString</a:t>
            </a:r>
            <a:r>
              <a:rPr lang="en-US" altLang="zh-CN" sz="900" b="1" dirty="0" smtClean="0">
                <a:solidFill>
                  <a:schemeClr val="accent2"/>
                </a:solidFill>
              </a:rPr>
              <a:t> = function() {</a:t>
            </a:r>
          </a:p>
          <a:p>
            <a:pPr fontAlgn="base"/>
            <a:r>
              <a:rPr lang="en-US" altLang="zh-CN" sz="900" b="1" dirty="0" smtClean="0">
                <a:solidFill>
                  <a:schemeClr val="accent2"/>
                </a:solidFill>
              </a:rPr>
              <a:t>        console.log( </a:t>
            </a:r>
            <a:r>
              <a:rPr lang="en-US" altLang="zh-CN" sz="900" b="1" dirty="0" err="1" smtClean="0">
                <a:solidFill>
                  <a:schemeClr val="accent2"/>
                </a:solidFill>
              </a:rPr>
              <a:t>skillet.quantity</a:t>
            </a:r>
            <a:r>
              <a:rPr lang="en-US" altLang="zh-CN" sz="900" b="1" dirty="0" smtClean="0">
                <a:solidFill>
                  <a:schemeClr val="accent2"/>
                </a:solidFill>
              </a:rPr>
              <a:t> + " " + </a:t>
            </a:r>
          </a:p>
          <a:p>
            <a:pPr fontAlgn="base"/>
            <a:r>
              <a:rPr lang="en-US" altLang="zh-CN" sz="900" b="1" dirty="0" smtClean="0">
                <a:solidFill>
                  <a:schemeClr val="accent2"/>
                </a:solidFill>
              </a:rPr>
              <a:t>                     </a:t>
            </a:r>
            <a:r>
              <a:rPr lang="en-US" altLang="zh-CN" sz="900" b="1" dirty="0" err="1" smtClean="0">
                <a:solidFill>
                  <a:schemeClr val="accent2"/>
                </a:solidFill>
              </a:rPr>
              <a:t>skillet.ingredient</a:t>
            </a:r>
            <a:r>
              <a:rPr lang="en-US" altLang="zh-CN" sz="900" b="1" dirty="0" smtClean="0">
                <a:solidFill>
                  <a:schemeClr val="accent2"/>
                </a:solidFill>
              </a:rPr>
              <a:t> + " &amp; " + </a:t>
            </a:r>
          </a:p>
          <a:p>
            <a:pPr fontAlgn="base"/>
            <a:r>
              <a:rPr lang="en-US" altLang="zh-CN" sz="900" b="1" dirty="0" smtClean="0">
                <a:solidFill>
                  <a:schemeClr val="accent2"/>
                </a:solidFill>
              </a:rPr>
              <a:t>                     </a:t>
            </a:r>
            <a:r>
              <a:rPr lang="en-US" altLang="zh-CN" sz="900" b="1" dirty="0" err="1" smtClean="0">
                <a:solidFill>
                  <a:schemeClr val="accent2"/>
                </a:solidFill>
              </a:rPr>
              <a:t>amountOfGrease</a:t>
            </a:r>
            <a:r>
              <a:rPr lang="en-US" altLang="zh-CN" sz="900" b="1" dirty="0" smtClean="0">
                <a:solidFill>
                  <a:schemeClr val="accent2"/>
                </a:solidFill>
              </a:rPr>
              <a:t> + " of Grease" );</a:t>
            </a:r>
          </a:p>
          <a:p>
            <a:pPr fontAlgn="base"/>
            <a:r>
              <a:rPr lang="en-US" altLang="zh-CN" sz="900" b="1" dirty="0" smtClean="0">
                <a:solidFill>
                  <a:schemeClr val="accent2"/>
                </a:solidFill>
              </a:rPr>
              <a:t>        console.log( </a:t>
            </a:r>
            <a:r>
              <a:rPr lang="en-US" altLang="zh-CN" sz="900" b="1" dirty="0" err="1" smtClean="0">
                <a:solidFill>
                  <a:schemeClr val="accent2"/>
                </a:solidFill>
              </a:rPr>
              <a:t>isHot</a:t>
            </a:r>
            <a:r>
              <a:rPr lang="en-US" altLang="zh-CN" sz="900" b="1" dirty="0" smtClean="0">
                <a:solidFill>
                  <a:schemeClr val="accent2"/>
                </a:solidFill>
              </a:rPr>
              <a:t> ? "Hot" : "Cold" );</a:t>
            </a:r>
          </a:p>
          <a:p>
            <a:pPr fontAlgn="base"/>
            <a:r>
              <a:rPr lang="en-US" altLang="zh-CN" sz="900" b="1" dirty="0" smtClean="0">
                <a:solidFill>
                  <a:schemeClr val="accent2"/>
                </a:solidFill>
              </a:rPr>
              <a:t>    };    </a:t>
            </a:r>
          </a:p>
          <a:p>
            <a:pPr fontAlgn="base"/>
            <a:r>
              <a:rPr lang="en-US" altLang="zh-CN" sz="900" b="1" dirty="0" smtClean="0">
                <a:solidFill>
                  <a:schemeClr val="accent2"/>
                </a:solidFill>
              </a:rPr>
              <a:t>}( </a:t>
            </a:r>
            <a:r>
              <a:rPr lang="en-US" altLang="zh-CN" sz="900" b="1" dirty="0" err="1" smtClean="0">
                <a:solidFill>
                  <a:schemeClr val="accent2"/>
                </a:solidFill>
              </a:rPr>
              <a:t>window.skillet</a:t>
            </a:r>
            <a:r>
              <a:rPr lang="en-US" altLang="zh-CN" sz="900" b="1" dirty="0" smtClean="0">
                <a:solidFill>
                  <a:schemeClr val="accent2"/>
                </a:solidFill>
              </a:rPr>
              <a:t> = </a:t>
            </a:r>
            <a:r>
              <a:rPr lang="en-US" altLang="zh-CN" sz="900" b="1" dirty="0" err="1" smtClean="0">
                <a:solidFill>
                  <a:schemeClr val="accent2"/>
                </a:solidFill>
              </a:rPr>
              <a:t>window.skillet</a:t>
            </a:r>
            <a:r>
              <a:rPr lang="en-US" altLang="zh-CN" sz="900" b="1" dirty="0" smtClean="0">
                <a:solidFill>
                  <a:schemeClr val="accent2"/>
                </a:solidFill>
              </a:rPr>
              <a:t> || {}, </a:t>
            </a:r>
            <a:r>
              <a:rPr lang="en-US" altLang="zh-CN" sz="900" b="1" dirty="0" err="1" smtClean="0">
                <a:solidFill>
                  <a:schemeClr val="accent2"/>
                </a:solidFill>
              </a:rPr>
              <a:t>jQuery</a:t>
            </a:r>
            <a:r>
              <a:rPr lang="en-US" altLang="zh-CN" sz="900" b="1" dirty="0" smtClean="0">
                <a:solidFill>
                  <a:schemeClr val="accent2"/>
                </a:solidFill>
              </a:rPr>
              <a:t> ));</a:t>
            </a:r>
          </a:p>
          <a:p>
            <a:pPr fontAlgn="base"/>
            <a:r>
              <a:rPr lang="en-US" altLang="zh-CN" sz="900" b="1" dirty="0" smtClean="0">
                <a:solidFill>
                  <a:schemeClr val="accent2"/>
                </a:solidFill>
              </a:rPr>
              <a:t> </a:t>
            </a:r>
          </a:p>
          <a:p>
            <a:pPr fontAlgn="base"/>
            <a:r>
              <a:rPr lang="en-US" altLang="zh-CN" sz="900" b="1" dirty="0" smtClean="0">
                <a:solidFill>
                  <a:schemeClr val="accent2"/>
                </a:solidFill>
              </a:rPr>
              <a:t>try {</a:t>
            </a:r>
          </a:p>
          <a:p>
            <a:pPr fontAlgn="base"/>
            <a:r>
              <a:rPr lang="en-US" altLang="zh-CN" sz="900" b="1" dirty="0" smtClean="0">
                <a:solidFill>
                  <a:schemeClr val="accent2"/>
                </a:solidFill>
              </a:rPr>
              <a:t>    //12 Bacon Strips &amp; 1 Cup of Grease</a:t>
            </a:r>
          </a:p>
          <a:p>
            <a:pPr fontAlgn="base"/>
            <a:r>
              <a:rPr lang="en-US" altLang="zh-CN" sz="900" b="1" dirty="0" smtClean="0">
                <a:solidFill>
                  <a:schemeClr val="accent2"/>
                </a:solidFill>
              </a:rPr>
              <a:t>    </a:t>
            </a:r>
            <a:r>
              <a:rPr lang="en-US" altLang="zh-CN" sz="900" b="1" dirty="0" err="1" smtClean="0">
                <a:solidFill>
                  <a:schemeClr val="accent2"/>
                </a:solidFill>
              </a:rPr>
              <a:t>skillet.toString</a:t>
            </a:r>
            <a:r>
              <a:rPr lang="en-US" altLang="zh-CN" sz="900" b="1" dirty="0" smtClean="0">
                <a:solidFill>
                  <a:schemeClr val="accent2"/>
                </a:solidFill>
              </a:rPr>
              <a:t>(); //Throws Exception</a:t>
            </a:r>
          </a:p>
          <a:p>
            <a:pPr fontAlgn="base"/>
            <a:r>
              <a:rPr lang="en-US" altLang="zh-CN" sz="900" b="1" dirty="0" smtClean="0">
                <a:solidFill>
                  <a:schemeClr val="accent2"/>
                </a:solidFill>
              </a:rPr>
              <a:t>} catch( e ) {</a:t>
            </a:r>
          </a:p>
          <a:p>
            <a:pPr fontAlgn="base"/>
            <a:r>
              <a:rPr lang="en-US" altLang="zh-CN" sz="900" b="1" dirty="0" smtClean="0">
                <a:solidFill>
                  <a:schemeClr val="accent2"/>
                </a:solidFill>
              </a:rPr>
              <a:t>    console.log( </a:t>
            </a:r>
            <a:r>
              <a:rPr lang="en-US" altLang="zh-CN" sz="900" b="1" dirty="0" err="1" smtClean="0">
                <a:solidFill>
                  <a:schemeClr val="accent2"/>
                </a:solidFill>
              </a:rPr>
              <a:t>e.message</a:t>
            </a:r>
            <a:r>
              <a:rPr lang="en-US" altLang="zh-CN" sz="900" b="1" dirty="0" smtClean="0">
                <a:solidFill>
                  <a:schemeClr val="accent2"/>
                </a:solidFill>
              </a:rPr>
              <a:t> ); //</a:t>
            </a:r>
            <a:r>
              <a:rPr lang="en-US" altLang="zh-CN" sz="900" b="1" dirty="0" err="1" smtClean="0">
                <a:solidFill>
                  <a:schemeClr val="accent2"/>
                </a:solidFill>
              </a:rPr>
              <a:t>isHot</a:t>
            </a:r>
            <a:r>
              <a:rPr lang="en-US" altLang="zh-CN" sz="900" b="1" dirty="0" smtClean="0">
                <a:solidFill>
                  <a:schemeClr val="accent2"/>
                </a:solidFill>
              </a:rPr>
              <a:t> is not defined</a:t>
            </a:r>
          </a:p>
          <a:p>
            <a:pPr fontAlgn="base"/>
            <a:r>
              <a:rPr lang="en-US" altLang="zh-CN" sz="900" b="1" dirty="0" smtClean="0">
                <a:solidFill>
                  <a:schemeClr val="accent2"/>
                </a:solidFill>
              </a:rPr>
              <a:t>}</a:t>
            </a:r>
          </a:p>
          <a:p>
            <a:endParaRPr lang="zh-CN" altLang="en-US" sz="900" b="1" dirty="0" smtClean="0">
              <a:solidFill>
                <a:schemeClr val="accent2"/>
              </a:solidFill>
            </a:endParaRPr>
          </a:p>
          <a:p>
            <a:endParaRPr lang="zh-CN" altLang="en-US" sz="900" b="1" dirty="0">
              <a:solidFill>
                <a:schemeClr val="accent2"/>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对象和数组初始化</a:t>
            </a:r>
            <a:endParaRPr lang="zh-CN" altLang="en-US" sz="3600" dirty="0"/>
          </a:p>
        </p:txBody>
      </p:sp>
      <p:sp>
        <p:nvSpPr>
          <p:cNvPr id="3" name="内容占位符 2"/>
          <p:cNvSpPr>
            <a:spLocks noGrp="1"/>
          </p:cNvSpPr>
          <p:nvPr>
            <p:ph idx="1"/>
          </p:nvPr>
        </p:nvSpPr>
        <p:spPr/>
        <p:txBody>
          <a:bodyPr>
            <a:normAutofit fontScale="62500" lnSpcReduction="20000"/>
          </a:bodyPr>
          <a:lstStyle/>
          <a:p>
            <a:pPr fontAlgn="base"/>
            <a:r>
              <a:rPr lang="en-US" altLang="zh-CN" dirty="0" smtClean="0">
                <a:solidFill>
                  <a:srgbClr val="00B050"/>
                </a:solidFill>
              </a:rPr>
              <a:t>//</a:t>
            </a:r>
            <a:r>
              <a:rPr lang="zh-CN" altLang="en-US" dirty="0" smtClean="0">
                <a:solidFill>
                  <a:srgbClr val="00B050"/>
                </a:solidFill>
              </a:rPr>
              <a:t>建议申明对象或数组的写法</a:t>
            </a:r>
            <a:endParaRPr lang="en-US" altLang="zh-CN" dirty="0" smtClean="0">
              <a:solidFill>
                <a:srgbClr val="00B050"/>
              </a:solidFill>
            </a:endParaRPr>
          </a:p>
          <a:p>
            <a:pPr fontAlgn="base"/>
            <a:r>
              <a:rPr lang="en-US" altLang="zh-CN" b="1" dirty="0" err="1" smtClean="0">
                <a:solidFill>
                  <a:schemeClr val="accent2"/>
                </a:solidFill>
              </a:rPr>
              <a:t>var</a:t>
            </a:r>
            <a:r>
              <a:rPr lang="en-US" altLang="zh-CN" b="1" dirty="0" smtClean="0">
                <a:solidFill>
                  <a:schemeClr val="accent2"/>
                </a:solidFill>
              </a:rPr>
              <a:t> person = {}, </a:t>
            </a:r>
          </a:p>
          <a:p>
            <a:pPr fontAlgn="base"/>
            <a:r>
              <a:rPr lang="en-US" altLang="zh-CN" b="1" dirty="0" smtClean="0">
                <a:solidFill>
                  <a:schemeClr val="accent2"/>
                </a:solidFill>
              </a:rPr>
              <a:t>    keys = [];</a:t>
            </a:r>
          </a:p>
          <a:p>
            <a:pPr fontAlgn="base"/>
            <a:endParaRPr lang="en-US" altLang="zh-CN" dirty="0" smtClean="0"/>
          </a:p>
          <a:p>
            <a:pPr fontAlgn="base"/>
            <a:r>
              <a:rPr lang="en-US" altLang="zh-CN" dirty="0" smtClean="0">
                <a:solidFill>
                  <a:srgbClr val="00B050"/>
                </a:solidFill>
              </a:rPr>
              <a:t>//</a:t>
            </a:r>
            <a:r>
              <a:rPr lang="zh-CN" altLang="en-US" dirty="0" smtClean="0">
                <a:solidFill>
                  <a:srgbClr val="00B050"/>
                </a:solidFill>
              </a:rPr>
              <a:t>申明复杂对象或数组的写法</a:t>
            </a:r>
            <a:endParaRPr lang="en-US" altLang="zh-CN" dirty="0" smtClean="0">
              <a:solidFill>
                <a:srgbClr val="00B050"/>
              </a:solidFill>
            </a:endParaRPr>
          </a:p>
          <a:p>
            <a:pPr fontAlgn="base"/>
            <a:r>
              <a:rPr lang="en-US" altLang="zh-CN" b="1" dirty="0" err="1" smtClean="0">
                <a:solidFill>
                  <a:schemeClr val="accent2"/>
                </a:solidFill>
              </a:rPr>
              <a:t>var</a:t>
            </a:r>
            <a:r>
              <a:rPr lang="en-US" altLang="zh-CN" b="1" dirty="0" smtClean="0">
                <a:solidFill>
                  <a:schemeClr val="accent2"/>
                </a:solidFill>
              </a:rPr>
              <a:t> person = {</a:t>
            </a:r>
          </a:p>
          <a:p>
            <a:pPr fontAlgn="base"/>
            <a:r>
              <a:rPr lang="en-US" altLang="zh-CN" b="1" dirty="0" smtClean="0">
                <a:solidFill>
                  <a:schemeClr val="accent2"/>
                </a:solidFill>
              </a:rPr>
              <a:t>        </a:t>
            </a:r>
            <a:r>
              <a:rPr lang="en-US" altLang="zh-CN" b="1" dirty="0" err="1" smtClean="0">
                <a:solidFill>
                  <a:schemeClr val="accent2"/>
                </a:solidFill>
              </a:rPr>
              <a:t>firstName</a:t>
            </a:r>
            <a:r>
              <a:rPr lang="en-US" altLang="zh-CN" b="1" dirty="0" smtClean="0">
                <a:solidFill>
                  <a:schemeClr val="accent2"/>
                </a:solidFill>
              </a:rPr>
              <a:t>: "Elijah",</a:t>
            </a:r>
          </a:p>
          <a:p>
            <a:pPr fontAlgn="base"/>
            <a:r>
              <a:rPr lang="en-US" altLang="zh-CN" b="1" dirty="0" smtClean="0">
                <a:solidFill>
                  <a:schemeClr val="accent2"/>
                </a:solidFill>
              </a:rPr>
              <a:t>        </a:t>
            </a:r>
            <a:r>
              <a:rPr lang="en-US" altLang="zh-CN" b="1" dirty="0" err="1" smtClean="0">
                <a:solidFill>
                  <a:schemeClr val="accent2"/>
                </a:solidFill>
              </a:rPr>
              <a:t>lastName</a:t>
            </a:r>
            <a:r>
              <a:rPr lang="en-US" altLang="zh-CN" b="1" dirty="0" smtClean="0">
                <a:solidFill>
                  <a:schemeClr val="accent2"/>
                </a:solidFill>
              </a:rPr>
              <a:t>: "Manor",</a:t>
            </a:r>
          </a:p>
          <a:p>
            <a:pPr fontAlgn="base"/>
            <a:r>
              <a:rPr lang="en-US" altLang="zh-CN" b="1" dirty="0" smtClean="0">
                <a:solidFill>
                  <a:schemeClr val="accent2"/>
                </a:solidFill>
              </a:rPr>
              <a:t>        </a:t>
            </a:r>
            <a:r>
              <a:rPr lang="en-US" altLang="zh-CN" b="1" dirty="0" err="1" smtClean="0">
                <a:solidFill>
                  <a:schemeClr val="accent2"/>
                </a:solidFill>
              </a:rPr>
              <a:t>sayFullName</a:t>
            </a:r>
            <a:r>
              <a:rPr lang="en-US" altLang="zh-CN" b="1" dirty="0" smtClean="0">
                <a:solidFill>
                  <a:schemeClr val="accent2"/>
                </a:solidFill>
              </a:rPr>
              <a:t>: function() {</a:t>
            </a:r>
          </a:p>
          <a:p>
            <a:pPr fontAlgn="base"/>
            <a:r>
              <a:rPr lang="en-US" altLang="zh-CN" b="1" dirty="0" smtClean="0">
                <a:solidFill>
                  <a:schemeClr val="accent2"/>
                </a:solidFill>
              </a:rPr>
              <a:t>            console.log( </a:t>
            </a:r>
            <a:r>
              <a:rPr lang="en-US" altLang="zh-CN" b="1" dirty="0" err="1" smtClean="0">
                <a:solidFill>
                  <a:schemeClr val="accent2"/>
                </a:solidFill>
              </a:rPr>
              <a:t>this.firstName</a:t>
            </a:r>
            <a:r>
              <a:rPr lang="en-US" altLang="zh-CN" b="1" dirty="0" smtClean="0">
                <a:solidFill>
                  <a:schemeClr val="accent2"/>
                </a:solidFill>
              </a:rPr>
              <a:t> + " " + </a:t>
            </a:r>
          </a:p>
          <a:p>
            <a:pPr fontAlgn="base"/>
            <a:r>
              <a:rPr lang="en-US" altLang="zh-CN" b="1" dirty="0" smtClean="0">
                <a:solidFill>
                  <a:schemeClr val="accent2"/>
                </a:solidFill>
              </a:rPr>
              <a:t>                </a:t>
            </a:r>
            <a:r>
              <a:rPr lang="en-US" altLang="zh-CN" b="1" dirty="0" err="1" smtClean="0">
                <a:solidFill>
                  <a:schemeClr val="accent2"/>
                </a:solidFill>
              </a:rPr>
              <a:t>this.lastName</a:t>
            </a:r>
            <a:r>
              <a:rPr lang="en-US" altLang="zh-CN" b="1" dirty="0" smtClean="0">
                <a:solidFill>
                  <a:schemeClr val="accent2"/>
                </a:solidFill>
              </a:rPr>
              <a:t> );</a:t>
            </a:r>
          </a:p>
          <a:p>
            <a:pPr fontAlgn="base"/>
            <a:r>
              <a:rPr lang="en-US" altLang="zh-CN" b="1" dirty="0" smtClean="0">
                <a:solidFill>
                  <a:schemeClr val="accent2"/>
                </a:solidFill>
              </a:rPr>
              <a:t>        }</a:t>
            </a:r>
          </a:p>
          <a:p>
            <a:pPr fontAlgn="base"/>
            <a:r>
              <a:rPr lang="en-US" altLang="zh-CN" b="1" dirty="0" smtClean="0">
                <a:solidFill>
                  <a:schemeClr val="accent2"/>
                </a:solidFill>
              </a:rPr>
              <a:t>    }, </a:t>
            </a:r>
          </a:p>
          <a:p>
            <a:pPr fontAlgn="base"/>
            <a:r>
              <a:rPr lang="en-US" altLang="zh-CN" b="1" dirty="0" smtClean="0">
                <a:solidFill>
                  <a:schemeClr val="accent2"/>
                </a:solidFill>
              </a:rPr>
              <a:t>    keys = ["123", "676", "242", "4e3"];</a:t>
            </a:r>
          </a:p>
          <a:p>
            <a:pPr fontAlgn="base"/>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判断对象是否为</a:t>
            </a:r>
            <a:r>
              <a:rPr lang="en-US" altLang="zh-CN" sz="3600" dirty="0" smtClean="0"/>
              <a:t>NULL(c#)</a:t>
            </a:r>
            <a:endParaRPr lang="zh-CN" altLang="en-US" sz="3600" dirty="0"/>
          </a:p>
        </p:txBody>
      </p:sp>
      <p:sp>
        <p:nvSpPr>
          <p:cNvPr id="3" name="内容占位符 2"/>
          <p:cNvSpPr>
            <a:spLocks noGrp="1"/>
          </p:cNvSpPr>
          <p:nvPr>
            <p:ph idx="1"/>
          </p:nvPr>
        </p:nvSpPr>
        <p:spPr/>
        <p:txBody>
          <a:bodyPr>
            <a:normAutofit fontScale="85000" lnSpcReduction="20000"/>
          </a:bodyPr>
          <a:lstStyle/>
          <a:p>
            <a:pPr fontAlgn="base"/>
            <a:r>
              <a:rPr lang="en-US" altLang="zh-CN" dirty="0" smtClean="0">
                <a:solidFill>
                  <a:srgbClr val="FF0000"/>
                </a:solidFill>
              </a:rPr>
              <a:t>// C# </a:t>
            </a:r>
            <a:r>
              <a:rPr lang="zh-CN" altLang="en-US" dirty="0" smtClean="0">
                <a:solidFill>
                  <a:srgbClr val="FF0000"/>
                </a:solidFill>
              </a:rPr>
              <a:t>例子</a:t>
            </a:r>
            <a:r>
              <a:rPr lang="en-US" altLang="zh-CN" dirty="0" smtClean="0">
                <a:solidFill>
                  <a:srgbClr val="FF0000"/>
                </a:solidFill>
              </a:rPr>
              <a:t>. </a:t>
            </a:r>
            <a:r>
              <a:rPr lang="zh-CN" altLang="en-US" dirty="0" smtClean="0">
                <a:solidFill>
                  <a:srgbClr val="FF0000"/>
                </a:solidFill>
              </a:rPr>
              <a:t>不要在</a:t>
            </a:r>
            <a:r>
              <a:rPr lang="en-US" altLang="zh-CN" dirty="0" err="1" smtClean="0">
                <a:solidFill>
                  <a:srgbClr val="FF0000"/>
                </a:solidFill>
              </a:rPr>
              <a:t>Javascript</a:t>
            </a:r>
            <a:r>
              <a:rPr lang="zh-CN" altLang="en-US" dirty="0" smtClean="0">
                <a:solidFill>
                  <a:srgbClr val="FF0000"/>
                </a:solidFill>
              </a:rPr>
              <a:t>中这样写</a:t>
            </a:r>
            <a:endParaRPr lang="en-US" altLang="zh-CN" dirty="0" smtClean="0">
              <a:solidFill>
                <a:srgbClr val="FF0000"/>
              </a:solidFill>
            </a:endParaRPr>
          </a:p>
          <a:p>
            <a:pPr fontAlgn="base"/>
            <a:r>
              <a:rPr lang="en-US" altLang="zh-CN" b="1" dirty="0" smtClean="0">
                <a:solidFill>
                  <a:schemeClr val="accent2"/>
                </a:solidFill>
              </a:rPr>
              <a:t>if ( </a:t>
            </a:r>
            <a:r>
              <a:rPr lang="en-US" altLang="zh-CN" b="1" dirty="0" err="1" smtClean="0">
                <a:solidFill>
                  <a:schemeClr val="accent2"/>
                </a:solidFill>
              </a:rPr>
              <a:t>someString</a:t>
            </a:r>
            <a:r>
              <a:rPr lang="en-US" altLang="zh-CN" b="1" dirty="0" smtClean="0">
                <a:solidFill>
                  <a:schemeClr val="accent2"/>
                </a:solidFill>
              </a:rPr>
              <a:t> != null &amp;&amp;</a:t>
            </a:r>
          </a:p>
          <a:p>
            <a:pPr fontAlgn="base"/>
            <a:r>
              <a:rPr lang="en-US" altLang="zh-CN" b="1" dirty="0" smtClean="0">
                <a:solidFill>
                  <a:schemeClr val="accent2"/>
                </a:solidFill>
              </a:rPr>
              <a:t>    </a:t>
            </a:r>
            <a:r>
              <a:rPr lang="en-US" altLang="zh-CN" b="1" dirty="0" err="1" smtClean="0">
                <a:solidFill>
                  <a:schemeClr val="accent2"/>
                </a:solidFill>
              </a:rPr>
              <a:t>someString.length</a:t>
            </a:r>
            <a:r>
              <a:rPr lang="en-US" altLang="zh-CN" b="1" dirty="0" smtClean="0">
                <a:solidFill>
                  <a:schemeClr val="accent2"/>
                </a:solidFill>
              </a:rPr>
              <a:t> &gt; 0 ) {</a:t>
            </a:r>
          </a:p>
          <a:p>
            <a:pPr fontAlgn="base"/>
            <a:r>
              <a:rPr lang="en-US" altLang="zh-CN" b="1" dirty="0" smtClean="0">
                <a:solidFill>
                  <a:schemeClr val="accent2"/>
                </a:solidFill>
              </a:rPr>
              <a:t>    //Do something here...</a:t>
            </a:r>
          </a:p>
          <a:p>
            <a:pPr fontAlgn="base"/>
            <a:r>
              <a:rPr lang="en-US" altLang="zh-CN" b="1" dirty="0" smtClean="0">
                <a:solidFill>
                  <a:schemeClr val="accent2"/>
                </a:solidFill>
              </a:rPr>
              <a:t>}</a:t>
            </a:r>
          </a:p>
          <a:p>
            <a:pPr fontAlgn="base"/>
            <a:endParaRPr lang="en-US" altLang="zh-CN" dirty="0" smtClean="0"/>
          </a:p>
          <a:p>
            <a:pPr fontAlgn="base"/>
            <a:r>
              <a:rPr lang="en-US" altLang="zh-CN" dirty="0" smtClean="0"/>
              <a:t>// C# </a:t>
            </a:r>
            <a:r>
              <a:rPr lang="zh-CN" altLang="en-US" dirty="0" smtClean="0"/>
              <a:t>例子</a:t>
            </a:r>
            <a:r>
              <a:rPr lang="en-US" altLang="zh-CN" dirty="0" smtClean="0"/>
              <a:t> </a:t>
            </a:r>
            <a:r>
              <a:rPr lang="zh-CN" altLang="en-US" dirty="0" smtClean="0"/>
              <a:t>检查字符串是否为空</a:t>
            </a:r>
            <a:endParaRPr lang="en-US" altLang="zh-CN" dirty="0" smtClean="0"/>
          </a:p>
          <a:p>
            <a:pPr fontAlgn="base"/>
            <a:r>
              <a:rPr lang="en-US" altLang="zh-CN" b="1" dirty="0" smtClean="0">
                <a:solidFill>
                  <a:schemeClr val="accent2"/>
                </a:solidFill>
              </a:rPr>
              <a:t>if ( !</a:t>
            </a:r>
            <a:r>
              <a:rPr lang="en-US" altLang="zh-CN" b="1" dirty="0" err="1" smtClean="0">
                <a:solidFill>
                  <a:schemeClr val="accent2"/>
                </a:solidFill>
              </a:rPr>
              <a:t>string.IsNullOrEmpty</a:t>
            </a:r>
            <a:r>
              <a:rPr lang="en-US" altLang="zh-CN" b="1" dirty="0" smtClean="0">
                <a:solidFill>
                  <a:schemeClr val="accent2"/>
                </a:solidFill>
              </a:rPr>
              <a:t>(</a:t>
            </a:r>
            <a:r>
              <a:rPr lang="en-US" altLang="zh-CN" b="1" dirty="0" err="1" smtClean="0">
                <a:solidFill>
                  <a:schemeClr val="accent2"/>
                </a:solidFill>
              </a:rPr>
              <a:t>someString</a:t>
            </a:r>
            <a:r>
              <a:rPr lang="en-US" altLang="zh-CN" b="1" dirty="0" smtClean="0">
                <a:solidFill>
                  <a:schemeClr val="accent2"/>
                </a:solidFill>
              </a:rPr>
              <a:t>) ) {</a:t>
            </a:r>
          </a:p>
          <a:p>
            <a:pPr fontAlgn="base"/>
            <a:r>
              <a:rPr lang="en-US" altLang="zh-CN" b="1" dirty="0" smtClean="0">
                <a:solidFill>
                  <a:schemeClr val="accent2"/>
                </a:solidFill>
              </a:rPr>
              <a:t>    //Do something here...</a:t>
            </a:r>
          </a:p>
          <a:p>
            <a:pPr fontAlgn="base"/>
            <a:r>
              <a:rPr lang="en-US" altLang="zh-CN" b="1" dirty="0" smtClean="0">
                <a:solidFill>
                  <a:schemeClr val="accent2"/>
                </a:solidFill>
              </a:rPr>
              <a:t>}</a:t>
            </a:r>
          </a:p>
          <a:p>
            <a:pPr fontAlgn="base"/>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判断对象是否为</a:t>
            </a:r>
            <a:r>
              <a:rPr lang="en-US" altLang="zh-CN" sz="3600" dirty="0" smtClean="0"/>
              <a:t>NULL(</a:t>
            </a:r>
            <a:r>
              <a:rPr lang="en-US" altLang="zh-CN" sz="3600" dirty="0" err="1" smtClean="0"/>
              <a:t>javascript</a:t>
            </a:r>
            <a:r>
              <a:rPr lang="en-US" altLang="zh-CN" sz="3600" dirty="0" smtClean="0"/>
              <a:t>)</a:t>
            </a:r>
            <a:endParaRPr lang="zh-CN" altLang="en-US" sz="3600" dirty="0"/>
          </a:p>
        </p:txBody>
      </p:sp>
      <p:sp>
        <p:nvSpPr>
          <p:cNvPr id="3" name="内容占位符 2"/>
          <p:cNvSpPr>
            <a:spLocks noGrp="1"/>
          </p:cNvSpPr>
          <p:nvPr>
            <p:ph idx="1"/>
          </p:nvPr>
        </p:nvSpPr>
        <p:spPr/>
        <p:txBody>
          <a:bodyPr/>
          <a:lstStyle/>
          <a:p>
            <a:pPr fontAlgn="base"/>
            <a:r>
              <a:rPr lang="en-US" altLang="zh-CN" dirty="0" err="1" smtClean="0">
                <a:solidFill>
                  <a:srgbClr val="00B050"/>
                </a:solidFill>
              </a:rPr>
              <a:t>Javascript</a:t>
            </a:r>
            <a:r>
              <a:rPr lang="zh-CN" altLang="en-US" dirty="0" smtClean="0">
                <a:solidFill>
                  <a:srgbClr val="00B050"/>
                </a:solidFill>
              </a:rPr>
              <a:t>中的正确写法</a:t>
            </a:r>
            <a:endParaRPr lang="en-US" altLang="zh-CN" dirty="0" smtClean="0">
              <a:solidFill>
                <a:srgbClr val="00B050"/>
              </a:solidFill>
            </a:endParaRPr>
          </a:p>
          <a:p>
            <a:pPr fontAlgn="base"/>
            <a:r>
              <a:rPr lang="en-US" altLang="zh-CN" dirty="0" smtClean="0"/>
              <a:t>// Simplified JavaScript syntax to check for</a:t>
            </a:r>
          </a:p>
          <a:p>
            <a:pPr fontAlgn="base"/>
            <a:r>
              <a:rPr lang="en-US" altLang="zh-CN" dirty="0" smtClean="0"/>
              <a:t>// undefined, null, &amp; empty string values</a:t>
            </a:r>
          </a:p>
          <a:p>
            <a:pPr fontAlgn="base"/>
            <a:r>
              <a:rPr lang="en-US" altLang="zh-CN" b="1" dirty="0" smtClean="0">
                <a:solidFill>
                  <a:schemeClr val="accent2"/>
                </a:solidFill>
              </a:rPr>
              <a:t>if ( </a:t>
            </a:r>
            <a:r>
              <a:rPr lang="en-US" altLang="zh-CN" b="1" dirty="0" err="1" smtClean="0">
                <a:solidFill>
                  <a:schemeClr val="accent2"/>
                </a:solidFill>
              </a:rPr>
              <a:t>someString</a:t>
            </a:r>
            <a:r>
              <a:rPr lang="en-US" altLang="zh-CN" b="1" dirty="0" smtClean="0">
                <a:solidFill>
                  <a:schemeClr val="accent2"/>
                </a:solidFill>
              </a:rPr>
              <a:t> ) {</a:t>
            </a:r>
          </a:p>
          <a:p>
            <a:pPr fontAlgn="base"/>
            <a:r>
              <a:rPr lang="en-US" altLang="zh-CN" b="1" dirty="0" smtClean="0">
                <a:solidFill>
                  <a:schemeClr val="accent2"/>
                </a:solidFill>
              </a:rPr>
              <a:t>    //Do something here...</a:t>
            </a:r>
          </a:p>
          <a:p>
            <a:pPr fontAlgn="base"/>
            <a:r>
              <a:rPr lang="en-US" altLang="zh-CN" b="1" dirty="0" smtClean="0">
                <a:solidFill>
                  <a:schemeClr val="accent2"/>
                </a:solidFill>
              </a:rPr>
              <a:t>}</a:t>
            </a:r>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数据访问：</a:t>
            </a:r>
            <a:r>
              <a:rPr lang="en-US" altLang="zh-CN" sz="3600" dirty="0" smtClean="0"/>
              <a:t>Dapper-</a:t>
            </a:r>
            <a:r>
              <a:rPr lang="zh-CN" altLang="en-US" sz="3600" dirty="0" smtClean="0"/>
              <a:t>微型</a:t>
            </a:r>
            <a:r>
              <a:rPr lang="en-US" altLang="zh-CN" sz="3600" dirty="0" err="1" smtClean="0"/>
              <a:t>ORMapping</a:t>
            </a:r>
            <a:r>
              <a:rPr lang="zh-CN" altLang="en-US" sz="3600" dirty="0" smtClean="0"/>
              <a:t>框架</a:t>
            </a:r>
            <a:endParaRPr lang="zh-CN" altLang="en-US" sz="3600" dirty="0"/>
          </a:p>
        </p:txBody>
      </p:sp>
      <p:sp>
        <p:nvSpPr>
          <p:cNvPr id="3" name="内容占位符 2"/>
          <p:cNvSpPr>
            <a:spLocks noGrp="1"/>
          </p:cNvSpPr>
          <p:nvPr>
            <p:ph idx="1"/>
          </p:nvPr>
        </p:nvSpPr>
        <p:spPr/>
        <p:txBody>
          <a:bodyPr>
            <a:normAutofit fontScale="77500" lnSpcReduction="20000"/>
          </a:bodyPr>
          <a:lstStyle/>
          <a:p>
            <a:r>
              <a:rPr lang="en-US" altLang="zh-CN" dirty="0" smtClean="0"/>
              <a:t>Dapper</a:t>
            </a:r>
            <a:r>
              <a:rPr lang="zh-CN" altLang="en-US" dirty="0" smtClean="0"/>
              <a:t>的优势：</a:t>
            </a:r>
            <a:br>
              <a:rPr lang="zh-CN" altLang="en-US" dirty="0" smtClean="0"/>
            </a:br>
            <a:r>
              <a:rPr lang="en-US" altLang="zh-CN" dirty="0" smtClean="0"/>
              <a:t>1</a:t>
            </a:r>
            <a:r>
              <a:rPr lang="zh-CN" altLang="en-US" dirty="0" smtClean="0"/>
              <a:t>，</a:t>
            </a:r>
            <a:r>
              <a:rPr lang="en-US" altLang="zh-CN" dirty="0" smtClean="0"/>
              <a:t>Dapper</a:t>
            </a:r>
            <a:r>
              <a:rPr lang="zh-CN" altLang="en-US" dirty="0" smtClean="0"/>
              <a:t>是一个轻型的</a:t>
            </a:r>
            <a:r>
              <a:rPr lang="en-US" altLang="zh-CN" dirty="0" smtClean="0"/>
              <a:t>ORM</a:t>
            </a:r>
            <a:r>
              <a:rPr lang="zh-CN" altLang="en-US" dirty="0" smtClean="0"/>
              <a:t>类。代码就一个</a:t>
            </a:r>
            <a:r>
              <a:rPr lang="en-US" altLang="zh-CN" dirty="0" err="1" smtClean="0"/>
              <a:t>SqlMapper.cs</a:t>
            </a:r>
            <a:r>
              <a:rPr lang="zh-CN" altLang="en-US" dirty="0" smtClean="0"/>
              <a:t>文件，编译后就</a:t>
            </a:r>
            <a:r>
              <a:rPr lang="en-US" altLang="zh-CN" dirty="0" smtClean="0"/>
              <a:t>40K</a:t>
            </a:r>
            <a:r>
              <a:rPr lang="zh-CN" altLang="en-US" dirty="0" smtClean="0"/>
              <a:t>的一个很小的</a:t>
            </a:r>
            <a:r>
              <a:rPr lang="en-US" altLang="zh-CN" dirty="0" err="1" smtClean="0"/>
              <a:t>Dll</a:t>
            </a:r>
            <a:r>
              <a:rPr lang="en-US" altLang="zh-CN" dirty="0" smtClean="0"/>
              <a:t>.</a:t>
            </a:r>
          </a:p>
          <a:p>
            <a:r>
              <a:rPr lang="zh-CN" altLang="en-US" dirty="0" smtClean="0"/>
              <a:t/>
            </a:r>
            <a:br>
              <a:rPr lang="zh-CN" altLang="en-US" dirty="0" smtClean="0"/>
            </a:br>
            <a:r>
              <a:rPr lang="en-US" altLang="zh-CN" dirty="0" smtClean="0"/>
              <a:t>2</a:t>
            </a:r>
            <a:r>
              <a:rPr lang="zh-CN" altLang="en-US" dirty="0" smtClean="0"/>
              <a:t>，</a:t>
            </a:r>
            <a:r>
              <a:rPr lang="en-US" altLang="zh-CN" dirty="0" smtClean="0"/>
              <a:t>Dapper</a:t>
            </a:r>
            <a:r>
              <a:rPr lang="zh-CN" altLang="en-US" dirty="0" smtClean="0"/>
              <a:t>很快。</a:t>
            </a:r>
            <a:r>
              <a:rPr lang="en-US" altLang="zh-CN" dirty="0" smtClean="0"/>
              <a:t>Dapper</a:t>
            </a:r>
            <a:r>
              <a:rPr lang="zh-CN" altLang="en-US" dirty="0" smtClean="0"/>
              <a:t>的速度接近与</a:t>
            </a:r>
            <a:r>
              <a:rPr lang="en-US" altLang="zh-CN" dirty="0" err="1" smtClean="0"/>
              <a:t>IDataReader</a:t>
            </a:r>
            <a:r>
              <a:rPr lang="zh-CN" altLang="en-US" dirty="0" smtClean="0"/>
              <a:t>，取列表的数据超过了</a:t>
            </a:r>
            <a:r>
              <a:rPr lang="en-US" altLang="zh-CN" dirty="0" err="1" smtClean="0"/>
              <a:t>DataTable</a:t>
            </a:r>
            <a:r>
              <a:rPr lang="zh-CN" altLang="en-US" dirty="0" smtClean="0"/>
              <a:t>。</a:t>
            </a:r>
            <a:endParaRPr lang="en-US" altLang="zh-CN" dirty="0" smtClean="0"/>
          </a:p>
          <a:p>
            <a:r>
              <a:rPr lang="zh-CN" altLang="en-US" dirty="0" smtClean="0"/>
              <a:t/>
            </a:r>
            <a:br>
              <a:rPr lang="zh-CN" altLang="en-US" dirty="0" smtClean="0"/>
            </a:br>
            <a:r>
              <a:rPr lang="en-US" altLang="zh-CN" dirty="0" smtClean="0"/>
              <a:t>3</a:t>
            </a:r>
            <a:r>
              <a:rPr lang="zh-CN" altLang="en-US" dirty="0" smtClean="0"/>
              <a:t>，</a:t>
            </a:r>
            <a:r>
              <a:rPr lang="en-US" altLang="zh-CN" dirty="0" smtClean="0"/>
              <a:t>Dapper</a:t>
            </a:r>
            <a:r>
              <a:rPr lang="zh-CN" altLang="en-US" dirty="0" smtClean="0"/>
              <a:t>支持</a:t>
            </a:r>
            <a:r>
              <a:rPr lang="en-US" altLang="zh-CN" dirty="0" err="1" smtClean="0"/>
              <a:t>Mysql,SqlLite,Mssql,Oracle</a:t>
            </a:r>
            <a:r>
              <a:rPr lang="zh-CN" altLang="en-US" dirty="0" smtClean="0"/>
              <a:t>等一系列的数据库，当然如果你知道原理也可以让它支持</a:t>
            </a:r>
            <a:r>
              <a:rPr lang="en-US" altLang="zh-CN" dirty="0" smtClean="0"/>
              <a:t>Mongo db</a:t>
            </a:r>
          </a:p>
          <a:p>
            <a:r>
              <a:rPr lang="zh-CN" altLang="en-US" dirty="0" smtClean="0"/>
              <a:t/>
            </a:r>
            <a:br>
              <a:rPr lang="zh-CN" altLang="en-US" dirty="0" smtClean="0"/>
            </a:br>
            <a:r>
              <a:rPr lang="en-US" altLang="zh-CN" dirty="0" smtClean="0"/>
              <a:t>4</a:t>
            </a:r>
            <a:r>
              <a:rPr lang="zh-CN" altLang="en-US" dirty="0" smtClean="0"/>
              <a:t>，</a:t>
            </a:r>
            <a:r>
              <a:rPr lang="en-US" altLang="zh-CN" dirty="0" smtClean="0"/>
              <a:t>Dapper</a:t>
            </a:r>
            <a:r>
              <a:rPr lang="zh-CN" altLang="en-US" dirty="0" smtClean="0"/>
              <a:t>的</a:t>
            </a:r>
            <a:r>
              <a:rPr lang="en-US" altLang="zh-CN" dirty="0" smtClean="0"/>
              <a:t>r</a:t>
            </a:r>
            <a:r>
              <a:rPr lang="zh-CN" altLang="en-US" dirty="0" smtClean="0"/>
              <a:t>支持多表并联的对象。支持一对多 多对多的关系。并且没侵入性，想用就用，不想用就不用。无</a:t>
            </a:r>
            <a:r>
              <a:rPr lang="en-US" altLang="zh-CN" dirty="0" smtClean="0"/>
              <a:t>XML</a:t>
            </a:r>
            <a:r>
              <a:rPr lang="zh-CN" altLang="en-US" dirty="0" smtClean="0"/>
              <a:t>无属性。代码以前怎么写现在还怎么写。</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设置缺省值</a:t>
            </a:r>
            <a:r>
              <a:rPr lang="en-US" altLang="zh-CN" sz="3600" dirty="0" smtClean="0"/>
              <a:t>(c#)</a:t>
            </a:r>
            <a:endParaRPr lang="zh-CN" altLang="en-US" sz="3600" dirty="0"/>
          </a:p>
        </p:txBody>
      </p:sp>
      <p:sp>
        <p:nvSpPr>
          <p:cNvPr id="3" name="内容占位符 2"/>
          <p:cNvSpPr>
            <a:spLocks noGrp="1"/>
          </p:cNvSpPr>
          <p:nvPr>
            <p:ph idx="1"/>
          </p:nvPr>
        </p:nvSpPr>
        <p:spPr/>
        <p:txBody>
          <a:bodyPr>
            <a:normAutofit lnSpcReduction="10000"/>
          </a:bodyPr>
          <a:lstStyle/>
          <a:p>
            <a:pPr fontAlgn="base"/>
            <a:r>
              <a:rPr lang="en-US" altLang="zh-CN" dirty="0" smtClean="0">
                <a:solidFill>
                  <a:srgbClr val="FF0000"/>
                </a:solidFill>
              </a:rPr>
              <a:t>// C# </a:t>
            </a:r>
            <a:r>
              <a:rPr lang="zh-CN" altLang="en-US" dirty="0" smtClean="0">
                <a:solidFill>
                  <a:srgbClr val="FF0000"/>
                </a:solidFill>
              </a:rPr>
              <a:t>例子，不要在</a:t>
            </a:r>
            <a:r>
              <a:rPr lang="en-US" altLang="zh-CN" dirty="0" err="1" smtClean="0">
                <a:solidFill>
                  <a:srgbClr val="FF0000"/>
                </a:solidFill>
              </a:rPr>
              <a:t>Javascript</a:t>
            </a:r>
            <a:r>
              <a:rPr lang="zh-CN" altLang="en-US" dirty="0" smtClean="0">
                <a:solidFill>
                  <a:srgbClr val="FF0000"/>
                </a:solidFill>
              </a:rPr>
              <a:t>这样写</a:t>
            </a:r>
            <a:endParaRPr lang="en-US" altLang="zh-CN" dirty="0" smtClean="0">
              <a:solidFill>
                <a:srgbClr val="FF0000"/>
              </a:solidFill>
            </a:endParaRPr>
          </a:p>
          <a:p>
            <a:pPr fontAlgn="base"/>
            <a:r>
              <a:rPr lang="en-US" altLang="zh-CN" b="1" dirty="0" smtClean="0">
                <a:solidFill>
                  <a:schemeClr val="accent2"/>
                </a:solidFill>
              </a:rPr>
              <a:t>if ( </a:t>
            </a:r>
            <a:r>
              <a:rPr lang="en-US" altLang="zh-CN" b="1" dirty="0" err="1" smtClean="0">
                <a:solidFill>
                  <a:schemeClr val="accent2"/>
                </a:solidFill>
              </a:rPr>
              <a:t>someString</a:t>
            </a:r>
            <a:r>
              <a:rPr lang="en-US" altLang="zh-CN" b="1" dirty="0" smtClean="0">
                <a:solidFill>
                  <a:schemeClr val="accent2"/>
                </a:solidFill>
              </a:rPr>
              <a:t> == null ) {</a:t>
            </a:r>
          </a:p>
          <a:p>
            <a:pPr fontAlgn="base"/>
            <a:r>
              <a:rPr lang="en-US" altLang="zh-CN" b="1" dirty="0" smtClean="0">
                <a:solidFill>
                  <a:schemeClr val="accent2"/>
                </a:solidFill>
              </a:rPr>
              <a:t>   </a:t>
            </a:r>
            <a:r>
              <a:rPr lang="en-US" altLang="zh-CN" b="1" dirty="0" err="1" smtClean="0">
                <a:solidFill>
                  <a:schemeClr val="accent2"/>
                </a:solidFill>
              </a:rPr>
              <a:t>someString</a:t>
            </a:r>
            <a:r>
              <a:rPr lang="en-US" altLang="zh-CN" b="1" dirty="0" smtClean="0">
                <a:solidFill>
                  <a:schemeClr val="accent2"/>
                </a:solidFill>
              </a:rPr>
              <a:t> = "default Value";</a:t>
            </a:r>
          </a:p>
          <a:p>
            <a:pPr fontAlgn="base"/>
            <a:r>
              <a:rPr lang="en-US" altLang="zh-CN" b="1" dirty="0" smtClean="0">
                <a:solidFill>
                  <a:schemeClr val="accent2"/>
                </a:solidFill>
              </a:rPr>
              <a:t>}</a:t>
            </a:r>
          </a:p>
          <a:p>
            <a:pPr fontAlgn="base"/>
            <a:r>
              <a:rPr lang="en-US" altLang="zh-CN" dirty="0" smtClean="0"/>
              <a:t> </a:t>
            </a:r>
          </a:p>
          <a:p>
            <a:pPr fontAlgn="base"/>
            <a:r>
              <a:rPr lang="en-US" altLang="zh-CN" dirty="0" smtClean="0"/>
              <a:t>// Slightly better, but don't do this either</a:t>
            </a:r>
          </a:p>
          <a:p>
            <a:pPr fontAlgn="base"/>
            <a:r>
              <a:rPr lang="en-US" altLang="zh-CN" b="1" dirty="0" err="1" smtClean="0">
                <a:solidFill>
                  <a:schemeClr val="accent2"/>
                </a:solidFill>
              </a:rPr>
              <a:t>someString</a:t>
            </a:r>
            <a:r>
              <a:rPr lang="en-US" altLang="zh-CN" b="1" dirty="0" smtClean="0">
                <a:solidFill>
                  <a:schemeClr val="accent2"/>
                </a:solidFill>
              </a:rPr>
              <a:t> = </a:t>
            </a:r>
            <a:r>
              <a:rPr lang="en-US" altLang="zh-CN" b="1" dirty="0" err="1" smtClean="0">
                <a:solidFill>
                  <a:schemeClr val="accent2"/>
                </a:solidFill>
              </a:rPr>
              <a:t>someString</a:t>
            </a:r>
            <a:r>
              <a:rPr lang="en-US" altLang="zh-CN" b="1" dirty="0" smtClean="0">
                <a:solidFill>
                  <a:schemeClr val="accent2"/>
                </a:solidFill>
              </a:rPr>
              <a:t> ? </a:t>
            </a:r>
            <a:r>
              <a:rPr lang="en-US" altLang="zh-CN" b="1" dirty="0" err="1" smtClean="0">
                <a:solidFill>
                  <a:schemeClr val="accent2"/>
                </a:solidFill>
              </a:rPr>
              <a:t>someString</a:t>
            </a:r>
            <a:r>
              <a:rPr lang="en-US" altLang="zh-CN" b="1" dirty="0" smtClean="0">
                <a:solidFill>
                  <a:schemeClr val="accent2"/>
                </a:solidFill>
              </a:rPr>
              <a:t> : "default value";</a:t>
            </a:r>
          </a:p>
          <a:p>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设置缺省值</a:t>
            </a:r>
            <a:r>
              <a:rPr lang="en-US" altLang="zh-CN" sz="3600" dirty="0" smtClean="0"/>
              <a:t>(</a:t>
            </a:r>
            <a:r>
              <a:rPr lang="en-US" altLang="zh-CN" sz="3600" dirty="0" err="1" smtClean="0"/>
              <a:t>javascript</a:t>
            </a:r>
            <a:r>
              <a:rPr lang="en-US" altLang="zh-CN" sz="3600" dirty="0" smtClean="0"/>
              <a:t>)</a:t>
            </a:r>
            <a:endParaRPr lang="zh-CN" altLang="en-US" sz="3600" dirty="0"/>
          </a:p>
        </p:txBody>
      </p:sp>
      <p:sp>
        <p:nvSpPr>
          <p:cNvPr id="3" name="内容占位符 2"/>
          <p:cNvSpPr>
            <a:spLocks noGrp="1"/>
          </p:cNvSpPr>
          <p:nvPr>
            <p:ph idx="1"/>
          </p:nvPr>
        </p:nvSpPr>
        <p:spPr/>
        <p:txBody>
          <a:bodyPr/>
          <a:lstStyle/>
          <a:p>
            <a:pPr fontAlgn="base"/>
            <a:r>
              <a:rPr lang="zh-CN" altLang="en-US" dirty="0" smtClean="0">
                <a:solidFill>
                  <a:srgbClr val="00B050"/>
                </a:solidFill>
              </a:rPr>
              <a:t>请在</a:t>
            </a:r>
            <a:r>
              <a:rPr lang="en-US" altLang="zh-CN" dirty="0" err="1" smtClean="0">
                <a:solidFill>
                  <a:srgbClr val="00B050"/>
                </a:solidFill>
              </a:rPr>
              <a:t>Javascript</a:t>
            </a:r>
            <a:r>
              <a:rPr lang="zh-CN" altLang="en-US" dirty="0" smtClean="0">
                <a:solidFill>
                  <a:srgbClr val="00B050"/>
                </a:solidFill>
              </a:rPr>
              <a:t>按如下格式写</a:t>
            </a:r>
            <a:endParaRPr lang="en-US" altLang="zh-CN" dirty="0" smtClean="0">
              <a:solidFill>
                <a:srgbClr val="00B050"/>
              </a:solidFill>
            </a:endParaRPr>
          </a:p>
          <a:p>
            <a:pPr fontAlgn="base"/>
            <a:r>
              <a:rPr lang="en-US" altLang="zh-CN" dirty="0" smtClean="0"/>
              <a:t>// JavaScript syntax to set a default value</a:t>
            </a:r>
          </a:p>
          <a:p>
            <a:pPr fontAlgn="base"/>
            <a:r>
              <a:rPr lang="en-US" altLang="zh-CN" b="1" dirty="0" err="1" smtClean="0">
                <a:solidFill>
                  <a:schemeClr val="accent2"/>
                </a:solidFill>
              </a:rPr>
              <a:t>someString</a:t>
            </a:r>
            <a:r>
              <a:rPr lang="en-US" altLang="zh-CN" b="1" dirty="0" smtClean="0">
                <a:solidFill>
                  <a:schemeClr val="accent2"/>
                </a:solidFill>
              </a:rPr>
              <a:t> = </a:t>
            </a:r>
            <a:r>
              <a:rPr lang="en-US" altLang="zh-CN" b="1" dirty="0" err="1" smtClean="0">
                <a:solidFill>
                  <a:schemeClr val="accent2"/>
                </a:solidFill>
              </a:rPr>
              <a:t>someString</a:t>
            </a:r>
            <a:r>
              <a:rPr lang="en-US" altLang="zh-CN" b="1" dirty="0" smtClean="0">
                <a:solidFill>
                  <a:schemeClr val="accent2"/>
                </a:solidFill>
              </a:rPr>
              <a:t> || "default value";</a:t>
            </a:r>
          </a:p>
          <a:p>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不同类型的比较操作符</a:t>
            </a:r>
            <a:r>
              <a:rPr lang="en-US" altLang="zh-CN" sz="3600" dirty="0" smtClean="0"/>
              <a:t>(==, !=)</a:t>
            </a:r>
            <a:endParaRPr lang="zh-CN" altLang="en-US" sz="3600" dirty="0"/>
          </a:p>
        </p:txBody>
      </p:sp>
      <p:sp>
        <p:nvSpPr>
          <p:cNvPr id="3" name="内容占位符 2"/>
          <p:cNvSpPr>
            <a:spLocks noGrp="1"/>
          </p:cNvSpPr>
          <p:nvPr>
            <p:ph idx="1"/>
          </p:nvPr>
        </p:nvSpPr>
        <p:spPr/>
        <p:txBody>
          <a:bodyPr/>
          <a:lstStyle/>
          <a:p>
            <a:pPr fontAlgn="base"/>
            <a:r>
              <a:rPr lang="en-US" altLang="zh-CN" dirty="0" smtClean="0"/>
              <a:t>// Unexpected Comparisons using the == Operator</a:t>
            </a:r>
          </a:p>
          <a:p>
            <a:pPr fontAlgn="base"/>
            <a:r>
              <a:rPr lang="en-US" altLang="zh-CN" b="1" dirty="0" smtClean="0">
                <a:solidFill>
                  <a:schemeClr val="accent2"/>
                </a:solidFill>
              </a:rPr>
              <a:t>0          ==  ''        //true</a:t>
            </a:r>
          </a:p>
          <a:p>
            <a:pPr fontAlgn="base"/>
            <a:r>
              <a:rPr lang="en-US" altLang="zh-CN" b="1" dirty="0" smtClean="0">
                <a:solidFill>
                  <a:schemeClr val="accent2"/>
                </a:solidFill>
              </a:rPr>
              <a:t>0          ==  '0'       //true</a:t>
            </a:r>
          </a:p>
          <a:p>
            <a:pPr fontAlgn="base"/>
            <a:r>
              <a:rPr lang="en-US" altLang="zh-CN" b="1" dirty="0" smtClean="0">
                <a:solidFill>
                  <a:schemeClr val="accent2"/>
                </a:solidFill>
              </a:rPr>
              <a:t>false      ==  '0'       //true</a:t>
            </a:r>
          </a:p>
          <a:p>
            <a:pPr fontAlgn="base"/>
            <a:r>
              <a:rPr lang="en-US" altLang="zh-CN" b="1" dirty="0" smtClean="0">
                <a:solidFill>
                  <a:schemeClr val="accent2"/>
                </a:solidFill>
              </a:rPr>
              <a:t>null       ==  undefined //true</a:t>
            </a:r>
          </a:p>
          <a:p>
            <a:pPr fontAlgn="base"/>
            <a:r>
              <a:rPr lang="en-US" altLang="zh-CN" b="1" dirty="0" smtClean="0">
                <a:solidFill>
                  <a:schemeClr val="accent2"/>
                </a:solidFill>
              </a:rPr>
              <a:t>' \t\r\n ' ==  0         //true</a:t>
            </a:r>
          </a:p>
          <a:p>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不同类型的比较操作符</a:t>
            </a:r>
            <a:r>
              <a:rPr lang="en-US" altLang="zh-CN" sz="3600" dirty="0" smtClean="0"/>
              <a:t>(===, !==)</a:t>
            </a:r>
            <a:endParaRPr lang="zh-CN" altLang="en-US" sz="3600" dirty="0"/>
          </a:p>
        </p:txBody>
      </p:sp>
      <p:sp>
        <p:nvSpPr>
          <p:cNvPr id="3" name="内容占位符 2"/>
          <p:cNvSpPr>
            <a:spLocks noGrp="1"/>
          </p:cNvSpPr>
          <p:nvPr>
            <p:ph idx="1"/>
          </p:nvPr>
        </p:nvSpPr>
        <p:spPr/>
        <p:txBody>
          <a:bodyPr/>
          <a:lstStyle/>
          <a:p>
            <a:pPr fontAlgn="base"/>
            <a:r>
              <a:rPr lang="en-US" altLang="zh-CN" dirty="0" smtClean="0"/>
              <a:t>// Expected Comparisons using the === Operator</a:t>
            </a:r>
          </a:p>
          <a:p>
            <a:pPr fontAlgn="base"/>
            <a:r>
              <a:rPr lang="en-US" altLang="zh-CN" b="1" dirty="0" smtClean="0">
                <a:solidFill>
                  <a:schemeClr val="accent2"/>
                </a:solidFill>
              </a:rPr>
              <a:t>0          === ''        //false</a:t>
            </a:r>
          </a:p>
          <a:p>
            <a:pPr fontAlgn="base"/>
            <a:r>
              <a:rPr lang="en-US" altLang="zh-CN" b="1" dirty="0" smtClean="0">
                <a:solidFill>
                  <a:schemeClr val="accent2"/>
                </a:solidFill>
              </a:rPr>
              <a:t>0          === '0'       //false</a:t>
            </a:r>
          </a:p>
          <a:p>
            <a:pPr fontAlgn="base"/>
            <a:r>
              <a:rPr lang="en-US" altLang="zh-CN" b="1" dirty="0" smtClean="0">
                <a:solidFill>
                  <a:schemeClr val="accent2"/>
                </a:solidFill>
              </a:rPr>
              <a:t>false      === '0'       //false</a:t>
            </a:r>
          </a:p>
          <a:p>
            <a:pPr fontAlgn="base"/>
            <a:r>
              <a:rPr lang="en-US" altLang="zh-CN" b="1" dirty="0" smtClean="0">
                <a:solidFill>
                  <a:schemeClr val="accent2"/>
                </a:solidFill>
              </a:rPr>
              <a:t>null       === undefined //false</a:t>
            </a:r>
          </a:p>
          <a:p>
            <a:pPr fontAlgn="base"/>
            <a:r>
              <a:rPr lang="en-US" altLang="zh-CN" b="1" dirty="0" smtClean="0">
                <a:solidFill>
                  <a:schemeClr val="accent2"/>
                </a:solidFill>
              </a:rPr>
              <a:t>' \t\r\n ' === 0         //false</a:t>
            </a:r>
          </a:p>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不可取的数组遍历操作符</a:t>
            </a:r>
            <a:r>
              <a:rPr lang="en-US" altLang="zh-CN" sz="3600" dirty="0" smtClean="0"/>
              <a:t>for…in</a:t>
            </a:r>
            <a:endParaRPr lang="zh-CN" altLang="en-US" sz="3600" dirty="0"/>
          </a:p>
        </p:txBody>
      </p:sp>
      <p:sp>
        <p:nvSpPr>
          <p:cNvPr id="3" name="内容占位符 2"/>
          <p:cNvSpPr>
            <a:spLocks noGrp="1"/>
          </p:cNvSpPr>
          <p:nvPr>
            <p:ph idx="1"/>
          </p:nvPr>
        </p:nvSpPr>
        <p:spPr/>
        <p:txBody>
          <a:bodyPr>
            <a:normAutofit fontScale="92500" lnSpcReduction="20000"/>
          </a:bodyPr>
          <a:lstStyle/>
          <a:p>
            <a:pPr fontAlgn="base"/>
            <a:r>
              <a:rPr lang="en-US" altLang="zh-CN" b="1" dirty="0" err="1" smtClean="0">
                <a:solidFill>
                  <a:schemeClr val="accent2"/>
                </a:solidFill>
              </a:rPr>
              <a:t>var</a:t>
            </a:r>
            <a:r>
              <a:rPr lang="en-US" altLang="zh-CN" b="1" dirty="0" smtClean="0">
                <a:solidFill>
                  <a:schemeClr val="accent2"/>
                </a:solidFill>
              </a:rPr>
              <a:t> </a:t>
            </a:r>
            <a:r>
              <a:rPr lang="en-US" altLang="zh-CN" b="1" dirty="0" err="1" smtClean="0">
                <a:solidFill>
                  <a:schemeClr val="accent2"/>
                </a:solidFill>
              </a:rPr>
              <a:t>myArray</a:t>
            </a:r>
            <a:r>
              <a:rPr lang="en-US" altLang="zh-CN" b="1" dirty="0" smtClean="0">
                <a:solidFill>
                  <a:schemeClr val="accent2"/>
                </a:solidFill>
              </a:rPr>
              <a:t> = [], name;</a:t>
            </a:r>
          </a:p>
          <a:p>
            <a:pPr fontAlgn="base"/>
            <a:r>
              <a:rPr lang="en-US" altLang="zh-CN" b="1" dirty="0" err="1" smtClean="0">
                <a:solidFill>
                  <a:schemeClr val="accent2"/>
                </a:solidFill>
              </a:rPr>
              <a:t>myArray</a:t>
            </a:r>
            <a:r>
              <a:rPr lang="en-US" altLang="zh-CN" b="1" dirty="0" smtClean="0">
                <a:solidFill>
                  <a:schemeClr val="accent2"/>
                </a:solidFill>
              </a:rPr>
              <a:t>[5] = "test";</a:t>
            </a:r>
          </a:p>
          <a:p>
            <a:pPr fontAlgn="base"/>
            <a:r>
              <a:rPr lang="en-US" altLang="zh-CN" b="1" dirty="0" smtClean="0">
                <a:solidFill>
                  <a:schemeClr val="accent2"/>
                </a:solidFill>
              </a:rPr>
              <a:t>console.log( </a:t>
            </a:r>
            <a:r>
              <a:rPr lang="en-US" altLang="zh-CN" b="1" dirty="0" err="1" smtClean="0">
                <a:solidFill>
                  <a:schemeClr val="accent2"/>
                </a:solidFill>
              </a:rPr>
              <a:t>myArray.length</a:t>
            </a:r>
            <a:r>
              <a:rPr lang="en-US" altLang="zh-CN" b="1" dirty="0" smtClean="0">
                <a:solidFill>
                  <a:schemeClr val="accent2"/>
                </a:solidFill>
              </a:rPr>
              <a:t> ); //6</a:t>
            </a:r>
          </a:p>
          <a:p>
            <a:pPr fontAlgn="base"/>
            <a:r>
              <a:rPr lang="en-US" altLang="zh-CN" b="1" dirty="0" smtClean="0">
                <a:solidFill>
                  <a:schemeClr val="accent2"/>
                </a:solidFill>
              </a:rPr>
              <a:t> </a:t>
            </a:r>
          </a:p>
          <a:p>
            <a:pPr fontAlgn="base"/>
            <a:r>
              <a:rPr lang="en-US" altLang="zh-CN" b="1" dirty="0" smtClean="0">
                <a:solidFill>
                  <a:schemeClr val="accent2"/>
                </a:solidFill>
              </a:rPr>
              <a:t>for ( name in </a:t>
            </a:r>
            <a:r>
              <a:rPr lang="en-US" altLang="zh-CN" b="1" dirty="0" err="1" smtClean="0">
                <a:solidFill>
                  <a:schemeClr val="accent2"/>
                </a:solidFill>
              </a:rPr>
              <a:t>myArray</a:t>
            </a:r>
            <a:r>
              <a:rPr lang="en-US" altLang="zh-CN" b="1" dirty="0" smtClean="0">
                <a:solidFill>
                  <a:schemeClr val="accent2"/>
                </a:solidFill>
              </a:rPr>
              <a:t> ) {</a:t>
            </a:r>
          </a:p>
          <a:p>
            <a:pPr fontAlgn="base"/>
            <a:r>
              <a:rPr lang="en-US" altLang="zh-CN" b="1" dirty="0" smtClean="0">
                <a:solidFill>
                  <a:schemeClr val="accent2"/>
                </a:solidFill>
              </a:rPr>
              <a:t>    console.log( name, </a:t>
            </a:r>
            <a:r>
              <a:rPr lang="en-US" altLang="zh-CN" b="1" dirty="0" err="1" smtClean="0">
                <a:solidFill>
                  <a:schemeClr val="accent2"/>
                </a:solidFill>
              </a:rPr>
              <a:t>myArray</a:t>
            </a:r>
            <a:r>
              <a:rPr lang="en-US" altLang="zh-CN" b="1" dirty="0" smtClean="0">
                <a:solidFill>
                  <a:schemeClr val="accent2"/>
                </a:solidFill>
              </a:rPr>
              <a:t>[name] );</a:t>
            </a:r>
          </a:p>
          <a:p>
            <a:pPr fontAlgn="base"/>
            <a:r>
              <a:rPr lang="en-US" altLang="zh-CN" b="1" dirty="0" smtClean="0">
                <a:solidFill>
                  <a:schemeClr val="accent2"/>
                </a:solidFill>
              </a:rPr>
              <a:t>    //Outputs...</a:t>
            </a:r>
          </a:p>
          <a:p>
            <a:pPr fontAlgn="base"/>
            <a:r>
              <a:rPr lang="en-US" altLang="zh-CN" b="1" dirty="0" smtClean="0">
                <a:solidFill>
                  <a:schemeClr val="accent2"/>
                </a:solidFill>
              </a:rPr>
              <a:t>    //   5, test</a:t>
            </a:r>
          </a:p>
          <a:p>
            <a:pPr fontAlgn="base"/>
            <a:r>
              <a:rPr lang="en-US" altLang="zh-CN" b="1" dirty="0" smtClean="0">
                <a:solidFill>
                  <a:schemeClr val="accent2"/>
                </a:solidFill>
              </a:rPr>
              <a:t>}</a:t>
            </a:r>
          </a:p>
          <a:p>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solidFill>
                  <a:srgbClr val="00B050"/>
                </a:solidFill>
              </a:rPr>
              <a:t>正确的数组遍历操作符</a:t>
            </a:r>
            <a:r>
              <a:rPr lang="en-US" altLang="zh-CN" sz="3600" dirty="0" smtClean="0">
                <a:solidFill>
                  <a:srgbClr val="00B050"/>
                </a:solidFill>
              </a:rPr>
              <a:t>for…;…;</a:t>
            </a:r>
            <a:endParaRPr lang="zh-CN" altLang="en-US" sz="3600" dirty="0">
              <a:solidFill>
                <a:srgbClr val="00B050"/>
              </a:solidFill>
            </a:endParaRPr>
          </a:p>
        </p:txBody>
      </p:sp>
      <p:sp>
        <p:nvSpPr>
          <p:cNvPr id="3" name="内容占位符 2"/>
          <p:cNvSpPr>
            <a:spLocks noGrp="1"/>
          </p:cNvSpPr>
          <p:nvPr>
            <p:ph idx="1"/>
          </p:nvPr>
        </p:nvSpPr>
        <p:spPr/>
        <p:txBody>
          <a:bodyPr>
            <a:normAutofit fontScale="62500" lnSpcReduction="20000"/>
          </a:bodyPr>
          <a:lstStyle/>
          <a:p>
            <a:pPr fontAlgn="base"/>
            <a:r>
              <a:rPr lang="en-US" altLang="zh-CN" b="1" dirty="0" err="1" smtClean="0">
                <a:solidFill>
                  <a:schemeClr val="accent2"/>
                </a:solidFill>
              </a:rPr>
              <a:t>var</a:t>
            </a:r>
            <a:r>
              <a:rPr lang="en-US" altLang="zh-CN" b="1" dirty="0" smtClean="0">
                <a:solidFill>
                  <a:schemeClr val="accent2"/>
                </a:solidFill>
              </a:rPr>
              <a:t> </a:t>
            </a:r>
            <a:r>
              <a:rPr lang="en-US" altLang="zh-CN" b="1" dirty="0" err="1" smtClean="0">
                <a:solidFill>
                  <a:schemeClr val="accent2"/>
                </a:solidFill>
              </a:rPr>
              <a:t>myArray</a:t>
            </a:r>
            <a:r>
              <a:rPr lang="en-US" altLang="zh-CN" b="1" dirty="0" smtClean="0">
                <a:solidFill>
                  <a:schemeClr val="accent2"/>
                </a:solidFill>
              </a:rPr>
              <a:t> = [], name;</a:t>
            </a:r>
          </a:p>
          <a:p>
            <a:pPr fontAlgn="base"/>
            <a:r>
              <a:rPr lang="en-US" altLang="zh-CN" b="1" dirty="0" err="1" smtClean="0">
                <a:solidFill>
                  <a:schemeClr val="accent2"/>
                </a:solidFill>
              </a:rPr>
              <a:t>myArray</a:t>
            </a:r>
            <a:r>
              <a:rPr lang="en-US" altLang="zh-CN" b="1" dirty="0" smtClean="0">
                <a:solidFill>
                  <a:schemeClr val="accent2"/>
                </a:solidFill>
              </a:rPr>
              <a:t>[5] = "test";</a:t>
            </a:r>
          </a:p>
          <a:p>
            <a:pPr fontAlgn="base"/>
            <a:r>
              <a:rPr lang="en-US" altLang="zh-CN" b="1" dirty="0" smtClean="0">
                <a:solidFill>
                  <a:schemeClr val="accent2"/>
                </a:solidFill>
              </a:rPr>
              <a:t>console.log( </a:t>
            </a:r>
            <a:r>
              <a:rPr lang="en-US" altLang="zh-CN" b="1" dirty="0" err="1" smtClean="0">
                <a:solidFill>
                  <a:schemeClr val="accent2"/>
                </a:solidFill>
              </a:rPr>
              <a:t>myArray.length</a:t>
            </a:r>
            <a:r>
              <a:rPr lang="en-US" altLang="zh-CN" b="1" dirty="0" smtClean="0">
                <a:solidFill>
                  <a:schemeClr val="accent2"/>
                </a:solidFill>
              </a:rPr>
              <a:t> ); //6</a:t>
            </a:r>
          </a:p>
          <a:p>
            <a:pPr fontAlgn="base"/>
            <a:r>
              <a:rPr lang="en-US" altLang="zh-CN" b="1" dirty="0" smtClean="0">
                <a:solidFill>
                  <a:schemeClr val="accent2"/>
                </a:solidFill>
              </a:rPr>
              <a:t> </a:t>
            </a:r>
          </a:p>
          <a:p>
            <a:pPr fontAlgn="base"/>
            <a:r>
              <a:rPr lang="en-US" altLang="zh-CN" b="1" dirty="0" smtClean="0">
                <a:solidFill>
                  <a:schemeClr val="accent2"/>
                </a:solidFill>
              </a:rPr>
              <a:t>for ( </a:t>
            </a:r>
            <a:r>
              <a:rPr lang="en-US" altLang="zh-CN" b="1" dirty="0" err="1" smtClean="0">
                <a:solidFill>
                  <a:schemeClr val="accent2"/>
                </a:solidFill>
              </a:rPr>
              <a:t>var</a:t>
            </a:r>
            <a:r>
              <a:rPr lang="en-US" altLang="zh-CN" b="1" dirty="0" smtClean="0">
                <a:solidFill>
                  <a:schemeClr val="accent2"/>
                </a:solidFill>
              </a:rPr>
              <a:t> </a:t>
            </a:r>
            <a:r>
              <a:rPr lang="en-US" altLang="zh-CN" b="1" dirty="0" err="1" smtClean="0">
                <a:solidFill>
                  <a:schemeClr val="accent2"/>
                </a:solidFill>
              </a:rPr>
              <a:t>i</a:t>
            </a:r>
            <a:r>
              <a:rPr lang="en-US" altLang="zh-CN" b="1" dirty="0" smtClean="0">
                <a:solidFill>
                  <a:schemeClr val="accent2"/>
                </a:solidFill>
              </a:rPr>
              <a:t> = 0, length = </a:t>
            </a:r>
            <a:r>
              <a:rPr lang="en-US" altLang="zh-CN" b="1" dirty="0" err="1" smtClean="0">
                <a:solidFill>
                  <a:schemeClr val="accent2"/>
                </a:solidFill>
              </a:rPr>
              <a:t>myArray.length</a:t>
            </a:r>
            <a:r>
              <a:rPr lang="en-US" altLang="zh-CN" b="1" dirty="0" smtClean="0">
                <a:solidFill>
                  <a:schemeClr val="accent2"/>
                </a:solidFill>
              </a:rPr>
              <a:t>; </a:t>
            </a:r>
            <a:r>
              <a:rPr lang="en-US" altLang="zh-CN" b="1" dirty="0" err="1" smtClean="0">
                <a:solidFill>
                  <a:schemeClr val="accent2"/>
                </a:solidFill>
              </a:rPr>
              <a:t>i</a:t>
            </a:r>
            <a:r>
              <a:rPr lang="en-US" altLang="zh-CN" b="1" dirty="0" smtClean="0">
                <a:solidFill>
                  <a:schemeClr val="accent2"/>
                </a:solidFill>
              </a:rPr>
              <a:t> &lt; length; </a:t>
            </a:r>
            <a:r>
              <a:rPr lang="en-US" altLang="zh-CN" b="1" dirty="0" err="1" smtClean="0">
                <a:solidFill>
                  <a:schemeClr val="accent2"/>
                </a:solidFill>
              </a:rPr>
              <a:t>i</a:t>
            </a:r>
            <a:r>
              <a:rPr lang="en-US" altLang="zh-CN" b="1" dirty="0" smtClean="0">
                <a:solidFill>
                  <a:schemeClr val="accent2"/>
                </a:solidFill>
              </a:rPr>
              <a:t>++ ) {</a:t>
            </a:r>
          </a:p>
          <a:p>
            <a:pPr fontAlgn="base"/>
            <a:r>
              <a:rPr lang="en-US" altLang="zh-CN" b="1" dirty="0" smtClean="0">
                <a:solidFill>
                  <a:schemeClr val="accent2"/>
                </a:solidFill>
              </a:rPr>
              <a:t>    console.log( </a:t>
            </a:r>
            <a:r>
              <a:rPr lang="en-US" altLang="zh-CN" b="1" dirty="0" err="1" smtClean="0">
                <a:solidFill>
                  <a:schemeClr val="accent2"/>
                </a:solidFill>
              </a:rPr>
              <a:t>i</a:t>
            </a:r>
            <a:r>
              <a:rPr lang="en-US" altLang="zh-CN" b="1" dirty="0" smtClean="0">
                <a:solidFill>
                  <a:schemeClr val="accent2"/>
                </a:solidFill>
              </a:rPr>
              <a:t>, </a:t>
            </a:r>
            <a:r>
              <a:rPr lang="en-US" altLang="zh-CN" b="1" dirty="0" err="1" smtClean="0">
                <a:solidFill>
                  <a:schemeClr val="accent2"/>
                </a:solidFill>
              </a:rPr>
              <a:t>myArray</a:t>
            </a:r>
            <a:r>
              <a:rPr lang="en-US" altLang="zh-CN" b="1" dirty="0" smtClean="0">
                <a:solidFill>
                  <a:schemeClr val="accent2"/>
                </a:solidFill>
              </a:rPr>
              <a:t>[</a:t>
            </a:r>
            <a:r>
              <a:rPr lang="en-US" altLang="zh-CN" b="1" dirty="0" err="1" smtClean="0">
                <a:solidFill>
                  <a:schemeClr val="accent2"/>
                </a:solidFill>
              </a:rPr>
              <a:t>i</a:t>
            </a:r>
            <a:r>
              <a:rPr lang="en-US" altLang="zh-CN" b="1" dirty="0" smtClean="0">
                <a:solidFill>
                  <a:schemeClr val="accent2"/>
                </a:solidFill>
              </a:rPr>
              <a:t>] );</a:t>
            </a:r>
          </a:p>
          <a:p>
            <a:pPr fontAlgn="base"/>
            <a:r>
              <a:rPr lang="en-US" altLang="zh-CN" b="1" dirty="0" smtClean="0">
                <a:solidFill>
                  <a:schemeClr val="accent2"/>
                </a:solidFill>
              </a:rPr>
              <a:t>    //Outputs...</a:t>
            </a:r>
          </a:p>
          <a:p>
            <a:pPr fontAlgn="base"/>
            <a:r>
              <a:rPr lang="en-US" altLang="zh-CN" b="1" dirty="0" smtClean="0">
                <a:solidFill>
                  <a:schemeClr val="accent2"/>
                </a:solidFill>
              </a:rPr>
              <a:t>    //   0, undefined</a:t>
            </a:r>
          </a:p>
          <a:p>
            <a:pPr fontAlgn="base"/>
            <a:r>
              <a:rPr lang="en-US" altLang="zh-CN" b="1" dirty="0" smtClean="0">
                <a:solidFill>
                  <a:schemeClr val="accent2"/>
                </a:solidFill>
              </a:rPr>
              <a:t>    //   1, undefined</a:t>
            </a:r>
          </a:p>
          <a:p>
            <a:pPr fontAlgn="base"/>
            <a:r>
              <a:rPr lang="en-US" altLang="zh-CN" b="1" dirty="0" smtClean="0">
                <a:solidFill>
                  <a:schemeClr val="accent2"/>
                </a:solidFill>
              </a:rPr>
              <a:t>    //   2, undefined</a:t>
            </a:r>
          </a:p>
          <a:p>
            <a:pPr fontAlgn="base"/>
            <a:r>
              <a:rPr lang="en-US" altLang="zh-CN" b="1" dirty="0" smtClean="0">
                <a:solidFill>
                  <a:schemeClr val="accent2"/>
                </a:solidFill>
              </a:rPr>
              <a:t>    //   3, undefined</a:t>
            </a:r>
          </a:p>
          <a:p>
            <a:pPr fontAlgn="base"/>
            <a:r>
              <a:rPr lang="en-US" altLang="zh-CN" b="1" dirty="0" smtClean="0">
                <a:solidFill>
                  <a:schemeClr val="accent2"/>
                </a:solidFill>
              </a:rPr>
              <a:t>    //   4, undefined</a:t>
            </a:r>
          </a:p>
          <a:p>
            <a:pPr fontAlgn="base"/>
            <a:r>
              <a:rPr lang="en-US" altLang="zh-CN" b="1" dirty="0" smtClean="0">
                <a:solidFill>
                  <a:schemeClr val="accent2"/>
                </a:solidFill>
              </a:rPr>
              <a:t>    //   5, test</a:t>
            </a:r>
          </a:p>
          <a:p>
            <a:pPr fontAlgn="base"/>
            <a:r>
              <a:rPr lang="en-US" altLang="zh-CN" b="1" dirty="0" smtClean="0">
                <a:solidFill>
                  <a:schemeClr val="accent2"/>
                </a:solidFill>
              </a:rPr>
              <a:t>}</a:t>
            </a:r>
          </a:p>
          <a:p>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对象遍历操作符</a:t>
            </a:r>
            <a:endParaRPr lang="zh-CN" altLang="en-US" sz="3600" dirty="0"/>
          </a:p>
        </p:txBody>
      </p:sp>
      <p:sp>
        <p:nvSpPr>
          <p:cNvPr id="3" name="内容占位符 2"/>
          <p:cNvSpPr>
            <a:spLocks noGrp="1"/>
          </p:cNvSpPr>
          <p:nvPr>
            <p:ph idx="1"/>
          </p:nvPr>
        </p:nvSpPr>
        <p:spPr/>
        <p:txBody>
          <a:bodyPr>
            <a:normAutofit fontScale="70000" lnSpcReduction="20000"/>
          </a:bodyPr>
          <a:lstStyle/>
          <a:p>
            <a:pPr fontAlgn="base"/>
            <a:r>
              <a:rPr lang="en-US" altLang="zh-CN" b="1" dirty="0" smtClean="0">
                <a:solidFill>
                  <a:schemeClr val="accent2"/>
                </a:solidFill>
              </a:rPr>
              <a:t>for ( </a:t>
            </a:r>
            <a:r>
              <a:rPr lang="en-US" altLang="zh-CN" b="1" dirty="0" err="1" smtClean="0">
                <a:solidFill>
                  <a:schemeClr val="accent2"/>
                </a:solidFill>
              </a:rPr>
              <a:t>var</a:t>
            </a:r>
            <a:r>
              <a:rPr lang="en-US" altLang="zh-CN" b="1" dirty="0" smtClean="0">
                <a:solidFill>
                  <a:schemeClr val="accent2"/>
                </a:solidFill>
              </a:rPr>
              <a:t> name in object ) {</a:t>
            </a:r>
          </a:p>
          <a:p>
            <a:pPr fontAlgn="base"/>
            <a:r>
              <a:rPr lang="en-US" altLang="zh-CN" b="1" dirty="0" smtClean="0">
                <a:solidFill>
                  <a:schemeClr val="accent2"/>
                </a:solidFill>
              </a:rPr>
              <a:t>    //Your code here</a:t>
            </a:r>
          </a:p>
          <a:p>
            <a:pPr fontAlgn="base"/>
            <a:r>
              <a:rPr lang="en-US" altLang="zh-CN" b="1" dirty="0" smtClean="0">
                <a:solidFill>
                  <a:schemeClr val="accent2"/>
                </a:solidFill>
              </a:rPr>
              <a:t>}</a:t>
            </a:r>
          </a:p>
          <a:p>
            <a:endParaRPr lang="en-US" altLang="zh-CN" dirty="0" smtClean="0"/>
          </a:p>
          <a:p>
            <a:pPr fontAlgn="base"/>
            <a:r>
              <a:rPr lang="en-US" altLang="zh-CN" dirty="0" smtClean="0"/>
              <a:t>/* Check if object has property before</a:t>
            </a:r>
          </a:p>
          <a:p>
            <a:pPr fontAlgn="base"/>
            <a:r>
              <a:rPr lang="en-US" altLang="zh-CN" dirty="0" smtClean="0"/>
              <a:t>iterating, because functions inherited</a:t>
            </a:r>
          </a:p>
          <a:p>
            <a:pPr fontAlgn="base"/>
            <a:r>
              <a:rPr lang="en-US" altLang="zh-CN" dirty="0" smtClean="0"/>
              <a:t>from prototype are also included */</a:t>
            </a:r>
          </a:p>
          <a:p>
            <a:pPr fontAlgn="base"/>
            <a:r>
              <a:rPr lang="en-US" altLang="zh-CN" b="1" dirty="0" smtClean="0">
                <a:solidFill>
                  <a:schemeClr val="accent2"/>
                </a:solidFill>
              </a:rPr>
              <a:t>for ( </a:t>
            </a:r>
            <a:r>
              <a:rPr lang="en-US" altLang="zh-CN" b="1" dirty="0" err="1" smtClean="0">
                <a:solidFill>
                  <a:schemeClr val="accent2"/>
                </a:solidFill>
              </a:rPr>
              <a:t>var</a:t>
            </a:r>
            <a:r>
              <a:rPr lang="en-US" altLang="zh-CN" b="1" dirty="0" smtClean="0">
                <a:solidFill>
                  <a:schemeClr val="accent2"/>
                </a:solidFill>
              </a:rPr>
              <a:t> name in object ) {</a:t>
            </a:r>
          </a:p>
          <a:p>
            <a:pPr fontAlgn="base"/>
            <a:r>
              <a:rPr lang="en-US" altLang="zh-CN" b="1" dirty="0" smtClean="0">
                <a:solidFill>
                  <a:schemeClr val="accent2"/>
                </a:solidFill>
              </a:rPr>
              <a:t>   if ( </a:t>
            </a:r>
            <a:r>
              <a:rPr lang="en-US" altLang="zh-CN" b="1" dirty="0" err="1" smtClean="0">
                <a:solidFill>
                  <a:schemeClr val="accent2"/>
                </a:solidFill>
              </a:rPr>
              <a:t>object.hasOwnProperty</a:t>
            </a:r>
            <a:r>
              <a:rPr lang="en-US" altLang="zh-CN" b="1" dirty="0" smtClean="0">
                <a:solidFill>
                  <a:schemeClr val="accent2"/>
                </a:solidFill>
              </a:rPr>
              <a:t>(name) ) {</a:t>
            </a:r>
          </a:p>
          <a:p>
            <a:pPr fontAlgn="base"/>
            <a:r>
              <a:rPr lang="en-US" altLang="zh-CN" b="1" dirty="0" smtClean="0">
                <a:solidFill>
                  <a:schemeClr val="accent2"/>
                </a:solidFill>
              </a:rPr>
              <a:t>      //Your code here</a:t>
            </a:r>
          </a:p>
          <a:p>
            <a:pPr fontAlgn="base"/>
            <a:r>
              <a:rPr lang="en-US" altLang="zh-CN" b="1" dirty="0" smtClean="0">
                <a:solidFill>
                  <a:schemeClr val="accent2"/>
                </a:solidFill>
              </a:rPr>
              <a:t>   }</a:t>
            </a:r>
          </a:p>
          <a:p>
            <a:pPr fontAlgn="base"/>
            <a:r>
              <a:rPr lang="en-US" altLang="zh-CN" b="1" dirty="0" smtClean="0">
                <a:solidFill>
                  <a:schemeClr val="accent2"/>
                </a:solidFill>
              </a:rPr>
              <a:t>}</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err="1" smtClean="0"/>
              <a:t>NuGet</a:t>
            </a:r>
            <a:r>
              <a:rPr lang="en-US" altLang="zh-CN" sz="3600" dirty="0" smtClean="0"/>
              <a:t>—</a:t>
            </a:r>
            <a:r>
              <a:rPr lang="zh-CN" altLang="en-US" sz="3600" dirty="0" smtClean="0"/>
              <a:t>快捷获取软件包</a:t>
            </a:r>
            <a:endParaRPr lang="zh-CN" altLang="en-US" sz="3600" dirty="0"/>
          </a:p>
        </p:txBody>
      </p:sp>
      <p:sp>
        <p:nvSpPr>
          <p:cNvPr id="3" name="内容占位符 2"/>
          <p:cNvSpPr>
            <a:spLocks noGrp="1"/>
          </p:cNvSpPr>
          <p:nvPr>
            <p:ph idx="1"/>
          </p:nvPr>
        </p:nvSpPr>
        <p:spPr>
          <a:xfrm>
            <a:off x="457200" y="1340768"/>
            <a:ext cx="8229600" cy="4785395"/>
          </a:xfrm>
        </p:spPr>
        <p:txBody>
          <a:bodyPr>
            <a:normAutofit/>
          </a:bodyPr>
          <a:lstStyle/>
          <a:p>
            <a:r>
              <a:rPr lang="zh-CN" altLang="en-US" sz="2400" dirty="0" smtClean="0">
                <a:solidFill>
                  <a:srgbClr val="00B050"/>
                </a:solidFill>
              </a:rPr>
              <a:t>充分利用开源软件包，避免</a:t>
            </a:r>
            <a:r>
              <a:rPr lang="zh-CN" altLang="en-US" sz="2400" dirty="0" smtClean="0">
                <a:solidFill>
                  <a:srgbClr val="FF0000"/>
                </a:solidFill>
              </a:rPr>
              <a:t>重复</a:t>
            </a:r>
            <a:r>
              <a:rPr lang="zh-CN" altLang="en-US" sz="2400" dirty="0" smtClean="0">
                <a:solidFill>
                  <a:srgbClr val="00B050"/>
                </a:solidFill>
              </a:rPr>
              <a:t>制造轮子；</a:t>
            </a:r>
            <a:endParaRPr lang="en-US" altLang="zh-CN" sz="2400" dirty="0" smtClean="0">
              <a:solidFill>
                <a:srgbClr val="00B050"/>
              </a:solidFill>
            </a:endParaRPr>
          </a:p>
          <a:p>
            <a:r>
              <a:rPr lang="zh-CN" altLang="en-US" sz="2400" dirty="0" smtClean="0">
                <a:solidFill>
                  <a:srgbClr val="00B050"/>
                </a:solidFill>
              </a:rPr>
              <a:t>也可以自己发布软件包，回馈社区，先进技术的积累可以节约项目成本。</a:t>
            </a:r>
            <a:endParaRPr lang="zh-CN" altLang="en-US" sz="2400" dirty="0">
              <a:solidFill>
                <a:srgbClr val="00B050"/>
              </a:solidFill>
            </a:endParaRPr>
          </a:p>
        </p:txBody>
      </p:sp>
      <p:pic>
        <p:nvPicPr>
          <p:cNvPr id="4" name="图片 3" descr="NuGet.png"/>
          <p:cNvPicPr>
            <a:picLocks noChangeAspect="1"/>
          </p:cNvPicPr>
          <p:nvPr/>
        </p:nvPicPr>
        <p:blipFill>
          <a:blip r:embed="rId2" cstate="print"/>
          <a:stretch>
            <a:fillRect/>
          </a:stretch>
        </p:blipFill>
        <p:spPr>
          <a:xfrm>
            <a:off x="2987824" y="2348880"/>
            <a:ext cx="5472608" cy="4104457"/>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学习要点及资源：</a:t>
            </a:r>
            <a:endParaRPr lang="zh-CN" altLang="en-US" sz="3600" dirty="0"/>
          </a:p>
        </p:txBody>
      </p:sp>
      <p:sp>
        <p:nvSpPr>
          <p:cNvPr id="3" name="内容占位符 2"/>
          <p:cNvSpPr>
            <a:spLocks noGrp="1"/>
          </p:cNvSpPr>
          <p:nvPr>
            <p:ph idx="1"/>
          </p:nvPr>
        </p:nvSpPr>
        <p:spPr/>
        <p:txBody>
          <a:bodyPr>
            <a:normAutofit fontScale="92500" lnSpcReduction="20000"/>
          </a:bodyPr>
          <a:lstStyle/>
          <a:p>
            <a:r>
              <a:rPr lang="en-US" altLang="zh-CN" dirty="0" smtClean="0"/>
              <a:t>Asp.net MVC </a:t>
            </a:r>
            <a:r>
              <a:rPr lang="en-US" altLang="zh-CN" dirty="0" err="1" smtClean="0"/>
              <a:t>WebAPI</a:t>
            </a:r>
            <a:endParaRPr lang="en-US" altLang="zh-CN" dirty="0" smtClean="0"/>
          </a:p>
          <a:p>
            <a:pPr lvl="1"/>
            <a:r>
              <a:rPr lang="en-US" altLang="zh-CN" dirty="0" smtClean="0"/>
              <a:t>Restful Web Service</a:t>
            </a:r>
            <a:r>
              <a:rPr lang="zh-CN" altLang="en-US" dirty="0" smtClean="0"/>
              <a:t>的发展</a:t>
            </a:r>
            <a:endParaRPr lang="en-US" altLang="zh-CN" dirty="0" smtClean="0"/>
          </a:p>
          <a:p>
            <a:r>
              <a:rPr lang="en-US" altLang="zh-CN" dirty="0" err="1" smtClean="0"/>
              <a:t>Jquery</a:t>
            </a:r>
            <a:endParaRPr lang="en-US" altLang="zh-CN" dirty="0" smtClean="0"/>
          </a:p>
          <a:p>
            <a:pPr lvl="1"/>
            <a:r>
              <a:rPr lang="zh-CN" altLang="en-US" sz="1800" dirty="0" smtClean="0"/>
              <a:t>官网</a:t>
            </a:r>
            <a:endParaRPr lang="en-US" altLang="zh-CN" sz="1800" dirty="0" smtClean="0"/>
          </a:p>
          <a:p>
            <a:pPr lvl="1"/>
            <a:r>
              <a:rPr lang="zh-CN" altLang="en-US" sz="1800" dirty="0" smtClean="0"/>
              <a:t>插件开发</a:t>
            </a:r>
            <a:endParaRPr lang="en-US" altLang="zh-CN" sz="1800" dirty="0" smtClean="0"/>
          </a:p>
          <a:p>
            <a:r>
              <a:rPr lang="en-US" altLang="zh-CN" dirty="0" err="1" smtClean="0"/>
              <a:t>RequrieJS</a:t>
            </a:r>
            <a:endParaRPr lang="en-US" altLang="zh-CN" dirty="0" smtClean="0"/>
          </a:p>
          <a:p>
            <a:pPr lvl="1"/>
            <a:r>
              <a:rPr lang="en-US" altLang="zh-CN" dirty="0" err="1" smtClean="0"/>
              <a:t>Javascript</a:t>
            </a:r>
            <a:r>
              <a:rPr lang="zh-CN" altLang="en-US" dirty="0" smtClean="0"/>
              <a:t>模块化开发框架</a:t>
            </a:r>
            <a:endParaRPr lang="en-US" altLang="zh-CN" dirty="0" smtClean="0"/>
          </a:p>
          <a:p>
            <a:r>
              <a:rPr lang="en-US" altLang="zh-CN" dirty="0" smtClean="0"/>
              <a:t>Dapper </a:t>
            </a:r>
          </a:p>
          <a:p>
            <a:pPr lvl="1"/>
            <a:r>
              <a:rPr lang="zh-CN" altLang="en-US" dirty="0" smtClean="0"/>
              <a:t>微型</a:t>
            </a:r>
            <a:r>
              <a:rPr lang="en-US" altLang="zh-CN" dirty="0" err="1" smtClean="0"/>
              <a:t>ORMapping</a:t>
            </a:r>
            <a:r>
              <a:rPr lang="en-US" altLang="zh-CN" dirty="0" smtClean="0"/>
              <a:t> </a:t>
            </a:r>
            <a:r>
              <a:rPr lang="zh-CN" altLang="en-US" dirty="0" smtClean="0"/>
              <a:t>框架</a:t>
            </a:r>
            <a:endParaRPr lang="en-US" altLang="zh-CN" dirty="0" smtClean="0"/>
          </a:p>
          <a:p>
            <a:r>
              <a:rPr lang="en-US" altLang="zh-CN" dirty="0" err="1" smtClean="0"/>
              <a:t>EntityFramework</a:t>
            </a:r>
            <a:r>
              <a:rPr lang="en-US" altLang="zh-CN" dirty="0" smtClean="0"/>
              <a:t> </a:t>
            </a:r>
          </a:p>
          <a:p>
            <a:pPr lvl="1"/>
            <a:r>
              <a:rPr lang="en-US" altLang="zh-CN" dirty="0" smtClean="0"/>
              <a:t>Microsoft </a:t>
            </a:r>
            <a:r>
              <a:rPr lang="zh-CN" altLang="en-US" dirty="0" smtClean="0"/>
              <a:t>实体框架</a:t>
            </a:r>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smtClean="0"/>
              <a:t>Dapper</a:t>
            </a:r>
            <a:r>
              <a:rPr lang="zh-CN" altLang="en-US" sz="3600" dirty="0" smtClean="0"/>
              <a:t>原理及特性</a:t>
            </a:r>
            <a:endParaRPr lang="zh-CN" altLang="en-US" sz="3600" dirty="0"/>
          </a:p>
        </p:txBody>
      </p:sp>
      <p:sp>
        <p:nvSpPr>
          <p:cNvPr id="3" name="内容占位符 2"/>
          <p:cNvSpPr>
            <a:spLocks noGrp="1"/>
          </p:cNvSpPr>
          <p:nvPr>
            <p:ph idx="1"/>
          </p:nvPr>
        </p:nvSpPr>
        <p:spPr/>
        <p:txBody>
          <a:bodyPr>
            <a:normAutofit/>
          </a:bodyPr>
          <a:lstStyle/>
          <a:p>
            <a:r>
              <a:rPr lang="en-US" altLang="zh-CN" sz="2400" dirty="0" smtClean="0"/>
              <a:t>5</a:t>
            </a:r>
            <a:r>
              <a:rPr lang="zh-CN" altLang="en-US" sz="2400" dirty="0" smtClean="0"/>
              <a:t>，</a:t>
            </a:r>
            <a:r>
              <a:rPr lang="en-US" altLang="zh-CN" sz="2400" dirty="0" smtClean="0"/>
              <a:t>Dapper</a:t>
            </a:r>
            <a:r>
              <a:rPr lang="zh-CN" altLang="en-US" sz="2400" dirty="0" smtClean="0"/>
              <a:t>原理通过</a:t>
            </a:r>
            <a:r>
              <a:rPr lang="en-US" altLang="zh-CN" sz="2400" dirty="0" smtClean="0"/>
              <a:t>Emit</a:t>
            </a:r>
            <a:r>
              <a:rPr lang="zh-CN" altLang="en-US" sz="2400" dirty="0" smtClean="0"/>
              <a:t>反射</a:t>
            </a:r>
            <a:r>
              <a:rPr lang="en-US" altLang="zh-CN" sz="2400" dirty="0" err="1" smtClean="0"/>
              <a:t>IDataReader</a:t>
            </a:r>
            <a:r>
              <a:rPr lang="zh-CN" altLang="en-US" sz="2400" dirty="0" smtClean="0"/>
              <a:t>的序列队列，来快速的得到和产生对象。性能实在高。</a:t>
            </a:r>
            <a:endParaRPr lang="en-US" altLang="zh-CN" sz="2400" dirty="0" smtClean="0"/>
          </a:p>
          <a:p>
            <a:endParaRPr lang="en-US" altLang="zh-CN" sz="2400" dirty="0" smtClean="0"/>
          </a:p>
          <a:p>
            <a:r>
              <a:rPr lang="en-US" altLang="zh-CN" sz="2400" dirty="0" smtClean="0"/>
              <a:t>6</a:t>
            </a:r>
            <a:r>
              <a:rPr lang="zh-CN" altLang="en-US" sz="2400" dirty="0" smtClean="0"/>
              <a:t>，</a:t>
            </a:r>
            <a:r>
              <a:rPr lang="en-US" altLang="zh-CN" sz="2400" dirty="0" smtClean="0"/>
              <a:t>Dapper </a:t>
            </a:r>
            <a:r>
              <a:rPr lang="zh-CN" altLang="en-US" sz="2400" dirty="0" smtClean="0"/>
              <a:t>是</a:t>
            </a:r>
            <a:r>
              <a:rPr lang="en-US" altLang="zh-CN" sz="2400" dirty="0" smtClean="0"/>
              <a:t>C#</a:t>
            </a:r>
            <a:r>
              <a:rPr lang="zh-CN" altLang="en-US" sz="2400" dirty="0" smtClean="0"/>
              <a:t>实现，支持</a:t>
            </a:r>
            <a:r>
              <a:rPr lang="en-US" altLang="zh-CN" sz="2400" dirty="0" err="1" smtClean="0"/>
              <a:t>.net</a:t>
            </a:r>
            <a:r>
              <a:rPr lang="en-US" altLang="zh-CN" sz="2400" dirty="0" smtClean="0"/>
              <a:t> framework </a:t>
            </a:r>
            <a:r>
              <a:rPr lang="zh-CN" altLang="en-US" sz="2400" dirty="0" smtClean="0"/>
              <a:t>各种版本；</a:t>
            </a:r>
            <a:endParaRPr lang="en-US" altLang="zh-CN" sz="2400" dirty="0" smtClean="0"/>
          </a:p>
          <a:p>
            <a:pPr>
              <a:buNone/>
            </a:pPr>
            <a:r>
              <a:rPr lang="zh-CN" altLang="en-US" sz="2400" dirty="0" smtClean="0"/>
              <a:t/>
            </a:r>
            <a:br>
              <a:rPr lang="zh-CN" altLang="en-US" sz="2400" dirty="0" smtClean="0"/>
            </a:br>
            <a:r>
              <a:rPr lang="en-US" altLang="zh-CN" sz="2400" dirty="0" smtClean="0"/>
              <a:t>7</a:t>
            </a:r>
            <a:r>
              <a:rPr lang="zh-CN" altLang="en-US" sz="2400" dirty="0" smtClean="0"/>
              <a:t>，</a:t>
            </a:r>
            <a:r>
              <a:rPr lang="en-US" altLang="zh-CN" sz="2400" dirty="0" smtClean="0"/>
              <a:t>Dapper</a:t>
            </a:r>
            <a:r>
              <a:rPr lang="zh-CN" altLang="en-US" sz="2400" dirty="0" smtClean="0"/>
              <a:t>语法十分简单。并且无须迁就数据库的设计。</a:t>
            </a:r>
            <a:endParaRPr lang="en-US" altLang="zh-CN" sz="2400" dirty="0" smtClean="0"/>
          </a:p>
          <a:p>
            <a:endParaRPr lang="en-US" altLang="zh-CN" sz="2400" dirty="0" smtClean="0"/>
          </a:p>
          <a:p>
            <a:r>
              <a:rPr lang="zh-CN" altLang="en-US" sz="2400" dirty="0" smtClean="0"/>
              <a:t>国外大型网站采用的有：</a:t>
            </a:r>
            <a:endParaRPr lang="en-US" altLang="zh-CN" sz="2400" dirty="0" smtClean="0"/>
          </a:p>
          <a:p>
            <a:pPr lvl="1"/>
            <a:r>
              <a:rPr lang="en-US" altLang="zh-CN" sz="2000" dirty="0" err="1" smtClean="0"/>
              <a:t>StackOverflow</a:t>
            </a:r>
            <a:r>
              <a:rPr lang="en-US" altLang="zh-CN" sz="2000" dirty="0" smtClean="0"/>
              <a:t>,  </a:t>
            </a:r>
            <a:r>
              <a:rPr lang="en-US" altLang="zh-CN" sz="2000" dirty="0" err="1" smtClean="0"/>
              <a:t>StackExcahnge</a:t>
            </a:r>
            <a:r>
              <a:rPr lang="zh-CN" altLang="en-US" sz="2000" dirty="0" smtClean="0"/>
              <a:t>等。。。</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数据访问：</a:t>
            </a:r>
            <a:r>
              <a:rPr lang="en-US" altLang="zh-CN" sz="3600" dirty="0" smtClean="0"/>
              <a:t>Dapper-</a:t>
            </a:r>
            <a:r>
              <a:rPr lang="zh-CN" altLang="en-US" sz="3600" dirty="0" smtClean="0"/>
              <a:t>微型</a:t>
            </a:r>
            <a:r>
              <a:rPr lang="en-US" altLang="zh-CN" sz="3600" dirty="0" err="1" smtClean="0"/>
              <a:t>ORMapping</a:t>
            </a:r>
            <a:r>
              <a:rPr lang="zh-CN" altLang="en-US" sz="3600" dirty="0" smtClean="0"/>
              <a:t>框架</a:t>
            </a:r>
            <a:endParaRPr lang="zh-CN" altLang="en-US" sz="3600" dirty="0"/>
          </a:p>
        </p:txBody>
      </p:sp>
      <p:pic>
        <p:nvPicPr>
          <p:cNvPr id="4" name="内容占位符 3" descr="ORM Performance.png"/>
          <p:cNvPicPr>
            <a:picLocks noGrp="1" noChangeAspect="1"/>
          </p:cNvPicPr>
          <p:nvPr>
            <p:ph idx="1"/>
          </p:nvPr>
        </p:nvPicPr>
        <p:blipFill>
          <a:blip r:embed="rId2" cstate="print"/>
          <a:stretch>
            <a:fillRect/>
          </a:stretch>
        </p:blipFill>
        <p:spPr>
          <a:xfrm>
            <a:off x="827584" y="1916832"/>
            <a:ext cx="7560840" cy="4796926"/>
          </a:xfrm>
          <a:ln>
            <a:solidFill>
              <a:schemeClr val="accent1"/>
            </a:solidFill>
          </a:ln>
        </p:spPr>
      </p:pic>
      <p:sp>
        <p:nvSpPr>
          <p:cNvPr id="5" name="TextBox 4"/>
          <p:cNvSpPr txBox="1"/>
          <p:nvPr/>
        </p:nvSpPr>
        <p:spPr>
          <a:xfrm>
            <a:off x="755576" y="1484784"/>
            <a:ext cx="6537367" cy="369332"/>
          </a:xfrm>
          <a:prstGeom prst="rect">
            <a:avLst/>
          </a:prstGeom>
          <a:noFill/>
        </p:spPr>
        <p:txBody>
          <a:bodyPr wrap="none" rtlCol="0">
            <a:spAutoFit/>
          </a:bodyPr>
          <a:lstStyle/>
          <a:p>
            <a:r>
              <a:rPr lang="zh-CN" altLang="en-US" dirty="0" smtClean="0">
                <a:solidFill>
                  <a:srgbClr val="00B050"/>
                </a:solidFill>
              </a:rPr>
              <a:t>读取</a:t>
            </a:r>
            <a:r>
              <a:rPr lang="en-US" altLang="zh-CN" dirty="0" smtClean="0">
                <a:solidFill>
                  <a:srgbClr val="00B050"/>
                </a:solidFill>
              </a:rPr>
              <a:t>500</a:t>
            </a:r>
            <a:r>
              <a:rPr lang="zh-CN" altLang="en-US" dirty="0" smtClean="0">
                <a:solidFill>
                  <a:srgbClr val="00B050"/>
                </a:solidFill>
              </a:rPr>
              <a:t>条记录，并做简单对象的序列化操作时间对比如下图：</a:t>
            </a:r>
            <a:endParaRPr lang="zh-CN" altLang="en-US" dirty="0">
              <a:solidFill>
                <a:srgbClr val="00B05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smtClean="0"/>
              <a:t>DataRepository</a:t>
            </a:r>
            <a:r>
              <a:rPr lang="zh-CN" altLang="en-US" sz="3600" dirty="0" smtClean="0"/>
              <a:t>类</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实现数据实体操作封装</a:t>
            </a:r>
            <a:endParaRPr lang="en-US" altLang="zh-CN" sz="2400" dirty="0" smtClean="0"/>
          </a:p>
          <a:p>
            <a:r>
              <a:rPr lang="en-US" altLang="zh-CN" sz="2400" dirty="0" smtClean="0"/>
              <a:t>Insert—</a:t>
            </a:r>
            <a:r>
              <a:rPr lang="zh-CN" altLang="en-US" sz="2400" dirty="0" smtClean="0"/>
              <a:t>插入</a:t>
            </a:r>
            <a:endParaRPr lang="en-US" altLang="zh-CN" sz="2400" dirty="0" smtClean="0"/>
          </a:p>
          <a:p>
            <a:r>
              <a:rPr lang="en-US" altLang="zh-CN" sz="2400" dirty="0" smtClean="0"/>
              <a:t>Update—</a:t>
            </a:r>
            <a:r>
              <a:rPr lang="zh-CN" altLang="en-US" sz="2400" dirty="0" smtClean="0"/>
              <a:t>更新</a:t>
            </a:r>
            <a:endParaRPr lang="en-US" altLang="zh-CN" sz="2400" dirty="0" smtClean="0"/>
          </a:p>
          <a:p>
            <a:r>
              <a:rPr lang="en-US" altLang="zh-CN" sz="2400" dirty="0" smtClean="0"/>
              <a:t>Delete—</a:t>
            </a:r>
            <a:r>
              <a:rPr lang="zh-CN" altLang="en-US" sz="2400" dirty="0" smtClean="0"/>
              <a:t>删除</a:t>
            </a:r>
            <a:endParaRPr lang="en-US" altLang="zh-CN" sz="2400" dirty="0" smtClean="0"/>
          </a:p>
          <a:p>
            <a:r>
              <a:rPr lang="en-US" altLang="zh-CN" sz="2400" dirty="0" smtClean="0"/>
              <a:t>Select—</a:t>
            </a:r>
            <a:r>
              <a:rPr lang="zh-CN" altLang="en-US" sz="2400" dirty="0" smtClean="0"/>
              <a:t>选取</a:t>
            </a:r>
            <a:endParaRPr lang="en-US" altLang="zh-CN" sz="2400" dirty="0" smtClean="0"/>
          </a:p>
          <a:p>
            <a:r>
              <a:rPr lang="en-US" altLang="zh-CN" sz="2400" dirty="0" smtClean="0"/>
              <a:t>Paged—</a:t>
            </a:r>
            <a:r>
              <a:rPr lang="zh-CN" altLang="en-US" sz="2400" dirty="0" smtClean="0"/>
              <a:t>分页</a:t>
            </a:r>
            <a:endParaRPr lang="zh-CN" altLang="en-US" sz="2400" dirty="0"/>
          </a:p>
        </p:txBody>
      </p:sp>
      <p:pic>
        <p:nvPicPr>
          <p:cNvPr id="2051" name="Picture 3"/>
          <p:cNvPicPr>
            <a:picLocks noChangeAspect="1" noChangeArrowheads="1"/>
          </p:cNvPicPr>
          <p:nvPr/>
        </p:nvPicPr>
        <p:blipFill>
          <a:blip r:embed="rId2" cstate="print"/>
          <a:srcRect/>
          <a:stretch>
            <a:fillRect/>
          </a:stretch>
        </p:blipFill>
        <p:spPr bwMode="auto">
          <a:xfrm>
            <a:off x="3635896" y="1988840"/>
            <a:ext cx="5121529" cy="4437112"/>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err="1" smtClean="0"/>
              <a:t>ServiceBase</a:t>
            </a:r>
            <a:r>
              <a:rPr lang="zh-CN" altLang="en-US" sz="3600" dirty="0" smtClean="0"/>
              <a:t>类</a:t>
            </a:r>
            <a:endParaRPr lang="zh-CN" altLang="en-US" sz="3600" dirty="0"/>
          </a:p>
        </p:txBody>
      </p:sp>
      <p:sp>
        <p:nvSpPr>
          <p:cNvPr id="3" name="内容占位符 2"/>
          <p:cNvSpPr>
            <a:spLocks noGrp="1"/>
          </p:cNvSpPr>
          <p:nvPr>
            <p:ph idx="1"/>
          </p:nvPr>
        </p:nvSpPr>
        <p:spPr/>
        <p:txBody>
          <a:bodyPr/>
          <a:lstStyle/>
          <a:p>
            <a:r>
              <a:rPr lang="zh-CN" altLang="en-US" sz="2400" dirty="0" smtClean="0"/>
              <a:t>实现业务实体对象的操作封装</a:t>
            </a:r>
            <a:endParaRPr lang="en-US" altLang="zh-CN" sz="2400" dirty="0" smtClean="0"/>
          </a:p>
          <a:p>
            <a:pPr lvl="1"/>
            <a:r>
              <a:rPr lang="en-US" altLang="zh-CN" dirty="0" smtClean="0"/>
              <a:t>Insert—</a:t>
            </a:r>
            <a:r>
              <a:rPr lang="zh-CN" altLang="en-US" dirty="0" smtClean="0"/>
              <a:t>插入</a:t>
            </a:r>
            <a:endParaRPr lang="en-US" altLang="zh-CN" dirty="0" smtClean="0"/>
          </a:p>
          <a:p>
            <a:pPr lvl="1"/>
            <a:r>
              <a:rPr lang="en-US" altLang="zh-CN" dirty="0" smtClean="0"/>
              <a:t>Update—</a:t>
            </a:r>
            <a:r>
              <a:rPr lang="zh-CN" altLang="en-US" dirty="0" smtClean="0"/>
              <a:t>更新</a:t>
            </a:r>
            <a:endParaRPr lang="en-US" altLang="zh-CN" dirty="0" smtClean="0"/>
          </a:p>
          <a:p>
            <a:pPr lvl="1"/>
            <a:r>
              <a:rPr lang="en-US" altLang="zh-CN" dirty="0" smtClean="0"/>
              <a:t>Delete—</a:t>
            </a:r>
            <a:r>
              <a:rPr lang="zh-CN" altLang="en-US" dirty="0" smtClean="0"/>
              <a:t>删除</a:t>
            </a:r>
            <a:endParaRPr lang="en-US" altLang="zh-CN" dirty="0" smtClean="0"/>
          </a:p>
          <a:p>
            <a:pPr lvl="1"/>
            <a:r>
              <a:rPr lang="en-US" altLang="zh-CN" dirty="0" smtClean="0"/>
              <a:t>Select—</a:t>
            </a:r>
            <a:r>
              <a:rPr lang="zh-CN" altLang="en-US" dirty="0" smtClean="0"/>
              <a:t>选取</a:t>
            </a:r>
            <a:endParaRPr lang="en-US" altLang="zh-CN" dirty="0" smtClean="0"/>
          </a:p>
          <a:p>
            <a:pPr lvl="1"/>
            <a:r>
              <a:rPr lang="en-US" altLang="zh-CN" dirty="0" smtClean="0"/>
              <a:t>Paged—</a:t>
            </a:r>
            <a:r>
              <a:rPr lang="zh-CN" altLang="en-US" dirty="0" smtClean="0"/>
              <a:t>分页</a:t>
            </a:r>
          </a:p>
          <a:p>
            <a:endParaRPr lang="zh-CN" altLang="en-US" dirty="0"/>
          </a:p>
        </p:txBody>
      </p:sp>
      <p:pic>
        <p:nvPicPr>
          <p:cNvPr id="3076" name="Picture 4"/>
          <p:cNvPicPr>
            <a:picLocks noChangeAspect="1" noChangeArrowheads="1"/>
          </p:cNvPicPr>
          <p:nvPr/>
        </p:nvPicPr>
        <p:blipFill>
          <a:blip r:embed="rId2" cstate="print"/>
          <a:srcRect/>
          <a:stretch>
            <a:fillRect/>
          </a:stretch>
        </p:blipFill>
        <p:spPr bwMode="auto">
          <a:xfrm>
            <a:off x="3563888" y="1988840"/>
            <a:ext cx="5213400" cy="4516706"/>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服务实现类</a:t>
            </a:r>
            <a:endParaRPr lang="zh-CN" altLang="en-US" sz="3600" dirty="0"/>
          </a:p>
        </p:txBody>
      </p:sp>
      <p:sp>
        <p:nvSpPr>
          <p:cNvPr id="3" name="内容占位符 2"/>
          <p:cNvSpPr>
            <a:spLocks noGrp="1"/>
          </p:cNvSpPr>
          <p:nvPr>
            <p:ph idx="1"/>
          </p:nvPr>
        </p:nvSpPr>
        <p:spPr/>
        <p:txBody>
          <a:bodyPr/>
          <a:lstStyle/>
          <a:p>
            <a:r>
              <a:rPr lang="zh-CN" altLang="en-US" dirty="0" smtClean="0"/>
              <a:t>实现</a:t>
            </a:r>
            <a:r>
              <a:rPr lang="en-US" altLang="zh-CN" dirty="0" err="1" smtClean="0"/>
              <a:t>Iservice</a:t>
            </a:r>
            <a:r>
              <a:rPr lang="zh-CN" altLang="en-US" dirty="0" smtClean="0"/>
              <a:t>接口</a:t>
            </a:r>
            <a:endParaRPr lang="en-US" altLang="zh-CN" dirty="0" smtClean="0"/>
          </a:p>
          <a:p>
            <a:r>
              <a:rPr lang="zh-CN" altLang="en-US" dirty="0" smtClean="0"/>
              <a:t>继承</a:t>
            </a:r>
            <a:r>
              <a:rPr lang="en-US" altLang="zh-CN" dirty="0" err="1" smtClean="0"/>
              <a:t>ServiceBase</a:t>
            </a:r>
            <a:r>
              <a:rPr lang="zh-CN" altLang="en-US" dirty="0" smtClean="0"/>
              <a:t>基类</a:t>
            </a:r>
            <a:endParaRPr lang="zh-CN" altLang="en-US" dirty="0"/>
          </a:p>
        </p:txBody>
      </p:sp>
      <p:pic>
        <p:nvPicPr>
          <p:cNvPr id="4098" name="Picture 2"/>
          <p:cNvPicPr>
            <a:picLocks noChangeAspect="1" noChangeArrowheads="1"/>
          </p:cNvPicPr>
          <p:nvPr/>
        </p:nvPicPr>
        <p:blipFill>
          <a:blip r:embed="rId3" cstate="print"/>
          <a:srcRect/>
          <a:stretch>
            <a:fillRect/>
          </a:stretch>
        </p:blipFill>
        <p:spPr bwMode="auto">
          <a:xfrm>
            <a:off x="4572000" y="1412776"/>
            <a:ext cx="4067175" cy="4124325"/>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err="1" smtClean="0"/>
              <a:t>WebAPI</a:t>
            </a:r>
            <a:r>
              <a:rPr lang="en-US" altLang="zh-CN" sz="3600" dirty="0" smtClean="0"/>
              <a:t> </a:t>
            </a:r>
            <a:r>
              <a:rPr lang="zh-CN" altLang="en-US" sz="3600" dirty="0" smtClean="0"/>
              <a:t>服务发布</a:t>
            </a:r>
            <a:endParaRPr lang="zh-CN" altLang="en-US" sz="36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355976" y="1916832"/>
            <a:ext cx="3952875" cy="3781425"/>
          </a:xfrm>
          <a:prstGeom prst="rect">
            <a:avLst/>
          </a:prstGeom>
          <a:noFill/>
          <a:ln w="9525">
            <a:solidFill>
              <a:schemeClr val="accent1"/>
            </a:solidFill>
            <a:miter lim="800000"/>
            <a:headEnd/>
            <a:tailEnd/>
          </a:ln>
        </p:spPr>
      </p:pic>
      <p:sp>
        <p:nvSpPr>
          <p:cNvPr id="5" name="TextBox 4"/>
          <p:cNvSpPr txBox="1"/>
          <p:nvPr/>
        </p:nvSpPr>
        <p:spPr>
          <a:xfrm>
            <a:off x="611560" y="1700808"/>
            <a:ext cx="1772216" cy="1477328"/>
          </a:xfrm>
          <a:prstGeom prst="rect">
            <a:avLst/>
          </a:prstGeom>
          <a:noFill/>
        </p:spPr>
        <p:txBody>
          <a:bodyPr wrap="square" rtlCol="0">
            <a:spAutoFit/>
          </a:bodyPr>
          <a:lstStyle/>
          <a:p>
            <a:r>
              <a:rPr lang="en-US" altLang="zh-CN" b="1" dirty="0" smtClean="0"/>
              <a:t>API Controller </a:t>
            </a:r>
            <a:r>
              <a:rPr lang="zh-CN" altLang="en-US" dirty="0" smtClean="0"/>
              <a:t>：</a:t>
            </a:r>
            <a:endParaRPr lang="en-US" altLang="zh-CN" dirty="0" smtClean="0"/>
          </a:p>
          <a:p>
            <a:r>
              <a:rPr lang="en-US" altLang="zh-CN" dirty="0" smtClean="0"/>
              <a:t>    --[</a:t>
            </a:r>
            <a:r>
              <a:rPr lang="en-US" altLang="zh-CN" dirty="0" err="1" smtClean="0"/>
              <a:t>HttpGet</a:t>
            </a:r>
            <a:r>
              <a:rPr lang="en-US" altLang="zh-CN" dirty="0" smtClean="0"/>
              <a:t>]</a:t>
            </a:r>
          </a:p>
          <a:p>
            <a:r>
              <a:rPr lang="en-US" altLang="zh-CN" dirty="0" smtClean="0"/>
              <a:t>    --[</a:t>
            </a:r>
            <a:r>
              <a:rPr lang="en-US" altLang="zh-CN" dirty="0" err="1" smtClean="0"/>
              <a:t>HttpPost</a:t>
            </a:r>
            <a:r>
              <a:rPr lang="en-US" altLang="zh-CN" dirty="0" smtClean="0"/>
              <a:t>]</a:t>
            </a:r>
          </a:p>
          <a:p>
            <a:r>
              <a:rPr lang="en-US" altLang="zh-CN" dirty="0" smtClean="0"/>
              <a:t>    --[</a:t>
            </a:r>
            <a:r>
              <a:rPr lang="en-US" altLang="zh-CN" dirty="0" err="1" smtClean="0"/>
              <a:t>HttpPut</a:t>
            </a:r>
            <a:r>
              <a:rPr lang="en-US" altLang="zh-CN" dirty="0" smtClean="0"/>
              <a:t>]</a:t>
            </a:r>
          </a:p>
          <a:p>
            <a:r>
              <a:rPr lang="en-US" altLang="zh-CN" dirty="0" smtClean="0"/>
              <a:t>    --[</a:t>
            </a:r>
            <a:r>
              <a:rPr lang="en-US" altLang="zh-CN" dirty="0" err="1" smtClean="0"/>
              <a:t>HttpDelete</a:t>
            </a:r>
            <a:r>
              <a:rPr lang="en-US" altLang="zh-CN" dirty="0" smtClean="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1426</Words>
  <Application>Microsoft Office PowerPoint</Application>
  <PresentationFormat>全屏显示(4:3)</PresentationFormat>
  <Paragraphs>344</Paragraphs>
  <Slides>38</Slides>
  <Notes>4</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主题</vt:lpstr>
      <vt:lpstr>MVC WebAPI  3层分布式框架开发</vt:lpstr>
      <vt:lpstr>系统分层体系架构设计</vt:lpstr>
      <vt:lpstr>数据访问：Dapper-微型ORMapping框架</vt:lpstr>
      <vt:lpstr>Dapper原理及特性</vt:lpstr>
      <vt:lpstr>数据访问：Dapper-微型ORMapping框架</vt:lpstr>
      <vt:lpstr>DataRepository类</vt:lpstr>
      <vt:lpstr>ServiceBase类</vt:lpstr>
      <vt:lpstr>服务实现类</vt:lpstr>
      <vt:lpstr>WebAPI 服务发布</vt:lpstr>
      <vt:lpstr>动态加载插件</vt:lpstr>
      <vt:lpstr>AutoMapper—实体对象之间转换</vt:lpstr>
      <vt:lpstr>面向接口编程--Ioc框架</vt:lpstr>
      <vt:lpstr>Jquery插件</vt:lpstr>
      <vt:lpstr>主界面示意图</vt:lpstr>
      <vt:lpstr>Asp.NET MVC 富客户端开发</vt:lpstr>
      <vt:lpstr>Jquery(1)</vt:lpstr>
      <vt:lpstr>Jquery(2)</vt:lpstr>
      <vt:lpstr>前端页面Ajax调用： GET/POST/PUT/DELETE</vt:lpstr>
      <vt:lpstr>如何调试(1)？</vt:lpstr>
      <vt:lpstr>如何调试(2)</vt:lpstr>
      <vt:lpstr>如何调试(3)?</vt:lpstr>
      <vt:lpstr>Delete– 利用RestClient</vt:lpstr>
      <vt:lpstr>Web异常错误代码</vt:lpstr>
      <vt:lpstr>Javascript  </vt:lpstr>
      <vt:lpstr>Javascript-自执行匿名函数(1)</vt:lpstr>
      <vt:lpstr>Javascript-自执行匿名函数(2) 外部调用方式示例</vt:lpstr>
      <vt:lpstr>对象和数组初始化</vt:lpstr>
      <vt:lpstr>判断对象是否为NULL(c#)</vt:lpstr>
      <vt:lpstr>判断对象是否为NULL(javascript)</vt:lpstr>
      <vt:lpstr>设置缺省值(c#)</vt:lpstr>
      <vt:lpstr>设置缺省值(javascript)</vt:lpstr>
      <vt:lpstr>不同类型的比较操作符(==, !=)</vt:lpstr>
      <vt:lpstr>不同类型的比较操作符(===, !==)</vt:lpstr>
      <vt:lpstr>不可取的数组遍历操作符for…in</vt:lpstr>
      <vt:lpstr>正确的数组遍历操作符for…;…;</vt:lpstr>
      <vt:lpstr>对象遍历操作符</vt:lpstr>
      <vt:lpstr>NuGet—快捷获取软件包</vt:lpstr>
      <vt:lpstr>学习要点及资源：</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 Entity Framework 3层分布式框架开发</dc:title>
  <dc:creator>wlg</dc:creator>
  <cp:lastModifiedBy>wlg</cp:lastModifiedBy>
  <cp:revision>209</cp:revision>
  <dcterms:created xsi:type="dcterms:W3CDTF">2012-10-29T03:33:10Z</dcterms:created>
  <dcterms:modified xsi:type="dcterms:W3CDTF">2012-12-17T10:26:34Z</dcterms:modified>
</cp:coreProperties>
</file>