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309" r:id="rId2"/>
    <p:sldId id="307" r:id="rId3"/>
    <p:sldId id="326" r:id="rId4"/>
    <p:sldId id="327" r:id="rId5"/>
    <p:sldId id="328" r:id="rId6"/>
    <p:sldId id="330" r:id="rId7"/>
    <p:sldId id="310" r:id="rId8"/>
    <p:sldId id="329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4" r:id="rId22"/>
    <p:sldId id="32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0" userDrawn="1">
          <p15:clr>
            <a:srgbClr val="A4A3A4"/>
          </p15:clr>
        </p15:guide>
        <p15:guide id="2" pos="417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317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2DCDB"/>
    <a:srgbClr val="B9BCC0"/>
    <a:srgbClr val="E9F3FF"/>
    <a:srgbClr val="17375E"/>
    <a:srgbClr val="F2F2F2"/>
    <a:srgbClr val="E5F1FF"/>
    <a:srgbClr val="C6D9F1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1493" y="77"/>
      </p:cViewPr>
      <p:guideLst>
        <p:guide orient="horz" pos="870"/>
        <p:guide pos="417"/>
        <p:guide orient="horz" pos="1094"/>
        <p:guide pos="5511"/>
        <p:guide orient="horz" pos="618"/>
        <p:guide pos="317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FE757-CAB7-47AE-8E13-B93907A4ABF9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72CA3-A6EB-4A9F-8A14-EB5FA14DD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8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844083" eaLnBrk="0" latinLnBrk="0" hangingPunct="0">
              <a:defRPr/>
            </a:pPr>
            <a:fld id="{79FA07DC-2502-4354-8E81-0D2A8478D862}" type="slidenum">
              <a:rPr lang="ko-KR" altLang="en-US" smtClean="0"/>
              <a:pPr defTabSz="844083" eaLnBrk="0" latinLnBrk="0" hangingPunct="0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1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gray">
          <a:xfrm>
            <a:off x="660889" y="687388"/>
            <a:ext cx="687265" cy="355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844083" rtl="0" eaLnBrk="0" fontAlgn="auto" latinLnBrk="0" hangingPunct="0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tima" pitchFamily="2" charset="2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249116" y="2689225"/>
            <a:ext cx="8642838" cy="230188"/>
            <a:chOff x="329" y="1821"/>
            <a:chExt cx="6071" cy="0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8440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8440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anose="020B0600000101010101" pitchFamily="50" charset="-127"/>
                <a:cs typeface="+mn-cs"/>
              </a:endParaRPr>
            </a:p>
          </p:txBody>
        </p:sp>
      </p:grpSp>
      <p:pic>
        <p:nvPicPr>
          <p:cNvPr id="6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58" y="5899151"/>
            <a:ext cx="1261696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6705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8440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8440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19924" y="116632"/>
            <a:ext cx="6212612" cy="506486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45123" y="980728"/>
            <a:ext cx="2904253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77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42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92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 defTabSz="844083" eaLnBrk="0" latinLnBrk="0" hangingPunct="0">
              <a:defRPr/>
            </a:pPr>
            <a:fld id="{E73F448D-504B-4C77-B0A3-0389DDCADAC8}" type="slidenum">
              <a:rPr lang="ko-KR" altLang="en-US" smtClean="0"/>
              <a:pPr defTabSz="844083" eaLnBrk="0" latinLnBrk="0" hangingPunct="0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7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8440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8440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19924" y="116632"/>
            <a:ext cx="6212612" cy="506486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45123" y="980728"/>
            <a:ext cx="2904253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77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42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92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 defTabSz="844083" eaLnBrk="0" latinLnBrk="0" hangingPunct="0">
              <a:defRPr/>
            </a:pPr>
            <a:fld id="{F38853D0-B574-4C2D-997B-D8D1571161FA}" type="slidenum">
              <a:rPr lang="ko-KR" altLang="en-US" smtClean="0"/>
              <a:pPr defTabSz="844083" eaLnBrk="0" latinLnBrk="0" hangingPunct="0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8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9"/>
          <p:cNvGrpSpPr>
            <a:grpSpLocks/>
          </p:cNvGrpSpPr>
          <p:nvPr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101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8440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02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8440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anose="020B0600000101010101" pitchFamily="50" charset="-127"/>
                <a:cs typeface="+mn-cs"/>
              </a:endParaRPr>
            </a:p>
          </p:txBody>
        </p:sp>
      </p:grpSp>
      <p:pic>
        <p:nvPicPr>
          <p:cNvPr id="4099" name="Picture 14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08" y="6559551"/>
            <a:ext cx="747346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27427" y="328614"/>
            <a:ext cx="457200" cy="3635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92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 defTabSz="844083" eaLnBrk="0" latinLnBrk="0" hangingPunct="0">
              <a:defRPr/>
            </a:pPr>
            <a:fld id="{C1A8CC18-1E62-4EA2-A0D6-6987FD28E8B2}" type="slidenum">
              <a:rPr lang="ko-KR" altLang="en-US" smtClean="0"/>
              <a:pPr defTabSz="844083" eaLnBrk="0" latinLnBrk="0" hangingPunct="0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itlab.hmgics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hmgics.autoev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xus.autoever.com/" TargetMode="External"/><Relationship Id="rId5" Type="http://schemas.openxmlformats.org/officeDocument/2006/relationships/hyperlink" Target="https://nexus.hmgics.com/" TargetMode="External"/><Relationship Id="rId4" Type="http://schemas.openxmlformats.org/officeDocument/2006/relationships/hyperlink" Target="https://harbor.hmgics.com/" TargetMode="Externa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devglan.com/online-tools/jasypt-online-encryption-decryp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400655" y="2291890"/>
            <a:ext cx="4636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1185" indent="-331185" defTabSz="883649">
              <a:lnSpc>
                <a:spcPct val="150000"/>
              </a:lnSpc>
              <a:buFontTx/>
              <a:buAutoNum type="arabicPeriod"/>
              <a:defRPr/>
            </a:pPr>
            <a:r>
              <a:rPr kumimoji="1" lang="ko-KR" altLang="en-US" sz="2400" spc="-46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 아키텍처 및 </a:t>
            </a:r>
            <a:r>
              <a:rPr kumimoji="1" lang="en-US" altLang="ko-KR" sz="2400" spc="-46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CI/CD </a:t>
            </a:r>
            <a:r>
              <a:rPr kumimoji="1" lang="ko-KR" altLang="en-US" sz="2400" spc="-46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프로세스  </a:t>
            </a:r>
            <a:endParaRPr kumimoji="1" lang="en-US" altLang="ko-KR" sz="2400" spc="-46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  <a:cs typeface="Arial" pitchFamily="34" charset="0"/>
            </a:endParaRPr>
          </a:p>
          <a:p>
            <a:pPr marL="331185" indent="-331185" defTabSz="883649">
              <a:lnSpc>
                <a:spcPct val="150000"/>
              </a:lnSpc>
              <a:buFontTx/>
              <a:buAutoNum type="arabicPeriod"/>
              <a:defRPr/>
            </a:pPr>
            <a:r>
              <a:rPr kumimoji="1" lang="ko-KR" altLang="en-US" sz="2400" spc="-46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 사전 준비</a:t>
            </a:r>
            <a:endParaRPr kumimoji="1" lang="en-US" altLang="ko-KR" sz="2400" spc="-46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  <a:cs typeface="Arial" pitchFamily="34" charset="0"/>
            </a:endParaRPr>
          </a:p>
          <a:p>
            <a:pPr marL="331185" indent="-331185" defTabSz="883649">
              <a:lnSpc>
                <a:spcPct val="150000"/>
              </a:lnSpc>
              <a:buFontTx/>
              <a:buAutoNum type="arabicPeriod"/>
              <a:defRPr/>
            </a:pPr>
            <a:r>
              <a:rPr kumimoji="1" lang="en-US" altLang="ko-KR" sz="2400" spc="-46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 </a:t>
            </a:r>
            <a:r>
              <a:rPr kumimoji="1" lang="ko-KR" altLang="en-US" sz="2400" spc="-46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소스 및 </a:t>
            </a:r>
            <a:r>
              <a:rPr kumimoji="1" lang="ko-KR" altLang="en-US" sz="2400" spc="-46" dirty="0" err="1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도커</a:t>
            </a:r>
            <a:r>
              <a:rPr kumimoji="1" lang="ko-KR" altLang="en-US" sz="2400" spc="-46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 빌드</a:t>
            </a:r>
            <a:endParaRPr kumimoji="1" lang="en-US" altLang="ko-KR" sz="2400" spc="-46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  <a:cs typeface="Arial" pitchFamily="34" charset="0"/>
            </a:endParaRPr>
          </a:p>
          <a:p>
            <a:pPr marL="331185" indent="-331185" defTabSz="883649">
              <a:lnSpc>
                <a:spcPct val="150000"/>
              </a:lnSpc>
              <a:buFontTx/>
              <a:buAutoNum type="arabicPeriod"/>
              <a:defRPr/>
            </a:pPr>
            <a:r>
              <a:rPr kumimoji="1" lang="ko-KR" altLang="en-US" sz="2400" spc="-46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pitchFamily="34" charset="0"/>
              </a:rPr>
              <a:t> 서비스 배포</a:t>
            </a:r>
            <a:endParaRPr kumimoji="1" lang="en-US" altLang="ko-KR" sz="2400" spc="-46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03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97734"/>
              </p:ext>
            </p:extLst>
          </p:nvPr>
        </p:nvGraphicFramePr>
        <p:xfrm>
          <a:off x="273370" y="1167032"/>
          <a:ext cx="8598067" cy="5054734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11716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Credential </a:t>
                      </a: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56">
                <a:tc rowSpan="4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Jenkins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Gitlab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Jenkins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계정 로그인 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50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Credentials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하단의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‘Scored Scoped to Jenkins’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Jenkins(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집 모양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)  Global credentials (unrestricted) 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250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왼쪽 메뉴 탭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‘Add Credentials’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각 항목 값 입력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아래 캡처 참조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)  OK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42833"/>
                  </a:ext>
                </a:extLst>
              </a:tr>
              <a:tr h="3892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Jenkins - </a:t>
            </a:r>
            <a:r>
              <a:rPr lang="en-US" altLang="ko-KR" sz="1600" spc="-5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Gitlab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Credential(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인증 정보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)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생성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370" y="3583835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12" y="2427884"/>
            <a:ext cx="6871875" cy="37177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3517386" y="2605904"/>
            <a:ext cx="890021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05225" y="3597578"/>
            <a:ext cx="402895" cy="193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07407" y="2607161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Username with password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2396" y="3567440"/>
            <a:ext cx="13740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Gitlab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계정 명 기입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05225" y="4402137"/>
            <a:ext cx="402895" cy="193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62396" y="4371999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Gitlab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패스워드 기입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05225" y="4911318"/>
            <a:ext cx="555295" cy="193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19386" y="4881180"/>
            <a:ext cx="3847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Gitlab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URL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 입력 시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5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구분자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역할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(ID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값을 통해 사용 용도 파악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132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52799"/>
              </p:ext>
            </p:extLst>
          </p:nvPr>
        </p:nvGraphicFramePr>
        <p:xfrm>
          <a:off x="273370" y="1167032"/>
          <a:ext cx="8598067" cy="5054734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11716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Credential </a:t>
                      </a: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56">
                <a:tc rowSpan="4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Jenkins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Harbor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Jenkins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계정 로그인 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50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Credentials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하단의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‘Scored Scoped to Jenkins’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Jenkins(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집 모양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)  Global credentials (unrestricted) 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250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왼쪽 메뉴 탭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‘Add Credentials’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각 항목 값 입력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아래 캡처 참조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)  OK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42833"/>
                  </a:ext>
                </a:extLst>
              </a:tr>
              <a:tr h="3892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Jenkins - Harbor Credential(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인증 정보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)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생성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370" y="3583835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16" y="2409728"/>
            <a:ext cx="6795779" cy="37167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3553460" y="2667000"/>
            <a:ext cx="853947" cy="182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34740" y="3597578"/>
            <a:ext cx="373380" cy="193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07407" y="2607161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Username with password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2396" y="3567440"/>
            <a:ext cx="1436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계정 명 기입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34740" y="4402137"/>
            <a:ext cx="373380" cy="193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62396" y="4371999"/>
            <a:ext cx="1513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패스워드 기입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4740" y="4911318"/>
            <a:ext cx="525780" cy="193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19386" y="4881180"/>
            <a:ext cx="3429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Jenkinsfile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 시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Credential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 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연결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947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noProof="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소스 및 </a:t>
            </a:r>
            <a:r>
              <a:rPr kumimoji="1" lang="ko-KR" altLang="en-US" sz="2400" dirty="0" err="1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도커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빌드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noProof="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Gitlab</a:t>
            </a: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소스 업로드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" y="1211562"/>
            <a:ext cx="8686801" cy="51452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442183" y="4245994"/>
            <a:ext cx="776187" cy="191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09110" y="4226925"/>
            <a:ext cx="18229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도커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파일</a:t>
            </a:r>
            <a:r>
              <a:rPr lang="en-US" altLang="ko-KR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8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도커</a:t>
            </a:r>
            <a:r>
              <a:rPr lang="ko-KR" altLang="en-US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빌드 하기 위한 파일</a:t>
            </a:r>
            <a:r>
              <a:rPr lang="en-US" altLang="ko-KR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923" y="4560844"/>
            <a:ext cx="776187" cy="191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99850" y="4541775"/>
            <a:ext cx="19094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젠킨스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파일</a:t>
            </a:r>
            <a:r>
              <a:rPr lang="en-US" altLang="ko-KR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파이프 라인을 위한 파일</a:t>
            </a:r>
            <a:r>
              <a:rPr lang="en-US" altLang="ko-KR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2923" y="5755660"/>
            <a:ext cx="776187" cy="191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99850" y="5736591"/>
            <a:ext cx="21371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Maven </a:t>
            </a:r>
            <a:r>
              <a:rPr lang="en-US" altLang="ko-KR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라이브러리 및 </a:t>
            </a:r>
            <a:r>
              <a:rPr lang="en-US" altLang="ko-KR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Nexus Repo </a:t>
            </a:r>
            <a:r>
              <a:rPr lang="ko-KR" altLang="en-US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</a:t>
            </a:r>
            <a:r>
              <a:rPr lang="en-US" altLang="ko-KR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8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2923" y="6044380"/>
            <a:ext cx="887877" cy="191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20800" y="6013283"/>
            <a:ext cx="16450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Nexus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패스워드 정보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02" y="1795339"/>
            <a:ext cx="3330593" cy="27655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 flipV="1">
            <a:off x="5413402" y="1538654"/>
            <a:ext cx="2754652" cy="256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8743995" y="1538654"/>
            <a:ext cx="65897" cy="256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59317" y="3082230"/>
            <a:ext cx="3117524" cy="610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64832" y="3692769"/>
            <a:ext cx="2403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Jenkins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빌드 수행 시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en-US" altLang="ko-KR" sz="105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Gitlab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URL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28001" y="1294195"/>
            <a:ext cx="711199" cy="250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00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noProof="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소스 및 </a:t>
            </a:r>
            <a:r>
              <a:rPr kumimoji="1" lang="ko-KR" altLang="en-US" sz="2400" dirty="0" err="1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도커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빌드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noProof="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Jenkinsfile</a:t>
            </a: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예제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1" y="1211563"/>
            <a:ext cx="8665723" cy="52667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580293" y="1635772"/>
            <a:ext cx="717137" cy="140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73121" y="1583836"/>
            <a:ext cx="2499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Jenkins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Master Node Label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명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반드시 일치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67923" y="2186940"/>
            <a:ext cx="2477357" cy="99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45280" y="2116008"/>
            <a:ext cx="2052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Maven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이미지를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Pulling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하는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Repo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667923" y="2402959"/>
            <a:ext cx="2477357" cy="2367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145280" y="232553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Maven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이미지의 </a:t>
            </a:r>
            <a:r>
              <a:rPr lang="en-US" altLang="ko-KR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RegistryURL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Jenkins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등록된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CredentialsID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24353" y="3162377"/>
            <a:ext cx="2947647" cy="118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587762" y="3106161"/>
            <a:ext cx="30748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Nexus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패스워드를 참고하여 빌드 및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내용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Skip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71953" y="4127460"/>
            <a:ext cx="1865607" cy="539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399635" y="4073804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Credentials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 입력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도메인 정보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(Registry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도커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이미지 빌드 완료 시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붙일 </a:t>
            </a:r>
            <a:r>
              <a:rPr lang="ko-KR" altLang="en-US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도커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이미지 명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도커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태그 추가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47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noProof="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소스 및 </a:t>
            </a:r>
            <a:r>
              <a:rPr kumimoji="1" lang="ko-KR" altLang="en-US" sz="2400" dirty="0" err="1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도커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빌드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noProof="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Dockerfile</a:t>
            </a: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예제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9" y="1174344"/>
            <a:ext cx="8763104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547010" y="1778235"/>
            <a:ext cx="2440030" cy="191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87040" y="1753070"/>
            <a:ext cx="45736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도커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이미지의 기본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될 이미지 명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(Harbor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 별도의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Docker Registry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불러오도록 설정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7651" y="3482409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370" y="3348816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Settings.xml </a:t>
            </a:r>
            <a:r>
              <a:rPr lang="ko-KR" altLang="en-US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예제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1" y="3912533"/>
            <a:ext cx="8768521" cy="22850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330" y="5103273"/>
            <a:ext cx="1911710" cy="545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987040" y="5260700"/>
            <a:ext cx="1590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Nexus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 및 패스워드 정보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69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noProof="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소스 및 </a:t>
            </a:r>
            <a:r>
              <a:rPr kumimoji="1" lang="ko-KR" altLang="en-US" sz="2400" dirty="0" err="1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도커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빌드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Jenkins </a:t>
            </a:r>
            <a:r>
              <a:rPr lang="ko-KR" altLang="en-US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파이프 라인 </a:t>
            </a: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1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1839"/>
              </p:ext>
            </p:extLst>
          </p:nvPr>
        </p:nvGraphicFramePr>
        <p:xfrm>
          <a:off x="273370" y="1167032"/>
          <a:ext cx="8598067" cy="5162647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42400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파이프라인</a:t>
                      </a: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9">
                <a:tc rowSpan="3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Jenkins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Gitlab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Jenkins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계정 로그인 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6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새로운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Item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Pipeline 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각 항목 값 입력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아래 캡처 참조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) 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4182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26" y="2264994"/>
            <a:ext cx="6775069" cy="39224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50690" y="2926315"/>
            <a:ext cx="1222862" cy="250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73552" y="2945681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 script from SCM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39666" y="3438379"/>
            <a:ext cx="247502" cy="250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7168" y="3448062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7168" y="4315967"/>
            <a:ext cx="2157984" cy="232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40520" y="4335728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Gitlab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Repo URL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 입력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87168" y="4977794"/>
            <a:ext cx="1645920" cy="232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66072" y="4983297"/>
            <a:ext cx="2069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사전에 생성한 </a:t>
            </a:r>
            <a:r>
              <a:rPr lang="en-US" altLang="ko-KR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Gitlab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Credentials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112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noProof="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소스 및 </a:t>
            </a:r>
            <a:r>
              <a:rPr kumimoji="1" lang="ko-KR" altLang="en-US" sz="2400" dirty="0" err="1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도커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빌드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Jenkins </a:t>
            </a:r>
            <a:r>
              <a:rPr lang="ko-KR" altLang="en-US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파이프 라인 </a:t>
            </a: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2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12942"/>
              </p:ext>
            </p:extLst>
          </p:nvPr>
        </p:nvGraphicFramePr>
        <p:xfrm>
          <a:off x="273370" y="1167032"/>
          <a:ext cx="8598067" cy="5162647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42400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파이프라인</a:t>
                      </a: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9">
                <a:tc rowSpan="3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Jenkins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Gitlab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왼쪽 메뉴 탭에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Build Now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6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필요에 따라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Console Out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정보를 통해 빌드 과정 및 정상 빌드 확인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4182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17" y="2220729"/>
            <a:ext cx="6817378" cy="39163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1997936" y="3119746"/>
            <a:ext cx="739168" cy="250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1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noProof="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소스 및 </a:t>
            </a:r>
            <a:r>
              <a:rPr kumimoji="1" lang="ko-KR" altLang="en-US" sz="2400" dirty="0" err="1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도커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빌드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Jenkins </a:t>
            </a:r>
            <a:r>
              <a:rPr lang="ko-KR" altLang="en-US" sz="1600" spc="-5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파이프 라인 </a:t>
            </a:r>
            <a:r>
              <a:rPr lang="en-US" altLang="ko-KR" sz="1600" spc="-50" dirty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3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76117"/>
              </p:ext>
            </p:extLst>
          </p:nvPr>
        </p:nvGraphicFramePr>
        <p:xfrm>
          <a:off x="273370" y="1167032"/>
          <a:ext cx="8598067" cy="5162647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42400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파이프라인</a:t>
                      </a: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9">
                <a:tc rowSpan="3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Jenkins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Harbor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Harbor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계정 로그인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6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정상 </a:t>
                      </a:r>
                      <a:r>
                        <a:rPr kumimoji="1" lang="ko-KR" altLang="en-US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빌드된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도커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이미지 정보 확인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4182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7" y="2271638"/>
            <a:ext cx="6807618" cy="393573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70319" y="4596853"/>
            <a:ext cx="891727" cy="344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69397" y="4206074"/>
            <a:ext cx="109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빌드 완료된 이미지</a:t>
            </a:r>
            <a:endParaRPr lang="en-US" altLang="ko-KR" sz="9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5097" y="4596853"/>
            <a:ext cx="211396" cy="344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398" y="410521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추후 </a:t>
            </a:r>
            <a:r>
              <a:rPr lang="ko-KR" altLang="en-US" sz="900" dirty="0" err="1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랜처</a:t>
            </a:r>
            <a:r>
              <a:rPr lang="ko-KR" altLang="en-US" sz="9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배포 시 </a:t>
            </a:r>
            <a:endParaRPr lang="en-US" altLang="ko-KR" sz="9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Pull Command</a:t>
            </a:r>
          </a:p>
        </p:txBody>
      </p:sp>
    </p:spTree>
    <p:extLst>
      <p:ext uri="{BB962C8B-B14F-4D97-AF65-F5344CB8AC3E}">
        <p14:creationId xmlns:p14="http://schemas.microsoft.com/office/powerpoint/2010/main" val="205525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4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서비스 배포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서비스 배포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1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0693"/>
              </p:ext>
            </p:extLst>
          </p:nvPr>
        </p:nvGraphicFramePr>
        <p:xfrm>
          <a:off x="273370" y="1167032"/>
          <a:ext cx="8598067" cy="5162647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42400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Pod </a:t>
                      </a: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9">
                <a:tc rowSpan="3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Rancher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K8s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Rancher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계정 로그인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6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hmgics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olt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-cluster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Default  Resources  Workload  Deploy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4182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6" y="2280208"/>
            <a:ext cx="6789689" cy="3962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2005015" y="3109109"/>
            <a:ext cx="765079" cy="344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70094" y="3150856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Deployment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명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6074" y="3118377"/>
            <a:ext cx="1682529" cy="344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28603" y="3150856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POD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개수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31910" y="4185177"/>
            <a:ext cx="3131761" cy="344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44419" y="379358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Pull Command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내용 복사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복사 시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제일 앞에 </a:t>
            </a:r>
            <a:r>
              <a:rPr lang="en-US" altLang="ko-KR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docker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pull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내용 삭제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46075" y="4185177"/>
            <a:ext cx="343738" cy="344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62019" y="4226924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배포할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Namespace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명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54306" y="5470565"/>
            <a:ext cx="2707341" cy="302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77429" y="58623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POD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내부와 통신할 포트 정의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(K8s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Service Object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정의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41566" y="5506000"/>
            <a:ext cx="1804694" cy="302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163671" y="587320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반드시 </a:t>
            </a:r>
            <a:r>
              <a:rPr lang="en-US" altLang="ko-KR" sz="900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ClusterIP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정의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외부로 노출되지 않고 내부 통신만 하도록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7457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4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서비스 배포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서비스 배포 </a:t>
            </a:r>
            <a:r>
              <a:rPr lang="en-US" altLang="ko-KR" sz="1600" spc="-50" dirty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2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3145"/>
              </p:ext>
            </p:extLst>
          </p:nvPr>
        </p:nvGraphicFramePr>
        <p:xfrm>
          <a:off x="273370" y="1167032"/>
          <a:ext cx="8598067" cy="5162647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42400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스케줄링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9">
                <a:tc rowSpan="3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Rancher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K8s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하위의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Node Scheduling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6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4. Automatically pick nodes for each pod matching scheduling rules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선택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apply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4182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6" y="2247845"/>
            <a:ext cx="6789689" cy="39838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2031910" y="2965796"/>
            <a:ext cx="2783930" cy="185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42230" y="3155254"/>
            <a:ext cx="18678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특정 노드에만 스케줄링 하도록 설정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10046" y="4023694"/>
            <a:ext cx="753594" cy="203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49150" y="4883046"/>
            <a:ext cx="3315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GPU </a:t>
            </a:r>
            <a:r>
              <a:rPr lang="ko-KR" altLang="en-US" sz="900" u="sng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노드에 할당되지 않기 위한 설정으로</a:t>
            </a:r>
            <a:r>
              <a:rPr lang="en-US" altLang="ko-KR" sz="900" u="sng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Label</a:t>
            </a:r>
            <a:r>
              <a:rPr lang="ko-KR" altLang="en-US" sz="900" u="sng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u="sng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 </a:t>
            </a:r>
            <a:r>
              <a:rPr lang="en-US" altLang="ko-KR" sz="900" u="sng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(not in list)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0166" y="4023694"/>
            <a:ext cx="753594" cy="203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430286" y="4023694"/>
            <a:ext cx="753594" cy="203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35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>
            <a:stCxn id="529" idx="3"/>
          </p:cNvCxnSpPr>
          <p:nvPr/>
        </p:nvCxnSpPr>
        <p:spPr>
          <a:xfrm flipV="1">
            <a:off x="4984299" y="2866271"/>
            <a:ext cx="870460" cy="23272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1.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아키텍처 </a:t>
            </a:r>
            <a:r>
              <a:rPr kumimoji="1" lang="en-US" altLang="ko-KR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(CPU + GPU</a:t>
            </a:r>
            <a:r>
              <a:rPr kumimoji="1" lang="en-US" altLang="ko-KR" sz="1100" dirty="0" smtClean="0">
                <a:solidFill>
                  <a:schemeClr val="bg1">
                    <a:lumMod val="65000"/>
                  </a:schemeClr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en-US" altLang="ko-KR" sz="1100" dirty="0" err="1" smtClean="0">
                <a:solidFill>
                  <a:schemeClr val="bg1">
                    <a:lumMod val="65000"/>
                  </a:schemeClr>
                </a:solidFill>
                <a:latin typeface="현대하모니 M" pitchFamily="18" charset="-127"/>
                <a:ea typeface="현대하모니 M" pitchFamily="18" charset="-127"/>
              </a:rPr>
              <a:t>CoreNect</a:t>
            </a:r>
            <a:r>
              <a:rPr kumimoji="1" lang="en-US" altLang="ko-KR" sz="1100" dirty="0" smtClean="0">
                <a:solidFill>
                  <a:schemeClr val="bg1">
                    <a:lumMod val="65000"/>
                  </a:schemeClr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) CI/CD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프로세스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203" name="한쪽 모서리가 둥근 사각형 202"/>
          <p:cNvSpPr/>
          <p:nvPr/>
        </p:nvSpPr>
        <p:spPr>
          <a:xfrm>
            <a:off x="6061416" y="1169381"/>
            <a:ext cx="2960299" cy="5234030"/>
          </a:xfrm>
          <a:prstGeom prst="round1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23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ko-KR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HMGICS OLT Cluster</a:t>
            </a:r>
            <a:endParaRPr kumimoji="1" lang="ko-KR" altLang="en-US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205" name="한쪽 모서리가 둥근 사각형 204"/>
          <p:cNvSpPr/>
          <p:nvPr/>
        </p:nvSpPr>
        <p:spPr>
          <a:xfrm>
            <a:off x="5861568" y="1775817"/>
            <a:ext cx="340241" cy="1248864"/>
          </a:xfrm>
          <a:prstGeom prst="round1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Master #1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231" name="한쪽 모서리가 둥근 사각형 230"/>
          <p:cNvSpPr/>
          <p:nvPr/>
        </p:nvSpPr>
        <p:spPr>
          <a:xfrm>
            <a:off x="5854759" y="4671783"/>
            <a:ext cx="340241" cy="1248864"/>
          </a:xfrm>
          <a:prstGeom prst="round1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Master #3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232" name="한쪽 모서리가 둥근 사각형 231"/>
          <p:cNvSpPr/>
          <p:nvPr/>
        </p:nvSpPr>
        <p:spPr>
          <a:xfrm>
            <a:off x="6389901" y="1409712"/>
            <a:ext cx="754064" cy="2325498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900"/>
              </a:lnSpc>
            </a:pPr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Worker #1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233" name="한쪽 모서리가 둥근 사각형 232"/>
          <p:cNvSpPr/>
          <p:nvPr/>
        </p:nvSpPr>
        <p:spPr>
          <a:xfrm>
            <a:off x="7258846" y="1409712"/>
            <a:ext cx="754064" cy="2325498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900"/>
              </a:lnSpc>
            </a:pPr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Worker #2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234" name="한쪽 모서리가 둥근 사각형 233"/>
          <p:cNvSpPr/>
          <p:nvPr/>
        </p:nvSpPr>
        <p:spPr>
          <a:xfrm>
            <a:off x="8127791" y="1409712"/>
            <a:ext cx="754064" cy="2325498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900"/>
              </a:lnSpc>
            </a:pPr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Worker #N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236" name="한쪽 모서리가 둥근 사각형 235"/>
          <p:cNvSpPr/>
          <p:nvPr/>
        </p:nvSpPr>
        <p:spPr>
          <a:xfrm>
            <a:off x="6374751" y="3993468"/>
            <a:ext cx="754064" cy="2293036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900"/>
              </a:lnSpc>
            </a:pPr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Worker #1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237" name="한쪽 모서리가 둥근 사각형 236"/>
          <p:cNvSpPr/>
          <p:nvPr/>
        </p:nvSpPr>
        <p:spPr>
          <a:xfrm>
            <a:off x="7243696" y="3993468"/>
            <a:ext cx="754064" cy="2293036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900"/>
              </a:lnSpc>
            </a:pPr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Worker #2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238" name="한쪽 모서리가 둥근 사각형 237"/>
          <p:cNvSpPr/>
          <p:nvPr/>
        </p:nvSpPr>
        <p:spPr>
          <a:xfrm>
            <a:off x="8112641" y="3993468"/>
            <a:ext cx="754064" cy="2293036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900"/>
              </a:lnSpc>
            </a:pPr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Worker #N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239" name="AutoShape 86"/>
          <p:cNvSpPr>
            <a:spLocks noChangeArrowheads="1"/>
          </p:cNvSpPr>
          <p:nvPr/>
        </p:nvSpPr>
        <p:spPr bwMode="auto">
          <a:xfrm flipH="1">
            <a:off x="6441867" y="3407322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CPU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6448379" y="2930516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MES</a:t>
            </a:r>
          </a:p>
        </p:txBody>
      </p:sp>
      <p:sp>
        <p:nvSpPr>
          <p:cNvPr id="241" name="AutoShape 86"/>
          <p:cNvSpPr>
            <a:spLocks noChangeArrowheads="1"/>
          </p:cNvSpPr>
          <p:nvPr/>
        </p:nvSpPr>
        <p:spPr bwMode="auto">
          <a:xfrm flipH="1">
            <a:off x="6792916" y="3407322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CPU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6447708" y="2692892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HALO</a:t>
            </a:r>
          </a:p>
        </p:txBody>
      </p:sp>
      <p:pic>
        <p:nvPicPr>
          <p:cNvPr id="243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99" y="2881308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99" y="2648342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모서리가 둥근 직사각형 244"/>
          <p:cNvSpPr/>
          <p:nvPr/>
        </p:nvSpPr>
        <p:spPr>
          <a:xfrm>
            <a:off x="6453468" y="2452451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Q-PAS</a:t>
            </a:r>
          </a:p>
        </p:txBody>
      </p:sp>
      <p:pic>
        <p:nvPicPr>
          <p:cNvPr id="246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99" y="2409310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모서리가 둥근 직사각형 246"/>
          <p:cNvSpPr/>
          <p:nvPr/>
        </p:nvSpPr>
        <p:spPr>
          <a:xfrm>
            <a:off x="6454048" y="2220040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전자작업지시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248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79" y="2176899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모서리가 둥근 직사각형 248"/>
          <p:cNvSpPr/>
          <p:nvPr/>
        </p:nvSpPr>
        <p:spPr>
          <a:xfrm>
            <a:off x="6441867" y="1739024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250" name="AutoShape 86"/>
          <p:cNvSpPr>
            <a:spLocks noChangeArrowheads="1"/>
          </p:cNvSpPr>
          <p:nvPr/>
        </p:nvSpPr>
        <p:spPr bwMode="auto">
          <a:xfrm flipH="1">
            <a:off x="7299433" y="3408730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CPU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305945" y="2931924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MES</a:t>
            </a:r>
          </a:p>
        </p:txBody>
      </p:sp>
      <p:sp>
        <p:nvSpPr>
          <p:cNvPr id="253" name="AutoShape 86"/>
          <p:cNvSpPr>
            <a:spLocks noChangeArrowheads="1"/>
          </p:cNvSpPr>
          <p:nvPr/>
        </p:nvSpPr>
        <p:spPr bwMode="auto">
          <a:xfrm flipH="1">
            <a:off x="7650482" y="3408730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CPU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7305274" y="2694300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HALO</a:t>
            </a:r>
          </a:p>
        </p:txBody>
      </p:sp>
      <p:pic>
        <p:nvPicPr>
          <p:cNvPr id="255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5" y="2882716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5" y="2649750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모서리가 둥근 직사각형 259"/>
          <p:cNvSpPr/>
          <p:nvPr/>
        </p:nvSpPr>
        <p:spPr>
          <a:xfrm>
            <a:off x="7311034" y="2453859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Q-PAS</a:t>
            </a:r>
          </a:p>
        </p:txBody>
      </p:sp>
      <p:pic>
        <p:nvPicPr>
          <p:cNvPr id="266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5" y="2410718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모서리가 둥근 직사각형 266"/>
          <p:cNvSpPr/>
          <p:nvPr/>
        </p:nvSpPr>
        <p:spPr>
          <a:xfrm>
            <a:off x="7311614" y="2221448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생산계획수신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271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45" y="2178307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모서리가 둥근 직사각형 271"/>
          <p:cNvSpPr/>
          <p:nvPr/>
        </p:nvSpPr>
        <p:spPr>
          <a:xfrm>
            <a:off x="7305945" y="1989037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사양수신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6448379" y="1984257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FEMS</a:t>
            </a: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6441866" y="3168140"/>
            <a:ext cx="2381615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CephFS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(CSI)</a:t>
            </a:r>
          </a:p>
        </p:txBody>
      </p:sp>
      <p:pic>
        <p:nvPicPr>
          <p:cNvPr id="296" name="Picture 10" descr="Ceph.io — Tradema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01" y="3095690"/>
            <a:ext cx="186616" cy="23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모서리가 둥근 직사각형 297"/>
          <p:cNvSpPr/>
          <p:nvPr/>
        </p:nvSpPr>
        <p:spPr>
          <a:xfrm>
            <a:off x="7299433" y="1728711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8181465" y="2930516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MES</a:t>
            </a: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8180794" y="2692892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HALO</a:t>
            </a:r>
          </a:p>
        </p:txBody>
      </p:sp>
      <p:pic>
        <p:nvPicPr>
          <p:cNvPr id="304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85" y="2881308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85" y="2648342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모서리가 둥근 직사각형 305"/>
          <p:cNvSpPr/>
          <p:nvPr/>
        </p:nvSpPr>
        <p:spPr>
          <a:xfrm>
            <a:off x="8186554" y="2452451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Q-PAS</a:t>
            </a:r>
          </a:p>
        </p:txBody>
      </p:sp>
      <p:pic>
        <p:nvPicPr>
          <p:cNvPr id="307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85" y="2409310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모서리가 둥근 직사각형 307"/>
          <p:cNvSpPr/>
          <p:nvPr/>
        </p:nvSpPr>
        <p:spPr>
          <a:xfrm>
            <a:off x="8187134" y="2220040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로봇통합</a:t>
            </a:r>
            <a:endParaRPr lang="en-US" altLang="ko-KR" sz="7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모니터링</a:t>
            </a:r>
            <a:endParaRPr lang="en-US" altLang="ko-KR" sz="7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309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165" y="2176899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모서리가 둥근 직사각형 310"/>
          <p:cNvSpPr/>
          <p:nvPr/>
        </p:nvSpPr>
        <p:spPr>
          <a:xfrm>
            <a:off x="8174953" y="1739024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8181465" y="1984257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21" name="AutoShape 86"/>
          <p:cNvSpPr>
            <a:spLocks noChangeArrowheads="1"/>
          </p:cNvSpPr>
          <p:nvPr/>
        </p:nvSpPr>
        <p:spPr bwMode="auto">
          <a:xfrm flipH="1">
            <a:off x="8174953" y="3401584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CPU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22" name="AutoShape 86"/>
          <p:cNvSpPr>
            <a:spLocks noChangeArrowheads="1"/>
          </p:cNvSpPr>
          <p:nvPr/>
        </p:nvSpPr>
        <p:spPr bwMode="auto">
          <a:xfrm flipH="1">
            <a:off x="8526002" y="3401584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CPU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6453333" y="1506973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7311614" y="1506062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8174953" y="1499343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31" name="AutoShape 86"/>
          <p:cNvSpPr>
            <a:spLocks noChangeArrowheads="1"/>
          </p:cNvSpPr>
          <p:nvPr/>
        </p:nvSpPr>
        <p:spPr bwMode="auto">
          <a:xfrm flipH="1">
            <a:off x="6416049" y="5963646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3">
              <a:lumMod val="40000"/>
              <a:lumOff val="6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G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32" name="AutoShape 86"/>
          <p:cNvSpPr>
            <a:spLocks noChangeArrowheads="1"/>
          </p:cNvSpPr>
          <p:nvPr/>
        </p:nvSpPr>
        <p:spPr bwMode="auto">
          <a:xfrm flipH="1">
            <a:off x="6767098" y="5963646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3">
              <a:lumMod val="40000"/>
              <a:lumOff val="6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G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33" name="AutoShape 86"/>
          <p:cNvSpPr>
            <a:spLocks noChangeArrowheads="1"/>
          </p:cNvSpPr>
          <p:nvPr/>
        </p:nvSpPr>
        <p:spPr bwMode="auto">
          <a:xfrm flipH="1">
            <a:off x="7273615" y="5965054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3">
              <a:lumMod val="40000"/>
              <a:lumOff val="6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G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34" name="AutoShape 86"/>
          <p:cNvSpPr>
            <a:spLocks noChangeArrowheads="1"/>
          </p:cNvSpPr>
          <p:nvPr/>
        </p:nvSpPr>
        <p:spPr bwMode="auto">
          <a:xfrm flipH="1">
            <a:off x="7624664" y="5965054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3">
              <a:lumMod val="40000"/>
              <a:lumOff val="6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G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35" name="AutoShape 86"/>
          <p:cNvSpPr>
            <a:spLocks noChangeArrowheads="1"/>
          </p:cNvSpPr>
          <p:nvPr/>
        </p:nvSpPr>
        <p:spPr bwMode="auto">
          <a:xfrm flipH="1">
            <a:off x="8149135" y="5957908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3">
              <a:lumMod val="40000"/>
              <a:lumOff val="6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G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53" name="AutoShape 86"/>
          <p:cNvSpPr>
            <a:spLocks noChangeArrowheads="1"/>
          </p:cNvSpPr>
          <p:nvPr/>
        </p:nvSpPr>
        <p:spPr bwMode="auto">
          <a:xfrm flipH="1">
            <a:off x="8500184" y="5957908"/>
            <a:ext cx="303991" cy="164020"/>
          </a:xfrm>
          <a:prstGeom prst="roundRect">
            <a:avLst>
              <a:gd name="adj" fmla="val 16042"/>
            </a:avLst>
          </a:prstGeom>
          <a:solidFill>
            <a:schemeClr val="accent3">
              <a:lumMod val="40000"/>
              <a:lumOff val="60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  <a:extLst/>
        </p:spPr>
        <p:txBody>
          <a:bodyPr wrap="none" lIns="0" tIns="0" rIns="0" bIns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180975" algn="ctr" defTabSz="8747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G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 Unicode MS" pitchFamily="50" charset="-127"/>
              </a:rPr>
              <a:t>PU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55" name="모서리가 둥근 직사각형 354"/>
          <p:cNvSpPr/>
          <p:nvPr/>
        </p:nvSpPr>
        <p:spPr>
          <a:xfrm>
            <a:off x="6416049" y="5736656"/>
            <a:ext cx="2381615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CoreNect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6422561" y="5495838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작업진도관리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59" name="모서리가 둥근 직사각형 358"/>
          <p:cNvSpPr/>
          <p:nvPr/>
        </p:nvSpPr>
        <p:spPr>
          <a:xfrm>
            <a:off x="6416123" y="4314372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0" name="모서리가 둥근 직사각형 359"/>
          <p:cNvSpPr/>
          <p:nvPr/>
        </p:nvSpPr>
        <p:spPr>
          <a:xfrm>
            <a:off x="6422561" y="4559605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지능형 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61" name="모서리가 둥근 직사각형 360"/>
          <p:cNvSpPr/>
          <p:nvPr/>
        </p:nvSpPr>
        <p:spPr>
          <a:xfrm>
            <a:off x="6417295" y="4799619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AI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키퍼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2" name="모서리가 둥근 직사각형 361"/>
          <p:cNvSpPr/>
          <p:nvPr/>
        </p:nvSpPr>
        <p:spPr>
          <a:xfrm>
            <a:off x="6422561" y="5020864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작업진도관리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6423374" y="5251399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작업진도괸리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4" name="모서리가 둥근 직사각형 363"/>
          <p:cNvSpPr/>
          <p:nvPr/>
        </p:nvSpPr>
        <p:spPr>
          <a:xfrm>
            <a:off x="7306912" y="5502169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작업진도관리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5" name="모서리가 둥근 직사각형 364"/>
          <p:cNvSpPr/>
          <p:nvPr/>
        </p:nvSpPr>
        <p:spPr>
          <a:xfrm>
            <a:off x="7306912" y="4565936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지능형 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7301646" y="4805950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AI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키퍼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7306912" y="5027195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작업진도관리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8" name="모서리가 둥근 직사각형 367"/>
          <p:cNvSpPr/>
          <p:nvPr/>
        </p:nvSpPr>
        <p:spPr>
          <a:xfrm>
            <a:off x="7307725" y="5257730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작업진도관리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9" name="모서리가 둥근 직사각형 368"/>
          <p:cNvSpPr/>
          <p:nvPr/>
        </p:nvSpPr>
        <p:spPr>
          <a:xfrm>
            <a:off x="8162159" y="5490834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작업진도관리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8162159" y="4554601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지능형 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#N</a:t>
            </a:r>
          </a:p>
        </p:txBody>
      </p:sp>
      <p:sp>
        <p:nvSpPr>
          <p:cNvPr id="371" name="모서리가 둥근 직사각형 370"/>
          <p:cNvSpPr/>
          <p:nvPr/>
        </p:nvSpPr>
        <p:spPr>
          <a:xfrm>
            <a:off x="8156893" y="4794615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AI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키퍼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2" name="모서리가 둥근 직사각형 371"/>
          <p:cNvSpPr/>
          <p:nvPr/>
        </p:nvSpPr>
        <p:spPr>
          <a:xfrm>
            <a:off x="8162159" y="5015860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작업진도관리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8162972" y="5246395"/>
            <a:ext cx="648528" cy="173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작업진도관리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80" name="모서리가 둥근 직사각형 379"/>
          <p:cNvSpPr/>
          <p:nvPr/>
        </p:nvSpPr>
        <p:spPr>
          <a:xfrm>
            <a:off x="6767099" y="4314372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81" name="모서리가 둥근 직사각형 380"/>
          <p:cNvSpPr/>
          <p:nvPr/>
        </p:nvSpPr>
        <p:spPr>
          <a:xfrm>
            <a:off x="7302836" y="4309053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7653812" y="4309053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8156389" y="4302523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84" name="모서리가 둥근 직사각형 383"/>
          <p:cNvSpPr/>
          <p:nvPr/>
        </p:nvSpPr>
        <p:spPr>
          <a:xfrm>
            <a:off x="8507365" y="4302523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41" name="한쪽 모서리가 둥근 사각형 440"/>
          <p:cNvSpPr/>
          <p:nvPr/>
        </p:nvSpPr>
        <p:spPr>
          <a:xfrm>
            <a:off x="294641" y="1091631"/>
            <a:ext cx="4651799" cy="2548384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23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ko-KR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CI/CD </a:t>
            </a:r>
            <a:r>
              <a:rPr kumimoji="1" lang="ko-KR" altLang="en-US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영역</a:t>
            </a:r>
            <a:endParaRPr kumimoji="1" lang="ko-KR" altLang="en-US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467" name="모서리가 둥근 직사각형 466"/>
          <p:cNvSpPr/>
          <p:nvPr/>
        </p:nvSpPr>
        <p:spPr>
          <a:xfrm>
            <a:off x="6419397" y="4071050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68" name="모서리가 둥근 직사각형 467"/>
          <p:cNvSpPr/>
          <p:nvPr/>
        </p:nvSpPr>
        <p:spPr>
          <a:xfrm>
            <a:off x="6770373" y="4071050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69" name="모서리가 둥근 직사각형 468"/>
          <p:cNvSpPr/>
          <p:nvPr/>
        </p:nvSpPr>
        <p:spPr>
          <a:xfrm>
            <a:off x="7306110" y="4065731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70" name="모서리가 둥근 직사각형 469"/>
          <p:cNvSpPr/>
          <p:nvPr/>
        </p:nvSpPr>
        <p:spPr>
          <a:xfrm>
            <a:off x="7657086" y="4065731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71" name="모서리가 둥근 직사각형 470"/>
          <p:cNvSpPr/>
          <p:nvPr/>
        </p:nvSpPr>
        <p:spPr>
          <a:xfrm>
            <a:off x="8159663" y="4059201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72" name="모서리가 둥근 직사각형 471"/>
          <p:cNvSpPr/>
          <p:nvPr/>
        </p:nvSpPr>
        <p:spPr>
          <a:xfrm>
            <a:off x="8510639" y="4059201"/>
            <a:ext cx="293536" cy="1972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리즘</a:t>
            </a:r>
            <a:endParaRPr lang="en-US" altLang="ko-KR" sz="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473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18" y="1937867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18" y="1698835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98" y="1466424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1939275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1700243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64" y="1467832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004" y="1937867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0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004" y="1698835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" name="Picture 14" descr="Kubernetes] 쿠버네티스 시리즈(2) - Pod 집중 탐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84" y="1466424"/>
            <a:ext cx="146639" cy="1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2" name="직선 연결선 481"/>
          <p:cNvCxnSpPr/>
          <p:nvPr/>
        </p:nvCxnSpPr>
        <p:spPr>
          <a:xfrm>
            <a:off x="220999" y="3849350"/>
            <a:ext cx="8709277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한쪽 모서리가 둥근 사각형 210"/>
          <p:cNvSpPr/>
          <p:nvPr/>
        </p:nvSpPr>
        <p:spPr>
          <a:xfrm>
            <a:off x="5861568" y="3224918"/>
            <a:ext cx="340241" cy="1248864"/>
          </a:xfrm>
          <a:prstGeom prst="round1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Master #2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483" name="한쪽 모서리가 둥근 사각형 482"/>
          <p:cNvSpPr/>
          <p:nvPr/>
        </p:nvSpPr>
        <p:spPr>
          <a:xfrm>
            <a:off x="294641" y="4004938"/>
            <a:ext cx="4645077" cy="2398473"/>
          </a:xfrm>
          <a:prstGeom prst="round1Rect">
            <a:avLst>
              <a:gd name="adj" fmla="val 0"/>
            </a:avLst>
          </a:prstGeom>
          <a:solidFill>
            <a:schemeClr val="accent3">
              <a:lumMod val="20000"/>
              <a:lumOff val="80000"/>
              <a:alpha val="23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ko-KR" spc="-50" dirty="0" err="1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CoreNect</a:t>
            </a:r>
            <a:r>
              <a:rPr kumimoji="1" lang="en-US" altLang="ko-KR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</a:t>
            </a:r>
            <a:r>
              <a:rPr kumimoji="1" lang="ko-KR" altLang="en-US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영역</a:t>
            </a:r>
            <a:endParaRPr kumimoji="1" lang="ko-KR" altLang="en-US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498" y="5893447"/>
            <a:ext cx="796601" cy="32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CoreNect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DB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8" name="직사각형 487"/>
          <p:cNvSpPr/>
          <p:nvPr/>
        </p:nvSpPr>
        <p:spPr>
          <a:xfrm>
            <a:off x="3080095" y="5904059"/>
            <a:ext cx="796601" cy="32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CoreNect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Studio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9" name="직사각형 488"/>
          <p:cNvSpPr/>
          <p:nvPr/>
        </p:nvSpPr>
        <p:spPr>
          <a:xfrm>
            <a:off x="3990717" y="5904059"/>
            <a:ext cx="796601" cy="32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CoreNect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Core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0" name="직사각형 489"/>
          <p:cNvSpPr/>
          <p:nvPr/>
        </p:nvSpPr>
        <p:spPr>
          <a:xfrm>
            <a:off x="425711" y="5433720"/>
            <a:ext cx="796601" cy="3288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Postgres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4" name="직사각형 493"/>
          <p:cNvSpPr/>
          <p:nvPr/>
        </p:nvSpPr>
        <p:spPr>
          <a:xfrm>
            <a:off x="3064736" y="5455060"/>
            <a:ext cx="796601" cy="3288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서비스 </a:t>
            </a:r>
            <a:endParaRPr lang="en-US" altLang="ko-KR" sz="10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개발도구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5" name="직사각형 494"/>
          <p:cNvSpPr/>
          <p:nvPr/>
        </p:nvSpPr>
        <p:spPr>
          <a:xfrm>
            <a:off x="3990718" y="5015482"/>
            <a:ext cx="796601" cy="3288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서비스 </a:t>
            </a:r>
            <a:endParaRPr lang="en-US" altLang="ko-KR" sz="10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카탈로그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6" name="직사각형 495"/>
          <p:cNvSpPr/>
          <p:nvPr/>
        </p:nvSpPr>
        <p:spPr>
          <a:xfrm>
            <a:off x="3990717" y="4538734"/>
            <a:ext cx="796601" cy="3288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알고리즘 </a:t>
            </a:r>
            <a:endParaRPr lang="en-US" altLang="ko-KR" sz="10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매니저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5" name="직사각형 484"/>
          <p:cNvSpPr/>
          <p:nvPr/>
        </p:nvSpPr>
        <p:spPr>
          <a:xfrm>
            <a:off x="1314792" y="5904059"/>
            <a:ext cx="796601" cy="32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CoreNect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Registry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1" name="직사각형 490"/>
          <p:cNvSpPr/>
          <p:nvPr/>
        </p:nvSpPr>
        <p:spPr>
          <a:xfrm>
            <a:off x="1315687" y="5446032"/>
            <a:ext cx="796601" cy="3288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Harbor/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miniO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2" name="직사각형 491"/>
          <p:cNvSpPr/>
          <p:nvPr/>
        </p:nvSpPr>
        <p:spPr>
          <a:xfrm>
            <a:off x="1313462" y="4994391"/>
            <a:ext cx="796602" cy="3288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서비스 </a:t>
            </a:r>
            <a:endParaRPr lang="en-US" altLang="ko-KR" sz="10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카탈로그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3" name="직사각형 492"/>
          <p:cNvSpPr/>
          <p:nvPr/>
        </p:nvSpPr>
        <p:spPr>
          <a:xfrm>
            <a:off x="1313462" y="4517643"/>
            <a:ext cx="796601" cy="3288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알고리즘 </a:t>
            </a:r>
            <a:endParaRPr lang="en-US" altLang="ko-KR" sz="10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매니저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7" name="직사각형 486"/>
          <p:cNvSpPr/>
          <p:nvPr/>
        </p:nvSpPr>
        <p:spPr>
          <a:xfrm>
            <a:off x="2203876" y="5904059"/>
            <a:ext cx="796601" cy="32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CoreNect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Master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1" name="모서리가 둥근 직사각형 510"/>
          <p:cNvSpPr/>
          <p:nvPr/>
        </p:nvSpPr>
        <p:spPr>
          <a:xfrm>
            <a:off x="620727" y="2547379"/>
            <a:ext cx="938221" cy="42592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Gitlab</a:t>
            </a:r>
            <a:endParaRPr lang="en-US" altLang="ko-KR" sz="12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13" name="그림 512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0829" y="2338044"/>
            <a:ext cx="318016" cy="357768"/>
          </a:xfrm>
          <a:prstGeom prst="rect">
            <a:avLst/>
          </a:prstGeom>
        </p:spPr>
      </p:pic>
      <p:sp>
        <p:nvSpPr>
          <p:cNvPr id="514" name="모서리가 둥근 직사각형 513"/>
          <p:cNvSpPr/>
          <p:nvPr/>
        </p:nvSpPr>
        <p:spPr>
          <a:xfrm>
            <a:off x="1741677" y="2547379"/>
            <a:ext cx="938221" cy="42592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Jenkins</a:t>
            </a:r>
          </a:p>
        </p:txBody>
      </p:sp>
      <p:pic>
        <p:nvPicPr>
          <p:cNvPr id="516" name="Picture 4" descr="MacOS] Jenkins - 1.Docker 컨테이너에 Jenkins 설치 - 이수재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28" y="2328923"/>
            <a:ext cx="447604" cy="41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" name="모서리가 둥근 직사각형 516"/>
          <p:cNvSpPr/>
          <p:nvPr/>
        </p:nvSpPr>
        <p:spPr>
          <a:xfrm>
            <a:off x="2848828" y="2555025"/>
            <a:ext cx="938221" cy="42592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Nexus</a:t>
            </a:r>
          </a:p>
        </p:txBody>
      </p:sp>
      <p:sp>
        <p:nvSpPr>
          <p:cNvPr id="519" name="모서리가 둥근 직사각형 518"/>
          <p:cNvSpPr/>
          <p:nvPr/>
        </p:nvSpPr>
        <p:spPr>
          <a:xfrm>
            <a:off x="3969778" y="2555025"/>
            <a:ext cx="938221" cy="42592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Harbor</a:t>
            </a:r>
          </a:p>
        </p:txBody>
      </p:sp>
      <p:pic>
        <p:nvPicPr>
          <p:cNvPr id="521" name="그림 520"/>
          <p:cNvPicPr>
            <a:picLocks noChangeAspect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9961" y="2345690"/>
            <a:ext cx="290358" cy="356725"/>
          </a:xfrm>
          <a:prstGeom prst="rect">
            <a:avLst/>
          </a:prstGeom>
        </p:spPr>
      </p:pic>
      <p:pic>
        <p:nvPicPr>
          <p:cNvPr id="522" name="Picture 2" descr="How to setup sonatype nexus 3 repository manager using docker | by Ghanima  | Mediu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10" y="2375968"/>
            <a:ext cx="290255" cy="2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451913" y="2601220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00FF"/>
                </a:solidFill>
              </a:rPr>
              <a:t>▶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2556429" y="2601220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00FF"/>
                </a:solidFill>
              </a:rPr>
              <a:t>▶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3684388" y="2616809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00FF"/>
                </a:solidFill>
              </a:rPr>
              <a:t>▶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29" name="직사각형 528"/>
          <p:cNvSpPr/>
          <p:nvPr/>
        </p:nvSpPr>
        <p:spPr>
          <a:xfrm>
            <a:off x="4867117" y="5138640"/>
            <a:ext cx="117182" cy="1097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6592" y="298976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Source </a:t>
            </a:r>
          </a:p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Pull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549" name="그룹 548"/>
          <p:cNvGrpSpPr/>
          <p:nvPr/>
        </p:nvGrpSpPr>
        <p:grpSpPr>
          <a:xfrm>
            <a:off x="1092851" y="3028970"/>
            <a:ext cx="90242" cy="268209"/>
            <a:chOff x="2260788" y="3607862"/>
            <a:chExt cx="96650" cy="265738"/>
          </a:xfrm>
        </p:grpSpPr>
        <p:sp>
          <p:nvSpPr>
            <p:cNvPr id="550" name="이등변 삼각형 549"/>
            <p:cNvSpPr/>
            <p:nvPr/>
          </p:nvSpPr>
          <p:spPr>
            <a:xfrm>
              <a:off x="2260788" y="3607862"/>
              <a:ext cx="96650" cy="70476"/>
            </a:xfrm>
            <a:prstGeom prst="triangle">
              <a:avLst/>
            </a:prstGeom>
            <a:solidFill>
              <a:srgbClr val="0083CB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51" name="이등변 삼각형 550"/>
            <p:cNvSpPr/>
            <p:nvPr/>
          </p:nvSpPr>
          <p:spPr>
            <a:xfrm>
              <a:off x="2260788" y="3705493"/>
              <a:ext cx="96650" cy="7047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52" name="이등변 삼각형 551"/>
            <p:cNvSpPr/>
            <p:nvPr/>
          </p:nvSpPr>
          <p:spPr>
            <a:xfrm>
              <a:off x="2260788" y="3803124"/>
              <a:ext cx="96650" cy="7047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553" name="그룹 552"/>
          <p:cNvGrpSpPr/>
          <p:nvPr/>
        </p:nvGrpSpPr>
        <p:grpSpPr>
          <a:xfrm flipV="1">
            <a:off x="964355" y="3041562"/>
            <a:ext cx="96650" cy="265738"/>
            <a:chOff x="2260788" y="3607862"/>
            <a:chExt cx="96650" cy="265738"/>
          </a:xfrm>
        </p:grpSpPr>
        <p:sp>
          <p:nvSpPr>
            <p:cNvPr id="554" name="이등변 삼각형 553"/>
            <p:cNvSpPr/>
            <p:nvPr/>
          </p:nvSpPr>
          <p:spPr>
            <a:xfrm>
              <a:off x="2260788" y="3607862"/>
              <a:ext cx="96650" cy="70476"/>
            </a:xfrm>
            <a:prstGeom prst="triangle">
              <a:avLst/>
            </a:prstGeom>
            <a:solidFill>
              <a:srgbClr val="0083CB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55" name="이등변 삼각형 554"/>
            <p:cNvSpPr/>
            <p:nvPr/>
          </p:nvSpPr>
          <p:spPr>
            <a:xfrm>
              <a:off x="2260788" y="3705493"/>
              <a:ext cx="96650" cy="7047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56" name="이등변 삼각형 555"/>
            <p:cNvSpPr/>
            <p:nvPr/>
          </p:nvSpPr>
          <p:spPr>
            <a:xfrm>
              <a:off x="2260788" y="3803124"/>
              <a:ext cx="96650" cy="7047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557" name="TextBox 556"/>
          <p:cNvSpPr txBox="1"/>
          <p:nvPr/>
        </p:nvSpPr>
        <p:spPr>
          <a:xfrm>
            <a:off x="1124591" y="298301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Source </a:t>
            </a:r>
          </a:p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Push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62" name="그림 56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137" y="3324342"/>
            <a:ext cx="285622" cy="286988"/>
          </a:xfrm>
          <a:prstGeom prst="rect">
            <a:avLst/>
          </a:prstGeom>
        </p:spPr>
      </p:pic>
      <p:pic>
        <p:nvPicPr>
          <p:cNvPr id="563" name="그림 56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6323" y="3324342"/>
            <a:ext cx="285622" cy="286988"/>
          </a:xfrm>
          <a:prstGeom prst="rect">
            <a:avLst/>
          </a:prstGeom>
        </p:spPr>
      </p:pic>
      <p:grpSp>
        <p:nvGrpSpPr>
          <p:cNvPr id="564" name="그룹 563"/>
          <p:cNvGrpSpPr/>
          <p:nvPr/>
        </p:nvGrpSpPr>
        <p:grpSpPr>
          <a:xfrm>
            <a:off x="2195008" y="3021664"/>
            <a:ext cx="90242" cy="268209"/>
            <a:chOff x="2260788" y="3607862"/>
            <a:chExt cx="96650" cy="265738"/>
          </a:xfrm>
        </p:grpSpPr>
        <p:sp>
          <p:nvSpPr>
            <p:cNvPr id="565" name="이등변 삼각형 564"/>
            <p:cNvSpPr/>
            <p:nvPr/>
          </p:nvSpPr>
          <p:spPr>
            <a:xfrm>
              <a:off x="2260788" y="3607862"/>
              <a:ext cx="96650" cy="70476"/>
            </a:xfrm>
            <a:prstGeom prst="triangle">
              <a:avLst/>
            </a:prstGeom>
            <a:solidFill>
              <a:srgbClr val="0083CB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66" name="이등변 삼각형 565"/>
            <p:cNvSpPr/>
            <p:nvPr/>
          </p:nvSpPr>
          <p:spPr>
            <a:xfrm>
              <a:off x="2260788" y="3705493"/>
              <a:ext cx="96650" cy="7047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67" name="이등변 삼각형 566"/>
            <p:cNvSpPr/>
            <p:nvPr/>
          </p:nvSpPr>
          <p:spPr>
            <a:xfrm>
              <a:off x="2260788" y="3803124"/>
              <a:ext cx="96650" cy="7047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572" name="TextBox 571"/>
          <p:cNvSpPr txBox="1"/>
          <p:nvPr/>
        </p:nvSpPr>
        <p:spPr>
          <a:xfrm>
            <a:off x="2252257" y="29830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Build</a:t>
            </a:r>
          </a:p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Trigger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2870122" y="298301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Library</a:t>
            </a:r>
          </a:p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Dependency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74" name="그림 57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7778" y="3324342"/>
            <a:ext cx="285622" cy="286988"/>
          </a:xfrm>
          <a:prstGeom prst="rect">
            <a:avLst/>
          </a:prstGeom>
        </p:spPr>
      </p:pic>
      <p:grpSp>
        <p:nvGrpSpPr>
          <p:cNvPr id="575" name="그룹 574"/>
          <p:cNvGrpSpPr/>
          <p:nvPr/>
        </p:nvGrpSpPr>
        <p:grpSpPr>
          <a:xfrm>
            <a:off x="4386463" y="3021664"/>
            <a:ext cx="90242" cy="268209"/>
            <a:chOff x="2260788" y="3607862"/>
            <a:chExt cx="96650" cy="265738"/>
          </a:xfrm>
        </p:grpSpPr>
        <p:sp>
          <p:nvSpPr>
            <p:cNvPr id="576" name="이등변 삼각형 575"/>
            <p:cNvSpPr/>
            <p:nvPr/>
          </p:nvSpPr>
          <p:spPr>
            <a:xfrm>
              <a:off x="2260788" y="3607862"/>
              <a:ext cx="96650" cy="70476"/>
            </a:xfrm>
            <a:prstGeom prst="triangle">
              <a:avLst/>
            </a:prstGeom>
            <a:solidFill>
              <a:srgbClr val="0083CB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77" name="이등변 삼각형 576"/>
            <p:cNvSpPr/>
            <p:nvPr/>
          </p:nvSpPr>
          <p:spPr>
            <a:xfrm>
              <a:off x="2260788" y="3705493"/>
              <a:ext cx="96650" cy="7047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78" name="이등변 삼각형 577"/>
            <p:cNvSpPr/>
            <p:nvPr/>
          </p:nvSpPr>
          <p:spPr>
            <a:xfrm>
              <a:off x="2260788" y="3803124"/>
              <a:ext cx="96650" cy="7047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579" name="TextBox 578"/>
          <p:cNvSpPr txBox="1"/>
          <p:nvPr/>
        </p:nvSpPr>
        <p:spPr>
          <a:xfrm>
            <a:off x="4446920" y="2983015"/>
            <a:ext cx="5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Docker</a:t>
            </a:r>
          </a:p>
          <a:p>
            <a:pPr algn="ctr"/>
            <a:r>
              <a:rPr lang="en-US" altLang="ko-KR" sz="9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Image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84" name="원통 583"/>
          <p:cNvSpPr/>
          <p:nvPr/>
        </p:nvSpPr>
        <p:spPr>
          <a:xfrm rot="16200000">
            <a:off x="2567836" y="-363481"/>
            <a:ext cx="409687" cy="4287272"/>
          </a:xfrm>
          <a:prstGeom prst="can">
            <a:avLst>
              <a:gd name="adj" fmla="val 35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0" name="직사각형 579"/>
          <p:cNvSpPr/>
          <p:nvPr/>
        </p:nvSpPr>
        <p:spPr>
          <a:xfrm>
            <a:off x="961109" y="1619410"/>
            <a:ext cx="944569" cy="3288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Source Code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82" name="직사각형 581"/>
          <p:cNvSpPr/>
          <p:nvPr/>
        </p:nvSpPr>
        <p:spPr>
          <a:xfrm>
            <a:off x="2356276" y="1619410"/>
            <a:ext cx="944569" cy="3288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JAR &amp; WAR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83" name="직사각형 582"/>
          <p:cNvSpPr/>
          <p:nvPr/>
        </p:nvSpPr>
        <p:spPr>
          <a:xfrm>
            <a:off x="3724706" y="1622903"/>
            <a:ext cx="944569" cy="3288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Docker Image</a:t>
            </a:r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72" name="꺾인 연결선 71"/>
          <p:cNvCxnSpPr>
            <a:stCxn id="511" idx="1"/>
            <a:endCxn id="584" idx="1"/>
          </p:cNvCxnSpPr>
          <p:nvPr/>
        </p:nvCxnSpPr>
        <p:spPr>
          <a:xfrm rot="10800000" flipH="1">
            <a:off x="620727" y="1780155"/>
            <a:ext cx="8316" cy="980188"/>
          </a:xfrm>
          <a:prstGeom prst="bentConnector3">
            <a:avLst>
              <a:gd name="adj1" fmla="val -274891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한쪽 모서리가 둥근 사각형 584"/>
          <p:cNvSpPr/>
          <p:nvPr/>
        </p:nvSpPr>
        <p:spPr>
          <a:xfrm>
            <a:off x="5000491" y="1078376"/>
            <a:ext cx="429156" cy="383316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Rancher UI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586" name="한쪽 모서리가 둥근 사각형 585"/>
          <p:cNvSpPr/>
          <p:nvPr/>
        </p:nvSpPr>
        <p:spPr>
          <a:xfrm>
            <a:off x="4991649" y="1930657"/>
            <a:ext cx="435740" cy="1709358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Rancher</a:t>
            </a:r>
          </a:p>
          <a:p>
            <a:pPr lvl="0" algn="ctr"/>
            <a:r>
              <a:rPr kumimoji="1" lang="en-US" altLang="ko-KR" sz="8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Server</a:t>
            </a:r>
            <a:endParaRPr kumimoji="1" lang="ko-KR" altLang="en-US" sz="8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5381666" y="2686079"/>
            <a:ext cx="117182" cy="109731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7" name="Picture 12" descr="Rancher Brand Guidelines &amp;amp; Resourc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63" y="2311603"/>
            <a:ext cx="349475" cy="2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꺾인 연결선 74"/>
          <p:cNvCxnSpPr>
            <a:stCxn id="530" idx="3"/>
            <a:endCxn id="205" idx="1"/>
          </p:cNvCxnSpPr>
          <p:nvPr/>
        </p:nvCxnSpPr>
        <p:spPr>
          <a:xfrm flipV="1">
            <a:off x="5498848" y="2400249"/>
            <a:ext cx="362720" cy="340696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85" idx="2"/>
            <a:endCxn id="586" idx="0"/>
          </p:cNvCxnSpPr>
          <p:nvPr/>
        </p:nvCxnSpPr>
        <p:spPr>
          <a:xfrm flipH="1">
            <a:off x="5209519" y="1461692"/>
            <a:ext cx="5550" cy="4689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꺾인 연결선 587"/>
          <p:cNvCxnSpPr>
            <a:stCxn id="530" idx="3"/>
            <a:endCxn id="211" idx="1"/>
          </p:cNvCxnSpPr>
          <p:nvPr/>
        </p:nvCxnSpPr>
        <p:spPr>
          <a:xfrm>
            <a:off x="5498848" y="2740945"/>
            <a:ext cx="362720" cy="1108405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꺾인 연결선 588"/>
          <p:cNvCxnSpPr>
            <a:stCxn id="530" idx="3"/>
            <a:endCxn id="231" idx="1"/>
          </p:cNvCxnSpPr>
          <p:nvPr/>
        </p:nvCxnSpPr>
        <p:spPr>
          <a:xfrm>
            <a:off x="5498848" y="2740945"/>
            <a:ext cx="355911" cy="255527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오른쪽 화살표 101"/>
          <p:cNvSpPr/>
          <p:nvPr/>
        </p:nvSpPr>
        <p:spPr>
          <a:xfrm>
            <a:off x="1849041" y="1597220"/>
            <a:ext cx="616414" cy="376725"/>
          </a:xfrm>
          <a:prstGeom prst="rightArrow">
            <a:avLst/>
          </a:prstGeom>
          <a:solidFill>
            <a:schemeClr val="accent6">
              <a:lumMod val="20000"/>
              <a:lumOff val="80000"/>
              <a:alpha val="99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Maven Build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90" name="오른쪽 화살표 589"/>
          <p:cNvSpPr/>
          <p:nvPr/>
        </p:nvSpPr>
        <p:spPr>
          <a:xfrm>
            <a:off x="3214540" y="1596219"/>
            <a:ext cx="616414" cy="376725"/>
          </a:xfrm>
          <a:prstGeom prst="rightArrow">
            <a:avLst/>
          </a:prstGeom>
          <a:solidFill>
            <a:schemeClr val="accent6">
              <a:lumMod val="20000"/>
              <a:lumOff val="80000"/>
              <a:alpha val="99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Docker Build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591" name="꺾인 연결선 590"/>
          <p:cNvCxnSpPr>
            <a:stCxn id="583" idx="0"/>
            <a:endCxn id="585" idx="1"/>
          </p:cNvCxnSpPr>
          <p:nvPr/>
        </p:nvCxnSpPr>
        <p:spPr>
          <a:xfrm rot="5400000" flipH="1" flipV="1">
            <a:off x="4422307" y="1044719"/>
            <a:ext cx="352869" cy="80350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529" idx="3"/>
            <a:endCxn id="211" idx="1"/>
          </p:cNvCxnSpPr>
          <p:nvPr/>
        </p:nvCxnSpPr>
        <p:spPr>
          <a:xfrm flipV="1">
            <a:off x="4984299" y="3849350"/>
            <a:ext cx="877269" cy="13441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529" idx="3"/>
            <a:endCxn id="231" idx="1"/>
          </p:cNvCxnSpPr>
          <p:nvPr/>
        </p:nvCxnSpPr>
        <p:spPr>
          <a:xfrm>
            <a:off x="4984299" y="5193506"/>
            <a:ext cx="870460" cy="1027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그림 16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6708" y="793542"/>
            <a:ext cx="285622" cy="2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19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4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서비스 배포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서비스 배포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3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65380"/>
              </p:ext>
            </p:extLst>
          </p:nvPr>
        </p:nvGraphicFramePr>
        <p:xfrm>
          <a:off x="273370" y="1167032"/>
          <a:ext cx="8598067" cy="4893848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42400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 Ingress</a:t>
                      </a:r>
                      <a:endParaRPr kumimoji="1" lang="ko-KR" altLang="en-US" sz="1050" b="1" i="0" u="none" strike="noStrike" kern="1200" cap="none" spc="-50" normalizeH="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9">
                <a:tc rowSpan="2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Rancher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K8s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hmgics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olt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-cluster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Default  Resources  Workload  Load Balancing  Ingress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4182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90" y="1990896"/>
            <a:ext cx="6795905" cy="396794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986190" y="2622896"/>
            <a:ext cx="838290" cy="21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48090" y="284226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Ingress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명 설정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유니크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28538" y="3890578"/>
            <a:ext cx="1276014" cy="233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25654" y="3856544"/>
            <a:ext cx="753594" cy="203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58797" y="2590657"/>
            <a:ext cx="838290" cy="21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20697" y="2810021"/>
            <a:ext cx="18149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Ingress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생성될 네임스페이스 명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04552" y="3890578"/>
            <a:ext cx="1968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명을 지정하여 사용하도록 선택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9248" y="379020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사용할 도메인 명 기입 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(1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 도메인은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*.hmgics.com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656008" y="4999804"/>
            <a:ext cx="582492" cy="21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05335" y="5241371"/>
            <a:ext cx="1220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Service Object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27598" y="5528878"/>
            <a:ext cx="277737" cy="208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05335" y="5517953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API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Prefix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기입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8557" y="5528878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사전 생성한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Target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8713" y="5534387"/>
            <a:ext cx="479207" cy="208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16906" y="5528878"/>
            <a:ext cx="109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컨테이너 내부 포트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77062" y="5534387"/>
            <a:ext cx="479207" cy="208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1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4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서비스 배포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서비스 배포 </a:t>
            </a:r>
            <a:r>
              <a:rPr lang="en-US" altLang="ko-KR" sz="1600" spc="-50" dirty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4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55540"/>
              </p:ext>
            </p:extLst>
          </p:nvPr>
        </p:nvGraphicFramePr>
        <p:xfrm>
          <a:off x="273370" y="1167032"/>
          <a:ext cx="8598067" cy="4893848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42400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 TLS</a:t>
                      </a:r>
                      <a:endParaRPr kumimoji="1" lang="ko-KR" altLang="en-US" sz="1050" b="1" i="0" u="none" strike="noStrike" kern="1200" cap="none" spc="-50" normalizeH="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9">
                <a:tc rowSpan="2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Rancher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K8s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하위의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SSL/TLS Certificates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4182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992312"/>
            <a:ext cx="6823755" cy="392842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016670" y="3293456"/>
            <a:ext cx="1046570" cy="257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063240" y="3306772"/>
            <a:ext cx="18678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별도의 인증서를 사용하기 위해 선택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70042" y="3232042"/>
            <a:ext cx="1358418" cy="346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267808" y="3578568"/>
            <a:ext cx="2444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사전에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*.hmgics.com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용 인증서 등록 完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00490" y="4797608"/>
            <a:ext cx="1046570" cy="315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47060" y="4849880"/>
            <a:ext cx="3262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Ingress </a:t>
            </a:r>
            <a:r>
              <a:rPr lang="ko-KR" altLang="en-US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 시 기입했던 도메인과 반드시 동일한 도메인으로 기입</a:t>
            </a:r>
            <a:endParaRPr lang="en-US" altLang="ko-KR" sz="90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678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4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서비스 배포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서비스 배포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5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" y="1602996"/>
            <a:ext cx="8691489" cy="45539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93431" y="1193260"/>
            <a:ext cx="685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DNS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없으므로 로컬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PC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xx.x.xxx.66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뒤에 도메인 정보 저장 필요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37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SFaaS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프로젝트 설정 변경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– pom.xml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변경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92439"/>
              </p:ext>
            </p:extLst>
          </p:nvPr>
        </p:nvGraphicFramePr>
        <p:xfrm>
          <a:off x="273369" y="1167032"/>
          <a:ext cx="8325507" cy="5264248"/>
        </p:xfrm>
        <a:graphic>
          <a:graphicData uri="http://schemas.openxmlformats.org/drawingml/2006/table">
            <a:tbl>
              <a:tblPr firstRow="1" bandRow="1"/>
              <a:tblGrid>
                <a:gridCol w="60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  <a:gridCol w="3758652">
                  <a:extLst>
                    <a:ext uri="{9D8B030D-6E8A-4147-A177-3AD203B41FA5}">
                      <a16:colId xmlns:a16="http://schemas.microsoft.com/office/drawing/2014/main" val="1273632415"/>
                    </a:ext>
                  </a:extLst>
                </a:gridCol>
              </a:tblGrid>
              <a:tr h="325841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파일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변경 내용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79">
                <a:tc rowSpan="6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pom.xml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repositories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와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pluginRepositores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애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maven-public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maven-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sfaas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모두 등록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1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lombok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버전 명시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1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sfaas.mes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(f/e, b/e)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버전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0.0.3</a:t>
                      </a: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42833"/>
                  </a:ext>
                </a:extLst>
              </a:tr>
              <a:tr h="1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sfaas.mes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(login-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fe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버전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0.0.2</a:t>
                      </a: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13068"/>
                  </a:ext>
                </a:extLst>
              </a:tr>
              <a:tr h="1915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  <a:tr h="2231136">
                <a:tc vMerge="1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349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0663" y="2347402"/>
            <a:ext cx="27122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1.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93145" y="2347844"/>
            <a:ext cx="27122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6846" y="4324827"/>
            <a:ext cx="37542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3/4.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19" y="2420303"/>
            <a:ext cx="3177027" cy="38090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95" y="4473154"/>
            <a:ext cx="2367245" cy="7463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372" y="2420303"/>
            <a:ext cx="2175128" cy="79958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425203" y="2940843"/>
            <a:ext cx="1436727" cy="1567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471822" y="4638500"/>
            <a:ext cx="1580400" cy="1567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71822" y="4925012"/>
            <a:ext cx="1580400" cy="1567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08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SFaaS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프로젝트 설정 변경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– </a:t>
            </a:r>
            <a:r>
              <a:rPr lang="en-US" altLang="ko-KR" sz="1600" spc="-5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Dockerfile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, Jenkins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변경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4995"/>
              </p:ext>
            </p:extLst>
          </p:nvPr>
        </p:nvGraphicFramePr>
        <p:xfrm>
          <a:off x="273369" y="1167033"/>
          <a:ext cx="8547543" cy="5350980"/>
        </p:xfrm>
        <a:graphic>
          <a:graphicData uri="http://schemas.openxmlformats.org/drawingml/2006/table">
            <a:tbl>
              <a:tblPr firstRow="1" bandRow="1"/>
              <a:tblGrid>
                <a:gridCol w="770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6972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275517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파일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변경 내용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17">
                <a:tc rowSpan="4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Dockerfile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.jar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파일 </a:t>
                      </a:r>
                      <a:r>
                        <a:rPr kumimoji="1" lang="ko-KR" altLang="en-US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서비스명에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맞게 변경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1930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2. 80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포트로 노출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1930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 profile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은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prod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로 적용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42833"/>
                  </a:ext>
                </a:extLst>
              </a:tr>
              <a:tr h="2474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  <a:tr h="198000">
                <a:tc rowSpan="3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Jenkinsfile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Jenkinsfile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없을 경우 최상위 경로에 생성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mesvcc-fe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80175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Docker image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 </a:t>
                      </a:r>
                      <a:r>
                        <a:rPr kumimoji="1" lang="ko-KR" altLang="en-US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서비스명에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맞게 변경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40899"/>
                  </a:ext>
                </a:extLst>
              </a:tr>
              <a:tr h="1626213">
                <a:tc vMerge="1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56127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036397" y="2075191"/>
            <a:ext cx="5460186" cy="2239521"/>
            <a:chOff x="1700861" y="2455124"/>
            <a:chExt cx="5460186" cy="231592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185" y="2455124"/>
              <a:ext cx="5361862" cy="2315922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701441" y="3977163"/>
              <a:ext cx="3387726" cy="15675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35684" y="4574571"/>
              <a:ext cx="1738440" cy="15675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93947" y="3799156"/>
              <a:ext cx="2712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1.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18187" y="4277778"/>
              <a:ext cx="737268" cy="15675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00861" y="4086718"/>
              <a:ext cx="2712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.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308889" y="4573650"/>
              <a:ext cx="1738440" cy="15675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95603" y="4427559"/>
              <a:ext cx="2712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3.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53723" y="5053435"/>
            <a:ext cx="3244400" cy="1349233"/>
            <a:chOff x="1104900" y="4840828"/>
            <a:chExt cx="3244400" cy="134923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3084" t="2549"/>
            <a:stretch/>
          </p:blipFill>
          <p:spPr>
            <a:xfrm>
              <a:off x="1104900" y="4840828"/>
              <a:ext cx="3244400" cy="1349233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2023657" y="5658647"/>
              <a:ext cx="1436727" cy="14338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2504" y="5614504"/>
              <a:ext cx="271228" cy="1970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.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876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SFaaS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프로젝트 설정 변경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– logback-spring.xml, </a:t>
            </a:r>
            <a:r>
              <a:rPr lang="en-US" altLang="ko-KR" sz="1600" spc="-50" dirty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MapperSessionFactory.java</a:t>
            </a:r>
            <a:r>
              <a:rPr lang="ko-KR" altLang="en-US" sz="1600" spc="-50" dirty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변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경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60727"/>
              </p:ext>
            </p:extLst>
          </p:nvPr>
        </p:nvGraphicFramePr>
        <p:xfrm>
          <a:off x="273369" y="1167031"/>
          <a:ext cx="8547543" cy="3697990"/>
        </p:xfrm>
        <a:graphic>
          <a:graphicData uri="http://schemas.openxmlformats.org/drawingml/2006/table">
            <a:tbl>
              <a:tblPr firstRow="1" bandRow="1"/>
              <a:tblGrid>
                <a:gridCol w="765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2415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284583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파일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변경 내용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68">
                <a:tc rowSpan="2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logback-spring.xml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file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경로 재설정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1144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  <a:tr h="204515">
                <a:tc rowSpan="2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MapperSessionFactory.java (B/E)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sessionFactory.setVfs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SpringBootVFS.class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주석 해제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80175"/>
                  </a:ext>
                </a:extLst>
              </a:tr>
              <a:tr h="1865055">
                <a:tc vMerge="1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214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36" y="1718987"/>
            <a:ext cx="3390484" cy="98202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9720" y="1684213"/>
            <a:ext cx="27122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1.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933302" y="2161903"/>
            <a:ext cx="104503" cy="1175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25846" y="3109425"/>
            <a:ext cx="4818680" cy="1310911"/>
            <a:chOff x="1171566" y="4064455"/>
            <a:chExt cx="4818680" cy="131091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1566" y="4064455"/>
              <a:ext cx="4818680" cy="1310911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1423781" y="4494077"/>
              <a:ext cx="2436293" cy="14468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99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SFaaS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프로젝트 설정 변경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– DB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75550"/>
              </p:ext>
            </p:extLst>
          </p:nvPr>
        </p:nvGraphicFramePr>
        <p:xfrm>
          <a:off x="273369" y="1167031"/>
          <a:ext cx="7782415" cy="625383"/>
        </p:xfrm>
        <a:graphic>
          <a:graphicData uri="http://schemas.openxmlformats.org/drawingml/2006/table">
            <a:tbl>
              <a:tblPr firstRow="1" bandRow="1"/>
              <a:tblGrid>
                <a:gridCol w="7782415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284583"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변경 내용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68"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SFaaS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DB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와 동일한 환경에서 동작 가능하도록 필요 데이터 이관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공장 코드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-&gt; HVS1)</a:t>
                      </a: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SCR_DF SCR_URL http://</a:t>
                      </a:r>
                      <a:r>
                        <a:rPr kumimoji="1" lang="ko-KR" altLang="en-US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서비스명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도메인 명으로 작성 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2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70088"/>
              </p:ext>
            </p:extLst>
          </p:nvPr>
        </p:nvGraphicFramePr>
        <p:xfrm>
          <a:off x="273370" y="1167032"/>
          <a:ext cx="8598070" cy="2194148"/>
        </p:xfrm>
        <a:graphic>
          <a:graphicData uri="http://schemas.openxmlformats.org/drawingml/2006/table">
            <a:tbl>
              <a:tblPr firstRow="1" bandRow="1"/>
              <a:tblGrid>
                <a:gridCol w="76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55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3763110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310076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구분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접속 도메인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사용 목적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18">
                <a:tc rowSpan="4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M" pitchFamily="18" charset="-127"/>
                          <a:ea typeface="현대하모니 M" pitchFamily="18" charset="-127"/>
                        </a:rPr>
                        <a:t>계정 생성</a:t>
                      </a:r>
                    </a:p>
                  </a:txBody>
                  <a:tcPr marL="36000" marR="36000" marT="3600" marB="3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F8F8F8"/>
                      </a:fgClr>
                      <a:bgClr>
                        <a:sysClr val="window" lastClr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Rancher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hlinkClick r:id="rId2"/>
                        </a:rPr>
                        <a:t>https://hmgics.autoever.com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Harbor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생성된 이미지를 통해 각 시스템 별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Workload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배포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471018">
                <a:tc vMerge="1">
                  <a:txBody>
                    <a:bodyPr/>
                    <a:lstStyle/>
                    <a:p>
                      <a:pPr marL="0" algn="ctr" defTabSz="913774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1000" b="0" i="0" u="none" strike="noStrike" kern="0" cap="none" spc="0" normalizeH="0" baseline="0" noProof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36000" marR="36000" marT="3600" marB="3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F8F8F8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Gitlab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hlinkClick r:id="rId3"/>
                        </a:rPr>
                        <a:t>https://gitlab.hmgics.com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소스 저장소 사용 및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Jenkins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빌드를 위한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git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URL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제공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93042"/>
                  </a:ext>
                </a:extLst>
              </a:tr>
              <a:tr h="471018">
                <a:tc vMerge="1">
                  <a:txBody>
                    <a:bodyPr/>
                    <a:lstStyle/>
                    <a:p>
                      <a:pPr marL="0" algn="ctr" defTabSz="913774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1000" b="0" i="0" u="none" strike="noStrike" kern="0" cap="none" spc="0" normalizeH="0" baseline="0" noProof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36000" marR="36000" marT="3600" marB="3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F8F8F8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Harbor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hlinkClick r:id="rId4"/>
                        </a:rPr>
                        <a:t>https://harbor.hmgics.com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오픈 소스 이미지 및 시스템 별 </a:t>
                      </a:r>
                      <a:r>
                        <a:rPr kumimoji="1" lang="ko-KR" altLang="en-US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빌드된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도커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이미지 저장소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06450"/>
                  </a:ext>
                </a:extLst>
              </a:tr>
              <a:tr h="471018">
                <a:tc vMerge="1">
                  <a:txBody>
                    <a:bodyPr/>
                    <a:lstStyle/>
                    <a:p>
                      <a:pPr marL="0" algn="ctr" defTabSz="913774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1000" b="0" i="0" u="none" strike="noStrike" kern="0" cap="none" spc="0" normalizeH="0" baseline="0" noProof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36000" marR="36000" marT="3600" marB="3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F8F8F8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Nexus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hlinkClick r:id="rId5"/>
                        </a:rPr>
                        <a:t>https://nexus.hmgics.com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(HMGICS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用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hlinkClick r:id="rId6"/>
                        </a:rPr>
                        <a:t>https://nexus.autoever.com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(HAE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用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Maven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빌드를 위한 라이브러리 저장소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2368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ko-KR" altLang="en-US" sz="1600" b="0" i="0" u="none" strike="noStrike" kern="1200" cap="none" spc="-50" normalizeH="0" baseline="0" noProof="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계정 생성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370" y="3583835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9089" y="3450242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이미지 사전 업로드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(Harbor)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601" y="3880365"/>
            <a:ext cx="4288352" cy="23277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72405" y="6286762"/>
            <a:ext cx="4535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err="1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폐쇄망</a:t>
            </a:r>
            <a:r>
              <a:rPr lang="ko-KR" altLang="en-US" sz="1000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환경에서 </a:t>
            </a:r>
            <a:r>
              <a:rPr lang="ko-KR" altLang="en-US" sz="1000" u="sng" dirty="0" err="1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도커</a:t>
            </a:r>
            <a:r>
              <a:rPr lang="ko-KR" altLang="en-US" sz="1000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이미지 빌드를 위한 사전 필요한 이미지 </a:t>
            </a:r>
            <a:r>
              <a:rPr lang="en-US" altLang="ko-KR" sz="1000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 </a:t>
            </a:r>
            <a:r>
              <a:rPr lang="ko-KR" altLang="en-US" sz="1000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업로드 필요</a:t>
            </a:r>
            <a:endParaRPr lang="ko-KR" altLang="en-US" sz="1000" u="sng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6" name="Picture 2" descr="인터넷 일러스트 PNG, AI 무료 다운로드 (2021년) - 리틀딥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2" y="3835835"/>
            <a:ext cx="940393" cy="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Build your own Docker Hub Image - Daily Tech Blo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21" y="3835835"/>
            <a:ext cx="1391239" cy="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92073" y="5102812"/>
            <a:ext cx="2380768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FROM </a:t>
            </a:r>
            <a:r>
              <a:rPr lang="en-US" altLang="ko-KR" sz="9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openjdk:8-jdk-alpine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VOLUME /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tmp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EXPOSE 8080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ARG JAR_FILE=target/*.jar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COPY ${JAR_FILE} app.jar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ENTRYPOINT ["java","-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Djava.security.egd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=file:/dev/./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urandom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","-jar","/app.jar"]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2073" y="4957274"/>
            <a:ext cx="2380768" cy="137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Dockerfile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142736" y="4227511"/>
            <a:ext cx="1395317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7819" y="4300044"/>
            <a:ext cx="1802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 </a:t>
            </a:r>
            <a:r>
              <a:rPr lang="en-US" altLang="ko-KR" sz="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Pulling</a:t>
            </a:r>
            <a:r>
              <a:rPr lang="ko-KR" altLang="en-US" sz="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기본은 </a:t>
            </a:r>
            <a:r>
              <a:rPr lang="en-US" altLang="ko-KR" sz="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Docker Hub</a:t>
            </a:r>
            <a:r>
              <a:rPr lang="ko-KR" altLang="en-US" sz="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4619" y="4073622"/>
            <a:ext cx="3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endParaRPr lang="ko-KR" altLang="en-US" sz="14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7" idx="3"/>
            <a:endCxn id="28" idx="3"/>
          </p:cNvCxnSpPr>
          <p:nvPr/>
        </p:nvCxnSpPr>
        <p:spPr>
          <a:xfrm flipH="1">
            <a:off x="3172841" y="4227513"/>
            <a:ext cx="695619" cy="1475464"/>
          </a:xfrm>
          <a:prstGeom prst="bentConnector3">
            <a:avLst>
              <a:gd name="adj1" fmla="val -32863"/>
            </a:avLst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43549" y="4806314"/>
            <a:ext cx="3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endParaRPr lang="ko-KR" altLang="en-US" sz="14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885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SFaaS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프로젝트 설정 변경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–</a:t>
            </a:r>
            <a:r>
              <a:rPr lang="ko-KR" altLang="en-US" sz="1600" spc="-50" dirty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setting.xml, application-</a:t>
            </a:r>
            <a:r>
              <a:rPr lang="en-US" altLang="ko-KR" sz="1600" spc="-50" dirty="0" err="1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prod.properties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변경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73369" y="1167031"/>
          <a:ext cx="8547543" cy="5213097"/>
        </p:xfrm>
        <a:graphic>
          <a:graphicData uri="http://schemas.openxmlformats.org/drawingml/2006/table">
            <a:tbl>
              <a:tblPr firstRow="1" bandRow="1"/>
              <a:tblGrid>
                <a:gridCol w="808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8872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284583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파일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변경 내용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68">
                <a:tc rowSpan="2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settings.xml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개인 담당 계정 입력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그 외의 정보 삭제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362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  <a:tr h="204515">
                <a:tc rowSpan="5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application-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prod.properties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domain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별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endpoint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수정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80175"/>
                  </a:ext>
                </a:extLst>
              </a:tr>
              <a:tr h="204515">
                <a:tc vMerge="1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base.uri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입력 필수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40899"/>
                  </a:ext>
                </a:extLst>
              </a:tr>
              <a:tr h="204515">
                <a:tc vMerge="1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server.port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는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80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으로 통일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56127"/>
                  </a:ext>
                </a:extLst>
              </a:tr>
              <a:tr h="204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4. DB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커넥션 변경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서비스에 맞는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username, pw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로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Encryption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사이트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URL: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hlinkClick r:id="rId2"/>
                        </a:rPr>
                        <a:t>https://www.devglan.com/online-tools/jasypt-online-encryption-decryption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1450" marR="0" indent="-17145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Secret Key: </a:t>
                      </a:r>
                      <a:r>
                        <a:rPr lang="en-US" altLang="ko-KR" sz="1000" dirty="0" smtClean="0"/>
                        <a:t>[B@70aSFaaS 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76287"/>
                  </a:ext>
                </a:extLst>
              </a:tr>
              <a:tr h="1260183">
                <a:tc vMerge="1">
                  <a:txBody>
                    <a:bodyPr/>
                    <a:lstStyle/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214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23" y="1718989"/>
            <a:ext cx="5810957" cy="21960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523840" y="2381294"/>
            <a:ext cx="2141380" cy="89530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52612" y="2305622"/>
            <a:ext cx="27122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1.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3723" y="5116789"/>
            <a:ext cx="3739857" cy="759664"/>
            <a:chOff x="900663" y="2306958"/>
            <a:chExt cx="3739857" cy="759664"/>
          </a:xfrm>
        </p:grpSpPr>
        <p:sp>
          <p:nvSpPr>
            <p:cNvPr id="18" name="TextBox 17"/>
            <p:cNvSpPr txBox="1"/>
            <p:nvPr/>
          </p:nvSpPr>
          <p:spPr>
            <a:xfrm>
              <a:off x="900663" y="2604649"/>
              <a:ext cx="2712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1.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/>
            <a:srcRect r="7168"/>
            <a:stretch/>
          </p:blipFill>
          <p:spPr>
            <a:xfrm>
              <a:off x="1172698" y="2306958"/>
              <a:ext cx="3467822" cy="759664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1153723" y="5762783"/>
            <a:ext cx="3442737" cy="535786"/>
            <a:chOff x="900663" y="3364865"/>
            <a:chExt cx="3442737" cy="5357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1891" y="3364865"/>
              <a:ext cx="3171509" cy="53578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900663" y="3685207"/>
              <a:ext cx="2712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.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0663" y="3525036"/>
              <a:ext cx="2712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3.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144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3431" y="305311"/>
            <a:ext cx="8550564" cy="2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8440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사전 준비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22414"/>
              </p:ext>
            </p:extLst>
          </p:nvPr>
        </p:nvGraphicFramePr>
        <p:xfrm>
          <a:off x="273370" y="1167032"/>
          <a:ext cx="8598067" cy="5304890"/>
        </p:xfrm>
        <a:graphic>
          <a:graphicData uri="http://schemas.openxmlformats.org/drawingml/2006/table">
            <a:tbl>
              <a:tblPr firstRow="1" bandRow="1"/>
              <a:tblGrid>
                <a:gridCol w="61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83">
                  <a:extLst>
                    <a:ext uri="{9D8B030D-6E8A-4147-A177-3AD203B41FA5}">
                      <a16:colId xmlns:a16="http://schemas.microsoft.com/office/drawing/2014/main" val="439829380"/>
                    </a:ext>
                  </a:extLst>
                </a:gridCol>
                <a:gridCol w="7025711">
                  <a:extLst>
                    <a:ext uri="{9D8B030D-6E8A-4147-A177-3AD203B41FA5}">
                      <a16:colId xmlns:a16="http://schemas.microsoft.com/office/drawing/2014/main" val="3398517821"/>
                    </a:ext>
                  </a:extLst>
                </a:gridCol>
              </a:tblGrid>
              <a:tr h="411716">
                <a:tc>
                  <a:txBody>
                    <a:bodyPr/>
                    <a:lstStyle>
                      <a:lvl1pPr marL="0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항목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Credential </a:t>
                      </a:r>
                      <a:r>
                        <a:rPr kumimoji="1" lang="ko-KR" altLang="en-US" sz="105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3774" rtl="0" eaLnBrk="1" latinLnBrk="1" hangingPunct="1">
                        <a:lnSpc>
                          <a:spcPct val="100000"/>
                        </a:lnSpc>
                      </a:pPr>
                      <a:r>
                        <a:rPr kumimoji="1" lang="ko-KR" altLang="en-US" sz="1000" b="1" i="0" u="none" strike="noStrike" kern="1200" cap="none" spc="-50" normalizeH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생성 방법</a:t>
                      </a:r>
                      <a:endParaRPr kumimoji="1" lang="ko-KR" altLang="en-US" sz="1000" b="1" i="0" u="none" strike="noStrike" kern="1200" cap="none" spc="-50" normalizeH="0" baseline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56">
                <a:tc rowSpan="5">
                  <a:txBody>
                    <a:bodyPr/>
                    <a:lstStyle>
                      <a:lvl1pPr marL="0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919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838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75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677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596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3515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2434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1353" algn="l" defTabSz="957838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Rancher</a:t>
                      </a:r>
                      <a:endParaRPr kumimoji="1" lang="ko-KR" altLang="en-US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5"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Harbor</a:t>
                      </a:r>
                    </a:p>
                  </a:txBody>
                  <a:tcPr marL="36000" marR="36000" marT="3600" marB="36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Rancher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계정 로그인 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68539"/>
                  </a:ext>
                </a:extLst>
              </a:tr>
              <a:tr h="250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hmgics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r>
                        <a:rPr kumimoji="1" lang="en-US" altLang="ko-KR" sz="1000" b="0" i="0" u="none" strike="noStrike" kern="0" cap="none" spc="0" normalizeH="0" baseline="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olt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-cluster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default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35093"/>
                  </a:ext>
                </a:extLst>
              </a:tr>
              <a:tr h="250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 Resources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Secrets  Registry Credentials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42833"/>
                  </a:ext>
                </a:extLst>
              </a:tr>
              <a:tr h="250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4. Add Registry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각 항목 값 입력 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아래 캡처 참조</a:t>
                      </a:r>
                      <a:r>
                        <a:rPr kumimoji="1" lang="en-US" altLang="ko-KR" sz="1000" b="0" i="0" u="none" strike="noStrike" kern="0" cap="none" spc="0" normalizeH="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  <a:sym typeface="Wingdings" panose="05000000000000000000" pitchFamily="2" charset="2"/>
                        </a:rPr>
                        <a:t>)  Save </a:t>
                      </a: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13068"/>
                  </a:ext>
                </a:extLst>
              </a:tr>
              <a:tr h="3892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377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5911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3370" y="825970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089" y="692377"/>
            <a:ext cx="8642863" cy="43012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lvl="0" defTabSz="914249"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Rancher - Harbor Credential(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인증 정보</a:t>
            </a:r>
            <a:r>
              <a:rPr lang="en-US" altLang="ko-KR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) </a:t>
            </a:r>
            <a:r>
              <a:rPr lang="ko-KR" altLang="en-US" sz="1600" spc="-50" dirty="0" smtClean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L" panose="02020603020101020101" pitchFamily="18" charset="-127"/>
                <a:ea typeface="현대하모니 B" panose="02020603020101020101" pitchFamily="18" charset="-127"/>
              </a:rPr>
              <a:t>생성</a:t>
            </a:r>
            <a:endParaRPr kumimoji="0" lang="en-US" altLang="ko-KR" sz="1400" b="0" i="0" u="none" strike="noStrike" kern="1200" cap="none" spc="-50" normalizeH="0" baseline="0" noProof="0" dirty="0" smtClean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370" y="3583835"/>
            <a:ext cx="45719" cy="252000"/>
          </a:xfrm>
          <a:prstGeom prst="rect">
            <a:avLst/>
          </a:prstGeom>
          <a:solidFill>
            <a:srgbClr val="00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solidFill>
                  <a:srgbClr val="4F81BD">
                    <a:shade val="95000"/>
                    <a:satMod val="105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34" y="2624926"/>
            <a:ext cx="6711130" cy="373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2034027" y="3281680"/>
            <a:ext cx="668020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548226" y="3777476"/>
            <a:ext cx="955748" cy="148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08752" y="5290252"/>
            <a:ext cx="3254127" cy="475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35330" y="4736592"/>
            <a:ext cx="3115490" cy="8412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57285" y="3271604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중복되지 않는 유일한 값으로 입력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6767" y="3523560"/>
            <a:ext cx="18822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시스템 별 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Namespace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4563" y="5589173"/>
            <a:ext cx="2353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생성한 계정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패스워드 정보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66690" y="5765522"/>
            <a:ext cx="27382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Custom 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선택하여 </a:t>
            </a:r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Harbor</a:t>
            </a:r>
            <a:r>
              <a:rPr lang="ko-KR" altLang="en-US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도메인 정보 기입</a:t>
            </a:r>
            <a:endParaRPr lang="en-US" altLang="ko-KR" sz="1050" dirty="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903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22211</TotalTime>
  <Words>1451</Words>
  <Application>Microsoft Office PowerPoint</Application>
  <PresentationFormat>화면 슬라이드 쇼(4:3)</PresentationFormat>
  <Paragraphs>596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 Unicode MS</vt:lpstr>
      <vt:lpstr>Optima</vt:lpstr>
      <vt:lpstr>굴림</vt:lpstr>
      <vt:lpstr>맑은 고딕</vt:lpstr>
      <vt:lpstr>현대하모니 B</vt:lpstr>
      <vt:lpstr>현대하모니 L</vt:lpstr>
      <vt:lpstr>현대하모니 M</vt:lpstr>
      <vt:lpstr>Arial</vt:lpstr>
      <vt:lpstr>Wingdings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PC_Maintenance</dc:creator>
  <cp:lastModifiedBy>베스핀코리아/송규호-SF기술1팀/김규리</cp:lastModifiedBy>
  <cp:revision>548</cp:revision>
  <dcterms:created xsi:type="dcterms:W3CDTF">2021-05-13T22:07:11Z</dcterms:created>
  <dcterms:modified xsi:type="dcterms:W3CDTF">2021-10-14T05:15:22Z</dcterms:modified>
</cp:coreProperties>
</file>