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68">
          <p15:clr>
            <a:srgbClr val="747775"/>
          </p15:clr>
        </p15:guide>
        <p15:guide id="2" pos="289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68" orient="horz"/>
        <p:guide pos="289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29fbb8918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29fbb8918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290f27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290f27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290f279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290f279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29fbb891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29fbb891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90f27964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90f27964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Stockages des données, Features computing, checkpoints pour les modèles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290f2796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290f2796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29fbb8918_5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29fbb8918_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29fbb8918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29fbb8918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29fbb8918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29fbb8918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288375"/>
            <a:ext cx="85206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Évaluation de l’incertitude prédictive des réseaux neuronaux bayésiens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7800" y="40158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Swann Bessa, El Vilaly Oumouhani, Majd Abid, Ivan Tchomba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727650" y="60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607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9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GB" sz="1612"/>
              <a:t>L’ensembling et le MC-Dropout, les deux méthodes SOAT pour l’estimation d’incertitudes dans un réseau de neurones</a:t>
            </a:r>
            <a:endParaRPr sz="1612"/>
          </a:p>
          <a:p>
            <a:pPr indent="-3309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GB" sz="1612"/>
              <a:t>Des résultats généralement meilleurs pour l’ensembling d’après l’article</a:t>
            </a:r>
            <a:endParaRPr sz="1612"/>
          </a:p>
          <a:p>
            <a:pPr indent="-3309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GB" sz="1612"/>
              <a:t>Régression de l’âge : Une méthode d’ensembling trop confiante par rapport au MC-Dropout</a:t>
            </a:r>
            <a:endParaRPr sz="1612"/>
          </a:p>
          <a:p>
            <a:pPr indent="-3309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en-GB" sz="1612"/>
              <a:t>L’ensembling est une méthode plus simple et générique, ce qui favorise son utilisation</a:t>
            </a:r>
            <a:endParaRPr sz="161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51976"/>
          <a:stretch/>
        </p:blipFill>
        <p:spPr>
          <a:xfrm>
            <a:off x="0" y="2414594"/>
            <a:ext cx="9144001" cy="22015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63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Utilité</a:t>
            </a:r>
            <a:r>
              <a:rPr lang="en-GB"/>
              <a:t> de l’évaluation d’incertitude en Deep learning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8700" y="1525725"/>
            <a:ext cx="90753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N</a:t>
            </a:r>
            <a:r>
              <a:rPr lang="en-GB" sz="1700"/>
              <a:t>écessité de quantifier la confiance dans les prédictions (applicati</a:t>
            </a:r>
            <a:r>
              <a:rPr lang="en-GB" sz="1700"/>
              <a:t>o</a:t>
            </a:r>
            <a:r>
              <a:rPr lang="en-GB" sz="1700"/>
              <a:t>n à la conduite automatique) 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2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d’incertitudes en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59500" y="1393075"/>
            <a:ext cx="88845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Incertitude “aleatoric” : quantifier l’incertitude liée à l’input, à paramètres fixés θ :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Incertitude épistémique : quantifier l’incertitude due aux paramètres du réseau :</a:t>
            </a:r>
            <a:endParaRPr sz="180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50124" l="0" r="0" t="0"/>
          <a:stretch/>
        </p:blipFill>
        <p:spPr>
          <a:xfrm>
            <a:off x="259492" y="3470109"/>
            <a:ext cx="4158991" cy="74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44084"/>
          <a:stretch/>
        </p:blipFill>
        <p:spPr>
          <a:xfrm>
            <a:off x="4342285" y="3348862"/>
            <a:ext cx="4158991" cy="833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7648" y="1843750"/>
            <a:ext cx="3992301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69400" y="4614725"/>
            <a:ext cx="860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Gustafsson</a:t>
            </a:r>
            <a:r>
              <a:rPr lang="en-GB" sz="1000"/>
              <a:t> et al., “Evaluating Scalable Bayesian Deep Learning”, Methods for Robust Computer Vision </a:t>
            </a:r>
            <a:r>
              <a:rPr lang="en-GB" sz="1000"/>
              <a:t>arXiv:1906.01620v3 [cs.LG] 7 Apr 2020</a:t>
            </a:r>
            <a:endParaRPr sz="1000"/>
          </a:p>
        </p:txBody>
      </p:sp>
      <p:sp>
        <p:nvSpPr>
          <p:cNvPr id="105" name="Google Shape;105;p15"/>
          <p:cNvSpPr/>
          <p:nvPr/>
        </p:nvSpPr>
        <p:spPr>
          <a:xfrm>
            <a:off x="934275" y="4132100"/>
            <a:ext cx="522900" cy="18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533950" y="2273350"/>
            <a:ext cx="433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(ou un simple softmax dans la cas d’une classification)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9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Approximation du postérieur 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1372700"/>
            <a:ext cx="75327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Echantillonnage</a:t>
            </a:r>
            <a:r>
              <a:rPr lang="en-GB" sz="1800"/>
              <a:t> dit “ensembling” (Lakshminarayanan et al.) : 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MC-Dropout (Gal et al) : </a:t>
            </a:r>
            <a:r>
              <a:rPr lang="en-GB" sz="1800"/>
              <a:t>Approximation variationnelle de processus gaussiens profonds (Neal) </a:t>
            </a:r>
            <a:endParaRPr sz="18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Ces deux méthodes ont les meilleures performances, en particulier en grande dimension </a:t>
            </a:r>
            <a:endParaRPr sz="18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425" y="1720225"/>
            <a:ext cx="2868926" cy="7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81000" y="4204175"/>
            <a:ext cx="870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Yarin Gal, Zoubin Ghahramani, “Dropout as a Bayesian Approximation: Representing Model Uncertainty in Deep Learning”, arXiv:1506.02142v6 [stat.ML] 4 Oct 2016</a:t>
            </a:r>
            <a:endParaRPr sz="1000"/>
          </a:p>
        </p:txBody>
      </p:sp>
      <p:sp>
        <p:nvSpPr>
          <p:cNvPr id="115" name="Google Shape;115;p16"/>
          <p:cNvSpPr txBox="1"/>
          <p:nvPr/>
        </p:nvSpPr>
        <p:spPr>
          <a:xfrm>
            <a:off x="381000" y="4650900"/>
            <a:ext cx="870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Neal, R M. Bayesian learning for neural networks. PhD thesis, University of Toronto, 1995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5585125" y="1976738"/>
            <a:ext cx="1834800" cy="996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577450" y="1512825"/>
            <a:ext cx="1430100" cy="1368000"/>
          </a:xfrm>
          <a:prstGeom prst="flowChartAlternateProcess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496113" y="3510375"/>
            <a:ext cx="1688100" cy="1104600"/>
          </a:xfrm>
          <a:prstGeom prst="flowChartAlternateProcess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639150" y="588375"/>
            <a:ext cx="863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40"/>
              <a:t>Régression:  Estimation de l’âge </a:t>
            </a:r>
            <a:r>
              <a:rPr lang="en-GB" sz="2140"/>
              <a:t>à partir de visages</a:t>
            </a:r>
            <a:endParaRPr sz="2140"/>
          </a:p>
        </p:txBody>
      </p:sp>
      <p:sp>
        <p:nvSpPr>
          <p:cNvPr id="124" name="Google Shape;124;p17"/>
          <p:cNvSpPr/>
          <p:nvPr/>
        </p:nvSpPr>
        <p:spPr>
          <a:xfrm>
            <a:off x="1661900" y="3828825"/>
            <a:ext cx="1261200" cy="892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RESNET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(pretrained model)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872075" y="3828825"/>
            <a:ext cx="1261200" cy="892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MLP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1162" l="-3681" r="9996" t="1162"/>
          <a:stretch/>
        </p:blipFill>
        <p:spPr>
          <a:xfrm>
            <a:off x="1841750" y="1846675"/>
            <a:ext cx="901500" cy="9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1846100" y="3192075"/>
            <a:ext cx="892800" cy="325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Normalize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800325" y="1596100"/>
            <a:ext cx="1080000" cy="1068300"/>
          </a:xfrm>
          <a:prstGeom prst="can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510975" y="4030800"/>
            <a:ext cx="1140642" cy="48886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(μ, log⁡ σ²)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980800" y="1596100"/>
            <a:ext cx="623400" cy="28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23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5815675" y="2441875"/>
            <a:ext cx="1317600" cy="4569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L2 Gauss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7"/>
          <p:cNvCxnSpPr>
            <a:stCxn id="127" idx="2"/>
            <a:endCxn id="124" idx="0"/>
          </p:cNvCxnSpPr>
          <p:nvPr/>
        </p:nvCxnSpPr>
        <p:spPr>
          <a:xfrm>
            <a:off x="2292500" y="3517575"/>
            <a:ext cx="0" cy="31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/>
          <p:nvPr/>
        </p:nvSpPr>
        <p:spPr>
          <a:xfrm>
            <a:off x="3709363" y="4062675"/>
            <a:ext cx="1261200" cy="4251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709750" y="3653775"/>
            <a:ext cx="1261200" cy="408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7"/>
          <p:cNvCxnSpPr>
            <a:stCxn id="133" idx="3"/>
            <a:endCxn id="125" idx="1"/>
          </p:cNvCxnSpPr>
          <p:nvPr/>
        </p:nvCxnSpPr>
        <p:spPr>
          <a:xfrm>
            <a:off x="4970563" y="4275225"/>
            <a:ext cx="901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stCxn id="125" idx="3"/>
            <a:endCxn id="129" idx="1"/>
          </p:cNvCxnSpPr>
          <p:nvPr/>
        </p:nvCxnSpPr>
        <p:spPr>
          <a:xfrm>
            <a:off x="7133275" y="4275225"/>
            <a:ext cx="377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stCxn id="129" idx="0"/>
            <a:endCxn id="120" idx="3"/>
          </p:cNvCxnSpPr>
          <p:nvPr/>
        </p:nvCxnSpPr>
        <p:spPr>
          <a:xfrm flipH="1" rot="5400000">
            <a:off x="6972646" y="2922150"/>
            <a:ext cx="1555800" cy="6615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>
            <a:stCxn id="134" idx="3"/>
            <a:endCxn id="120" idx="1"/>
          </p:cNvCxnSpPr>
          <p:nvPr/>
        </p:nvCxnSpPr>
        <p:spPr>
          <a:xfrm flipH="1" rot="10800000">
            <a:off x="4970950" y="2474925"/>
            <a:ext cx="614100" cy="13833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22" idx="0"/>
            <a:endCxn id="128" idx="3"/>
          </p:cNvCxnSpPr>
          <p:nvPr/>
        </p:nvCxnSpPr>
        <p:spPr>
          <a:xfrm rot="-5400000">
            <a:off x="3917463" y="3087075"/>
            <a:ext cx="846000" cy="6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20" idx="2"/>
            <a:endCxn id="125" idx="0"/>
          </p:cNvCxnSpPr>
          <p:nvPr/>
        </p:nvCxnSpPr>
        <p:spPr>
          <a:xfrm>
            <a:off x="6502525" y="2973338"/>
            <a:ext cx="300" cy="85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>
            <a:stCxn id="126" idx="2"/>
            <a:endCxn id="127" idx="0"/>
          </p:cNvCxnSpPr>
          <p:nvPr/>
        </p:nvCxnSpPr>
        <p:spPr>
          <a:xfrm>
            <a:off x="2292500" y="2794450"/>
            <a:ext cx="0" cy="39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2923063" y="4275225"/>
            <a:ext cx="78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28" idx="3"/>
            <a:endCxn id="122" idx="0"/>
          </p:cNvCxnSpPr>
          <p:nvPr/>
        </p:nvCxnSpPr>
        <p:spPr>
          <a:xfrm flipH="1" rot="-5400000">
            <a:off x="3917625" y="3087100"/>
            <a:ext cx="846000" cy="6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stCxn id="130" idx="3"/>
            <a:endCxn id="134" idx="1"/>
          </p:cNvCxnSpPr>
          <p:nvPr/>
        </p:nvCxnSpPr>
        <p:spPr>
          <a:xfrm>
            <a:off x="2604200" y="1736200"/>
            <a:ext cx="1105500" cy="21219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7"/>
          <p:cNvSpPr/>
          <p:nvPr/>
        </p:nvSpPr>
        <p:spPr>
          <a:xfrm>
            <a:off x="129938" y="2920800"/>
            <a:ext cx="1598700" cy="6801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Appa Real Release Dataset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7"/>
          <p:cNvCxnSpPr>
            <a:stCxn id="145" idx="0"/>
            <a:endCxn id="121" idx="1"/>
          </p:cNvCxnSpPr>
          <p:nvPr/>
        </p:nvCxnSpPr>
        <p:spPr>
          <a:xfrm rot="-5400000">
            <a:off x="891488" y="2234700"/>
            <a:ext cx="723900" cy="648300"/>
          </a:xfrm>
          <a:prstGeom prst="curvedConnector2">
            <a:avLst/>
          </a:prstGeom>
          <a:noFill/>
          <a:ln cap="flat" cmpd="sng" w="28575">
            <a:solidFill>
              <a:srgbClr val="B4A7D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/>
          <p:nvPr/>
        </p:nvSpPr>
        <p:spPr>
          <a:xfrm>
            <a:off x="5815675" y="2055475"/>
            <a:ext cx="1317600" cy="4251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598075" y="61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Entraînement du modèle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75" y="1513575"/>
            <a:ext cx="390982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4507900" y="1628525"/>
            <a:ext cx="45162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Stabilisation à ~10 epochs 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Entraînement :  ~2000 images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: 1500 images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RMSE sur l’ensemble de test : 9.5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Entraînement</a:t>
            </a:r>
            <a:r>
              <a:rPr lang="en-GB"/>
              <a:t> des modèles (cas de l’Ensembling)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325" y="2381125"/>
            <a:ext cx="4089925" cy="17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800" y="2381137"/>
            <a:ext cx="3549150" cy="16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598075" y="61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Résultats sur l’ensembling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25" y="1567975"/>
            <a:ext cx="5087151" cy="31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5549675" y="1567975"/>
            <a:ext cx="3365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Entraînement sur 20 modèles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Écart-type moyen : 6.23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67% des âges réels dans l’intervalle de confiance à 95%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598075" y="61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Résultats sur le MC-Dropout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5778900" y="1412150"/>
            <a:ext cx="3365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 “forward passes“ dans un réseau de neurones avec des couches de Dropout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Écart-type moyen : 9.4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-GB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87% des âges réels dans l’intervalle de confiance à 95% 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0" y="1412150"/>
            <a:ext cx="5562301" cy="3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