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5" r:id="rId3"/>
  </p:sldMasterIdLst>
  <p:sldIdLst>
    <p:sldId id="256" r:id="rId4"/>
    <p:sldId id="257" r:id="rId5"/>
    <p:sldId id="280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61" r:id="rId17"/>
    <p:sldId id="262" r:id="rId18"/>
    <p:sldId id="263" r:id="rId19"/>
    <p:sldId id="281" r:id="rId20"/>
    <p:sldId id="282" r:id="rId21"/>
    <p:sldId id="283" r:id="rId22"/>
    <p:sldId id="284" r:id="rId23"/>
    <p:sldId id="285" r:id="rId24"/>
    <p:sldId id="286" r:id="rId25"/>
    <p:sldId id="272" r:id="rId26"/>
    <p:sldId id="271" r:id="rId27"/>
    <p:sldId id="273" r:id="rId28"/>
    <p:sldId id="274" r:id="rId29"/>
    <p:sldId id="275" r:id="rId30"/>
    <p:sldId id="276" r:id="rId31"/>
    <p:sldId id="277" r:id="rId32"/>
    <p:sldId id="278" r:id="rId33"/>
    <p:sldId id="287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Bessa" userId="f385c16ceb043d3c" providerId="LiveId" clId="{F149FEB7-7B47-4D73-87CE-4F26185A5E7D}"/>
    <pc:docChg chg="modSld">
      <pc:chgData name="Andrey Bessa" userId="f385c16ceb043d3c" providerId="LiveId" clId="{F149FEB7-7B47-4D73-87CE-4F26185A5E7D}" dt="2023-07-24T19:56:51.940" v="3" actId="20577"/>
      <pc:docMkLst>
        <pc:docMk/>
      </pc:docMkLst>
      <pc:sldChg chg="modSp mod">
        <pc:chgData name="Andrey Bessa" userId="f385c16ceb043d3c" providerId="LiveId" clId="{F149FEB7-7B47-4D73-87CE-4F26185A5E7D}" dt="2023-07-24T19:56:51.940" v="3" actId="20577"/>
        <pc:sldMkLst>
          <pc:docMk/>
          <pc:sldMk cId="2447577161" sldId="256"/>
        </pc:sldMkLst>
        <pc:spChg chg="mod">
          <ac:chgData name="Andrey Bessa" userId="f385c16ceb043d3c" providerId="LiveId" clId="{F149FEB7-7B47-4D73-87CE-4F26185A5E7D}" dt="2023-07-24T19:56:51.940" v="3" actId="20577"/>
          <ac:spMkLst>
            <pc:docMk/>
            <pc:sldMk cId="2447577161" sldId="256"/>
            <ac:spMk id="7" creationId="{8A47D6D9-EDCF-C062-C931-F0737404BA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272-0969-4C6A-9D97-CD320C853EA4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8597-F78F-4758-89BA-40113CEB6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71462" y="2780930"/>
            <a:ext cx="98490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Verdana"/>
              <a:buNone/>
              <a:defRPr sz="40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4077074"/>
            <a:ext cx="8534400" cy="113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667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0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354273" y="1133872"/>
            <a:ext cx="94834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None/>
              <a:defRPr sz="32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337421" y="2311787"/>
            <a:ext cx="9517159" cy="34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6456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0B08-D995-9207-D680-107B6B4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20995-277F-E04D-6F58-A7D50FB4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1F4A2-C73A-6B59-8F87-C5119B2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92BD-2BAC-FFB1-69CB-D17DFC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BDD09-007D-01B9-980B-9D58825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FA42F-F382-22A0-B5B2-3E37CE8E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1C4D0-11DA-8021-154A-CFAEF6DE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C72C4-0FE2-013A-278C-DA41FBD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AA5C3-C430-CE9B-4D94-DFA1C0B5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5452-11A1-46E8-6EF5-3B350DD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2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ECDA28-2148-71EA-7A4C-3AC5932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A454C-86E8-D71D-AD1D-D03AF0F5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1B5FE-5E9A-D391-444C-97F87086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4272-0969-4C6A-9D97-CD320C853EA4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0089-AF6F-3143-0438-DE41B1B44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A7EEC-9E98-F231-E574-63037E5B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8597-F78F-4758-89BA-40113CEB628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z="1867" smtClean="0"/>
              <a:pPr/>
              <a:t>‹nº›</a:t>
            </a:fld>
            <a:endParaRPr lang="pt-BR" sz="1867"/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0595300" y="5160500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0984536" y="5549734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67" b="3357"/>
          <a:stretch/>
        </p:blipFill>
        <p:spPr>
          <a:xfrm>
            <a:off x="-1422873" y="-2244139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147" t="2372" r="8248"/>
          <a:stretch/>
        </p:blipFill>
        <p:spPr>
          <a:xfrm>
            <a:off x="7003097" y="5584371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325947" y="1736059"/>
            <a:ext cx="3919544" cy="360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7809" y="1892830"/>
            <a:ext cx="3472364" cy="79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1004" t="5653" r="10261"/>
          <a:stretch/>
        </p:blipFill>
        <p:spPr>
          <a:xfrm>
            <a:off x="5460046" y="5578986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2510373" y="673807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3074198" y="35239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9502593" y="603663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699614" y="561866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0441724" y="539235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2063555" y="1489999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1" name="Google Shape;28;p2">
            <a:extLst>
              <a:ext uri="{FF2B5EF4-FFF2-40B4-BE49-F238E27FC236}">
                <a16:creationId xmlns:a16="http://schemas.microsoft.com/office/drawing/2014/main" id="{D3E5FB38-36DB-B3DF-F255-18644EBB578B}"/>
              </a:ext>
            </a:extLst>
          </p:cNvPr>
          <p:cNvSpPr/>
          <p:nvPr/>
        </p:nvSpPr>
        <p:spPr>
          <a:xfrm rot="18900000">
            <a:off x="11262604" y="805361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;p2">
            <a:extLst>
              <a:ext uri="{FF2B5EF4-FFF2-40B4-BE49-F238E27FC236}">
                <a16:creationId xmlns:a16="http://schemas.microsoft.com/office/drawing/2014/main" id="{C4D0D69D-2C25-196E-3D97-9222406339E9}"/>
              </a:ext>
            </a:extLst>
          </p:cNvPr>
          <p:cNvSpPr/>
          <p:nvPr/>
        </p:nvSpPr>
        <p:spPr>
          <a:xfrm rot="18900000">
            <a:off x="11315214" y="1128027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605418" y="594327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29856" b="27693"/>
          <a:stretch/>
        </p:blipFill>
        <p:spPr>
          <a:xfrm>
            <a:off x="3192229" y="5997700"/>
            <a:ext cx="1271591" cy="2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05766" y="5712861"/>
            <a:ext cx="633103" cy="84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2438851" y="-369635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044709" y="24507"/>
            <a:ext cx="3244167" cy="3244167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5865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841F1-E7DE-FE47-0C1D-BC3EC75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EE47-2B07-702F-71F3-2D1AAFEE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42DE0-1F60-6A4D-D60B-29E06287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795-96A2-4C66-A674-437E09C490CD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EF016-5A4E-0F63-7667-38CF8F40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D9875-8619-E354-2903-947EFC16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5A00-7D0C-4F74-8197-9E4519319F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77;p5">
            <a:extLst>
              <a:ext uri="{FF2B5EF4-FFF2-40B4-BE49-F238E27FC236}">
                <a16:creationId xmlns:a16="http://schemas.microsoft.com/office/drawing/2014/main" id="{E87B80C4-EB58-84FE-613C-DBD59055CF25}"/>
              </a:ext>
            </a:extLst>
          </p:cNvPr>
          <p:cNvSpPr/>
          <p:nvPr/>
        </p:nvSpPr>
        <p:spPr>
          <a:xfrm rot="3166859">
            <a:off x="11771269" y="2342876"/>
            <a:ext cx="1242537" cy="1242537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CD39BF45-D2B9-AB67-86EB-DA751DFC325A}"/>
              </a:ext>
            </a:extLst>
          </p:cNvPr>
          <p:cNvSpPr/>
          <p:nvPr/>
        </p:nvSpPr>
        <p:spPr>
          <a:xfrm rot="3166859">
            <a:off x="11900429" y="2472037"/>
            <a:ext cx="984215" cy="984215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5">
            <a:extLst>
              <a:ext uri="{FF2B5EF4-FFF2-40B4-BE49-F238E27FC236}">
                <a16:creationId xmlns:a16="http://schemas.microsoft.com/office/drawing/2014/main" id="{0C064426-2C12-D601-41D9-1F3E2BEE37BA}"/>
              </a:ext>
            </a:extLst>
          </p:cNvPr>
          <p:cNvSpPr/>
          <p:nvPr/>
        </p:nvSpPr>
        <p:spPr>
          <a:xfrm>
            <a:off x="-1551028" y="3044957"/>
            <a:ext cx="2016224" cy="2016224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D506472C-2FC1-ECDB-77A0-1CEDDCEE8A48}"/>
              </a:ext>
            </a:extLst>
          </p:cNvPr>
          <p:cNvSpPr/>
          <p:nvPr/>
        </p:nvSpPr>
        <p:spPr>
          <a:xfrm>
            <a:off x="-1353958" y="3242027"/>
            <a:ext cx="1622084" cy="1622084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1" name="Google Shape;87;p5">
            <a:extLst>
              <a:ext uri="{FF2B5EF4-FFF2-40B4-BE49-F238E27FC236}">
                <a16:creationId xmlns:a16="http://schemas.microsoft.com/office/drawing/2014/main" id="{B5CD13A3-51A8-151F-0C56-E5EF1EF84A67}"/>
              </a:ext>
            </a:extLst>
          </p:cNvPr>
          <p:cNvSpPr/>
          <p:nvPr/>
        </p:nvSpPr>
        <p:spPr>
          <a:xfrm rot="18900000">
            <a:off x="559517" y="397128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8;p5">
            <a:extLst>
              <a:ext uri="{FF2B5EF4-FFF2-40B4-BE49-F238E27FC236}">
                <a16:creationId xmlns:a16="http://schemas.microsoft.com/office/drawing/2014/main" id="{6E706EC8-B8B2-59CE-8FB7-7A8E8727AE9C}"/>
              </a:ext>
            </a:extLst>
          </p:cNvPr>
          <p:cNvSpPr/>
          <p:nvPr/>
        </p:nvSpPr>
        <p:spPr>
          <a:xfrm rot="18900000">
            <a:off x="11597961" y="5861524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5">
            <a:extLst>
              <a:ext uri="{FF2B5EF4-FFF2-40B4-BE49-F238E27FC236}">
                <a16:creationId xmlns:a16="http://schemas.microsoft.com/office/drawing/2014/main" id="{2C925369-936C-C2FA-6C99-C246201A913E}"/>
              </a:ext>
            </a:extLst>
          </p:cNvPr>
          <p:cNvSpPr/>
          <p:nvPr/>
        </p:nvSpPr>
        <p:spPr>
          <a:xfrm rot="18900000">
            <a:off x="11650571" y="6184190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0;p5">
            <a:extLst>
              <a:ext uri="{FF2B5EF4-FFF2-40B4-BE49-F238E27FC236}">
                <a16:creationId xmlns:a16="http://schemas.microsoft.com/office/drawing/2014/main" id="{995A545E-BB38-D099-1B16-471186905DB2}"/>
              </a:ext>
            </a:extLst>
          </p:cNvPr>
          <p:cNvSpPr/>
          <p:nvPr/>
        </p:nvSpPr>
        <p:spPr>
          <a:xfrm rot="18900000">
            <a:off x="465321" y="721732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1;p5">
            <a:extLst>
              <a:ext uri="{FF2B5EF4-FFF2-40B4-BE49-F238E27FC236}">
                <a16:creationId xmlns:a16="http://schemas.microsoft.com/office/drawing/2014/main" id="{95B53BAD-4758-1860-100C-D0DCC318FC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7597" y="6049916"/>
            <a:ext cx="470425" cy="62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92;p5">
            <a:extLst>
              <a:ext uri="{FF2B5EF4-FFF2-40B4-BE49-F238E27FC236}">
                <a16:creationId xmlns:a16="http://schemas.microsoft.com/office/drawing/2014/main" id="{320E8BB2-4E44-8F5F-0EAB-B475861BC7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7446"/>
          <a:stretch/>
        </p:blipFill>
        <p:spPr>
          <a:xfrm>
            <a:off x="5846812" y="356659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93;p5">
            <a:extLst>
              <a:ext uri="{FF2B5EF4-FFF2-40B4-BE49-F238E27FC236}">
                <a16:creationId xmlns:a16="http://schemas.microsoft.com/office/drawing/2014/main" id="{5B5DB85B-8FFD-E319-92BE-19D86036706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51038" y="5953703"/>
            <a:ext cx="3247281" cy="298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5">
            <a:extLst>
              <a:ext uri="{FF2B5EF4-FFF2-40B4-BE49-F238E27FC236}">
                <a16:creationId xmlns:a16="http://schemas.microsoft.com/office/drawing/2014/main" id="{DDD34798-24E3-AC28-3B59-9FF348B6AEB1}"/>
              </a:ext>
            </a:extLst>
          </p:cNvPr>
          <p:cNvSpPr/>
          <p:nvPr/>
        </p:nvSpPr>
        <p:spPr>
          <a:xfrm>
            <a:off x="427990" y="476810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96;p5">
            <a:extLst>
              <a:ext uri="{FF2B5EF4-FFF2-40B4-BE49-F238E27FC236}">
                <a16:creationId xmlns:a16="http://schemas.microsoft.com/office/drawing/2014/main" id="{1DBA49F3-F8B0-AA39-04D3-6F210702B09C}"/>
              </a:ext>
            </a:extLst>
          </p:cNvPr>
          <p:cNvSpPr/>
          <p:nvPr/>
        </p:nvSpPr>
        <p:spPr>
          <a:xfrm>
            <a:off x="11220459" y="1997615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20" name="Google Shape;97;p5">
            <a:extLst>
              <a:ext uri="{FF2B5EF4-FFF2-40B4-BE49-F238E27FC236}">
                <a16:creationId xmlns:a16="http://schemas.microsoft.com/office/drawing/2014/main" id="{954FC218-289B-F551-51D9-723B77936EBD}"/>
              </a:ext>
            </a:extLst>
          </p:cNvPr>
          <p:cNvSpPr/>
          <p:nvPr/>
        </p:nvSpPr>
        <p:spPr>
          <a:xfrm rot="18900000">
            <a:off x="143588" y="576531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8;p5">
            <a:extLst>
              <a:ext uri="{FF2B5EF4-FFF2-40B4-BE49-F238E27FC236}">
                <a16:creationId xmlns:a16="http://schemas.microsoft.com/office/drawing/2014/main" id="{826F26F3-E70A-B083-0160-FF1D401AED3B}"/>
              </a:ext>
            </a:extLst>
          </p:cNvPr>
          <p:cNvSpPr/>
          <p:nvPr/>
        </p:nvSpPr>
        <p:spPr>
          <a:xfrm rot="18900000">
            <a:off x="-50247" y="5444840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;p5">
            <a:extLst>
              <a:ext uri="{FF2B5EF4-FFF2-40B4-BE49-F238E27FC236}">
                <a16:creationId xmlns:a16="http://schemas.microsoft.com/office/drawing/2014/main" id="{52EFBAE6-485E-715F-06C4-815F93B135BF}"/>
              </a:ext>
            </a:extLst>
          </p:cNvPr>
          <p:cNvSpPr/>
          <p:nvPr/>
        </p:nvSpPr>
        <p:spPr>
          <a:xfrm rot="18900000">
            <a:off x="11752780" y="14847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5">
            <a:extLst>
              <a:ext uri="{FF2B5EF4-FFF2-40B4-BE49-F238E27FC236}">
                <a16:creationId xmlns:a16="http://schemas.microsoft.com/office/drawing/2014/main" id="{BA55CA6E-A05B-B0C1-8F96-BE30FC6F57D9}"/>
              </a:ext>
            </a:extLst>
          </p:cNvPr>
          <p:cNvSpPr/>
          <p:nvPr/>
        </p:nvSpPr>
        <p:spPr>
          <a:xfrm rot="18900000">
            <a:off x="11558945" y="1164257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5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A7BEA-E9BD-601B-619B-7349ECA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D685B-F0A7-37D0-E5BD-952BAFD3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812-1FE0-0EC8-BDA6-BAFF0EEA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71B-743F-40F8-8271-57EE9D4FE1B1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1FC2-A59C-2A08-00B4-ED08BFAF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1E90A-A5E1-D522-C9E3-583A80BB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37;p3">
            <a:extLst>
              <a:ext uri="{FF2B5EF4-FFF2-40B4-BE49-F238E27FC236}">
                <a16:creationId xmlns:a16="http://schemas.microsoft.com/office/drawing/2014/main" id="{B2C83C2C-AA06-99A8-D88A-6BAD7809974E}"/>
              </a:ext>
            </a:extLst>
          </p:cNvPr>
          <p:cNvSpPr txBox="1"/>
          <p:nvPr/>
        </p:nvSpPr>
        <p:spPr>
          <a:xfrm>
            <a:off x="9859761" y="6633502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;p3">
            <a:extLst>
              <a:ext uri="{FF2B5EF4-FFF2-40B4-BE49-F238E27FC236}">
                <a16:creationId xmlns:a16="http://schemas.microsoft.com/office/drawing/2014/main" id="{809F1CC5-5FBF-A5B4-2AEF-ACB7BB6F0067}"/>
              </a:ext>
            </a:extLst>
          </p:cNvPr>
          <p:cNvSpPr/>
          <p:nvPr/>
        </p:nvSpPr>
        <p:spPr>
          <a:xfrm>
            <a:off x="-2438851" y="-2139619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9" name="Google Shape;39;p3">
            <a:extLst>
              <a:ext uri="{FF2B5EF4-FFF2-40B4-BE49-F238E27FC236}">
                <a16:creationId xmlns:a16="http://schemas.microsoft.com/office/drawing/2014/main" id="{668FB2F6-9034-B177-3841-80659480CC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 rot="3913033">
            <a:off x="-3274013" y="396822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;p3">
            <a:extLst>
              <a:ext uri="{FF2B5EF4-FFF2-40B4-BE49-F238E27FC236}">
                <a16:creationId xmlns:a16="http://schemas.microsoft.com/office/drawing/2014/main" id="{84B5DCB6-EDB5-0B68-07F1-EA70BB0B15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 rot="14673605">
            <a:off x="10411601" y="2222337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;p3">
            <a:extLst>
              <a:ext uri="{FF2B5EF4-FFF2-40B4-BE49-F238E27FC236}">
                <a16:creationId xmlns:a16="http://schemas.microsoft.com/office/drawing/2014/main" id="{0AD43B66-CFAB-8F25-785D-01D9C2C035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293937" y="3229551"/>
            <a:ext cx="3919544" cy="360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C3FB4E31-8EA9-29AC-438C-1DBB9919CA23}"/>
              </a:ext>
            </a:extLst>
          </p:cNvPr>
          <p:cNvSpPr/>
          <p:nvPr/>
        </p:nvSpPr>
        <p:spPr>
          <a:xfrm>
            <a:off x="-2044709" y="-1745477"/>
            <a:ext cx="3244167" cy="324416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13" name="Google Shape;43;p3">
            <a:extLst>
              <a:ext uri="{FF2B5EF4-FFF2-40B4-BE49-F238E27FC236}">
                <a16:creationId xmlns:a16="http://schemas.microsoft.com/office/drawing/2014/main" id="{83EC011F-E836-7622-B6AD-493814684A0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5860788" y="551635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3">
            <a:extLst>
              <a:ext uri="{FF2B5EF4-FFF2-40B4-BE49-F238E27FC236}">
                <a16:creationId xmlns:a16="http://schemas.microsoft.com/office/drawing/2014/main" id="{6586DD00-3B0F-7A37-F096-5E1D3A7736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10992545" y="2264305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6E8E70AB-A0B5-4F9A-14B1-006832DC9C88}"/>
              </a:ext>
            </a:extLst>
          </p:cNvPr>
          <p:cNvSpPr/>
          <p:nvPr/>
        </p:nvSpPr>
        <p:spPr>
          <a:xfrm rot="18900000">
            <a:off x="552614" y="312299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6;p3">
            <a:extLst>
              <a:ext uri="{FF2B5EF4-FFF2-40B4-BE49-F238E27FC236}">
                <a16:creationId xmlns:a16="http://schemas.microsoft.com/office/drawing/2014/main" id="{CDE5116F-C5D5-DC5B-3B40-6158AB3AC17E}"/>
              </a:ext>
            </a:extLst>
          </p:cNvPr>
          <p:cNvSpPr/>
          <p:nvPr/>
        </p:nvSpPr>
        <p:spPr>
          <a:xfrm rot="18900000">
            <a:off x="358780" y="2802522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;p3">
            <a:extLst>
              <a:ext uri="{FF2B5EF4-FFF2-40B4-BE49-F238E27FC236}">
                <a16:creationId xmlns:a16="http://schemas.microsoft.com/office/drawing/2014/main" id="{26CA2413-2CE1-02B4-A2EA-0EA12A0653F2}"/>
              </a:ext>
            </a:extLst>
          </p:cNvPr>
          <p:cNvSpPr/>
          <p:nvPr/>
        </p:nvSpPr>
        <p:spPr>
          <a:xfrm rot="18900000">
            <a:off x="713164" y="577227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;p3">
            <a:extLst>
              <a:ext uri="{FF2B5EF4-FFF2-40B4-BE49-F238E27FC236}">
                <a16:creationId xmlns:a16="http://schemas.microsoft.com/office/drawing/2014/main" id="{81A6C730-BF99-E03A-9EA1-DE555A9E8EAA}"/>
              </a:ext>
            </a:extLst>
          </p:cNvPr>
          <p:cNvSpPr/>
          <p:nvPr/>
        </p:nvSpPr>
        <p:spPr>
          <a:xfrm>
            <a:off x="1021457" y="2763503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49;p3">
            <a:extLst>
              <a:ext uri="{FF2B5EF4-FFF2-40B4-BE49-F238E27FC236}">
                <a16:creationId xmlns:a16="http://schemas.microsoft.com/office/drawing/2014/main" id="{81842733-98C5-2D9E-D110-52A03CC45025}"/>
              </a:ext>
            </a:extLst>
          </p:cNvPr>
          <p:cNvSpPr/>
          <p:nvPr/>
        </p:nvSpPr>
        <p:spPr>
          <a:xfrm rot="18900000">
            <a:off x="11262604" y="1041216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;p3">
            <a:extLst>
              <a:ext uri="{FF2B5EF4-FFF2-40B4-BE49-F238E27FC236}">
                <a16:creationId xmlns:a16="http://schemas.microsoft.com/office/drawing/2014/main" id="{2AA31207-D373-D148-C07D-B503EC357AD9}"/>
              </a:ext>
            </a:extLst>
          </p:cNvPr>
          <p:cNvSpPr/>
          <p:nvPr/>
        </p:nvSpPr>
        <p:spPr>
          <a:xfrm rot="18900000">
            <a:off x="11315214" y="1363882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4EACA6B-D803-1892-6231-7C3BD60031A9}"/>
              </a:ext>
            </a:extLst>
          </p:cNvPr>
          <p:cNvSpPr/>
          <p:nvPr/>
        </p:nvSpPr>
        <p:spPr>
          <a:xfrm rot="18900000">
            <a:off x="618968" y="609688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;p3">
            <a:extLst>
              <a:ext uri="{FF2B5EF4-FFF2-40B4-BE49-F238E27FC236}">
                <a16:creationId xmlns:a16="http://schemas.microsoft.com/office/drawing/2014/main" id="{EDA833F6-F369-E770-7E35-7154DD68EF45}"/>
              </a:ext>
            </a:extLst>
          </p:cNvPr>
          <p:cNvSpPr/>
          <p:nvPr/>
        </p:nvSpPr>
        <p:spPr>
          <a:xfrm rot="3166859">
            <a:off x="10783555" y="5078149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4;p3">
            <a:extLst>
              <a:ext uri="{FF2B5EF4-FFF2-40B4-BE49-F238E27FC236}">
                <a16:creationId xmlns:a16="http://schemas.microsoft.com/office/drawing/2014/main" id="{6B351D3E-C050-89B1-63B5-9D3767CB84A6}"/>
              </a:ext>
            </a:extLst>
          </p:cNvPr>
          <p:cNvSpPr/>
          <p:nvPr/>
        </p:nvSpPr>
        <p:spPr>
          <a:xfrm rot="3166859">
            <a:off x="11172790" y="5467383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5;p3">
            <a:extLst>
              <a:ext uri="{FF2B5EF4-FFF2-40B4-BE49-F238E27FC236}">
                <a16:creationId xmlns:a16="http://schemas.microsoft.com/office/drawing/2014/main" id="{0DE3F7A8-8E85-F763-6CF9-F2DF29EE74FC}"/>
              </a:ext>
            </a:extLst>
          </p:cNvPr>
          <p:cNvSpPr/>
          <p:nvPr/>
        </p:nvSpPr>
        <p:spPr>
          <a:xfrm rot="18900000">
            <a:off x="11249073" y="219841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6;p3">
            <a:extLst>
              <a:ext uri="{FF2B5EF4-FFF2-40B4-BE49-F238E27FC236}">
                <a16:creationId xmlns:a16="http://schemas.microsoft.com/office/drawing/2014/main" id="{141A6A77-075A-4C3B-041F-E7E9B0F92536}"/>
              </a:ext>
            </a:extLst>
          </p:cNvPr>
          <p:cNvSpPr/>
          <p:nvPr/>
        </p:nvSpPr>
        <p:spPr>
          <a:xfrm>
            <a:off x="11058446" y="4327032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26" name="Google Shape;57;p3">
            <a:extLst>
              <a:ext uri="{FF2B5EF4-FFF2-40B4-BE49-F238E27FC236}">
                <a16:creationId xmlns:a16="http://schemas.microsoft.com/office/drawing/2014/main" id="{F513FB18-63C1-D73B-9EAC-9EAC6CDE69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7597" y="5969056"/>
            <a:ext cx="470425" cy="62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59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niaogeek.com.br/arquitetura-de-redes-tcpip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niaogeek.com.br/arquitetura-de-redes-tcpip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A47D6D9-EDCF-C062-C931-F0737404BA0B}"/>
              </a:ext>
            </a:extLst>
          </p:cNvPr>
          <p:cNvSpPr txBox="1"/>
          <p:nvPr/>
        </p:nvSpPr>
        <p:spPr>
          <a:xfrm>
            <a:off x="1981201" y="3075057"/>
            <a:ext cx="87346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Introdução ao Modelo OSI</a:t>
            </a:r>
          </a:p>
          <a:p>
            <a:pPr algn="ctr"/>
            <a:r>
              <a:rPr lang="pt-BR" sz="4000">
                <a:latin typeface="Meiryo UI" panose="020B0604030504040204" pitchFamily="34" charset="-128"/>
                <a:ea typeface="Meiryo UI" panose="020B0604030504040204" pitchFamily="34" charset="-128"/>
              </a:rPr>
              <a:t>A05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AB6E60-7044-3F75-551E-D5E49383A869}"/>
              </a:ext>
            </a:extLst>
          </p:cNvPr>
          <p:cNvSpPr txBox="1"/>
          <p:nvPr/>
        </p:nvSpPr>
        <p:spPr>
          <a:xfrm>
            <a:off x="7715794" y="6357256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Andrey Bessa</a:t>
            </a:r>
          </a:p>
        </p:txBody>
      </p:sp>
    </p:spTree>
    <p:extLst>
      <p:ext uri="{BB962C8B-B14F-4D97-AF65-F5344CB8AC3E}">
        <p14:creationId xmlns:p14="http://schemas.microsoft.com/office/powerpoint/2010/main" val="244757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Sessão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Compartilhamento de arquivos: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A camada de sessão é responsável por estabelecer, gerenciar e encerrar sessões entre aplicativos. 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Por exemplo, quando você compartilha arquivos em uma rede, é criada uma sessão para transferência de dados entre os dispositivos.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BE67EF00-4EDE-0EAA-BAF4-173B40495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Apresentação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Criptografia: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A camada de apresentação pode fornecer serviços de criptografia e compressão de dados para garantir a segurança e a eficiência na transferência de informações.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Formatação de dados: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A camada de apresentação pode realizar a formatação de dados para que diferentes sistemas possam interpretar as informações corretamente.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64A5A5B6-2B59-1B78-BA5D-5197500F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65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Aplicação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Navegadores da web: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Os navegadores operam na camada de aplicação e permitem que os usuários acessem conteúdo na internet usando protocolos como HTTP (Hypertext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Transfer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).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E-mails: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Clientes de e-mail, como Outlook e Gmail, são exemplos de aplicativos que operam na camada de aplicação e utilizam protocolos como SMTP (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Simple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Mail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Transfer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) para enviar e receber e-mails.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EE9E0BEF-2407-1186-B0CA-7B796188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4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Funcionamento das Camadas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Cada camada se comunica com a camada adjacente, seja na mesma máquina (local) ou em outra máquina remota.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A comunicação ocorre por meio do uso de protocolos e serviços específicos em cada camada.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7F79A2A8-29C0-CF0C-425F-A472FFB3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4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Exemplo de Comunicação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Vamos ilustrar o processo de comunicação utilizando um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navegador web (camada de aplicação)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para acessar um site em um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servidor remoto (camada de aplicação).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A informação é passada para baixo através das camadas, onde é empacotada, enviada pela rede e desempacotada na camada de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aplicação do servidor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</p:txBody>
      </p:sp>
      <p:pic>
        <p:nvPicPr>
          <p:cNvPr id="9" name="Picture 2" descr="­REDES I: Modelo OSI">
            <a:extLst>
              <a:ext uri="{FF2B5EF4-FFF2-40B4-BE49-F238E27FC236}">
                <a16:creationId xmlns:a16="http://schemas.microsoft.com/office/drawing/2014/main" id="{FE78338D-6C08-D29B-9CD5-B7819FC9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2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Vantagens do Modelo OSI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Fornece uma estrutura modular para o projeto de redes, facilitando a manutenção e o desenvolvimento de novas tecnologias.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Permite a interoperabilidade entre sistemas, pois os padrões são bem definidos em cada camada.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22848A86-56F1-4EA9-229B-7D88C73A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6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Conclusão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 OSI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é uma base importante para entender como as redes de computadores funcionam.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Compreender as sete camadas e suas funções nos ajuda a solucionar problemas e otimizar o desempenho das redes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15BEB21E-FE45-FC1E-3FB9-3A6CDE88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5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71" y="905689"/>
            <a:ext cx="9483451" cy="1721063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OSI </a:t>
            </a:r>
            <a:r>
              <a:rPr lang="pt-BR" sz="32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 (Open Systems </a:t>
            </a:r>
            <a:r>
              <a:rPr lang="pt-BR" sz="3200" b="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Interconnection</a:t>
            </a:r>
            <a:r>
              <a:rPr lang="pt-BR" sz="32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br>
              <a:rPr lang="pt-BR" sz="32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pt-BR" sz="3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vs</a:t>
            </a:r>
            <a:r>
              <a:rPr lang="pt-BR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pt-BR" sz="32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pt-BR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br>
              <a:rPr lang="pt-BR" sz="3200" b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pt-BR" sz="32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pt-BR" sz="3200" b="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Transmission</a:t>
            </a:r>
            <a:r>
              <a:rPr lang="pt-BR" sz="32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sz="3200" b="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Control</a:t>
            </a:r>
            <a:r>
              <a:rPr lang="pt-BR" sz="32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sz="3200" b="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sz="32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/Internet </a:t>
            </a:r>
            <a:r>
              <a:rPr lang="pt-BR" sz="3200" b="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sz="32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3314" name="Picture 2" descr="El Modelo Osi Comparacion Entre El Modelo Osi Y El Modelo Tcpip Images">
            <a:extLst>
              <a:ext uri="{FF2B5EF4-FFF2-40B4-BE49-F238E27FC236}">
                <a16:creationId xmlns:a16="http://schemas.microsoft.com/office/drawing/2014/main" id="{BF10F9A3-EAC7-943C-51C8-BCECE0D7A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58"/>
          <a:stretch/>
        </p:blipFill>
        <p:spPr bwMode="auto">
          <a:xfrm>
            <a:off x="3746668" y="2746393"/>
            <a:ext cx="4995682" cy="34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Evolución del Internet. timeline | Timetoast timelines">
            <a:extLst>
              <a:ext uri="{FF2B5EF4-FFF2-40B4-BE49-F238E27FC236}">
                <a16:creationId xmlns:a16="http://schemas.microsoft.com/office/drawing/2014/main" id="{1EC0B9E6-D721-F7F0-203D-82574907D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1"/>
          <a:stretch/>
        </p:blipFill>
        <p:spPr bwMode="auto">
          <a:xfrm>
            <a:off x="10978496" y="242858"/>
            <a:ext cx="1139439" cy="66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hlinkClick r:id="rId4"/>
            <a:extLst>
              <a:ext uri="{FF2B5EF4-FFF2-40B4-BE49-F238E27FC236}">
                <a16:creationId xmlns:a16="http://schemas.microsoft.com/office/drawing/2014/main" id="{5E22D8E5-4251-4414-08F7-3B21C8A43C78}"/>
              </a:ext>
            </a:extLst>
          </p:cNvPr>
          <p:cNvSpPr txBox="1"/>
          <p:nvPr/>
        </p:nvSpPr>
        <p:spPr>
          <a:xfrm>
            <a:off x="848170" y="5728991"/>
            <a:ext cx="274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Disponível em: </a:t>
            </a:r>
            <a:r>
              <a:rPr lang="pt-BR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UNIÃO GEEK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53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OSI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vs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TCP/IP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15BEB21E-FE45-FC1E-3FB9-3A6CDE88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El Modelo Osi Comparacion Entre El Modelo Osi Y El Modelo Tcpip Images">
            <a:extLst>
              <a:ext uri="{FF2B5EF4-FFF2-40B4-BE49-F238E27FC236}">
                <a16:creationId xmlns:a16="http://schemas.microsoft.com/office/drawing/2014/main" id="{BF10F9A3-EAC7-943C-51C8-BCECE0D7A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58"/>
          <a:stretch/>
        </p:blipFill>
        <p:spPr bwMode="auto">
          <a:xfrm>
            <a:off x="635999" y="2580541"/>
            <a:ext cx="3977086" cy="275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359A6881-83F1-73DD-2D0B-215DF7E1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3085" y="2311787"/>
            <a:ext cx="6942916" cy="3434640"/>
          </a:xfrm>
        </p:spPr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 OSI: 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O Modelo OSI é composto por sete camadas, começando da camada física na parte inferior até a camada de aplicação na parte superior. Cada camada tem funções específicas e define um conjunto de protocolos para operar naquela camada.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TCP/IP: 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O TCP/IP, por outro lado, é um modelo de quatro camadas, que inclui as camadas de acesso à rede, internet, transporte e aplicação. Embora seja menos detalhado que o Modelo OSI, o TCP/IP é mais amplamente utilizado na prática, principalmente na Internet.</a:t>
            </a:r>
          </a:p>
        </p:txBody>
      </p:sp>
    </p:spTree>
    <p:extLst>
      <p:ext uri="{BB962C8B-B14F-4D97-AF65-F5344CB8AC3E}">
        <p14:creationId xmlns:p14="http://schemas.microsoft.com/office/powerpoint/2010/main" val="398001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OSI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vs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TCP/IP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15BEB21E-FE45-FC1E-3FB9-3A6CDE88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El Modelo Osi Comparacion Entre El Modelo Osi Y El Modelo Tcpip Images">
            <a:extLst>
              <a:ext uri="{FF2B5EF4-FFF2-40B4-BE49-F238E27FC236}">
                <a16:creationId xmlns:a16="http://schemas.microsoft.com/office/drawing/2014/main" id="{BF10F9A3-EAC7-943C-51C8-BCECE0D7A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58"/>
          <a:stretch/>
        </p:blipFill>
        <p:spPr bwMode="auto">
          <a:xfrm>
            <a:off x="635999" y="2580541"/>
            <a:ext cx="3977086" cy="275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359A6881-83F1-73DD-2D0B-215DF7E1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3085" y="2311787"/>
            <a:ext cx="6942916" cy="3434640"/>
          </a:xfrm>
        </p:spPr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 OSI: 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Foi desenvolvido pela ISO (</a:t>
            </a:r>
            <a:r>
              <a:rPr lang="pt-BR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International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Organization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for </a:t>
            </a:r>
            <a:r>
              <a:rPr lang="pt-BR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Standardization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) na década de 1980. O objetivo era criar um modelo teórico que padronizasse o funcionamento das redes, mas na prática, o Modelo OSI não é tão amplamente adotado quanto o TCP/IP.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TCP/IP: 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Surgiu na década de 1970, como uma solução prática para as necessidades de comunicação da ARPANET, a precursora da Internet. Ao longo do tempo, o TCP/IP se tornou o modelo dominante para redes de computadores e é amplamente utilizado em todo o mundo.</a:t>
            </a:r>
          </a:p>
        </p:txBody>
      </p:sp>
    </p:spTree>
    <p:extLst>
      <p:ext uri="{BB962C8B-B14F-4D97-AF65-F5344CB8AC3E}">
        <p14:creationId xmlns:p14="http://schemas.microsoft.com/office/powerpoint/2010/main" val="38498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74" y="3211285"/>
            <a:ext cx="9483451" cy="1143000"/>
          </a:xfrm>
        </p:spPr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Modelo OSI</a:t>
            </a:r>
          </a:p>
        </p:txBody>
      </p:sp>
      <p:pic>
        <p:nvPicPr>
          <p:cNvPr id="1026" name="Picture 2" descr="FUNDAMENTOS EM REDES DE COMPUTADORES: Modelo OSI">
            <a:extLst>
              <a:ext uri="{FF2B5EF4-FFF2-40B4-BE49-F238E27FC236}">
                <a16:creationId xmlns:a16="http://schemas.microsoft.com/office/drawing/2014/main" id="{DB89B7F7-48BC-93B2-0AD4-817DE835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9333" r="46676" b="4567"/>
          <a:stretch/>
        </p:blipFill>
        <p:spPr bwMode="auto">
          <a:xfrm>
            <a:off x="-3" y="2037804"/>
            <a:ext cx="3510206" cy="45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B66527-0B59-2592-F169-8E139E5667F2}"/>
              </a:ext>
            </a:extLst>
          </p:cNvPr>
          <p:cNvGrpSpPr/>
          <p:nvPr/>
        </p:nvGrpSpPr>
        <p:grpSpPr>
          <a:xfrm>
            <a:off x="7551088" y="2037804"/>
            <a:ext cx="4640912" cy="4545875"/>
            <a:chOff x="7149737" y="2002970"/>
            <a:chExt cx="4640912" cy="4545875"/>
          </a:xfrm>
        </p:grpSpPr>
        <p:pic>
          <p:nvPicPr>
            <p:cNvPr id="8" name="Picture 2" descr="FUNDAMENTOS EM REDES DE COMPUTADORES: Modelo OSI">
              <a:extLst>
                <a:ext uri="{FF2B5EF4-FFF2-40B4-BE49-F238E27FC236}">
                  <a16:creationId xmlns:a16="http://schemas.microsoft.com/office/drawing/2014/main" id="{7E888949-2ED6-9E1A-AD27-01277AEAF3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47" t="9183" r="3192" b="4717"/>
            <a:stretch/>
          </p:blipFill>
          <p:spPr bwMode="auto">
            <a:xfrm>
              <a:off x="7837714" y="2002970"/>
              <a:ext cx="3952935" cy="4545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447B9AF-33FA-C977-FF32-31BA989DB823}"/>
                </a:ext>
              </a:extLst>
            </p:cNvPr>
            <p:cNvSpPr/>
            <p:nvPr/>
          </p:nvSpPr>
          <p:spPr>
            <a:xfrm>
              <a:off x="7149737" y="2499360"/>
              <a:ext cx="1097280" cy="36401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910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OSI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vs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TCP/IP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15BEB21E-FE45-FC1E-3FB9-3A6CDE88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El Modelo Osi Comparacion Entre El Modelo Osi Y El Modelo Tcpip Images">
            <a:extLst>
              <a:ext uri="{FF2B5EF4-FFF2-40B4-BE49-F238E27FC236}">
                <a16:creationId xmlns:a16="http://schemas.microsoft.com/office/drawing/2014/main" id="{BF10F9A3-EAC7-943C-51C8-BCECE0D7A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58"/>
          <a:stretch/>
        </p:blipFill>
        <p:spPr bwMode="auto">
          <a:xfrm>
            <a:off x="635999" y="2580541"/>
            <a:ext cx="3977086" cy="275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359A6881-83F1-73DD-2D0B-215DF7E1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3085" y="2311787"/>
            <a:ext cx="6942916" cy="3434640"/>
          </a:xfrm>
        </p:spPr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 OSI: 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Embora seja usado em alguns contextos acadêmicos e de pesquisa, o Modelo OSI não é amplamente implementado em redes reais. As camadas e suas funções são frequentemente simplificadas ou agrupadas para simplificar o projeto de redes.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TCP/IP: 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É o modelo padrão para a Internet e é usado em uma ampla variedade de redes, desde pequenas redes locais até a infraestrutura global da Internet. Os protocolos TCP e IP são a base da comunicação na maioria das redes modernas.</a:t>
            </a:r>
          </a:p>
        </p:txBody>
      </p:sp>
    </p:spTree>
    <p:extLst>
      <p:ext uri="{BB962C8B-B14F-4D97-AF65-F5344CB8AC3E}">
        <p14:creationId xmlns:p14="http://schemas.microsoft.com/office/powerpoint/2010/main" val="170465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OSI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vs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TCP/IP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15BEB21E-FE45-FC1E-3FB9-3A6CDE88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El Modelo Osi Comparacion Entre El Modelo Osi Y El Modelo Tcpip Images">
            <a:extLst>
              <a:ext uri="{FF2B5EF4-FFF2-40B4-BE49-F238E27FC236}">
                <a16:creationId xmlns:a16="http://schemas.microsoft.com/office/drawing/2014/main" id="{BF10F9A3-EAC7-943C-51C8-BCECE0D7A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58"/>
          <a:stretch/>
        </p:blipFill>
        <p:spPr bwMode="auto">
          <a:xfrm>
            <a:off x="635999" y="2580541"/>
            <a:ext cx="3977086" cy="275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359A6881-83F1-73DD-2D0B-215DF7E1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3085" y="2311787"/>
            <a:ext cx="6942916" cy="3434640"/>
          </a:xfrm>
        </p:spPr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 OSI: 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Não é tão popular na implementação prática de redes de computadores, mas é frequentemente usado em ambientes acadêmicos e para fins de aprendizado teórico.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TCP/IP: </a:t>
            </a:r>
            <a:r>
              <a:rPr lang="pt-B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É amplamente utilizado em todo o mundo e é o modelo padrão para a Internet. A maioria dos dispositivos e sistemas de rede suportam o TCP/IP, o que o torna o modelo mais difundido e adotado.</a:t>
            </a:r>
          </a:p>
        </p:txBody>
      </p:sp>
    </p:spTree>
    <p:extLst>
      <p:ext uri="{BB962C8B-B14F-4D97-AF65-F5344CB8AC3E}">
        <p14:creationId xmlns:p14="http://schemas.microsoft.com/office/powerpoint/2010/main" val="2477572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15BEB21E-FE45-FC1E-3FB9-3A6CDE88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359A6881-83F1-73DD-2D0B-215DF7E1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209" y="2311787"/>
            <a:ext cx="10682243" cy="3434640"/>
          </a:xfrm>
        </p:spPr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Em resumo, o </a:t>
            </a:r>
            <a:r>
              <a:rPr lang="pt-BR" sz="1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</a:t>
            </a:r>
            <a:r>
              <a:rPr lang="pt-BR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sz="1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OSI</a:t>
            </a:r>
            <a:r>
              <a:rPr lang="pt-BR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é mais abrangente e teórico, com sete camadas bem definidas, enquanto o </a:t>
            </a:r>
            <a:r>
              <a:rPr lang="pt-BR" sz="1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r>
              <a:rPr lang="pt-BR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é mais prático, com quatro camadas e amplamente adotado como o padrão para redes, especialmente para a Internet. 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Embora o </a:t>
            </a:r>
            <a:r>
              <a:rPr lang="pt-BR" sz="1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</a:t>
            </a:r>
            <a:r>
              <a:rPr lang="pt-BR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sz="1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OSI</a:t>
            </a:r>
            <a:r>
              <a:rPr lang="pt-BR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ofereça uma estrutura mais detalhada para entender o funcionamento das redes, o </a:t>
            </a:r>
            <a:r>
              <a:rPr lang="pt-BR" sz="1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r>
              <a:rPr lang="pt-BR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é o modelo mais utilizado na prática devido à sua eficiência e aplicabilidade na Internet e em redes reais.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6FB45BA1-EACB-B134-2051-88BBCA9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73" y="1133872"/>
            <a:ext cx="9483451" cy="1143000"/>
          </a:xfrm>
        </p:spPr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OSI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vs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TCP/IP</a:t>
            </a:r>
          </a:p>
        </p:txBody>
      </p:sp>
    </p:spTree>
    <p:extLst>
      <p:ext uri="{BB962C8B-B14F-4D97-AF65-F5344CB8AC3E}">
        <p14:creationId xmlns:p14="http://schemas.microsoft.com/office/powerpoint/2010/main" val="58375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7358"/>
            <a:ext cx="9144000" cy="1123284"/>
          </a:xfrm>
        </p:spPr>
        <p:txBody>
          <a:bodyPr>
            <a:noAutofit/>
          </a:bodyPr>
          <a:lstStyle/>
          <a:p>
            <a:r>
              <a:rPr lang="pt-BR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Exemplos de aplicações do </a:t>
            </a:r>
            <a:r>
              <a:rPr lang="pt-BR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MQTT</a:t>
            </a:r>
            <a:r>
              <a:rPr lang="pt-BR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 em diferentes camadas do </a:t>
            </a:r>
            <a:r>
              <a:rPr lang="pt-BR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 OSI</a:t>
            </a:r>
          </a:p>
        </p:txBody>
      </p:sp>
      <p:pic>
        <p:nvPicPr>
          <p:cNvPr id="6" name="Picture 2" descr="MQTT Broker-Client - The Blog of Ivan Krizsan">
            <a:extLst>
              <a:ext uri="{FF2B5EF4-FFF2-40B4-BE49-F238E27FC236}">
                <a16:creationId xmlns:a16="http://schemas.microsoft.com/office/drawing/2014/main" id="{BE7D275F-68AA-1AD3-6F54-4B8F6B0A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58595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4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MQTT </a:t>
            </a:r>
            <a:b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Message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Queuing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Telemetry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Transport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MQTT (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Message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Queuing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Telemetry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Transport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)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é um protocolo de mensagens leve, projetado para comunicação entre dispositivos em redes com largura de banda limitada ou conexões instáveis. 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Ele é frequentemente usado em aplicações de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Internet das Coisas (IoT)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e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M2M (Machine-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to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-Machine)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onde a eficiência e a simplicidade são essenciais.</a:t>
            </a:r>
          </a:p>
        </p:txBody>
      </p:sp>
      <p:pic>
        <p:nvPicPr>
          <p:cNvPr id="2050" name="Picture 2" descr="MQTT Broker-Client - The Blog of Ivan Krizsan">
            <a:extLst>
              <a:ext uri="{FF2B5EF4-FFF2-40B4-BE49-F238E27FC236}">
                <a16:creationId xmlns:a16="http://schemas.microsoft.com/office/drawing/2014/main" id="{09C2CBAD-288C-52B6-9AD7-29D52FF2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69062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21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Aplicação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IoT (Internet das Coisas):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MQTT é amplamente utilizado para conectar dispositivos IoT à nuvem e a outros dispositivos na rede, permitindo a troca de informações e o controle remoto.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Telemetria: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MQTT é utilizado em aplicações de telemetria para monitorar e coletar dados de sensores distribuídos em diferentes locais, como monitoramento ambiental ou controle de infraestrutura.</a:t>
            </a:r>
          </a:p>
        </p:txBody>
      </p:sp>
      <p:pic>
        <p:nvPicPr>
          <p:cNvPr id="2" name="Picture 2" descr="MQTT Broker-Client - The Blog of Ivan Krizsan">
            <a:extLst>
              <a:ext uri="{FF2B5EF4-FFF2-40B4-BE49-F238E27FC236}">
                <a16:creationId xmlns:a16="http://schemas.microsoft.com/office/drawing/2014/main" id="{6898E84E-291B-9C78-1A68-BF2DCA15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69062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30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Transporte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MQTT pode ser executado sobre o protocolo TCP/IP para garantir a entrega confiável das mensagens, tornando-o adequado para aplicações que exigem comunicação segura.</a:t>
            </a:r>
          </a:p>
        </p:txBody>
      </p:sp>
      <p:pic>
        <p:nvPicPr>
          <p:cNvPr id="2" name="Picture 2" descr="MQTT Broker-Client - The Blog of Ivan Krizsan">
            <a:extLst>
              <a:ext uri="{FF2B5EF4-FFF2-40B4-BE49-F238E27FC236}">
                <a16:creationId xmlns:a16="http://schemas.microsoft.com/office/drawing/2014/main" id="{B739F308-86F7-BAE6-0179-9024559C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69062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30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Rede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Roteadores: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Os roteadores podem encaminhar mensagens MQTT entre diferentes dispositivos na rede, permitindo a comunicação entre os nós do sistema.</a:t>
            </a:r>
          </a:p>
        </p:txBody>
      </p:sp>
      <p:pic>
        <p:nvPicPr>
          <p:cNvPr id="2" name="Picture 2" descr="MQTT Broker-Client - The Blog of Ivan Krizsan">
            <a:extLst>
              <a:ext uri="{FF2B5EF4-FFF2-40B4-BE49-F238E27FC236}">
                <a16:creationId xmlns:a16="http://schemas.microsoft.com/office/drawing/2014/main" id="{820317A8-D2E5-72BF-7CD4-AB06B8A8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69062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33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Enlace de Dados e Física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Conexões sem fio: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MQTT pode ser usado em redes sem fio, como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Wi-Fi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Bluetooth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e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LoRaWAN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, onde a largura de banda e a energia são recursos limitados.</a:t>
            </a:r>
          </a:p>
        </p:txBody>
      </p:sp>
      <p:pic>
        <p:nvPicPr>
          <p:cNvPr id="2" name="Picture 2" descr="MQTT Broker-Client - The Blog of Ivan Krizsan">
            <a:extLst>
              <a:ext uri="{FF2B5EF4-FFF2-40B4-BE49-F238E27FC236}">
                <a16:creationId xmlns:a16="http://schemas.microsoft.com/office/drawing/2014/main" id="{409AE05F-8ADF-5962-7A08-6EAEC7A8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69062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705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420" y="1132114"/>
            <a:ext cx="9517159" cy="5155393"/>
          </a:xfrm>
        </p:spPr>
        <p:txBody>
          <a:bodyPr>
            <a:normAutofit fontScale="92500"/>
          </a:bodyPr>
          <a:lstStyle/>
          <a:p>
            <a:pPr marL="186262" indent="0" algn="just">
              <a:lnSpc>
                <a:spcPct val="17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Vale ressaltar que 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MQTT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opera em uma camada acima do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OSI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tradicional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. Ele é um protocolo de aplicação que usa 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como protocolo de transporte, e as camadas de apresentação e sessão do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OSI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são tratadas de forma mais simplificada no contexto do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MQTT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  <a:p>
            <a:pPr marL="186262" indent="0" algn="just">
              <a:lnSpc>
                <a:spcPct val="17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7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MQTT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utiliza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o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conceito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de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tópicos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topics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para publicar e assinar mensagens. Os dispositivos podem publicar mensagens em tópicos específicos, e outros dispositivos podem assinar esses tópicos para receber as mensagens relevantes. Isso torna 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MQTT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altamente escalável e flexível, permitindo a implementação de sistemas de comunicação eficientes e distribuídos.</a:t>
            </a:r>
          </a:p>
        </p:txBody>
      </p:sp>
      <p:pic>
        <p:nvPicPr>
          <p:cNvPr id="6" name="Picture 2" descr="MQTT Broker-Client - The Blog of Ivan Krizsan">
            <a:extLst>
              <a:ext uri="{FF2B5EF4-FFF2-40B4-BE49-F238E27FC236}">
                <a16:creationId xmlns:a16="http://schemas.microsoft.com/office/drawing/2014/main" id="{7524A9BE-E7F1-9DA5-5C8D-759D82EC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67304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4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que é o Modelo OSI?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Modelo OSI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é uma arquitetura de rede que fornece um padrão para a comunicação entre dispositivos em uma rede de computadores.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Ele foi desenvolvido pela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ISO (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International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Organization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for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Standardization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para promover a interoperabilidade entre sistemas de diferentes fabricantes.</a:t>
            </a:r>
          </a:p>
        </p:txBody>
      </p:sp>
      <p:pic>
        <p:nvPicPr>
          <p:cNvPr id="3074" name="Picture 2" descr="­REDES I: Modelo OSI">
            <a:extLst>
              <a:ext uri="{FF2B5EF4-FFF2-40B4-BE49-F238E27FC236}">
                <a16:creationId xmlns:a16="http://schemas.microsoft.com/office/drawing/2014/main" id="{3756522D-4B42-7E33-66B0-6E1AD06C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74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420" y="1297577"/>
            <a:ext cx="9517159" cy="4989931"/>
          </a:xfrm>
        </p:spPr>
        <p:txBody>
          <a:bodyPr>
            <a:normAutofit/>
          </a:bodyPr>
          <a:lstStyle/>
          <a:p>
            <a:pPr marL="186262" indent="0" algn="just">
              <a:lnSpc>
                <a:spcPct val="17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Em resumo, o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MQTT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é um protocolo de mensagens leve e eficiente, projetado para a troca de informações em redes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IoT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e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M2M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. Ele é amplamente utilizado em diversas aplicações, especialmente em ambientes com recursos limitados, devido à sua simplicidade e baixo consumo de recursos.</a:t>
            </a:r>
          </a:p>
        </p:txBody>
      </p:sp>
      <p:pic>
        <p:nvPicPr>
          <p:cNvPr id="6" name="Picture 2" descr="MQTT Broker-Client - The Blog of Ivan Krizsan">
            <a:extLst>
              <a:ext uri="{FF2B5EF4-FFF2-40B4-BE49-F238E27FC236}">
                <a16:creationId xmlns:a16="http://schemas.microsoft.com/office/drawing/2014/main" id="{3468309A-B2F2-AF89-8E86-D01689BC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67304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31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420" y="1297577"/>
            <a:ext cx="9517159" cy="498993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UNIÃO GEEK.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Arquitetura de Redes TCP/IP.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Disponível em: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https://www.uniaogeek.com.br/arquitetura-de-redes-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tcpip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/.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Acesso em: 17 jul. 2023.</a:t>
            </a:r>
          </a:p>
          <a:p>
            <a:pPr marL="186262" indent="0" algn="just">
              <a:lnSpc>
                <a:spcPct val="17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>
              <a:lnSpc>
                <a:spcPct val="170000"/>
              </a:lnSpc>
            </a:pP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Tanenbaum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, A. S. (2003).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Redes de Computadores.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Rio de Janeiro: Editora Campus. Cap 2: O modelo OSI.</a:t>
            </a:r>
          </a:p>
          <a:p>
            <a:pPr algn="just">
              <a:lnSpc>
                <a:spcPct val="170000"/>
              </a:lnSpc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>
              <a:lnSpc>
                <a:spcPct val="170000"/>
              </a:lnSpc>
            </a:pP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Forouzan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, B. A. (2013).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TCP/IP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Suite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New York: McGraw-Hill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Education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. Cap 1: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Introduction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to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TCP/IP.</a:t>
            </a:r>
          </a:p>
          <a:p>
            <a:pPr algn="just">
              <a:lnSpc>
                <a:spcPct val="170000"/>
              </a:lnSpc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>
              <a:lnSpc>
                <a:spcPct val="170000"/>
              </a:lnSpc>
            </a:pP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Stallings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, W. (2013). 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Data and Computer Communications.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Upper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Saddle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River, NJ: Pearson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Education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. Cap 2: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Architecture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, TCP/IP, and Internet-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Based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Applications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</p:txBody>
      </p:sp>
      <p:pic>
        <p:nvPicPr>
          <p:cNvPr id="6" name="Picture 2" descr="MQTT Broker-Client - The Blog of Ivan Krizsan">
            <a:extLst>
              <a:ext uri="{FF2B5EF4-FFF2-40B4-BE49-F238E27FC236}">
                <a16:creationId xmlns:a16="http://schemas.microsoft.com/office/drawing/2014/main" id="{3468309A-B2F2-AF89-8E86-D01689BC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42" y="167304"/>
            <a:ext cx="1126058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7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Estrutura do Modelo OSI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 Modelo OSI é composto por sete camadas, cada uma com funções específicas e bem definidas.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Cada camada desempenha um papel fundamental no processo de comunicação entre dispositivos.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52FEB68A-EC16-C63D-DA6A-AE76F6AB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7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As Sete Camadas do Modelo OSI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4346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Física</a:t>
            </a:r>
          </a:p>
          <a:p>
            <a:pPr marL="64346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Enlace de Dados</a:t>
            </a:r>
          </a:p>
          <a:p>
            <a:pPr marL="64346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Rede</a:t>
            </a:r>
          </a:p>
          <a:p>
            <a:pPr marL="64346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Transporte</a:t>
            </a:r>
          </a:p>
          <a:p>
            <a:pPr marL="64346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Sessão</a:t>
            </a:r>
          </a:p>
          <a:p>
            <a:pPr marL="64346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Apresentação</a:t>
            </a:r>
          </a:p>
          <a:p>
            <a:pPr marL="64346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Aplicação</a:t>
            </a:r>
          </a:p>
        </p:txBody>
      </p:sp>
      <p:pic>
        <p:nvPicPr>
          <p:cNvPr id="6" name="Picture 2" descr="­REDES I: Modelo OSI">
            <a:extLst>
              <a:ext uri="{FF2B5EF4-FFF2-40B4-BE49-F238E27FC236}">
                <a16:creationId xmlns:a16="http://schemas.microsoft.com/office/drawing/2014/main" id="{D5E8A4C0-142E-BAD8-5A14-6CC9428F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1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Física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Cabos de rede: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A camada física lida com a transmissão de bits brutos por meio de cabos de rede, como cabos de par trançado, cabos coaxiais e fibras ópticas.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Dispositivos de rede: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Hubs, switches e placas de rede são exemplos de dispositivos que operam na camada física e fornecem conectividade física entre os dispositivos de uma rede local.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55998391-A3E4-02BE-0710-DABCFD87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9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Enlace de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Ethernet: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É um exemplo comum de protocolo da camada de enlace de dados usado para controlar o acesso ao meio físico e transmitir dados entre dispositivos em uma rede local.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Pontes e switches: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Esses dispositivos operam na camada de enlace de dados e realizam o encaminhamento e a filtragem de quadros de dados para segmentar o tráfego em uma rede local.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1CB0CA08-72F3-CC6B-DA99-182AE709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1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Rede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IP (Internet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):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Protocolo da camada de rede usado para rotear dados entre diferentes redes, permitindo a comunicação entre dispositivos em redes distintas.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Roteadores: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Os roteadores operam na camada de rede e são responsáveis por encaminhar pacotes de dados entre diferentes redes, permitindo a interconexão de redes.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FE5F979B-83C7-2491-6EC3-D9CB725E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0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584B89-DAA5-BD3B-C6D2-875584D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Camada de Transporte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007A3E-5124-CD77-B39D-2B63F1A0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TCP (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Transmission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Control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):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Protocolo da camada de transporte que fornece uma comunicação confiável e orientada à conexão, garantindo a entrega ordenada e sem perda de dados.</a:t>
            </a:r>
          </a:p>
          <a:p>
            <a:pPr marL="186262" indent="0" algn="just">
              <a:lnSpc>
                <a:spcPct val="150000"/>
              </a:lnSpc>
              <a:buNone/>
            </a:pPr>
            <a:endParaRPr lang="pt-B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86262" indent="0" algn="just">
              <a:lnSpc>
                <a:spcPct val="150000"/>
              </a:lnSpc>
              <a:buNone/>
            </a:pP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UDP (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User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Datagram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Protocol</a:t>
            </a:r>
            <a:r>
              <a:rPr lang="pt-BR" b="1" dirty="0">
                <a:latin typeface="Meiryo UI" panose="020B0604030504040204" pitchFamily="34" charset="-128"/>
                <a:ea typeface="Meiryo UI" panose="020B0604030504040204" pitchFamily="34" charset="-128"/>
              </a:rPr>
              <a:t>): 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Protocolo da camada de transporte que oferece uma comunicação não confiável e sem conexão, adequada para aplicações de streaming e jogos online.</a:t>
            </a:r>
          </a:p>
        </p:txBody>
      </p:sp>
      <p:pic>
        <p:nvPicPr>
          <p:cNvPr id="3" name="Picture 2" descr="­REDES I: Modelo OSI">
            <a:extLst>
              <a:ext uri="{FF2B5EF4-FFF2-40B4-BE49-F238E27FC236}">
                <a16:creationId xmlns:a16="http://schemas.microsoft.com/office/drawing/2014/main" id="{EC233FB2-061C-5ADB-6A22-88C41E00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32" y="43540"/>
            <a:ext cx="1157714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1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2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3268</TotalTime>
  <Words>1762</Words>
  <Application>Microsoft Office PowerPoint</Application>
  <PresentationFormat>Widescreen</PresentationFormat>
  <Paragraphs>112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Meiryo UI</vt:lpstr>
      <vt:lpstr>Arial</vt:lpstr>
      <vt:lpstr>Calibri</vt:lpstr>
      <vt:lpstr>Calibri Light</vt:lpstr>
      <vt:lpstr>Verdana</vt:lpstr>
      <vt:lpstr>Tema1</vt:lpstr>
      <vt:lpstr>2_Personalizar design</vt:lpstr>
      <vt:lpstr>Personalizar design</vt:lpstr>
      <vt:lpstr>Apresentação do PowerPoint</vt:lpstr>
      <vt:lpstr>Modelo OSI</vt:lpstr>
      <vt:lpstr>O que é o Modelo OSI?</vt:lpstr>
      <vt:lpstr>Estrutura do Modelo OSI</vt:lpstr>
      <vt:lpstr>As Sete Camadas do Modelo OSI</vt:lpstr>
      <vt:lpstr>Camada Física</vt:lpstr>
      <vt:lpstr>Camada de Enlace de Dados</vt:lpstr>
      <vt:lpstr>Camada de Rede</vt:lpstr>
      <vt:lpstr>Camada de Transporte</vt:lpstr>
      <vt:lpstr>Camada de Sessão</vt:lpstr>
      <vt:lpstr>Camada de Apresentação</vt:lpstr>
      <vt:lpstr>Camada de Aplicação</vt:lpstr>
      <vt:lpstr>Funcionamento das Camadas</vt:lpstr>
      <vt:lpstr>Exemplo de Comunicação</vt:lpstr>
      <vt:lpstr>Vantagens do Modelo OSI</vt:lpstr>
      <vt:lpstr>Conclusão</vt:lpstr>
      <vt:lpstr>OSI  (Open Systems Interconnection) vs  TCP/IP (Transmission Control Protocol/Internet Protocol)</vt:lpstr>
      <vt:lpstr>OSI vs TCP/IP</vt:lpstr>
      <vt:lpstr>OSI vs TCP/IP</vt:lpstr>
      <vt:lpstr>OSI vs TCP/IP</vt:lpstr>
      <vt:lpstr>OSI vs TCP/IP</vt:lpstr>
      <vt:lpstr>OSI vs TCP/IP</vt:lpstr>
      <vt:lpstr>Exemplos de aplicações do MQTT em diferentes camadas do Modelo OSI</vt:lpstr>
      <vt:lpstr>MQTT  (Message Queuing Telemetry Transport)</vt:lpstr>
      <vt:lpstr>Camada de Aplicação</vt:lpstr>
      <vt:lpstr>Camada de Transporte</vt:lpstr>
      <vt:lpstr>Camada de Rede</vt:lpstr>
      <vt:lpstr>Camada de Enlace de Dados e Física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Andrey Ruben Ribeiro Bessa</dc:creator>
  <cp:lastModifiedBy>Andrey Ruben Ribeiro Bessa</cp:lastModifiedBy>
  <cp:revision>1</cp:revision>
  <dcterms:created xsi:type="dcterms:W3CDTF">2023-07-21T19:06:47Z</dcterms:created>
  <dcterms:modified xsi:type="dcterms:W3CDTF">2023-07-24T19:56:54Z</dcterms:modified>
</cp:coreProperties>
</file>